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807"/>
    <a:srgbClr val="558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611"/>
  </p:normalViewPr>
  <p:slideViewPr>
    <p:cSldViewPr snapToGrid="0" snapToObjects="1">
      <p:cViewPr varScale="1">
        <p:scale>
          <a:sx n="98" d="100"/>
          <a:sy n="98" d="100"/>
        </p:scale>
        <p:origin x="11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326D0-C44D-9741-BF6C-F98160B532BF}" type="datetimeFigureOut">
              <a:rPr lang="en-US" smtClean="0"/>
              <a:t>4/6/21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D4BF-E40B-4142-AA00-77880D68FF13}" type="slidenum">
              <a:rPr lang="en-US" smtClean="0"/>
              <a:t>‹#›</a:t>
            </a:fld>
            <a:endParaRPr lang="en-US"/>
          </a:p>
        </p:txBody>
      </p:sp>
    </p:spTree>
    <p:extLst>
      <p:ext uri="{BB962C8B-B14F-4D97-AF65-F5344CB8AC3E}">
        <p14:creationId xmlns:p14="http://schemas.microsoft.com/office/powerpoint/2010/main" val="1602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istrymagazine.org/archive/2019/11/pornography#note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nistrymagazine.org/archive/2019/11/pornography#note1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1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istrymagazine.org/archive/2019/11/pornography#note14"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ministrymagazine.org/archive/2019/11/pornography#note16" TargetMode="External"/><Relationship Id="rId4" Type="http://schemas.openxmlformats.org/officeDocument/2006/relationships/hyperlink" Target="https://www.ministrymagazine.org/archive/2019/11/pornography#note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blia.com/bible/esv/Jer.%2017.9"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1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iblia.com/bible/cev/Luke%206.4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biblia.com/bible/cev/Prov.%204.2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iblia.com/bible/nasb95/Prov.%2023.26"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1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istrymagazine.org/archive/2019/11/pornography#note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ministrymagazine.org/archive/2019/11/pornography#note4" TargetMode="External"/><Relationship Id="rId5" Type="http://schemas.openxmlformats.org/officeDocument/2006/relationships/hyperlink" Target="https://www.ministrymagazine.org/archive/2019/11/pornography#note3" TargetMode="External"/><Relationship Id="rId4" Type="http://schemas.openxmlformats.org/officeDocument/2006/relationships/hyperlink" Target="https://www.ministrymagazine.org/archive/2019/11/pornography#note2"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ia.com/bible/nlt/Eccles.%20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fightthenewdrug.org/how-consuming-porn-can-lead-to-violenc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nistrymagazine.org/archive/2019/11/pornography#note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istrymagazine.org/archive/2019/11/pornography#note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nistrymagazine.org/archive/2019/11/pornography#note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nistrymagazine.org/archive/2019/11/pornography#note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istrymagazine.org/archive/2019/11/pornography#note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Dangerous </a:t>
            </a:r>
            <a:br>
              <a:rPr lang="en-US" sz="2400" b="1" dirty="0"/>
            </a:br>
            <a:r>
              <a:rPr lang="en-US" sz="2400" b="1" dirty="0"/>
              <a:t>kissing cousins: </a:t>
            </a:r>
            <a:br>
              <a:rPr lang="en-US" sz="2000" b="1" dirty="0"/>
            </a:br>
            <a:r>
              <a:rPr lang="en-US" sz="1200" dirty="0">
                <a:solidFill>
                  <a:schemeClr val="accent5">
                    <a:lumMod val="75000"/>
                  </a:schemeClr>
                </a:solidFill>
              </a:rPr>
              <a:t>Pornography and intimate partner violence</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a:t>
            </a:fld>
            <a:endParaRPr lang="en-US"/>
          </a:p>
        </p:txBody>
      </p:sp>
    </p:spTree>
    <p:extLst>
      <p:ext uri="{BB962C8B-B14F-4D97-AF65-F5344CB8AC3E}">
        <p14:creationId xmlns:p14="http://schemas.microsoft.com/office/powerpoint/2010/main" val="371691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Very often, abusers use pornographic videos or nude pictures they have taken themselves of their victims in order to either coerce or punish victims in abusive relationships by threatening to share—or actually sharing—them online. While the term “revenge pornography” is not often connected to domestic violence or abusive relationships, these phenomena often overlap. Fortunately, at least 40 states and the District of Columbia have passed laws against nonconsensual sharing of videos or nude pictures.</a:t>
            </a:r>
            <a:r>
              <a:rPr lang="en-US" sz="1200" u="none" strike="noStrike" kern="1200" baseline="30000" dirty="0">
                <a:solidFill>
                  <a:schemeClr val="tx1"/>
                </a:solidFill>
                <a:effectLst/>
                <a:latin typeface="+mn-lt"/>
                <a:ea typeface="+mn-ea"/>
                <a:cs typeface="+mn-cs"/>
                <a:hlinkClick r:id="rId3"/>
              </a:rPr>
              <a:t>11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10</a:t>
            </a:fld>
            <a:endParaRPr lang="en-US"/>
          </a:p>
        </p:txBody>
      </p:sp>
    </p:spTree>
    <p:extLst>
      <p:ext uri="{BB962C8B-B14F-4D97-AF65-F5344CB8AC3E}">
        <p14:creationId xmlns:p14="http://schemas.microsoft.com/office/powerpoint/2010/main" val="96587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Pornography use by domestic abusers can increase the odds of sexual assault</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Pornography use by domestic abusers can increase the odds of sexual assault. Janet Hinson </a:t>
            </a:r>
            <a:r>
              <a:rPr lang="en-US" sz="1200" kern="1200" dirty="0" err="1">
                <a:solidFill>
                  <a:schemeClr val="tx1"/>
                </a:solidFill>
                <a:effectLst/>
                <a:latin typeface="+mn-lt"/>
                <a:ea typeface="+mn-ea"/>
                <a:cs typeface="+mn-cs"/>
              </a:rPr>
              <a:t>Shope</a:t>
            </a:r>
            <a:r>
              <a:rPr lang="en-US" sz="1200" kern="1200" dirty="0">
                <a:solidFill>
                  <a:schemeClr val="tx1"/>
                </a:solidFill>
                <a:effectLst/>
                <a:latin typeface="+mn-lt"/>
                <a:ea typeface="+mn-ea"/>
                <a:cs typeface="+mn-cs"/>
              </a:rPr>
              <a:t> conducted a study of 271 battered women, in which 30 percent stated their abusers reportedly used pornography.</a:t>
            </a:r>
            <a:r>
              <a:rPr lang="en-US" sz="1200" u="none" strike="noStrike" kern="1200" baseline="30000" dirty="0">
                <a:solidFill>
                  <a:schemeClr val="tx1"/>
                </a:solidFill>
                <a:effectLst/>
                <a:latin typeface="+mn-lt"/>
                <a:ea typeface="+mn-ea"/>
                <a:cs typeface="+mn-cs"/>
                <a:hlinkClick r:id="rId3"/>
              </a:rPr>
              <a:t>12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Shope</a:t>
            </a:r>
            <a:r>
              <a:rPr lang="en-US" sz="1200" kern="1200" dirty="0">
                <a:solidFill>
                  <a:schemeClr val="tx1"/>
                </a:solidFill>
                <a:effectLst/>
                <a:latin typeface="+mn-lt"/>
                <a:ea typeface="+mn-ea"/>
                <a:cs typeface="+mn-cs"/>
              </a:rPr>
              <a:t> concluded that “the majority of women (58%) whose abusers used pornography acknowledged that the pornography had affected their abuse.” Research found a link between pornography use and marital rape, which is a form of domestic abuse. According to their findings, men who use pornography and go to strip clubs were found to engage in higher rates of sexual abuse, stalking, and marital rape.</a:t>
            </a:r>
            <a:r>
              <a:rPr lang="en-US" sz="1200" u="none" strike="noStrike" kern="1200" baseline="30000" dirty="0">
                <a:solidFill>
                  <a:schemeClr val="tx1"/>
                </a:solidFill>
                <a:effectLst/>
                <a:latin typeface="+mn-lt"/>
                <a:ea typeface="+mn-ea"/>
                <a:cs typeface="+mn-cs"/>
                <a:hlinkClick r:id="rId4"/>
              </a:rPr>
              <a:t>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11</a:t>
            </a:fld>
            <a:endParaRPr lang="en-US"/>
          </a:p>
        </p:txBody>
      </p:sp>
    </p:spTree>
    <p:extLst>
      <p:ext uri="{BB962C8B-B14F-4D97-AF65-F5344CB8AC3E}">
        <p14:creationId xmlns:p14="http://schemas.microsoft.com/office/powerpoint/2010/main" val="502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dirty="0">
                <a:solidFill>
                  <a:schemeClr val="tx1"/>
                </a:solidFill>
                <a:effectLst/>
                <a:latin typeface="+mn-lt"/>
                <a:ea typeface="+mn-ea"/>
                <a:cs typeface="+mn-cs"/>
              </a:rPr>
              <a:t>IT IS A PRIVATE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if not all, porn consumers will tell you that watching porn is simply a private matter and that it does not hurt anyone. But research shows that porn makes many consumers more likely to support violence against women and believe that women secretly enjoy being raped, which leads many to be sexually aggressive in real life.</a:t>
            </a:r>
            <a:r>
              <a:rPr lang="en-US" sz="1200" u="none" strike="noStrike" kern="1200" baseline="30000" dirty="0">
                <a:solidFill>
                  <a:schemeClr val="tx1"/>
                </a:solidFill>
                <a:effectLst/>
                <a:latin typeface="+mn-lt"/>
                <a:ea typeface="+mn-ea"/>
                <a:cs typeface="+mn-cs"/>
                <a:hlinkClick r:id="rId3"/>
              </a:rPr>
              <a:t>14</a:t>
            </a:r>
            <a:r>
              <a:rPr lang="en-US" sz="1200" kern="1200" dirty="0">
                <a:solidFill>
                  <a:schemeClr val="tx1"/>
                </a:solidFill>
                <a:effectLst/>
                <a:latin typeface="+mn-lt"/>
                <a:ea typeface="+mn-ea"/>
                <a:cs typeface="+mn-cs"/>
              </a:rPr>
              <a:t> One study found that “those with higher exposure to violent porn were six times more likely to have raped someone than did those who had low past exposure.”</a:t>
            </a:r>
            <a:r>
              <a:rPr lang="en-US" sz="1200" u="none" strike="noStrike" kern="1200" baseline="30000" dirty="0">
                <a:solidFill>
                  <a:schemeClr val="tx1"/>
                </a:solidFill>
                <a:effectLst/>
                <a:latin typeface="+mn-lt"/>
                <a:ea typeface="+mn-ea"/>
                <a:cs typeface="+mn-cs"/>
                <a:hlinkClick r:id="rId4"/>
              </a:rPr>
              <a:t>15</a:t>
            </a:r>
            <a:endParaRPr lang="en-US" sz="1200" u="none" strike="noStrike" kern="1200" baseline="30000" dirty="0">
              <a:solidFill>
                <a:schemeClr val="tx1"/>
              </a:solidFill>
              <a:effectLst/>
              <a:latin typeface="+mn-lt"/>
              <a:ea typeface="+mn-ea"/>
              <a:cs typeface="+mn-cs"/>
            </a:endParaRPr>
          </a:p>
          <a:p>
            <a:endParaRPr lang="en-US" sz="120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Mary Anne </a:t>
            </a:r>
            <a:r>
              <a:rPr lang="en-US" sz="1200" kern="1200" dirty="0" err="1">
                <a:solidFill>
                  <a:schemeClr val="tx1"/>
                </a:solidFill>
                <a:effectLst/>
                <a:latin typeface="+mn-lt"/>
                <a:ea typeface="+mn-ea"/>
                <a:cs typeface="+mn-cs"/>
              </a:rPr>
              <a:t>Layden</a:t>
            </a:r>
            <a:r>
              <a:rPr lang="en-US" sz="1200" kern="1200" dirty="0">
                <a:solidFill>
                  <a:schemeClr val="tx1"/>
                </a:solidFill>
                <a:effectLst/>
                <a:latin typeface="+mn-lt"/>
                <a:ea typeface="+mn-ea"/>
                <a:cs typeface="+mn-cs"/>
              </a:rPr>
              <a:t>, director of the Sexual Trauma and Psychopathology Program Center at the University of Pennsylvania, stated that “40 percent of abused women indicated that their partner used violent pornography.”</a:t>
            </a:r>
            <a:r>
              <a:rPr lang="en-US" sz="1200" u="none" strike="noStrike" kern="1200" baseline="30000" dirty="0">
                <a:solidFill>
                  <a:schemeClr val="tx1"/>
                </a:solidFill>
                <a:effectLst/>
                <a:latin typeface="+mn-lt"/>
                <a:ea typeface="+mn-ea"/>
                <a:cs typeface="+mn-cs"/>
                <a:hlinkClick r:id="rId5"/>
              </a:rPr>
              <a:t>16</a:t>
            </a:r>
            <a:r>
              <a:rPr lang="en-US" sz="1200" kern="1200" dirty="0">
                <a:solidFill>
                  <a:schemeClr val="tx1"/>
                </a:solidFill>
                <a:effectLst/>
                <a:latin typeface="+mn-lt"/>
                <a:ea typeface="+mn-ea"/>
                <a:cs typeface="+mn-cs"/>
              </a:rPr>
              <a:t> She also cited research which found that men who view pornography tend to view their partners as less attractive. It affects negatively the way they see their own spouse because she will never be able to compare or compete with the countless, and apparently nearly perfect, women they see on the screen.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12</a:t>
            </a:fld>
            <a:endParaRPr lang="en-US"/>
          </a:p>
        </p:txBody>
      </p:sp>
    </p:spTree>
    <p:extLst>
      <p:ext uri="{BB962C8B-B14F-4D97-AF65-F5344CB8AC3E}">
        <p14:creationId xmlns:p14="http://schemas.microsoft.com/office/powerpoint/2010/main" val="35677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world of internet clouds, tablets, computers, and hand-held devices, the war against pornography will probably never be completely won. Among all these forces, the church plays a unique role in how women and the weak should be treated and in the proper role of sex within the context of marriage. </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13</a:t>
            </a:fld>
            <a:endParaRPr lang="en-US"/>
          </a:p>
        </p:txBody>
      </p:sp>
    </p:spTree>
    <p:extLst>
      <p:ext uri="{BB962C8B-B14F-4D97-AF65-F5344CB8AC3E}">
        <p14:creationId xmlns:p14="http://schemas.microsoft.com/office/powerpoint/2010/main" val="19792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 in church may think, in common with other men, that viewing pornography is a private matter. The reality is that even occasional use of pornography affects how they view women—and most important their relationship with Christ.</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14</a:t>
            </a:fld>
            <a:endParaRPr lang="en-US"/>
          </a:p>
        </p:txBody>
      </p:sp>
    </p:spTree>
    <p:extLst>
      <p:ext uri="{BB962C8B-B14F-4D97-AF65-F5344CB8AC3E}">
        <p14:creationId xmlns:p14="http://schemas.microsoft.com/office/powerpoint/2010/main" val="108498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dirty="0">
                <a:solidFill>
                  <a:schemeClr val="tx1"/>
                </a:solidFill>
                <a:effectLst/>
                <a:latin typeface="+mn-lt"/>
                <a:ea typeface="+mn-ea"/>
                <a:cs typeface="+mn-cs"/>
              </a:rPr>
              <a:t>BREAKING UP IS HARD TO DO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Jeremiah, known as the weeping prophet, declared, “The heart is deceitful above all things, and desperately sick; who can understand it?” (</a:t>
            </a:r>
            <a:r>
              <a:rPr lang="en-US" sz="1200" u="none" strike="noStrike" kern="1200" dirty="0">
                <a:solidFill>
                  <a:schemeClr val="tx1"/>
                </a:solidFill>
                <a:effectLst/>
                <a:latin typeface="+mn-lt"/>
                <a:ea typeface="+mn-ea"/>
                <a:cs typeface="+mn-cs"/>
                <a:hlinkClick r:id="rId3"/>
              </a:rPr>
              <a:t>Jer. 17:9, ESV</a:t>
            </a:r>
            <a:r>
              <a:rPr lang="en-US" sz="1200" kern="1200" dirty="0">
                <a:solidFill>
                  <a:schemeClr val="tx1"/>
                </a:solidFill>
                <a:effectLst/>
                <a:latin typeface="+mn-lt"/>
                <a:ea typeface="+mn-ea"/>
                <a:cs typeface="+mn-cs"/>
              </a:rPr>
              <a:t>). Only 9 percent of church goers and 7 percent of pastors can identify a program at their church to help those struggling with pornography.</a:t>
            </a:r>
            <a:r>
              <a:rPr lang="en-US" sz="1200" u="none" strike="noStrike" kern="1200" baseline="30000" dirty="0">
                <a:solidFill>
                  <a:schemeClr val="tx1"/>
                </a:solidFill>
                <a:effectLst/>
                <a:latin typeface="+mn-lt"/>
                <a:ea typeface="+mn-ea"/>
                <a:cs typeface="+mn-cs"/>
                <a:hlinkClick r:id="rId4"/>
              </a:rPr>
              <a:t>17</a:t>
            </a:r>
            <a:r>
              <a:rPr lang="en-US" sz="1200" kern="1200" dirty="0">
                <a:solidFill>
                  <a:schemeClr val="tx1"/>
                </a:solidFill>
                <a:effectLst/>
                <a:latin typeface="+mn-lt"/>
                <a:ea typeface="+mn-ea"/>
                <a:cs typeface="+mn-cs"/>
              </a:rPr>
              <a:t> So, what are we to do?</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15</a:t>
            </a:fld>
            <a:endParaRPr lang="en-US"/>
          </a:p>
        </p:txBody>
      </p:sp>
    </p:spTree>
    <p:extLst>
      <p:ext uri="{BB962C8B-B14F-4D97-AF65-F5344CB8AC3E}">
        <p14:creationId xmlns:p14="http://schemas.microsoft.com/office/powerpoint/2010/main" val="21719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1. Start the journey to freedom immediately. </a:t>
            </a:r>
            <a:r>
              <a:rPr lang="en-US" sz="1200" kern="1200" dirty="0">
                <a:solidFill>
                  <a:schemeClr val="tx1"/>
                </a:solidFill>
                <a:effectLst/>
                <a:latin typeface="+mn-lt"/>
                <a:ea typeface="+mn-ea"/>
                <a:cs typeface="+mn-cs"/>
              </a:rPr>
              <a:t>Break the addiction—yes, addiction—to pornography—the sooner, the better. Breaking up is hard to do, but it is the only way. We created a resource to help you get started. You can view it and share it for free. Visit the </a:t>
            </a:r>
            <a:r>
              <a:rPr lang="en-US" sz="1200" u="none" strike="noStrike" kern="1200" dirty="0">
                <a:solidFill>
                  <a:schemeClr val="tx1"/>
                </a:solidFill>
                <a:effectLst/>
                <a:latin typeface="+mn-lt"/>
                <a:ea typeface="+mn-ea"/>
                <a:cs typeface="+mn-cs"/>
                <a:hlinkClick r:id="rId3"/>
              </a:rPr>
              <a:t>newfreedomtolove.org</a:t>
            </a:r>
            <a:r>
              <a:rPr lang="en-US" sz="1200" kern="1200" dirty="0">
                <a:solidFill>
                  <a:schemeClr val="tx1"/>
                </a:solidFill>
                <a:effectLst/>
                <a:latin typeface="+mn-lt"/>
                <a:ea typeface="+mn-ea"/>
                <a:cs typeface="+mn-cs"/>
              </a:rPr>
              <a:t> website where you will find testimonials, sermons and seminars, and other links and resources that can help you get started on the journey toward freedom from porn addiction. For additional help and resources, you can also visit the</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gatewaytowholeness.com</a:t>
            </a:r>
            <a:r>
              <a:rPr lang="en-US" sz="1200" kern="1200" dirty="0" err="1">
                <a:solidFill>
                  <a:schemeClr val="tx1"/>
                </a:solidFill>
                <a:effectLst/>
                <a:latin typeface="+mn-lt"/>
                <a:ea typeface="+mn-ea"/>
                <a:cs typeface="+mn-cs"/>
              </a:rPr>
              <a:t>website</a:t>
            </a:r>
            <a:r>
              <a:rPr lang="en-US" sz="1200" kern="1200" dirty="0">
                <a:solidFill>
                  <a:schemeClr val="tx1"/>
                </a:solidFill>
                <a:effectLst/>
                <a:latin typeface="+mn-lt"/>
                <a:ea typeface="+mn-ea"/>
                <a:cs typeface="+mn-cs"/>
              </a:rPr>
              <a:t>. In some cases, you may have to seek professional counseling help.</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16</a:t>
            </a:fld>
            <a:endParaRPr lang="en-US"/>
          </a:p>
        </p:txBody>
      </p:sp>
    </p:spTree>
    <p:extLst>
      <p:ext uri="{BB962C8B-B14F-4D97-AF65-F5344CB8AC3E}">
        <p14:creationId xmlns:p14="http://schemas.microsoft.com/office/powerpoint/2010/main" val="301261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a:t>
            </a:r>
            <a:r>
              <a:rPr lang="en-US" dirty="0">
                <a:hlinkClick r:id="rId3"/>
              </a:rPr>
              <a:t>newfreedomtolove.org</a:t>
            </a:r>
            <a:r>
              <a:rPr lang="en-US" dirty="0"/>
              <a:t> website where you will find testimonials, sermons and seminars, and other links and resources that can help you get started on the journey toward freedom from porn addiction. </a:t>
            </a:r>
          </a:p>
          <a:p>
            <a:r>
              <a:rPr lang="en-US" dirty="0"/>
              <a:t>For additional help and resources, you can also visit the</a:t>
            </a:r>
            <a:r>
              <a:rPr lang="en-US" dirty="0">
                <a:hlinkClick r:id="rId4"/>
              </a:rPr>
              <a:t> </a:t>
            </a:r>
            <a:r>
              <a:rPr lang="en-US" dirty="0" err="1">
                <a:hlinkClick r:id="rId4"/>
              </a:rPr>
              <a:t>gatewaytowholeness.com</a:t>
            </a:r>
            <a:r>
              <a:rPr lang="en-US" dirty="0" err="1"/>
              <a:t>website</a:t>
            </a:r>
            <a:r>
              <a:rPr lang="en-US" dirty="0"/>
              <a:t>. In some cases, you may have to seek professional counseling help.</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17</a:t>
            </a:fld>
            <a:endParaRPr lang="en-US"/>
          </a:p>
        </p:txBody>
      </p:sp>
    </p:spTree>
    <p:extLst>
      <p:ext uri="{BB962C8B-B14F-4D97-AF65-F5344CB8AC3E}">
        <p14:creationId xmlns:p14="http://schemas.microsoft.com/office/powerpoint/2010/main" val="413349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2. Guard your mind—it’s a heart matter. </a:t>
            </a:r>
            <a:r>
              <a:rPr lang="en-US" sz="1200" kern="1200" dirty="0">
                <a:solidFill>
                  <a:schemeClr val="tx1"/>
                </a:solidFill>
                <a:effectLst/>
                <a:latin typeface="+mn-lt"/>
                <a:ea typeface="+mn-ea"/>
                <a:cs typeface="+mn-cs"/>
              </a:rPr>
              <a:t>Jesus made it clear that it is a matter of the heart when He said, “Good people do good things because of the good in their hearts. Bad people do bad things because of the evil in their hearts. Your words [and actions] show what is in your heart” (</a:t>
            </a:r>
            <a:r>
              <a:rPr lang="en-US" sz="1200" u="none" strike="noStrike" kern="1200" dirty="0">
                <a:solidFill>
                  <a:schemeClr val="tx1"/>
                </a:solidFill>
                <a:effectLst/>
                <a:latin typeface="+mn-lt"/>
                <a:ea typeface="+mn-ea"/>
                <a:cs typeface="+mn-cs"/>
                <a:hlinkClick r:id="rId3"/>
              </a:rPr>
              <a:t>Luke 6:45, CEV</a:t>
            </a:r>
            <a:r>
              <a:rPr lang="en-US" sz="1200" kern="1200" dirty="0">
                <a:solidFill>
                  <a:schemeClr val="tx1"/>
                </a:solidFill>
                <a:effectLst/>
                <a:latin typeface="+mn-lt"/>
                <a:ea typeface="+mn-ea"/>
                <a:cs typeface="+mn-cs"/>
              </a:rPr>
              <a:t>). Solomon knew that fact well when he wrote, “Carefully guard your thoughts because they are the source of true life” (</a:t>
            </a:r>
            <a:r>
              <a:rPr lang="en-US" sz="1200" u="none" strike="noStrike" kern="1200" dirty="0">
                <a:solidFill>
                  <a:schemeClr val="tx1"/>
                </a:solidFill>
                <a:effectLst/>
                <a:latin typeface="+mn-lt"/>
                <a:ea typeface="+mn-ea"/>
                <a:cs typeface="+mn-cs"/>
                <a:hlinkClick r:id="rId4"/>
              </a:rPr>
              <a:t>Prov. 4:23, CEV</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18</a:t>
            </a:fld>
            <a:endParaRPr lang="en-US"/>
          </a:p>
        </p:txBody>
      </p:sp>
    </p:spTree>
    <p:extLst>
      <p:ext uri="{BB962C8B-B14F-4D97-AF65-F5344CB8AC3E}">
        <p14:creationId xmlns:p14="http://schemas.microsoft.com/office/powerpoint/2010/main" val="100106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Instead of feeding your mind with images that distort God’s gift of sex and demean His daughters, accept God’s invitation, “Give me your heart, my son, and let your eyes delight in my ways” (</a:t>
            </a:r>
            <a:r>
              <a:rPr lang="en-US" sz="1200" u="none" strike="noStrike" kern="1200" dirty="0">
                <a:solidFill>
                  <a:schemeClr val="tx1"/>
                </a:solidFill>
                <a:effectLst/>
                <a:latin typeface="+mn-lt"/>
                <a:ea typeface="+mn-ea"/>
                <a:cs typeface="+mn-cs"/>
                <a:hlinkClick r:id="rId3"/>
              </a:rPr>
              <a:t>Prov. 23:26, NASB</a:t>
            </a:r>
            <a:r>
              <a:rPr lang="en-US" sz="1200" kern="1200" dirty="0">
                <a:solidFill>
                  <a:schemeClr val="tx1"/>
                </a:solidFill>
                <a:effectLst/>
                <a:latin typeface="+mn-lt"/>
                <a:ea typeface="+mn-ea"/>
                <a:cs typeface="+mn-cs"/>
              </a:rPr>
              <a:t>). Take these encouraging words and claim them for yourself: “The only defense against evil is the indwelling of Christ in the heart through faith in His righteousness. Unless we become vitally connected with God, we can never resist the unhallowed effects of self-love, self-indulgence, and temptation to sin. We may leave off many bad habits, for the time we may part company with Satan; but without a vital connection with God, through the surrender of ourselves to Him moment by moment, we shall be overcome.”</a:t>
            </a:r>
            <a:r>
              <a:rPr lang="en-US" sz="1200" u="none" strike="noStrike" kern="1200" baseline="30000" dirty="0">
                <a:solidFill>
                  <a:schemeClr val="tx1"/>
                </a:solidFill>
                <a:effectLst/>
                <a:latin typeface="+mn-lt"/>
                <a:ea typeface="+mn-ea"/>
                <a:cs typeface="+mn-cs"/>
                <a:hlinkClick r:id="rId4"/>
              </a:rPr>
              <a:t>18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19</a:t>
            </a:fld>
            <a:endParaRPr lang="en-US"/>
          </a:p>
        </p:txBody>
      </p:sp>
    </p:spTree>
    <p:extLst>
      <p:ext uri="{BB962C8B-B14F-4D97-AF65-F5344CB8AC3E}">
        <p14:creationId xmlns:p14="http://schemas.microsoft.com/office/powerpoint/2010/main" val="24543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Porn is a global, estimated $97 billion industry, with about $12 billion of that coming from the U.S.”</a:t>
            </a:r>
            <a:r>
              <a:rPr lang="en-US" sz="1200" baseline="30000" dirty="0">
                <a:hlinkClick r:id="rId3"/>
              </a:rPr>
              <a:t>1</a:t>
            </a:r>
            <a:r>
              <a:rPr lang="en-US" sz="1200" dirty="0"/>
              <a:t> </a:t>
            </a:r>
          </a:p>
          <a:p>
            <a:r>
              <a:rPr lang="en-US" sz="1200" dirty="0"/>
              <a:t>The consumption of pornography (porn) in the United States has climbed sharply with the proliferation of the internet and smartphones. </a:t>
            </a:r>
          </a:p>
          <a:p>
            <a:r>
              <a:rPr lang="en-US" sz="1200" dirty="0"/>
              <a:t>More than 77 percent of Americans view pornography at least once a month.</a:t>
            </a:r>
            <a:r>
              <a:rPr lang="en-US" sz="1200" baseline="30000" dirty="0">
                <a:hlinkClick r:id="rId4"/>
              </a:rPr>
              <a:t>2</a:t>
            </a:r>
            <a:r>
              <a:rPr lang="en-US" sz="1200" dirty="0"/>
              <a:t> At least 30 percent of all internet traffic is to pornographic websites.</a:t>
            </a:r>
            <a:r>
              <a:rPr lang="en-US" sz="1200" baseline="30000" dirty="0">
                <a:hlinkClick r:id="rId5"/>
              </a:rPr>
              <a:t>3</a:t>
            </a:r>
            <a:r>
              <a:rPr lang="en-US" sz="1200" dirty="0"/>
              <a:t> What about in the church?</a:t>
            </a:r>
            <a:r>
              <a:rPr lang="en-US" sz="1200" baseline="30000" dirty="0">
                <a:hlinkClick r:id="rId6"/>
              </a:rPr>
              <a:t>4</a:t>
            </a:r>
            <a:endParaRPr lang="en-US" sz="1200" dirty="0"/>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a:t>
            </a:fld>
            <a:endParaRPr lang="en-US"/>
          </a:p>
        </p:txBody>
      </p:sp>
    </p:spTree>
    <p:extLst>
      <p:ext uri="{BB962C8B-B14F-4D97-AF65-F5344CB8AC3E}">
        <p14:creationId xmlns:p14="http://schemas.microsoft.com/office/powerpoint/2010/main" val="319805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3. Recruit others to help you. </a:t>
            </a:r>
            <a:r>
              <a:rPr lang="en-US" sz="1200" kern="1200" dirty="0">
                <a:solidFill>
                  <a:schemeClr val="tx1"/>
                </a:solidFill>
                <a:effectLst/>
                <a:latin typeface="+mn-lt"/>
                <a:ea typeface="+mn-ea"/>
                <a:cs typeface="+mn-cs"/>
              </a:rPr>
              <a:t>The battle for freedom from pornography is not one we can fight alone. Solomon explained it this way: “Two people are better off than one, for they can help each other succeed” (</a:t>
            </a:r>
            <a:r>
              <a:rPr lang="en-US" sz="1200" u="none" strike="noStrike" kern="1200" dirty="0">
                <a:solidFill>
                  <a:schemeClr val="tx1"/>
                </a:solidFill>
                <a:effectLst/>
                <a:latin typeface="+mn-lt"/>
                <a:ea typeface="+mn-ea"/>
                <a:cs typeface="+mn-cs"/>
                <a:hlinkClick r:id="rId3"/>
              </a:rPr>
              <a:t>Eccl. 4:9, NLT</a:t>
            </a:r>
            <a:r>
              <a:rPr lang="en-US" sz="1200" kern="1200" dirty="0">
                <a:solidFill>
                  <a:schemeClr val="tx1"/>
                </a:solidFill>
                <a:effectLst/>
                <a:latin typeface="+mn-lt"/>
                <a:ea typeface="+mn-ea"/>
                <a:cs typeface="+mn-cs"/>
              </a:rPr>
              <a:t>). Now, more than ever, you need the help of others. Begin with your spouse or those closest to you and ask them to help you by being your accountability partners. Loneliness often drives a person to fill that void with porn.</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20</a:t>
            </a:fld>
            <a:endParaRPr lang="en-US"/>
          </a:p>
        </p:txBody>
      </p:sp>
    </p:spTree>
    <p:extLst>
      <p:ext uri="{BB962C8B-B14F-4D97-AF65-F5344CB8AC3E}">
        <p14:creationId xmlns:p14="http://schemas.microsoft.com/office/powerpoint/2010/main" val="385115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porn and intimate partner violence are dangerous kissing cousins, you do not have to be the instrument and your spouse and others the hapless victims. It is in your power to make the decision and take the steps necessary, beginning today, to end both of these toxic, poisonous devices of the devil before they destroy others, and you.</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21</a:t>
            </a:fld>
            <a:endParaRPr lang="en-US"/>
          </a:p>
        </p:txBody>
      </p:sp>
    </p:spTree>
    <p:extLst>
      <p:ext uri="{BB962C8B-B14F-4D97-AF65-F5344CB8AC3E}">
        <p14:creationId xmlns:p14="http://schemas.microsoft.com/office/powerpoint/2010/main" val="212896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2  Tim </a:t>
            </a:r>
            <a:r>
              <a:rPr lang="en-US" sz="1200" kern="1200" dirty="0" err="1">
                <a:solidFill>
                  <a:schemeClr val="tx1"/>
                </a:solidFill>
                <a:effectLst/>
                <a:latin typeface="+mn-lt"/>
                <a:ea typeface="+mn-ea"/>
                <a:cs typeface="+mn-cs"/>
              </a:rPr>
              <a:t>Rymel</a:t>
            </a:r>
            <a:r>
              <a:rPr lang="en-US" sz="1200" kern="1200" dirty="0">
                <a:solidFill>
                  <a:schemeClr val="tx1"/>
                </a:solidFill>
                <a:effectLst/>
                <a:latin typeface="+mn-lt"/>
                <a:ea typeface="+mn-ea"/>
                <a:cs typeface="+mn-cs"/>
              </a:rPr>
              <a:t>, “Does Pornography Lead to Sexual Assault?” </a:t>
            </a:r>
            <a:r>
              <a:rPr lang="en-US" sz="1200" i="1" kern="1200" dirty="0">
                <a:solidFill>
                  <a:schemeClr val="tx1"/>
                </a:solidFill>
                <a:effectLst/>
                <a:latin typeface="+mn-lt"/>
                <a:ea typeface="+mn-ea"/>
                <a:cs typeface="+mn-cs"/>
              </a:rPr>
              <a:t>HuffPost</a:t>
            </a:r>
            <a:r>
              <a:rPr lang="en-US" sz="1200" kern="1200" dirty="0">
                <a:solidFill>
                  <a:schemeClr val="tx1"/>
                </a:solidFill>
                <a:effectLst/>
                <a:latin typeface="+mn-lt"/>
                <a:ea typeface="+mn-ea"/>
                <a:cs typeface="+mn-cs"/>
              </a:rPr>
              <a:t>, August 26, 2016, </a:t>
            </a:r>
            <a:r>
              <a:rPr lang="en-US" sz="1200" u="none" strike="noStrike" kern="1200" dirty="0">
                <a:solidFill>
                  <a:schemeClr val="tx1"/>
                </a:solidFill>
                <a:effectLst/>
                <a:latin typeface="+mn-lt"/>
                <a:ea typeface="+mn-ea"/>
                <a:cs typeface="+mn-cs"/>
                <a:hlinkClick r:id="rId3"/>
              </a:rPr>
              <a:t>https://www.huffingtonpost.com/entry/does-pornography-lead-to-sexual-assault_us_57c0876ae4b0b01630de8c93.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R. Douglas Fields, “The Explosive Mix of Sex and Violence,” </a:t>
            </a:r>
            <a:r>
              <a:rPr lang="en-US" sz="1200" i="1" kern="1200" dirty="0">
                <a:solidFill>
                  <a:schemeClr val="tx1"/>
                </a:solidFill>
                <a:effectLst/>
                <a:latin typeface="+mn-lt"/>
                <a:ea typeface="+mn-ea"/>
                <a:cs typeface="+mn-cs"/>
              </a:rPr>
              <a:t>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Today</a:t>
            </a:r>
            <a:r>
              <a:rPr lang="en-US" sz="1200" kern="1200" dirty="0">
                <a:solidFill>
                  <a:schemeClr val="tx1"/>
                </a:solidFill>
                <a:effectLst/>
                <a:latin typeface="+mn-lt"/>
                <a:ea typeface="+mn-ea"/>
                <a:cs typeface="+mn-cs"/>
              </a:rPr>
              <a:t>, January 26, 2016, https://</a:t>
            </a:r>
            <a:r>
              <a:rPr lang="en-US" sz="1200" kern="1200" dirty="0" err="1">
                <a:solidFill>
                  <a:schemeClr val="tx1"/>
                </a:solidFill>
                <a:effectLst/>
                <a:latin typeface="+mn-lt"/>
                <a:ea typeface="+mn-ea"/>
                <a:cs typeface="+mn-cs"/>
              </a:rPr>
              <a:t>www.psychologytoday.com</a:t>
            </a:r>
            <a:r>
              <a:rPr lang="en-US" sz="1200" kern="1200" dirty="0">
                <a:solidFill>
                  <a:schemeClr val="tx1"/>
                </a:solidFill>
                <a:effectLst/>
                <a:latin typeface="+mn-lt"/>
                <a:ea typeface="+mn-ea"/>
                <a:cs typeface="+mn-cs"/>
              </a:rPr>
              <a:t>/us/blog/the-new-brain/201601/the-explosive-mix-sex-and-violence.</a:t>
            </a:r>
          </a:p>
          <a:p>
            <a:r>
              <a:rPr lang="en-US" sz="1200" kern="1200" dirty="0">
                <a:solidFill>
                  <a:schemeClr val="tx1"/>
                </a:solidFill>
                <a:effectLst/>
                <a:latin typeface="+mn-lt"/>
                <a:ea typeface="+mn-ea"/>
                <a:cs typeface="+mn-cs"/>
              </a:rPr>
              <a:t>4  A version of this article was first published in the September 2019 issue of </a:t>
            </a:r>
            <a:r>
              <a:rPr lang="en-US" sz="1200" i="1" kern="1200" dirty="0">
                <a:solidFill>
                  <a:schemeClr val="tx1"/>
                </a:solidFill>
                <a:effectLst/>
                <a:latin typeface="+mn-lt"/>
                <a:ea typeface="+mn-ea"/>
                <a:cs typeface="+mn-cs"/>
              </a:rPr>
              <a:t>Adventist Review</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5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6  “How Consuming Porn Can Lead to Violence,” Fight the New Drug, August 23, 2017, </a:t>
            </a:r>
            <a:r>
              <a:rPr lang="en-US" sz="1200" u="none" strike="noStrike" kern="1200" dirty="0">
                <a:solidFill>
                  <a:schemeClr val="tx1"/>
                </a:solidFill>
                <a:effectLst/>
                <a:latin typeface="+mn-lt"/>
                <a:ea typeface="+mn-ea"/>
                <a:cs typeface="+mn-cs"/>
                <a:hlinkClick r:id="rId4"/>
              </a:rPr>
              <a:t>https://fightthenewdrug.org/how-consuming-porn-can-lead-to-violence/.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Paul J. Wright, Robert Tokunaga, and Ashley Kraus, “A Meta-Analysis of Pornography Consumption and Actual Acts of Sexual Aggression in General Population Studies,” </a:t>
            </a:r>
            <a:r>
              <a:rPr lang="en-US" sz="1200" i="1" kern="1200" dirty="0">
                <a:solidFill>
                  <a:schemeClr val="tx1"/>
                </a:solidFill>
                <a:effectLst/>
                <a:latin typeface="+mn-lt"/>
                <a:ea typeface="+mn-ea"/>
                <a:cs typeface="+mn-cs"/>
              </a:rPr>
              <a:t>Journal of Communication</a:t>
            </a:r>
            <a:r>
              <a:rPr lang="en-US" sz="1200" kern="1200" dirty="0">
                <a:solidFill>
                  <a:schemeClr val="tx1"/>
                </a:solidFill>
                <a:effectLst/>
                <a:latin typeface="+mn-lt"/>
                <a:ea typeface="+mn-ea"/>
                <a:cs typeface="+mn-cs"/>
              </a:rPr>
              <a:t> 66, no. 1 (February 2016): 183–205.</a:t>
            </a:r>
          </a:p>
          <a:p>
            <a:r>
              <a:rPr lang="en-US" sz="1200" kern="1200" dirty="0">
                <a:solidFill>
                  <a:schemeClr val="tx1"/>
                </a:solidFill>
                <a:effectLst/>
                <a:latin typeface="+mn-lt"/>
                <a:ea typeface="+mn-ea"/>
                <a:cs typeface="+mn-cs"/>
              </a:rPr>
              <a:t>8  “Porn Can Lead to Violence.”</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22</a:t>
            </a:fld>
            <a:endParaRPr lang="en-US"/>
          </a:p>
        </p:txBody>
      </p:sp>
    </p:spTree>
    <p:extLst>
      <p:ext uri="{BB962C8B-B14F-4D97-AF65-F5344CB8AC3E}">
        <p14:creationId xmlns:p14="http://schemas.microsoft.com/office/powerpoint/2010/main" val="260309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Haley Halverson with Emily Hale, “Three Ways Domestic Violence Is Connected to Pornography,” End Sexual Exploitation, October 1, 2018, </a:t>
            </a:r>
            <a:r>
              <a:rPr lang="en-US" sz="1200" u="none" strike="noStrike" kern="1200" dirty="0">
                <a:solidFill>
                  <a:schemeClr val="tx1"/>
                </a:solidFill>
                <a:effectLst/>
                <a:latin typeface="+mn-lt"/>
                <a:ea typeface="+mn-ea"/>
                <a:cs typeface="+mn-cs"/>
                <a:hlinkClick r:id="rId3"/>
              </a:rPr>
              <a:t>https://endsexualexploitation.org/articles/three-ways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-domestic-violence-is-connected-to-pornography/.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John D. </a:t>
            </a:r>
            <a:r>
              <a:rPr lang="en-US" sz="1200" kern="1200" dirty="0" err="1">
                <a:solidFill>
                  <a:schemeClr val="tx1"/>
                </a:solidFill>
                <a:effectLst/>
                <a:latin typeface="+mn-lt"/>
                <a:ea typeface="+mn-ea"/>
                <a:cs typeface="+mn-cs"/>
              </a:rPr>
              <a:t>Foubert</a:t>
            </a:r>
            <a:r>
              <a:rPr lang="en-US" sz="1200" kern="1200" dirty="0">
                <a:solidFill>
                  <a:schemeClr val="tx1"/>
                </a:solidFill>
                <a:effectLst/>
                <a:latin typeface="+mn-lt"/>
                <a:ea typeface="+mn-ea"/>
                <a:cs typeface="+mn-cs"/>
              </a:rPr>
              <a:t>, Matthew W. </a:t>
            </a:r>
            <a:r>
              <a:rPr lang="en-US" sz="1200" kern="1200" dirty="0" err="1">
                <a:solidFill>
                  <a:schemeClr val="tx1"/>
                </a:solidFill>
                <a:effectLst/>
                <a:latin typeface="+mn-lt"/>
                <a:ea typeface="+mn-ea"/>
                <a:cs typeface="+mn-cs"/>
              </a:rPr>
              <a:t>Brosi</a:t>
            </a:r>
            <a:r>
              <a:rPr lang="en-US" sz="1200" kern="1200" dirty="0">
                <a:solidFill>
                  <a:schemeClr val="tx1"/>
                </a:solidFill>
                <a:effectLst/>
                <a:latin typeface="+mn-lt"/>
                <a:ea typeface="+mn-ea"/>
                <a:cs typeface="+mn-cs"/>
              </a:rPr>
              <a:t>, and R. Sean Bannon, “</a:t>
            </a:r>
            <a:r>
              <a:rPr lang="en-US" sz="1200" kern="1200" dirty="0" err="1">
                <a:solidFill>
                  <a:schemeClr val="tx1"/>
                </a:solidFill>
                <a:effectLst/>
                <a:latin typeface="+mn-lt"/>
                <a:ea typeface="+mn-ea"/>
                <a:cs typeface="+mn-cs"/>
              </a:rPr>
              <a:t>Pornogra-phy</a:t>
            </a:r>
            <a:r>
              <a:rPr lang="en-US" sz="1200" kern="1200" dirty="0">
                <a:solidFill>
                  <a:schemeClr val="tx1"/>
                </a:solidFill>
                <a:effectLst/>
                <a:latin typeface="+mn-lt"/>
                <a:ea typeface="+mn-ea"/>
                <a:cs typeface="+mn-cs"/>
              </a:rPr>
              <a:t> Viewing Among Fraternity Men: Effects on Bystander </a:t>
            </a:r>
            <a:r>
              <a:rPr lang="en-US" sz="1200" kern="1200" dirty="0" err="1">
                <a:solidFill>
                  <a:schemeClr val="tx1"/>
                </a:solidFill>
                <a:effectLst/>
                <a:latin typeface="+mn-lt"/>
                <a:ea typeface="+mn-ea"/>
                <a:cs typeface="+mn-cs"/>
              </a:rPr>
              <a:t>Interven-tion</a:t>
            </a:r>
            <a:r>
              <a:rPr lang="en-US" sz="1200" kern="1200" dirty="0">
                <a:solidFill>
                  <a:schemeClr val="tx1"/>
                </a:solidFill>
                <a:effectLst/>
                <a:latin typeface="+mn-lt"/>
                <a:ea typeface="+mn-ea"/>
                <a:cs typeface="+mn-cs"/>
              </a:rPr>
              <a:t>, Rape Myth Acceptance and Behavioral Intent to Commit Sexual Assault,” </a:t>
            </a:r>
            <a:r>
              <a:rPr lang="en-US" sz="1200" i="1" kern="1200" dirty="0">
                <a:solidFill>
                  <a:schemeClr val="tx1"/>
                </a:solidFill>
                <a:effectLst/>
                <a:latin typeface="+mn-lt"/>
                <a:ea typeface="+mn-ea"/>
                <a:cs typeface="+mn-cs"/>
              </a:rPr>
              <a:t>Sexual Addiction &amp; Compulsivity</a:t>
            </a:r>
            <a:r>
              <a:rPr lang="en-US" sz="1200" kern="1200" dirty="0">
                <a:solidFill>
                  <a:schemeClr val="tx1"/>
                </a:solidFill>
                <a:effectLst/>
                <a:latin typeface="+mn-lt"/>
                <a:ea typeface="+mn-ea"/>
                <a:cs typeface="+mn-cs"/>
              </a:rPr>
              <a:t> 18, no. 4 (2011): 212–231.</a:t>
            </a:r>
          </a:p>
          <a:p>
            <a:r>
              <a:rPr lang="en-US" sz="1200" kern="1200" dirty="0">
                <a:solidFill>
                  <a:schemeClr val="tx1"/>
                </a:solidFill>
                <a:effectLst/>
                <a:latin typeface="+mn-lt"/>
                <a:ea typeface="+mn-ea"/>
                <a:cs typeface="+mn-cs"/>
              </a:rPr>
              <a:t>11  “46 States + DC+ One Territory Now Have Revenge Porn Laws,” Cyber Civil Rights Initiative, accessed October 10, 2019, </a:t>
            </a:r>
            <a:r>
              <a:rPr lang="en-US" sz="1200" u="none" strike="noStrike" kern="1200" dirty="0">
                <a:solidFill>
                  <a:schemeClr val="tx1"/>
                </a:solidFill>
                <a:effectLst/>
                <a:latin typeface="+mn-lt"/>
                <a:ea typeface="+mn-ea"/>
                <a:cs typeface="+mn-cs"/>
                <a:hlinkClick r:id="rId4"/>
              </a:rPr>
              <a:t>https://www.cybercivilrights.org/revenge-porn-laws/.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Janet Hinson </a:t>
            </a:r>
            <a:r>
              <a:rPr lang="en-US" sz="1200" kern="1200" dirty="0" err="1">
                <a:solidFill>
                  <a:schemeClr val="tx1"/>
                </a:solidFill>
                <a:effectLst/>
                <a:latin typeface="+mn-lt"/>
                <a:ea typeface="+mn-ea"/>
                <a:cs typeface="+mn-cs"/>
              </a:rPr>
              <a:t>Shope</a:t>
            </a:r>
            <a:r>
              <a:rPr lang="en-US" sz="1200" kern="1200" dirty="0">
                <a:solidFill>
                  <a:schemeClr val="tx1"/>
                </a:solidFill>
                <a:effectLst/>
                <a:latin typeface="+mn-lt"/>
                <a:ea typeface="+mn-ea"/>
                <a:cs typeface="+mn-cs"/>
              </a:rPr>
              <a:t>, “When Words Are Not Enough: The Search for the Effect of Pornography on Abused Women,” </a:t>
            </a:r>
            <a:r>
              <a:rPr lang="en-US" sz="1200" i="1" kern="1200" dirty="0">
                <a:solidFill>
                  <a:schemeClr val="tx1"/>
                </a:solidFill>
                <a:effectLst/>
                <a:latin typeface="+mn-lt"/>
                <a:ea typeface="+mn-ea"/>
                <a:cs typeface="+mn-cs"/>
              </a:rPr>
              <a:t>Violence Against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Women </a:t>
            </a:r>
            <a:r>
              <a:rPr lang="en-US" sz="1200" kern="1200" dirty="0">
                <a:solidFill>
                  <a:schemeClr val="tx1"/>
                </a:solidFill>
                <a:effectLst/>
                <a:latin typeface="+mn-lt"/>
                <a:ea typeface="+mn-ea"/>
                <a:cs typeface="+mn-cs"/>
              </a:rPr>
              <a:t>10, no. 1 (2004): 56–72.</a:t>
            </a:r>
          </a:p>
          <a:p>
            <a:r>
              <a:rPr lang="en-US" sz="1200" kern="1200" dirty="0">
                <a:solidFill>
                  <a:schemeClr val="tx1"/>
                </a:solidFill>
                <a:effectLst/>
                <a:latin typeface="+mn-lt"/>
                <a:ea typeface="+mn-ea"/>
                <a:cs typeface="+mn-cs"/>
              </a:rPr>
              <a:t>13  Catherine A. Simmons, Peter Lehmann, and Shannon Collier-Tension, “Linking Male Use of the Sex Industry to Controlling Behaviors in Vi-</a:t>
            </a:r>
            <a:r>
              <a:rPr lang="en-US" sz="1200" kern="1200" dirty="0" err="1">
                <a:solidFill>
                  <a:schemeClr val="tx1"/>
                </a:solidFill>
                <a:effectLst/>
                <a:latin typeface="+mn-lt"/>
                <a:ea typeface="+mn-ea"/>
                <a:cs typeface="+mn-cs"/>
              </a:rPr>
              <a:t>olent</a:t>
            </a:r>
            <a:r>
              <a:rPr lang="en-US" sz="1200" kern="1200" dirty="0">
                <a:solidFill>
                  <a:schemeClr val="tx1"/>
                </a:solidFill>
                <a:effectLst/>
                <a:latin typeface="+mn-lt"/>
                <a:ea typeface="+mn-ea"/>
                <a:cs typeface="+mn-cs"/>
              </a:rPr>
              <a:t> Relationships: An Exploratory Analysis,” </a:t>
            </a:r>
            <a:r>
              <a:rPr lang="en-US" sz="1200" i="1" kern="1200" dirty="0">
                <a:solidFill>
                  <a:schemeClr val="tx1"/>
                </a:solidFill>
                <a:effectLst/>
                <a:latin typeface="+mn-lt"/>
                <a:ea typeface="+mn-ea"/>
                <a:cs typeface="+mn-cs"/>
              </a:rPr>
              <a:t>Violence Against Women</a:t>
            </a:r>
            <a:r>
              <a:rPr lang="en-US" sz="1200" kern="1200" dirty="0">
                <a:solidFill>
                  <a:schemeClr val="tx1"/>
                </a:solidFill>
                <a:effectLst/>
                <a:latin typeface="+mn-lt"/>
                <a:ea typeface="+mn-ea"/>
                <a:cs typeface="+mn-cs"/>
              </a:rPr>
              <a:t> 14, no. 4 (2008): 406–417.</a:t>
            </a:r>
          </a:p>
          <a:p>
            <a:r>
              <a:rPr lang="en-US" sz="1200" kern="1200" dirty="0">
                <a:solidFill>
                  <a:schemeClr val="tx1"/>
                </a:solidFill>
                <a:effectLst/>
                <a:latin typeface="+mn-lt"/>
                <a:ea typeface="+mn-ea"/>
                <a:cs typeface="+mn-cs"/>
              </a:rPr>
              <a:t>14 “Porn Can Lead to Violence.”</a:t>
            </a:r>
          </a:p>
          <a:p>
            <a:r>
              <a:rPr lang="en-US" sz="1200" kern="1200" dirty="0">
                <a:solidFill>
                  <a:schemeClr val="tx1"/>
                </a:solidFill>
                <a:effectLst/>
                <a:latin typeface="+mn-lt"/>
                <a:ea typeface="+mn-ea"/>
                <a:cs typeface="+mn-cs"/>
              </a:rPr>
              <a:t>15 “Porn Can Lead to Violence.”</a:t>
            </a:r>
          </a:p>
          <a:p>
            <a:r>
              <a:rPr lang="en-US" sz="1200" kern="1200" dirty="0">
                <a:solidFill>
                  <a:schemeClr val="tx1"/>
                </a:solidFill>
                <a:effectLst/>
                <a:latin typeface="+mn-lt"/>
                <a:ea typeface="+mn-ea"/>
                <a:cs typeface="+mn-cs"/>
              </a:rPr>
              <a:t>16  Jay Everson, “To Confront Domestic Violence, We Must Confront Pornography,” </a:t>
            </a:r>
            <a:r>
              <a:rPr lang="en-US" sz="1200" i="1" kern="1200" dirty="0">
                <a:solidFill>
                  <a:schemeClr val="tx1"/>
                </a:solidFill>
                <a:effectLst/>
                <a:latin typeface="+mn-lt"/>
                <a:ea typeface="+mn-ea"/>
                <a:cs typeface="+mn-cs"/>
              </a:rPr>
              <a:t>Washington Times</a:t>
            </a:r>
            <a:r>
              <a:rPr lang="en-US" sz="1200" kern="1200" dirty="0">
                <a:solidFill>
                  <a:schemeClr val="tx1"/>
                </a:solidFill>
                <a:effectLst/>
                <a:latin typeface="+mn-lt"/>
                <a:ea typeface="+mn-ea"/>
                <a:cs typeface="+mn-cs"/>
              </a:rPr>
              <a:t>, February 12, 2015, </a:t>
            </a:r>
            <a:r>
              <a:rPr lang="en-US" sz="1200" u="none" strike="noStrike" kern="1200" dirty="0">
                <a:solidFill>
                  <a:schemeClr val="tx1"/>
                </a:solidFill>
                <a:effectLst/>
                <a:latin typeface="+mn-lt"/>
                <a:ea typeface="+mn-ea"/>
                <a:cs typeface="+mn-cs"/>
                <a:hlinkClick r:id="rId5"/>
              </a:rPr>
              <a:t>https://www.washingtontimes.com/news/2015/feb/12/op-ed-to-confront</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-domestic-violence-we-must-confro/.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18  Ellen G. White,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(Mountain View, CA: Pacific Press Pub. Assn., 1940), 324.</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23</a:t>
            </a:fld>
            <a:endParaRPr lang="en-US"/>
          </a:p>
        </p:txBody>
      </p:sp>
    </p:spTree>
    <p:extLst>
      <p:ext uri="{BB962C8B-B14F-4D97-AF65-F5344CB8AC3E}">
        <p14:creationId xmlns:p14="http://schemas.microsoft.com/office/powerpoint/2010/main" val="24015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“Sixty-four percent of self-identified Christian men and 15 percent of self-identified Christian women view pornography at least once a month (compared to 65 percent of non-Christian men and 30 percent of non-Christian women).</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3</a:t>
            </a:fld>
            <a:endParaRPr lang="en-US"/>
          </a:p>
        </p:txBody>
      </p:sp>
    </p:spTree>
    <p:extLst>
      <p:ext uri="{BB962C8B-B14F-4D97-AF65-F5344CB8AC3E}">
        <p14:creationId xmlns:p14="http://schemas.microsoft.com/office/powerpoint/2010/main" val="398110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“Thirty-three percent of clergy say they have visited a sexually explicit Web site. Of those who have visited sexually explicit websites, 53 percent say they have visited the sites a few times in the past year, and 18 percent said they visited explicit Web sites between ‘a couple times a month’ and ‘more than once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“Twenty-one percent of youth pastors and 14 percent of pastors admit they currently struggle with pornography.”</a:t>
            </a:r>
            <a:r>
              <a:rPr lang="en-US" sz="1200" u="none" strike="noStrike" kern="1200" baseline="30000" dirty="0">
                <a:solidFill>
                  <a:schemeClr val="tx1"/>
                </a:solidFill>
                <a:effectLst/>
                <a:latin typeface="+mn-lt"/>
                <a:ea typeface="+mn-ea"/>
                <a:cs typeface="+mn-cs"/>
                <a:hlinkClick r:id="rId3"/>
              </a:rPr>
              <a:t>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4</a:t>
            </a:fld>
            <a:endParaRPr lang="en-US"/>
          </a:p>
        </p:txBody>
      </p:sp>
    </p:spTree>
    <p:extLst>
      <p:ext uri="{BB962C8B-B14F-4D97-AF65-F5344CB8AC3E}">
        <p14:creationId xmlns:p14="http://schemas.microsoft.com/office/powerpoint/2010/main" val="12208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of grave concern because pornography is the very antithesis of Christian conduct. Pornography promises to deliver pleasure, but it disseminates pain. In porn, women are disrespected, coerced, and physically and verbally abused, and that reality is shaping how society thinks and acts.</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5</a:t>
            </a:fld>
            <a:endParaRPr lang="en-US"/>
          </a:p>
        </p:txBody>
      </p:sp>
    </p:spTree>
    <p:extLst>
      <p:ext uri="{BB962C8B-B14F-4D97-AF65-F5344CB8AC3E}">
        <p14:creationId xmlns:p14="http://schemas.microsoft.com/office/powerpoint/2010/main" val="80263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not all porn portrays physical or verbal violence, even nonviolent porn has been shown to have effects. Much research has confirmed that those who consume even nonviolent porn are more likely to support statements that agree with or even promote abuse and sexual aggression toward women and girls.</a:t>
            </a:r>
            <a:r>
              <a:rPr lang="en-US" sz="1200" u="none" strike="noStrike" kern="1200" baseline="30000" dirty="0">
                <a:solidFill>
                  <a:schemeClr val="tx1"/>
                </a:solidFill>
                <a:effectLst/>
                <a:latin typeface="+mn-lt"/>
                <a:ea typeface="+mn-ea"/>
                <a:cs typeface="+mn-cs"/>
                <a:hlinkClick r:id="rId3"/>
              </a:rPr>
              <a:t>6</a:t>
            </a:r>
            <a:r>
              <a:rPr lang="en-US" sz="1200" kern="1200" dirty="0">
                <a:solidFill>
                  <a:schemeClr val="tx1"/>
                </a:solidFill>
                <a:effectLst/>
                <a:latin typeface="+mn-lt"/>
                <a:ea typeface="+mn-ea"/>
                <a:cs typeface="+mn-cs"/>
              </a:rPr>
              <a:t> The most likely explanation is that most porn depicts men as powerful and in charge and women as submissive and obedient. This attitude sets the stage for unequal power dynamics in couple relationships, resulting in slow-but-sure acceptance of verbal and physical aggression against women.</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6</a:t>
            </a:fld>
            <a:endParaRPr lang="en-US"/>
          </a:p>
        </p:txBody>
      </p:sp>
    </p:spTree>
    <p:extLst>
      <p:ext uri="{BB962C8B-B14F-4D97-AF65-F5344CB8AC3E}">
        <p14:creationId xmlns:p14="http://schemas.microsoft.com/office/powerpoint/2010/main" val="208470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greater concern is that porn consumption affects not only men’s attitudes toward women but also their actions. In a large study conducted in 2016, the researchers concluded that, “on the average, individuals who consume pornography more frequently are more likely to hold attitudes conducive [favorable] to sexual aggression and engage in actual acts of sexual aggression.”</a:t>
            </a:r>
            <a:r>
              <a:rPr lang="en-US" sz="1200" u="none" strike="noStrike" kern="1200" baseline="30000" dirty="0">
                <a:solidFill>
                  <a:schemeClr val="tx1"/>
                </a:solidFill>
                <a:effectLst/>
                <a:latin typeface="+mn-lt"/>
                <a:ea typeface="+mn-ea"/>
                <a:cs typeface="+mn-cs"/>
                <a:hlinkClick r:id="rId3"/>
              </a:rPr>
              <a:t>7</a:t>
            </a:r>
            <a:r>
              <a:rPr lang="en-US" sz="1200" kern="1200" dirty="0">
                <a:solidFill>
                  <a:schemeClr val="tx1"/>
                </a:solidFill>
                <a:effectLst/>
                <a:latin typeface="+mn-lt"/>
                <a:ea typeface="+mn-ea"/>
                <a:cs typeface="+mn-cs"/>
              </a:rPr>
              <a:t>Porn consumers are more likely to use verbal pressure, drugs, and alcohol to coerce women into sex, and exposure to porn increases having violent fantasies and actually committing violent assaults.</a:t>
            </a:r>
            <a:r>
              <a:rPr lang="en-US" sz="1200" u="none" strike="noStrike" kern="1200" baseline="30000" dirty="0">
                <a:solidFill>
                  <a:schemeClr val="tx1"/>
                </a:solidFill>
                <a:effectLst/>
                <a:latin typeface="+mn-lt"/>
                <a:ea typeface="+mn-ea"/>
                <a:cs typeface="+mn-cs"/>
                <a:hlinkClick r:id="rId4"/>
              </a:rPr>
              <a:t>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7</a:t>
            </a:fld>
            <a:endParaRPr lang="en-US"/>
          </a:p>
        </p:txBody>
      </p:sp>
    </p:spTree>
    <p:extLst>
      <p:ext uri="{BB962C8B-B14F-4D97-AF65-F5344CB8AC3E}">
        <p14:creationId xmlns:p14="http://schemas.microsoft.com/office/powerpoint/2010/main" val="384054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dirty="0">
                <a:solidFill>
                  <a:schemeClr val="tx1"/>
                </a:solidFill>
                <a:effectLst/>
                <a:latin typeface="+mn-lt"/>
                <a:ea typeface="+mn-ea"/>
                <a:cs typeface="+mn-cs"/>
              </a:rPr>
              <a:t>THE DANGEROUS INTERSECTION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National Center on Sexual Exploitation highlights three ways domestic violence intersects with pornography:</a:t>
            </a:r>
            <a:r>
              <a:rPr lang="en-US" sz="1200" u="none" strike="noStrike" kern="1200" baseline="30000" dirty="0">
                <a:solidFill>
                  <a:schemeClr val="tx1"/>
                </a:solidFill>
                <a:effectLst/>
                <a:latin typeface="+mn-lt"/>
                <a:ea typeface="+mn-ea"/>
                <a:cs typeface="+mn-cs"/>
                <a:hlinkClick r:id="rId3"/>
              </a:rPr>
              <a:t>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8</a:t>
            </a:fld>
            <a:endParaRPr lang="en-US"/>
          </a:p>
        </p:txBody>
      </p:sp>
    </p:spTree>
    <p:extLst>
      <p:ext uri="{BB962C8B-B14F-4D97-AF65-F5344CB8AC3E}">
        <p14:creationId xmlns:p14="http://schemas.microsoft.com/office/powerpoint/2010/main" val="16655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1.Pornography sets expectations of violence and abuse.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deranged way, pornography acts as a form of sexual education, teaching children, young men, and adult males the lesson that female sexual partners should enjoy physical acts such as hitting, gagging, slapping, or non-consensual sex. We have been approached by women and are often asked questions during couples’ retreats about certain forms of sex that they were not accustomed to before and that their husbands are now asking for and, at times, requiring. One woman told us of how her husband demands sex every day, and when she rejects his advances, he, basically, rapes her. Not surprisingly, research conducted in 2011 is clear that even mainstream pornography use by frequent viewers is associated with greater intent to commit rape.</a:t>
            </a:r>
            <a:r>
              <a:rPr lang="en-US" sz="1200" u="none" strike="noStrike" kern="1200" baseline="30000" dirty="0">
                <a:solidFill>
                  <a:schemeClr val="tx1"/>
                </a:solidFill>
                <a:effectLst/>
                <a:latin typeface="+mn-lt"/>
                <a:ea typeface="+mn-ea"/>
                <a:cs typeface="+mn-cs"/>
                <a:hlinkClick r:id="rId3"/>
              </a:rPr>
              <a:t>10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9</a:t>
            </a:fld>
            <a:endParaRPr lang="en-US"/>
          </a:p>
        </p:txBody>
      </p:sp>
    </p:spTree>
    <p:extLst>
      <p:ext uri="{BB962C8B-B14F-4D97-AF65-F5344CB8AC3E}">
        <p14:creationId xmlns:p14="http://schemas.microsoft.com/office/powerpoint/2010/main" val="34551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4/6/21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75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54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55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3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4/6/21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50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23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27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410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476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4/6/21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241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4/6/21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95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4/6/21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38637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4"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Users/ArraisR/Library/Containers/com.microsoft.Outlook/Data/Library/Caches/Signatures/signature_1790546619" TargetMode="External"/><Relationship Id="rId5" Type="http://schemas.openxmlformats.org/officeDocument/2006/relationships/image" Target="../media/image3.png"/><Relationship Id="rId4" Type="http://schemas.openxmlformats.org/officeDocument/2006/relationships/hyperlink" Target="https://urldefense.proofpoint.com/v2/url?u=http-3A__www.MinistryMagazine.org&amp;d=DwMFAg&amp;c=geG42X-pap7-Ouiwb6h0Kw&amp;r=XFJqwiYwij9ezZMJeKmW3KpdPQVWH3koqtvUldA8nuA&amp;m=zs0NSSSe65_q8GsyUX3oOx7tvMrXP0lfB6rJYySs2Wk&amp;s=NBO-k3kdGyOvIEez3aD-KlonyVJpcTu6N8v_q1H-sUY&amp;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ministrymagazine.org/archive/2019/11/pornography#note17" TargetMode="External"/><Relationship Id="rId4" Type="http://schemas.openxmlformats.org/officeDocument/2006/relationships/hyperlink" Target="https://biblia.com/bible/esv/Jer.%2017.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ministrymagazine.org/archive/2019/11/gatewaytowholeness.com" TargetMode="External"/><Relationship Id="rId4" Type="http://schemas.openxmlformats.org/officeDocument/2006/relationships/hyperlink" Target="https://www.ministrymagazine.org/archive/2019/11/newfreedomtolov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iblia.com/bible/cev/Prov.%204.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blia.com/bible/nasb95/Prov.%2023.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ministrymagazine.org/archive/2019/11/pornography#not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ministrymagazine.org/archive/2019/11/pornography#note3" TargetMode="External"/><Relationship Id="rId5" Type="http://schemas.openxmlformats.org/officeDocument/2006/relationships/hyperlink" Target="https://www.ministrymagazine.org/archive/2019/11/pornography#note2" TargetMode="External"/><Relationship Id="rId4" Type="http://schemas.openxmlformats.org/officeDocument/2006/relationships/hyperlink" Target="https://www.ministrymagazine.org/archive/2019/11/pornography#note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iblia.com/bible/nlt/Eccles.%204.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fightthenewdrug.org/how-consuming-porn-can-lead-to-viole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3" name="Rectangle 12">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4901878-CB5D-2944-A636-BCB30C12DF3A}"/>
              </a:ext>
            </a:extLst>
          </p:cNvPr>
          <p:cNvSpPr>
            <a:spLocks noGrp="1"/>
          </p:cNvSpPr>
          <p:nvPr>
            <p:ph type="ctrTitle"/>
          </p:nvPr>
        </p:nvSpPr>
        <p:spPr>
          <a:xfrm>
            <a:off x="806111" y="1559768"/>
            <a:ext cx="6106383" cy="3135379"/>
          </a:xfrm>
        </p:spPr>
        <p:txBody>
          <a:bodyPr>
            <a:noAutofit/>
          </a:bodyPr>
          <a:lstStyle/>
          <a:p>
            <a:pPr>
              <a:lnSpc>
                <a:spcPct val="100000"/>
              </a:lnSpc>
            </a:pPr>
            <a:r>
              <a:rPr lang="en-US" sz="4000" b="1" dirty="0"/>
              <a:t>Dangerous </a:t>
            </a:r>
            <a:br>
              <a:rPr lang="en-US" sz="4000" b="1" dirty="0"/>
            </a:br>
            <a:r>
              <a:rPr lang="en-US" sz="4000" b="1" dirty="0"/>
              <a:t>kissing cousins: </a:t>
            </a:r>
            <a:br>
              <a:rPr lang="en-US" sz="3600" b="1" dirty="0"/>
            </a:br>
            <a:r>
              <a:rPr lang="en-US" sz="2000" dirty="0">
                <a:solidFill>
                  <a:schemeClr val="accent5">
                    <a:lumMod val="75000"/>
                  </a:schemeClr>
                </a:solidFill>
              </a:rPr>
              <a:t>Pornography and intimate partner violence</a:t>
            </a:r>
            <a:endParaRPr lang="en-US" sz="2800" dirty="0">
              <a:solidFill>
                <a:schemeClr val="accent5">
                  <a:lumMod val="75000"/>
                </a:schemeClr>
              </a:solidFill>
            </a:endParaRPr>
          </a:p>
        </p:txBody>
      </p:sp>
      <p:sp>
        <p:nvSpPr>
          <p:cNvPr id="24" name="Rectangle 14">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6">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18">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Dark pink and blue light trails">
            <a:extLst>
              <a:ext uri="{FF2B5EF4-FFF2-40B4-BE49-F238E27FC236}">
                <a16:creationId xmlns:a16="http://schemas.microsoft.com/office/drawing/2014/main" id="{D15DCB6D-883F-4A41-8F2F-45A86B3C3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55832" y="10"/>
            <a:ext cx="4636163" cy="6857990"/>
          </a:xfrm>
          <a:prstGeom prst="rect">
            <a:avLst/>
          </a:prstGeom>
        </p:spPr>
      </p:pic>
      <p:sp>
        <p:nvSpPr>
          <p:cNvPr id="6" name="Rectangle 2">
            <a:extLst>
              <a:ext uri="{FF2B5EF4-FFF2-40B4-BE49-F238E27FC236}">
                <a16:creationId xmlns:a16="http://schemas.microsoft.com/office/drawing/2014/main" id="{54073A70-7B2E-324D-9B0D-E2ADF795AFBD}"/>
              </a:ext>
            </a:extLst>
          </p:cNvPr>
          <p:cNvSpPr>
            <a:spLocks noGrp="1" noChangeArrowheads="1"/>
          </p:cNvSpPr>
          <p:nvPr>
            <p:ph type="subTitle" idx="1"/>
          </p:nvPr>
        </p:nvSpPr>
        <p:spPr bwMode="auto">
          <a:xfrm>
            <a:off x="1243013" y="4607859"/>
            <a:ext cx="520467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by Claudio and Pamela Consuegra published</a:t>
            </a:r>
            <a:r>
              <a:rPr kumimoji="0" lang="en-US" altLang="en-US" sz="1200" b="0" i="0" u="none" strike="noStrike" cap="none" normalizeH="0" baseline="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in the November 2019 issue of</a:t>
            </a:r>
            <a:r>
              <a:rPr kumimoji="0" lang="en-US" altLang="en-US" sz="1200" b="0" i="0" u="none" strike="noStrike" cap="none" normalizeH="0" baseline="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Ministry</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November 2019 issue of</a:t>
            </a:r>
            <a:r>
              <a:rPr kumimoji="0" lang="en-US" altLang="en-US" sz="1200" b="0" i="0" u="none" strike="noStrike" cap="none" normalizeH="0" baseline="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Ministry</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International Journal for Pastors,</a:t>
            </a:r>
            <a:r>
              <a:rPr kumimoji="0" lang="en-US" altLang="en-US" sz="1200" b="0" i="0" u="none" strike="noStrike" cap="none" normalizeH="0" baseline="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https://urldefense.proofpoint.com/v2/url?u=http-3A__www.MinistryMagazine.org&amp;d=DwMFAg&amp;c=geG42X-pap7-Ouiwb6h0Kw&amp;r=XFJqwiYwij9ezZMJeKmW3KpdPQVWH3koqtvUldA8nuA&amp;m=zs0NSSSe65_q8GsyUX3oOx7tvMrXP0lfB6rJYySs2Wk&amp;s=NBO-k3kdGyOvIEez3aD-KlonyVJpcTu6N8v_q1H-sUY&amp;e="/>
              </a:rPr>
              <a:t>www.MinistryMagazine.org</a:t>
            </a:r>
            <a:r>
              <a:rPr kumimoji="0" lang="en-US" altLang="en-US" sz="1200" b="0" i="0" u="none" strike="noStrike" cap="none" normalizeH="0" baseline="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Used by permission.</a:t>
            </a:r>
            <a:endParaRPr kumimoji="0" lang="en-US" altLang="en-US" sz="2400" b="0" i="0" u="none" strike="noStrike" cap="none" normalizeH="0" baseline="0">
              <a:ln>
                <a:noFill/>
              </a:ln>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34E13BD-3E8E-354E-B870-000605B916D7}"/>
              </a:ext>
            </a:extLst>
          </p:cNvPr>
          <p:cNvSpPr>
            <a:spLocks noChangeArrowheads="1"/>
          </p:cNvSpPr>
          <p:nvPr/>
        </p:nvSpPr>
        <p:spPr bwMode="auto">
          <a:xfrm flipV="1">
            <a:off x="5983609" y="5168880"/>
            <a:ext cx="3377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eventh-day Adventist church logo">
            <a:extLst>
              <a:ext uri="{FF2B5EF4-FFF2-40B4-BE49-F238E27FC236}">
                <a16:creationId xmlns:a16="http://schemas.microsoft.com/office/drawing/2014/main" id="{F0B43342-B36E-904F-855C-EFDFE8D636E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83609" y="5445671"/>
            <a:ext cx="570935" cy="5709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314ECFB-4BDB-E747-937D-F50F4E5E8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774" y="5542350"/>
            <a:ext cx="570936" cy="474256"/>
          </a:xfrm>
          <a:prstGeom prst="rect">
            <a:avLst/>
          </a:prstGeom>
        </p:spPr>
      </p:pic>
    </p:spTree>
    <p:extLst>
      <p:ext uri="{BB962C8B-B14F-4D97-AF65-F5344CB8AC3E}">
        <p14:creationId xmlns:p14="http://schemas.microsoft.com/office/powerpoint/2010/main" val="194983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black and orange traffic light">
            <a:extLst>
              <a:ext uri="{FF2B5EF4-FFF2-40B4-BE49-F238E27FC236}">
                <a16:creationId xmlns:a16="http://schemas.microsoft.com/office/drawing/2014/main" id="{1F7A1532-E985-444E-B647-81089F5F75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AD743-0905-8F4C-9165-61D3826DB6BF}"/>
              </a:ext>
            </a:extLst>
          </p:cNvPr>
          <p:cNvSpPr>
            <a:spLocks noGrp="1"/>
          </p:cNvSpPr>
          <p:nvPr>
            <p:ph type="title"/>
          </p:nvPr>
        </p:nvSpPr>
        <p:spPr>
          <a:xfrm>
            <a:off x="774043" y="727626"/>
            <a:ext cx="4602152" cy="2297023"/>
          </a:xfrm>
        </p:spPr>
        <p:txBody>
          <a:bodyPr>
            <a:noAutofit/>
          </a:bodyPr>
          <a:lstStyle/>
          <a:p>
            <a:pPr>
              <a:lnSpc>
                <a:spcPct val="100000"/>
              </a:lnSpc>
            </a:pPr>
            <a:r>
              <a:rPr lang="en-US" sz="2800" dirty="0">
                <a:solidFill>
                  <a:srgbClr val="C00000"/>
                </a:solidFill>
              </a:rPr>
              <a:t>2. Abusers use pornographic videos or nude pictures they have taken themselves of their victims.</a:t>
            </a:r>
          </a:p>
        </p:txBody>
      </p:sp>
      <p:sp>
        <p:nvSpPr>
          <p:cNvPr id="3" name="Content Placeholder 2">
            <a:extLst>
              <a:ext uri="{FF2B5EF4-FFF2-40B4-BE49-F238E27FC236}">
                <a16:creationId xmlns:a16="http://schemas.microsoft.com/office/drawing/2014/main" id="{76796E06-86A2-C74B-BD38-0AD8C61A6918}"/>
              </a:ext>
            </a:extLst>
          </p:cNvPr>
          <p:cNvSpPr>
            <a:spLocks noGrp="1"/>
          </p:cNvSpPr>
          <p:nvPr>
            <p:ph idx="1"/>
          </p:nvPr>
        </p:nvSpPr>
        <p:spPr>
          <a:xfrm>
            <a:off x="774043" y="3024651"/>
            <a:ext cx="4602152" cy="3105723"/>
          </a:xfrm>
        </p:spPr>
        <p:txBody>
          <a:bodyPr>
            <a:normAutofit/>
          </a:bodyPr>
          <a:lstStyle/>
          <a:p>
            <a:r>
              <a:rPr lang="en-US" sz="2400" dirty="0"/>
              <a:t>Very often, abusers use pornographic videos or nude pictures they have taken themselves of their victims in order to either coerce or punish victims in abusive relationships by threatening to share—or actually sharing—them online. </a:t>
            </a:r>
          </a:p>
        </p:txBody>
      </p:sp>
    </p:spTree>
    <p:extLst>
      <p:ext uri="{BB962C8B-B14F-4D97-AF65-F5344CB8AC3E}">
        <p14:creationId xmlns:p14="http://schemas.microsoft.com/office/powerpoint/2010/main" val="372549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black and orange traffic light">
            <a:extLst>
              <a:ext uri="{FF2B5EF4-FFF2-40B4-BE49-F238E27FC236}">
                <a16:creationId xmlns:a16="http://schemas.microsoft.com/office/drawing/2014/main" id="{9913AC4D-B079-4B4C-BC7F-3A74682748A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E529-1128-B045-B7F6-F90E9960CB57}"/>
              </a:ext>
            </a:extLst>
          </p:cNvPr>
          <p:cNvSpPr>
            <a:spLocks noGrp="1"/>
          </p:cNvSpPr>
          <p:nvPr>
            <p:ph type="title"/>
          </p:nvPr>
        </p:nvSpPr>
        <p:spPr>
          <a:xfrm>
            <a:off x="774043" y="727626"/>
            <a:ext cx="4602152" cy="1718225"/>
          </a:xfrm>
        </p:spPr>
        <p:txBody>
          <a:bodyPr>
            <a:normAutofit/>
          </a:bodyPr>
          <a:lstStyle/>
          <a:p>
            <a:r>
              <a:rPr lang="en-US" sz="2800" dirty="0">
                <a:solidFill>
                  <a:srgbClr val="C00000"/>
                </a:solidFill>
              </a:rPr>
              <a:t>3. Pornography use by domestic abusers can increase the odds of sexual assault.</a:t>
            </a:r>
          </a:p>
        </p:txBody>
      </p:sp>
      <p:sp>
        <p:nvSpPr>
          <p:cNvPr id="3" name="Content Placeholder 2">
            <a:extLst>
              <a:ext uri="{FF2B5EF4-FFF2-40B4-BE49-F238E27FC236}">
                <a16:creationId xmlns:a16="http://schemas.microsoft.com/office/drawing/2014/main" id="{7B359CBB-D0C0-E048-9AB4-D103D3D07967}"/>
              </a:ext>
            </a:extLst>
          </p:cNvPr>
          <p:cNvSpPr>
            <a:spLocks noGrp="1"/>
          </p:cNvSpPr>
          <p:nvPr>
            <p:ph idx="1"/>
          </p:nvPr>
        </p:nvSpPr>
        <p:spPr>
          <a:xfrm>
            <a:off x="678507" y="2689048"/>
            <a:ext cx="4602152" cy="2087670"/>
          </a:xfrm>
        </p:spPr>
        <p:txBody>
          <a:bodyPr>
            <a:normAutofit/>
          </a:bodyPr>
          <a:lstStyle/>
          <a:p>
            <a:r>
              <a:rPr lang="en-US" sz="2400" dirty="0"/>
              <a:t>Janet Hinson </a:t>
            </a:r>
            <a:r>
              <a:rPr lang="en-US" sz="2400" dirty="0" err="1"/>
              <a:t>Shope</a:t>
            </a:r>
            <a:r>
              <a:rPr lang="en-US" sz="2400" dirty="0"/>
              <a:t> conducted a study of 271 battered women, in which 30 percent stated their abusers reportedly used pornography.</a:t>
            </a:r>
            <a:r>
              <a:rPr lang="en-US" sz="2400" baseline="30000" dirty="0">
                <a:hlinkClick r:id="rId4"/>
              </a:rPr>
              <a:t>12</a:t>
            </a:r>
            <a:r>
              <a:rPr lang="en-US" sz="2400" dirty="0"/>
              <a:t>  </a:t>
            </a:r>
          </a:p>
        </p:txBody>
      </p:sp>
    </p:spTree>
    <p:extLst>
      <p:ext uri="{BB962C8B-B14F-4D97-AF65-F5344CB8AC3E}">
        <p14:creationId xmlns:p14="http://schemas.microsoft.com/office/powerpoint/2010/main" val="176772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0" name="Rectangle 89">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23EBC2-434D-5644-9FCB-A6CB6F629948}"/>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6000" cap="all" spc="-100" dirty="0"/>
              <a:t>IT IS A </a:t>
            </a:r>
            <a:r>
              <a:rPr lang="en-US" sz="6000" b="1" cap="all" spc="-100" dirty="0"/>
              <a:t>PRIVATE </a:t>
            </a:r>
            <a:r>
              <a:rPr lang="en-US" sz="6000" cap="all" spc="-100" dirty="0"/>
              <a:t>MATTER</a:t>
            </a:r>
            <a:br>
              <a:rPr lang="en-US" sz="6000" cap="all" spc="-100" dirty="0"/>
            </a:br>
            <a:endParaRPr lang="en-US" sz="6000" cap="all" spc="-100" dirty="0"/>
          </a:p>
        </p:txBody>
      </p:sp>
      <p:sp>
        <p:nvSpPr>
          <p:cNvPr id="3" name="Content Placeholder 2">
            <a:extLst>
              <a:ext uri="{FF2B5EF4-FFF2-40B4-BE49-F238E27FC236}">
                <a16:creationId xmlns:a16="http://schemas.microsoft.com/office/drawing/2014/main" id="{D75CCA5C-5E47-2843-B010-D801B37D27D3}"/>
              </a:ext>
            </a:extLst>
          </p:cNvPr>
          <p:cNvSpPr>
            <a:spLocks noGrp="1"/>
          </p:cNvSpPr>
          <p:nvPr>
            <p:ph idx="1"/>
          </p:nvPr>
        </p:nvSpPr>
        <p:spPr>
          <a:xfrm>
            <a:off x="1243633" y="4380634"/>
            <a:ext cx="5068567" cy="797089"/>
          </a:xfrm>
        </p:spPr>
        <p:txBody>
          <a:bodyPr vert="horz" lIns="91440" tIns="45720" rIns="91440" bIns="45720" rtlCol="0">
            <a:noAutofit/>
          </a:bodyPr>
          <a:lstStyle/>
          <a:p>
            <a:pPr marL="0" indent="0" algn="ctr">
              <a:spcBef>
                <a:spcPts val="0"/>
              </a:spcBef>
              <a:spcAft>
                <a:spcPts val="600"/>
              </a:spcAft>
              <a:buNone/>
            </a:pPr>
            <a:r>
              <a:rPr lang="en-US" sz="2400" spc="80" dirty="0">
                <a:solidFill>
                  <a:schemeClr val="tx1">
                    <a:lumMod val="95000"/>
                    <a:lumOff val="5000"/>
                  </a:schemeClr>
                </a:solidFill>
              </a:rPr>
              <a:t>Research shows that porn makes many consumers more likely to support violence against women. </a:t>
            </a:r>
          </a:p>
        </p:txBody>
      </p:sp>
      <p:sp>
        <p:nvSpPr>
          <p:cNvPr id="92" name="Rectangle 91">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290" name="Picture 2" descr="a woman holds her hands over her face">
            <a:extLst>
              <a:ext uri="{FF2B5EF4-FFF2-40B4-BE49-F238E27FC236}">
                <a16:creationId xmlns:a16="http://schemas.microsoft.com/office/drawing/2014/main" id="{4C79404D-2B1F-C746-ADEE-27AC23B12A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832" y="10"/>
            <a:ext cx="463616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man using laptop">
            <a:extLst>
              <a:ext uri="{FF2B5EF4-FFF2-40B4-BE49-F238E27FC236}">
                <a16:creationId xmlns:a16="http://schemas.microsoft.com/office/drawing/2014/main" id="{63677B8F-E539-1D4B-A0B3-1E2945D9DE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963CB-95FF-C64B-A6F2-D4C020D738BA}"/>
              </a:ext>
            </a:extLst>
          </p:cNvPr>
          <p:cNvSpPr>
            <a:spLocks noGrp="1"/>
          </p:cNvSpPr>
          <p:nvPr>
            <p:ph idx="1"/>
          </p:nvPr>
        </p:nvSpPr>
        <p:spPr>
          <a:xfrm>
            <a:off x="7064082" y="941696"/>
            <a:ext cx="4472922" cy="5093344"/>
          </a:xfrm>
        </p:spPr>
        <p:txBody>
          <a:bodyPr>
            <a:normAutofit fontScale="92500" lnSpcReduction="10000"/>
          </a:bodyPr>
          <a:lstStyle/>
          <a:p>
            <a:pPr>
              <a:lnSpc>
                <a:spcPct val="120000"/>
              </a:lnSpc>
            </a:pPr>
            <a:r>
              <a:rPr lang="en-US" sz="2800" dirty="0"/>
              <a:t>In a world of internet clouds, tablets, computers, and hand-held devices, the war against pornography will probably never be completely won.</a:t>
            </a:r>
          </a:p>
          <a:p>
            <a:pPr>
              <a:lnSpc>
                <a:spcPct val="120000"/>
              </a:lnSpc>
            </a:pPr>
            <a:r>
              <a:rPr lang="en-US" sz="2800" dirty="0"/>
              <a:t> Among all these forces, the church plays a unique role in how women and the weak should be treated and in the proper role of sex within the context of marriage. </a:t>
            </a:r>
          </a:p>
        </p:txBody>
      </p:sp>
    </p:spTree>
    <p:extLst>
      <p:ext uri="{BB962C8B-B14F-4D97-AF65-F5344CB8AC3E}">
        <p14:creationId xmlns:p14="http://schemas.microsoft.com/office/powerpoint/2010/main" val="360965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8FF551-ABC4-4C43-A76F-D276A5D2C95E}"/>
              </a:ext>
            </a:extLst>
          </p:cNvPr>
          <p:cNvSpPr>
            <a:spLocks noGrp="1"/>
          </p:cNvSpPr>
          <p:nvPr>
            <p:ph idx="1"/>
          </p:nvPr>
        </p:nvSpPr>
        <p:spPr>
          <a:xfrm>
            <a:off x="868680" y="1692322"/>
            <a:ext cx="6281928" cy="4342718"/>
          </a:xfrm>
        </p:spPr>
        <p:txBody>
          <a:bodyPr>
            <a:normAutofit/>
          </a:bodyPr>
          <a:lstStyle/>
          <a:p>
            <a:r>
              <a:rPr lang="en-US" sz="2800" dirty="0"/>
              <a:t>Men in church may think, in common with other men, that viewing pornography is a private matter. The reality is that even occasional use of pornography affects how they view women—and most important their relationship with Christ.</a:t>
            </a:r>
          </a:p>
          <a:p>
            <a:endParaRPr lang="en-US" sz="2800" dirty="0"/>
          </a:p>
        </p:txBody>
      </p:sp>
      <p:pic>
        <p:nvPicPr>
          <p:cNvPr id="4" name="Picture 2" descr="man using laptop">
            <a:extLst>
              <a:ext uri="{FF2B5EF4-FFF2-40B4-BE49-F238E27FC236}">
                <a16:creationId xmlns:a16="http://schemas.microsoft.com/office/drawing/2014/main" id="{6602E6D5-F22B-214C-A5EF-DCBDBDF5A0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2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d padlock on black computer keyboard">
            <a:extLst>
              <a:ext uri="{FF2B5EF4-FFF2-40B4-BE49-F238E27FC236}">
                <a16:creationId xmlns:a16="http://schemas.microsoft.com/office/drawing/2014/main" id="{9CD21568-DB48-1747-A9BE-2FAAA8CEA2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637B5-1F4B-7142-B8A3-0CB80B070587}"/>
              </a:ext>
            </a:extLst>
          </p:cNvPr>
          <p:cNvSpPr>
            <a:spLocks noGrp="1"/>
          </p:cNvSpPr>
          <p:nvPr>
            <p:ph type="title"/>
          </p:nvPr>
        </p:nvSpPr>
        <p:spPr>
          <a:xfrm>
            <a:off x="7064082" y="642594"/>
            <a:ext cx="4472921" cy="1371600"/>
          </a:xfrm>
        </p:spPr>
        <p:txBody>
          <a:bodyPr>
            <a:noAutofit/>
          </a:bodyPr>
          <a:lstStyle/>
          <a:p>
            <a:r>
              <a:rPr lang="en-US" sz="3200" b="1" cap="all" dirty="0"/>
              <a:t>BREAKING UP </a:t>
            </a:r>
            <a:br>
              <a:rPr lang="en-US" sz="3200" b="1" cap="all" dirty="0"/>
            </a:br>
            <a:r>
              <a:rPr lang="en-US" sz="3200" b="1" cap="all" dirty="0"/>
              <a:t>IS HARD TO DO </a:t>
            </a:r>
            <a:br>
              <a:rPr lang="en-US" sz="3200" dirty="0"/>
            </a:br>
            <a:endParaRPr lang="en-US" sz="3200" dirty="0"/>
          </a:p>
        </p:txBody>
      </p:sp>
      <p:sp>
        <p:nvSpPr>
          <p:cNvPr id="3" name="Content Placeholder 2">
            <a:extLst>
              <a:ext uri="{FF2B5EF4-FFF2-40B4-BE49-F238E27FC236}">
                <a16:creationId xmlns:a16="http://schemas.microsoft.com/office/drawing/2014/main" id="{11FB0C02-F4AB-DF4C-BD7D-D8EA82447F7D}"/>
              </a:ext>
            </a:extLst>
          </p:cNvPr>
          <p:cNvSpPr>
            <a:spLocks noGrp="1"/>
          </p:cNvSpPr>
          <p:nvPr>
            <p:ph idx="1"/>
          </p:nvPr>
        </p:nvSpPr>
        <p:spPr>
          <a:xfrm>
            <a:off x="6982194" y="1980288"/>
            <a:ext cx="4472922" cy="4235118"/>
          </a:xfrm>
        </p:spPr>
        <p:txBody>
          <a:bodyPr>
            <a:normAutofit lnSpcReduction="10000"/>
          </a:bodyPr>
          <a:lstStyle/>
          <a:p>
            <a:pPr>
              <a:lnSpc>
                <a:spcPct val="110000"/>
              </a:lnSpc>
            </a:pPr>
            <a:r>
              <a:rPr lang="en-US" sz="2400" dirty="0"/>
              <a:t>Jeremiah, known as the weeping prophet, declared, “The heart is deceitful above all things, and desperately sick; who can understand it?” (</a:t>
            </a:r>
            <a:r>
              <a:rPr lang="en-US" sz="2400" dirty="0">
                <a:hlinkClick r:id="rId4"/>
              </a:rPr>
              <a:t>Jer. 17:9, ESV</a:t>
            </a:r>
            <a:r>
              <a:rPr lang="en-US" sz="2400" dirty="0"/>
              <a:t>). Only 9 percent of church goers and 7 percent of pastors can identify a program at their church to help those struggling with pornography.</a:t>
            </a:r>
            <a:r>
              <a:rPr lang="en-US" sz="2400" baseline="30000" dirty="0">
                <a:hlinkClick r:id="rId5"/>
              </a:rPr>
              <a:t>17</a:t>
            </a:r>
            <a:r>
              <a:rPr lang="en-US" sz="2400" dirty="0"/>
              <a:t> So, what are we to do?</a:t>
            </a:r>
          </a:p>
          <a:p>
            <a:pPr>
              <a:lnSpc>
                <a:spcPct val="110000"/>
              </a:lnSpc>
            </a:pPr>
            <a:endParaRPr lang="en-US" sz="2400" dirty="0"/>
          </a:p>
        </p:txBody>
      </p:sp>
    </p:spTree>
    <p:extLst>
      <p:ext uri="{BB962C8B-B14F-4D97-AF65-F5344CB8AC3E}">
        <p14:creationId xmlns:p14="http://schemas.microsoft.com/office/powerpoint/2010/main" val="180508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red flowers in tilt shift lens">
            <a:extLst>
              <a:ext uri="{FF2B5EF4-FFF2-40B4-BE49-F238E27FC236}">
                <a16:creationId xmlns:a16="http://schemas.microsoft.com/office/drawing/2014/main" id="{5E277C07-7BDC-5747-9F08-1CF57E1CFD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7179D-631D-9442-9BEB-CA8E7FE7A702}"/>
              </a:ext>
            </a:extLst>
          </p:cNvPr>
          <p:cNvSpPr>
            <a:spLocks noGrp="1"/>
          </p:cNvSpPr>
          <p:nvPr>
            <p:ph type="title"/>
          </p:nvPr>
        </p:nvSpPr>
        <p:spPr>
          <a:xfrm>
            <a:off x="7064082" y="642594"/>
            <a:ext cx="4472921" cy="2334813"/>
          </a:xfrm>
        </p:spPr>
        <p:txBody>
          <a:bodyPr>
            <a:normAutofit/>
          </a:bodyPr>
          <a:lstStyle/>
          <a:p>
            <a:r>
              <a:rPr lang="en-US" sz="3100" i="1" dirty="0">
                <a:solidFill>
                  <a:srgbClr val="55870F"/>
                </a:solidFill>
              </a:rPr>
              <a:t>1. Start the journey to freedom immediately.</a:t>
            </a:r>
            <a:r>
              <a:rPr lang="en-US" sz="3100" dirty="0">
                <a:solidFill>
                  <a:srgbClr val="55870F"/>
                </a:solidFill>
              </a:rPr>
              <a:t> </a:t>
            </a:r>
          </a:p>
        </p:txBody>
      </p:sp>
      <p:sp>
        <p:nvSpPr>
          <p:cNvPr id="3" name="Content Placeholder 2">
            <a:extLst>
              <a:ext uri="{FF2B5EF4-FFF2-40B4-BE49-F238E27FC236}">
                <a16:creationId xmlns:a16="http://schemas.microsoft.com/office/drawing/2014/main" id="{08C700E9-C36E-6748-B8D8-61BFB45A4A12}"/>
              </a:ext>
            </a:extLst>
          </p:cNvPr>
          <p:cNvSpPr>
            <a:spLocks noGrp="1"/>
          </p:cNvSpPr>
          <p:nvPr>
            <p:ph idx="1"/>
          </p:nvPr>
        </p:nvSpPr>
        <p:spPr>
          <a:xfrm>
            <a:off x="6938927" y="2572270"/>
            <a:ext cx="4723229" cy="2334813"/>
          </a:xfrm>
        </p:spPr>
        <p:txBody>
          <a:bodyPr>
            <a:normAutofit/>
          </a:bodyPr>
          <a:lstStyle/>
          <a:p>
            <a:r>
              <a:rPr lang="en-US" sz="2800" dirty="0"/>
              <a:t>Break the addiction—yes, addiction—to pornography—the sooner, the better. Breaking up is hard to do, but it is the only way </a:t>
            </a:r>
          </a:p>
          <a:p>
            <a:endParaRPr lang="en-US" sz="2800" dirty="0"/>
          </a:p>
        </p:txBody>
      </p:sp>
    </p:spTree>
    <p:extLst>
      <p:ext uri="{BB962C8B-B14F-4D97-AF65-F5344CB8AC3E}">
        <p14:creationId xmlns:p14="http://schemas.microsoft.com/office/powerpoint/2010/main" val="20762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round life buoy">
            <a:extLst>
              <a:ext uri="{FF2B5EF4-FFF2-40B4-BE49-F238E27FC236}">
                <a16:creationId xmlns:a16="http://schemas.microsoft.com/office/drawing/2014/main" id="{3F193B13-C6D9-AA42-A581-91D844AD48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7EBBF-1CBB-3141-B8BC-EA562BAA9486}"/>
              </a:ext>
            </a:extLst>
          </p:cNvPr>
          <p:cNvSpPr>
            <a:spLocks noGrp="1"/>
          </p:cNvSpPr>
          <p:nvPr>
            <p:ph type="title"/>
          </p:nvPr>
        </p:nvSpPr>
        <p:spPr>
          <a:xfrm>
            <a:off x="774043" y="727626"/>
            <a:ext cx="4602152" cy="1718225"/>
          </a:xfrm>
        </p:spPr>
        <p:txBody>
          <a:bodyPr>
            <a:normAutofit/>
          </a:bodyPr>
          <a:lstStyle/>
          <a:p>
            <a:r>
              <a:rPr lang="en-US" sz="4400" b="1" dirty="0">
                <a:solidFill>
                  <a:srgbClr val="DC5807"/>
                </a:solidFill>
              </a:rPr>
              <a:t>GET HELP</a:t>
            </a:r>
          </a:p>
        </p:txBody>
      </p:sp>
      <p:sp>
        <p:nvSpPr>
          <p:cNvPr id="3" name="Content Placeholder 2">
            <a:extLst>
              <a:ext uri="{FF2B5EF4-FFF2-40B4-BE49-F238E27FC236}">
                <a16:creationId xmlns:a16="http://schemas.microsoft.com/office/drawing/2014/main" id="{7D32C399-6700-6246-BCF7-36AD0CAD296E}"/>
              </a:ext>
            </a:extLst>
          </p:cNvPr>
          <p:cNvSpPr>
            <a:spLocks noGrp="1"/>
          </p:cNvSpPr>
          <p:nvPr>
            <p:ph idx="1"/>
          </p:nvPr>
        </p:nvSpPr>
        <p:spPr>
          <a:xfrm>
            <a:off x="610267" y="2265960"/>
            <a:ext cx="4941173" cy="3891546"/>
          </a:xfrm>
        </p:spPr>
        <p:txBody>
          <a:bodyPr>
            <a:normAutofit fontScale="92500" lnSpcReduction="10000"/>
          </a:bodyPr>
          <a:lstStyle/>
          <a:p>
            <a:r>
              <a:rPr lang="en-US" sz="2400" dirty="0"/>
              <a:t>Visit the </a:t>
            </a:r>
            <a:r>
              <a:rPr lang="en-US" sz="2400" dirty="0">
                <a:hlinkClick r:id="rId4"/>
              </a:rPr>
              <a:t>newfreedomtolove.org</a:t>
            </a:r>
            <a:r>
              <a:rPr lang="en-US" sz="2400" dirty="0"/>
              <a:t> website where you will find testimonials, sermons and seminars, and other links and resources that can help you get started on the journey toward freedom from porn addiction. </a:t>
            </a:r>
          </a:p>
          <a:p>
            <a:r>
              <a:rPr lang="en-US" sz="2400" dirty="0"/>
              <a:t>For additional help and resources, you can also visit the</a:t>
            </a:r>
            <a:r>
              <a:rPr lang="en-US" sz="2400" dirty="0">
                <a:hlinkClick r:id="rId5"/>
              </a:rPr>
              <a:t> gatewaytowholeness.com</a:t>
            </a:r>
            <a:r>
              <a:rPr lang="en-US" sz="2400" dirty="0"/>
              <a:t> website. In some cases, you may have to seek professional counseling help.</a:t>
            </a:r>
          </a:p>
          <a:p>
            <a:endParaRPr lang="en-US" sz="2400" dirty="0"/>
          </a:p>
        </p:txBody>
      </p:sp>
    </p:spTree>
    <p:extLst>
      <p:ext uri="{BB962C8B-B14F-4D97-AF65-F5344CB8AC3E}">
        <p14:creationId xmlns:p14="http://schemas.microsoft.com/office/powerpoint/2010/main" val="290193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erson touching purple petaled flowers">
            <a:extLst>
              <a:ext uri="{FF2B5EF4-FFF2-40B4-BE49-F238E27FC236}">
                <a16:creationId xmlns:a16="http://schemas.microsoft.com/office/drawing/2014/main" id="{268F29D7-02FC-4B4F-A3D6-EEF339BF3F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A9C91-C8E5-FB41-B9F1-37B1E3F6D002}"/>
              </a:ext>
            </a:extLst>
          </p:cNvPr>
          <p:cNvSpPr>
            <a:spLocks noGrp="1"/>
          </p:cNvSpPr>
          <p:nvPr>
            <p:ph type="title"/>
          </p:nvPr>
        </p:nvSpPr>
        <p:spPr>
          <a:xfrm>
            <a:off x="774043" y="727626"/>
            <a:ext cx="4602152" cy="2922134"/>
          </a:xfrm>
        </p:spPr>
        <p:txBody>
          <a:bodyPr>
            <a:normAutofit/>
          </a:bodyPr>
          <a:lstStyle/>
          <a:p>
            <a:r>
              <a:rPr lang="en-US" sz="3700" i="1" dirty="0">
                <a:solidFill>
                  <a:schemeClr val="accent3">
                    <a:lumMod val="75000"/>
                  </a:schemeClr>
                </a:solidFill>
              </a:rPr>
              <a:t>2. Guard your mind—it’s a heart matter.</a:t>
            </a:r>
            <a:r>
              <a:rPr lang="en-US" sz="3700" dirty="0">
                <a:solidFill>
                  <a:schemeClr val="accent3">
                    <a:lumMod val="75000"/>
                  </a:schemeClr>
                </a:solidFill>
              </a:rPr>
              <a:t> </a:t>
            </a:r>
          </a:p>
        </p:txBody>
      </p:sp>
      <p:sp>
        <p:nvSpPr>
          <p:cNvPr id="3" name="Content Placeholder 2">
            <a:extLst>
              <a:ext uri="{FF2B5EF4-FFF2-40B4-BE49-F238E27FC236}">
                <a16:creationId xmlns:a16="http://schemas.microsoft.com/office/drawing/2014/main" id="{FB4817B6-CB45-6346-B2E6-23EFB3338580}"/>
              </a:ext>
            </a:extLst>
          </p:cNvPr>
          <p:cNvSpPr>
            <a:spLocks noGrp="1"/>
          </p:cNvSpPr>
          <p:nvPr>
            <p:ph idx="1"/>
          </p:nvPr>
        </p:nvSpPr>
        <p:spPr>
          <a:xfrm>
            <a:off x="764256" y="3649762"/>
            <a:ext cx="4602152" cy="2476199"/>
          </a:xfrm>
        </p:spPr>
        <p:txBody>
          <a:bodyPr>
            <a:normAutofit/>
          </a:bodyPr>
          <a:lstStyle/>
          <a:p>
            <a:r>
              <a:rPr lang="en-US" sz="2800" dirty="0"/>
              <a:t>“Carefully guard your thoughts because they are the source of true life” (</a:t>
            </a:r>
            <a:r>
              <a:rPr lang="en-US" sz="2800" dirty="0">
                <a:hlinkClick r:id="rId4"/>
              </a:rPr>
              <a:t>Prov. 4:23, CEV</a:t>
            </a:r>
            <a:r>
              <a:rPr lang="en-US" sz="2800" dirty="0"/>
              <a:t>).</a:t>
            </a:r>
          </a:p>
          <a:p>
            <a:endParaRPr lang="en-US" sz="2800" dirty="0"/>
          </a:p>
        </p:txBody>
      </p:sp>
    </p:spTree>
    <p:extLst>
      <p:ext uri="{BB962C8B-B14F-4D97-AF65-F5344CB8AC3E}">
        <p14:creationId xmlns:p14="http://schemas.microsoft.com/office/powerpoint/2010/main" val="145787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urple flower in tilt shift lens">
            <a:extLst>
              <a:ext uri="{FF2B5EF4-FFF2-40B4-BE49-F238E27FC236}">
                <a16:creationId xmlns:a16="http://schemas.microsoft.com/office/drawing/2014/main" id="{1995CF16-6DB9-5644-8B81-5F3248EE83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F34276-1E23-3B48-B6A1-C5E352786AAF}"/>
              </a:ext>
            </a:extLst>
          </p:cNvPr>
          <p:cNvSpPr>
            <a:spLocks noGrp="1"/>
          </p:cNvSpPr>
          <p:nvPr>
            <p:ph idx="1"/>
          </p:nvPr>
        </p:nvSpPr>
        <p:spPr>
          <a:xfrm>
            <a:off x="774043" y="1446663"/>
            <a:ext cx="4602152" cy="4572323"/>
          </a:xfrm>
        </p:spPr>
        <p:txBody>
          <a:bodyPr>
            <a:normAutofit/>
          </a:bodyPr>
          <a:lstStyle/>
          <a:p>
            <a:r>
              <a:rPr lang="en-US" sz="2800" dirty="0"/>
              <a:t>Instead of feeding your mind with images that distort God’s gift of sex and demean His daughters, accept God’s invitation, “Give me your heart, my son, and let your eyes delight in my ways” (</a:t>
            </a:r>
            <a:r>
              <a:rPr lang="en-US" sz="2800" dirty="0">
                <a:hlinkClick r:id="rId4"/>
              </a:rPr>
              <a:t>Prov. 23:26, NASB</a:t>
            </a:r>
            <a:r>
              <a:rPr lang="en-US" sz="2800" dirty="0"/>
              <a:t>). </a:t>
            </a:r>
          </a:p>
        </p:txBody>
      </p:sp>
    </p:spTree>
    <p:extLst>
      <p:ext uri="{BB962C8B-B14F-4D97-AF65-F5344CB8AC3E}">
        <p14:creationId xmlns:p14="http://schemas.microsoft.com/office/powerpoint/2010/main" val="419658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461A9024-85B6-2945-9CFC-962F22677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BDC5A2-DBB0-AD4C-80B7-45CB0B67E0B6}"/>
              </a:ext>
            </a:extLst>
          </p:cNvPr>
          <p:cNvSpPr>
            <a:spLocks noGrp="1"/>
          </p:cNvSpPr>
          <p:nvPr>
            <p:ph idx="1"/>
          </p:nvPr>
        </p:nvSpPr>
        <p:spPr>
          <a:xfrm>
            <a:off x="6846137" y="771525"/>
            <a:ext cx="4602152" cy="5247461"/>
          </a:xfrm>
        </p:spPr>
        <p:txBody>
          <a:bodyPr>
            <a:normAutofit fontScale="92500"/>
          </a:bodyPr>
          <a:lstStyle/>
          <a:p>
            <a:r>
              <a:rPr lang="en-US" sz="2400" dirty="0"/>
              <a:t>Porn is a global, estimated $97 billion industry, with about $12 billion of that coming from the U.S.”</a:t>
            </a:r>
            <a:r>
              <a:rPr lang="en-US" sz="2400" baseline="30000" dirty="0">
                <a:hlinkClick r:id="rId4"/>
              </a:rPr>
              <a:t>1</a:t>
            </a:r>
            <a:r>
              <a:rPr lang="en-US" sz="2400" dirty="0"/>
              <a:t> </a:t>
            </a:r>
          </a:p>
          <a:p>
            <a:r>
              <a:rPr lang="en-US" sz="2400" dirty="0"/>
              <a:t>The consumption of pornography (porn) in the United States has climbed sharply with the proliferation of the internet and smartphones. </a:t>
            </a:r>
          </a:p>
          <a:p>
            <a:r>
              <a:rPr lang="en-US" sz="2400" dirty="0"/>
              <a:t>More than 77 percent of Americans view pornography at least once a month.</a:t>
            </a:r>
            <a:r>
              <a:rPr lang="en-US" sz="2400" baseline="30000" dirty="0">
                <a:hlinkClick r:id="rId5"/>
              </a:rPr>
              <a:t>2</a:t>
            </a:r>
            <a:r>
              <a:rPr lang="en-US" sz="2400" dirty="0"/>
              <a:t> At least 30 percent of all internet traffic is to pornographic websites.</a:t>
            </a:r>
            <a:r>
              <a:rPr lang="en-US" sz="2400" baseline="30000" dirty="0">
                <a:hlinkClick r:id="rId6"/>
              </a:rPr>
              <a:t>3</a:t>
            </a:r>
            <a:r>
              <a:rPr lang="en-US" sz="2400" dirty="0"/>
              <a:t> What about in the church?</a:t>
            </a:r>
            <a:r>
              <a:rPr lang="en-US" sz="2400" baseline="30000" dirty="0">
                <a:hlinkClick r:id="rId7"/>
              </a:rPr>
              <a:t>4</a:t>
            </a:r>
            <a:endParaRPr lang="en-US" sz="2400" dirty="0"/>
          </a:p>
          <a:p>
            <a:endParaRPr lang="en-US" sz="2400" dirty="0"/>
          </a:p>
        </p:txBody>
      </p:sp>
    </p:spTree>
    <p:extLst>
      <p:ext uri="{BB962C8B-B14F-4D97-AF65-F5344CB8AC3E}">
        <p14:creationId xmlns:p14="http://schemas.microsoft.com/office/powerpoint/2010/main" val="201879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woman reaching hand above water during daytime photo">
            <a:extLst>
              <a:ext uri="{FF2B5EF4-FFF2-40B4-BE49-F238E27FC236}">
                <a16:creationId xmlns:a16="http://schemas.microsoft.com/office/drawing/2014/main" id="{19B83242-FEF6-724D-B094-4BD53B0939C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D3E61-A7E9-3645-8882-A9AF79ED7597}"/>
              </a:ext>
            </a:extLst>
          </p:cNvPr>
          <p:cNvSpPr>
            <a:spLocks noGrp="1"/>
          </p:cNvSpPr>
          <p:nvPr>
            <p:ph type="title"/>
          </p:nvPr>
        </p:nvSpPr>
        <p:spPr>
          <a:xfrm>
            <a:off x="7064082" y="642594"/>
            <a:ext cx="4472921" cy="1371600"/>
          </a:xfrm>
        </p:spPr>
        <p:txBody>
          <a:bodyPr>
            <a:normAutofit/>
          </a:bodyPr>
          <a:lstStyle/>
          <a:p>
            <a:r>
              <a:rPr lang="en-US" sz="4000" i="1" dirty="0">
                <a:solidFill>
                  <a:schemeClr val="accent5">
                    <a:lumMod val="50000"/>
                  </a:schemeClr>
                </a:solidFill>
              </a:rPr>
              <a:t>3. Recruit others to help you. </a:t>
            </a:r>
            <a:endParaRPr lang="en-US" sz="4000" dirty="0">
              <a:solidFill>
                <a:schemeClr val="accent5">
                  <a:lumMod val="50000"/>
                </a:schemeClr>
              </a:solidFill>
            </a:endParaRPr>
          </a:p>
        </p:txBody>
      </p:sp>
      <p:sp>
        <p:nvSpPr>
          <p:cNvPr id="3" name="Content Placeholder 2">
            <a:extLst>
              <a:ext uri="{FF2B5EF4-FFF2-40B4-BE49-F238E27FC236}">
                <a16:creationId xmlns:a16="http://schemas.microsoft.com/office/drawing/2014/main" id="{1E2E967C-4123-8446-8B3D-97ACF9D6CB7A}"/>
              </a:ext>
            </a:extLst>
          </p:cNvPr>
          <p:cNvSpPr>
            <a:spLocks noGrp="1"/>
          </p:cNvSpPr>
          <p:nvPr>
            <p:ph idx="1"/>
          </p:nvPr>
        </p:nvSpPr>
        <p:spPr>
          <a:xfrm>
            <a:off x="6995841" y="2116768"/>
            <a:ext cx="4723229" cy="3931920"/>
          </a:xfrm>
        </p:spPr>
        <p:txBody>
          <a:bodyPr>
            <a:normAutofit lnSpcReduction="10000"/>
          </a:bodyPr>
          <a:lstStyle/>
          <a:p>
            <a:pPr>
              <a:lnSpc>
                <a:spcPct val="110000"/>
              </a:lnSpc>
            </a:pPr>
            <a:r>
              <a:rPr lang="en-US" sz="2400" dirty="0"/>
              <a:t>“Two people are better off than one, for they can help each other succeed” (</a:t>
            </a:r>
            <a:r>
              <a:rPr lang="en-US" sz="2400" dirty="0">
                <a:hlinkClick r:id="rId4"/>
              </a:rPr>
              <a:t>Eccl. 4:9, NLT</a:t>
            </a:r>
            <a:r>
              <a:rPr lang="en-US" sz="2400" dirty="0"/>
              <a:t>). Now, more than ever, you need the help of others. Begin with your spouse or those closest to you and ask them to help you by being your accountability partners. Loneliness often drives a person to fill that void with porn.</a:t>
            </a:r>
          </a:p>
          <a:p>
            <a:pPr>
              <a:lnSpc>
                <a:spcPct val="110000"/>
              </a:lnSpc>
            </a:pPr>
            <a:endParaRPr lang="en-US" sz="2400" dirty="0"/>
          </a:p>
        </p:txBody>
      </p:sp>
    </p:spTree>
    <p:extLst>
      <p:ext uri="{BB962C8B-B14F-4D97-AF65-F5344CB8AC3E}">
        <p14:creationId xmlns:p14="http://schemas.microsoft.com/office/powerpoint/2010/main" val="163341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5227478-256E-D641-AF16-21C7D12E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3385E402-D79E-824E-BCD8-5D7109634BC5}"/>
              </a:ext>
            </a:extLst>
          </p:cNvPr>
          <p:cNvSpPr>
            <a:spLocks noGrp="1"/>
          </p:cNvSpPr>
          <p:nvPr>
            <p:ph idx="1"/>
          </p:nvPr>
        </p:nvSpPr>
        <p:spPr>
          <a:xfrm>
            <a:off x="1357950" y="1201960"/>
            <a:ext cx="4633415" cy="4318562"/>
          </a:xfrm>
        </p:spPr>
        <p:txBody>
          <a:bodyPr>
            <a:normAutofit/>
          </a:bodyPr>
          <a:lstStyle/>
          <a:p>
            <a:r>
              <a:rPr lang="en-US" sz="2400" dirty="0"/>
              <a:t>While porn and intimate partner violence are dangerous kissing cousins, you do not have to be the instrument and your spouse and others the hapless victims. </a:t>
            </a:r>
          </a:p>
          <a:p>
            <a:r>
              <a:rPr lang="en-US" sz="2400" dirty="0"/>
              <a:t>It is in your power to make the decision and take the steps necessary, beginning today, to end both of these toxic, poisonous devices of the devil before they destroy others, and you.</a:t>
            </a:r>
          </a:p>
          <a:p>
            <a:endParaRPr lang="en-US" sz="2400" dirty="0"/>
          </a:p>
        </p:txBody>
      </p:sp>
    </p:spTree>
    <p:extLst>
      <p:ext uri="{BB962C8B-B14F-4D97-AF65-F5344CB8AC3E}">
        <p14:creationId xmlns:p14="http://schemas.microsoft.com/office/powerpoint/2010/main" val="353619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D8DCD-E0C0-6040-A17D-9C1A960D0CCD}"/>
              </a:ext>
            </a:extLst>
          </p:cNvPr>
          <p:cNvSpPr>
            <a:spLocks noGrp="1"/>
          </p:cNvSpPr>
          <p:nvPr>
            <p:ph idx="1"/>
          </p:nvPr>
        </p:nvSpPr>
        <p:spPr>
          <a:xfrm>
            <a:off x="1066800" y="1187355"/>
            <a:ext cx="10058400" cy="4765389"/>
          </a:xfrm>
        </p:spPr>
        <p:txBody>
          <a:bodyPr>
            <a:normAutofit/>
          </a:bodyPr>
          <a:lstStyle/>
          <a:p>
            <a:r>
              <a:rPr lang="en-US" baseline="30000" dirty="0"/>
              <a:t>1</a:t>
            </a:r>
            <a:r>
              <a:rPr lang="en-US" dirty="0"/>
              <a:t>  Mike </a:t>
            </a:r>
            <a:r>
              <a:rPr lang="en-US" dirty="0" err="1"/>
              <a:t>Genung</a:t>
            </a:r>
            <a:r>
              <a:rPr lang="en-US" dirty="0"/>
              <a:t>, “The Road to Grace,” https://</a:t>
            </a:r>
            <a:r>
              <a:rPr lang="en-US" dirty="0" err="1"/>
              <a:t>www.roadtograce.net</a:t>
            </a:r>
            <a:r>
              <a:rPr lang="en-US" dirty="0"/>
              <a:t> /current-porn-statistics/</a:t>
            </a:r>
          </a:p>
          <a:p>
            <a:r>
              <a:rPr lang="en-US" baseline="30000" dirty="0"/>
              <a:t>2</a:t>
            </a:r>
            <a:r>
              <a:rPr lang="en-US" dirty="0"/>
              <a:t>  Tim </a:t>
            </a:r>
            <a:r>
              <a:rPr lang="en-US" dirty="0" err="1"/>
              <a:t>Rymel</a:t>
            </a:r>
            <a:r>
              <a:rPr lang="en-US" dirty="0"/>
              <a:t>, “Does Pornography Lead to Sexual Assault?” </a:t>
            </a:r>
            <a:r>
              <a:rPr lang="en-US" i="1" dirty="0"/>
              <a:t>HuffPost</a:t>
            </a:r>
            <a:r>
              <a:rPr lang="en-US" dirty="0"/>
              <a:t>, August 26, 2016, </a:t>
            </a:r>
            <a:r>
              <a:rPr lang="en-US" dirty="0">
                <a:hlinkClick r:id="rId3"/>
              </a:rPr>
              <a:t>https://www.huffingtonpost.com/entry/does-pornography-lead-to-sexual-assault_us_57c0876ae4b0b01630de8c93.</a:t>
            </a:r>
            <a:endParaRPr lang="en-US" dirty="0"/>
          </a:p>
          <a:p>
            <a:r>
              <a:rPr lang="en-US" baseline="30000" dirty="0"/>
              <a:t>3</a:t>
            </a:r>
            <a:r>
              <a:rPr lang="en-US" dirty="0"/>
              <a:t>  R. Douglas Fields, “The Explosive Mix of Sex and Violence,” </a:t>
            </a:r>
            <a:r>
              <a:rPr lang="en-US" i="1" dirty="0"/>
              <a:t>Psychology</a:t>
            </a:r>
            <a:r>
              <a:rPr lang="en-US" dirty="0"/>
              <a:t> </a:t>
            </a:r>
            <a:r>
              <a:rPr lang="en-US" i="1" dirty="0"/>
              <a:t>Today</a:t>
            </a:r>
            <a:r>
              <a:rPr lang="en-US" dirty="0"/>
              <a:t>, January 26, 2016, https://</a:t>
            </a:r>
            <a:r>
              <a:rPr lang="en-US" dirty="0" err="1"/>
              <a:t>www.psychologytoday.com</a:t>
            </a:r>
            <a:r>
              <a:rPr lang="en-US" dirty="0"/>
              <a:t>/us/blog/the-new-brain/201601/the-explosive-mix-sex-and-violence.</a:t>
            </a:r>
          </a:p>
          <a:p>
            <a:r>
              <a:rPr lang="en-US" baseline="30000" dirty="0"/>
              <a:t>4</a:t>
            </a:r>
            <a:r>
              <a:rPr lang="en-US" dirty="0"/>
              <a:t>  A version of this article was first published in the September 2019 issue of </a:t>
            </a:r>
            <a:r>
              <a:rPr lang="en-US" i="1" dirty="0"/>
              <a:t>Adventist Review</a:t>
            </a:r>
            <a:r>
              <a:rPr lang="en-US" dirty="0"/>
              <a:t>.</a:t>
            </a:r>
          </a:p>
          <a:p>
            <a:r>
              <a:rPr lang="en-US" baseline="30000" dirty="0"/>
              <a:t>5</a:t>
            </a:r>
            <a:r>
              <a:rPr lang="en-US" dirty="0"/>
              <a:t>  Mike </a:t>
            </a:r>
            <a:r>
              <a:rPr lang="en-US" dirty="0" err="1"/>
              <a:t>Genung</a:t>
            </a:r>
            <a:r>
              <a:rPr lang="en-US" dirty="0"/>
              <a:t>, “The Road to Grace,” https://</a:t>
            </a:r>
            <a:r>
              <a:rPr lang="en-US" dirty="0" err="1"/>
              <a:t>www.roadtograce.net</a:t>
            </a:r>
            <a:r>
              <a:rPr lang="en-US" dirty="0"/>
              <a:t> /current-porn-statistics/</a:t>
            </a:r>
          </a:p>
          <a:p>
            <a:r>
              <a:rPr lang="en-US" baseline="30000" dirty="0"/>
              <a:t>6</a:t>
            </a:r>
            <a:r>
              <a:rPr lang="en-US" dirty="0"/>
              <a:t>  “How Consuming Porn Can Lead to Violence,” Fight the New Drug, August 23, 2017, </a:t>
            </a:r>
            <a:r>
              <a:rPr lang="en-US" dirty="0">
                <a:hlinkClick r:id="rId4"/>
              </a:rPr>
              <a:t>https://fightthenewdrug.org/how-consuming-porn-can-lead-to-violence/.</a:t>
            </a:r>
            <a:endParaRPr lang="en-US" dirty="0"/>
          </a:p>
          <a:p>
            <a:r>
              <a:rPr lang="en-US" baseline="30000" dirty="0"/>
              <a:t>7</a:t>
            </a:r>
            <a:r>
              <a:rPr lang="en-US" dirty="0"/>
              <a:t>  Paul J. Wright, Robert Tokunaga, and Ashley Kraus, “A Meta-Analysis of Pornography Consumption and Actual Acts of Sexual Aggression in General Population Studies,” </a:t>
            </a:r>
            <a:r>
              <a:rPr lang="en-US" i="1" dirty="0"/>
              <a:t>Journal of Communication</a:t>
            </a:r>
            <a:r>
              <a:rPr lang="en-US" dirty="0"/>
              <a:t> 66, no. 1 (February 2016): 183–205.</a:t>
            </a:r>
          </a:p>
          <a:p>
            <a:r>
              <a:rPr lang="en-US" baseline="30000" dirty="0"/>
              <a:t>8</a:t>
            </a:r>
            <a:r>
              <a:rPr lang="en-US" dirty="0"/>
              <a:t>  “Porn Can Lead to Violence.”</a:t>
            </a:r>
          </a:p>
          <a:p>
            <a:endParaRPr lang="en-US" dirty="0"/>
          </a:p>
        </p:txBody>
      </p:sp>
    </p:spTree>
    <p:extLst>
      <p:ext uri="{BB962C8B-B14F-4D97-AF65-F5344CB8AC3E}">
        <p14:creationId xmlns:p14="http://schemas.microsoft.com/office/powerpoint/2010/main" val="353318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E558A-AC05-DF4F-9338-CB9E81B64CE1}"/>
              </a:ext>
            </a:extLst>
          </p:cNvPr>
          <p:cNvSpPr>
            <a:spLocks noGrp="1"/>
          </p:cNvSpPr>
          <p:nvPr>
            <p:ph idx="1"/>
          </p:nvPr>
        </p:nvSpPr>
        <p:spPr>
          <a:xfrm>
            <a:off x="1066800" y="777922"/>
            <a:ext cx="10058400" cy="5174822"/>
          </a:xfrm>
        </p:spPr>
        <p:txBody>
          <a:bodyPr>
            <a:normAutofit fontScale="85000" lnSpcReduction="10000"/>
          </a:bodyPr>
          <a:lstStyle/>
          <a:p>
            <a:pPr>
              <a:lnSpc>
                <a:spcPct val="110000"/>
              </a:lnSpc>
            </a:pPr>
            <a:r>
              <a:rPr lang="en-US" baseline="30000" dirty="0"/>
              <a:t>9</a:t>
            </a:r>
            <a:r>
              <a:rPr lang="en-US" dirty="0"/>
              <a:t>  Haley Halverson with Emily Hale, “Three Ways Domestic Violence Is Connected to Pornography,” End Sexual Exploitation, October 1, 2018, </a:t>
            </a:r>
            <a:r>
              <a:rPr lang="en-US" dirty="0">
                <a:hlinkClick r:id="rId3"/>
              </a:rPr>
              <a:t>https://endsexualexploitation.org/articles/three-ways</a:t>
            </a:r>
            <a:r>
              <a:rPr lang="en-US" dirty="0"/>
              <a:t> </a:t>
            </a:r>
            <a:r>
              <a:rPr lang="en-US" dirty="0">
                <a:hlinkClick r:id="rId3"/>
              </a:rPr>
              <a:t>-domestic-violence-is-connected-to-pornography/.</a:t>
            </a:r>
            <a:endParaRPr lang="en-US" dirty="0"/>
          </a:p>
          <a:p>
            <a:pPr>
              <a:lnSpc>
                <a:spcPct val="110000"/>
              </a:lnSpc>
            </a:pPr>
            <a:r>
              <a:rPr lang="en-US" baseline="30000" dirty="0"/>
              <a:t>10</a:t>
            </a:r>
            <a:r>
              <a:rPr lang="en-US" dirty="0"/>
              <a:t>  John D. </a:t>
            </a:r>
            <a:r>
              <a:rPr lang="en-US" dirty="0" err="1"/>
              <a:t>Foubert</a:t>
            </a:r>
            <a:r>
              <a:rPr lang="en-US" dirty="0"/>
              <a:t>, Matthew W. </a:t>
            </a:r>
            <a:r>
              <a:rPr lang="en-US" dirty="0" err="1"/>
              <a:t>Brosi</a:t>
            </a:r>
            <a:r>
              <a:rPr lang="en-US" dirty="0"/>
              <a:t>, and R. Sean Bannon, “</a:t>
            </a:r>
            <a:r>
              <a:rPr lang="en-US" dirty="0" err="1"/>
              <a:t>Pornogra-phy</a:t>
            </a:r>
            <a:r>
              <a:rPr lang="en-US" dirty="0"/>
              <a:t> Viewing Among Fraternity Men: Effects on Bystander </a:t>
            </a:r>
            <a:r>
              <a:rPr lang="en-US" dirty="0" err="1"/>
              <a:t>Interven-tion</a:t>
            </a:r>
            <a:r>
              <a:rPr lang="en-US" dirty="0"/>
              <a:t>, Rape Myth Acceptance and Behavioral Intent to Commit Sexual Assault,” </a:t>
            </a:r>
            <a:r>
              <a:rPr lang="en-US" i="1" dirty="0"/>
              <a:t>Sexual Addiction &amp; Compulsivity</a:t>
            </a:r>
            <a:r>
              <a:rPr lang="en-US" dirty="0"/>
              <a:t> 18, no. 4 (2011): 212–231.</a:t>
            </a:r>
          </a:p>
          <a:p>
            <a:pPr>
              <a:lnSpc>
                <a:spcPct val="110000"/>
              </a:lnSpc>
            </a:pPr>
            <a:r>
              <a:rPr lang="en-US" baseline="30000" dirty="0"/>
              <a:t>11</a:t>
            </a:r>
            <a:r>
              <a:rPr lang="en-US" dirty="0"/>
              <a:t>  “46 States + DC+ One Territory Now Have Revenge Porn Laws,” Cyber Civil Rights Initiative, accessed October 10, 2019, </a:t>
            </a:r>
            <a:r>
              <a:rPr lang="en-US" dirty="0">
                <a:hlinkClick r:id="rId4"/>
              </a:rPr>
              <a:t>https://www.cybercivilrights.org/revenge-porn-laws/.</a:t>
            </a:r>
            <a:endParaRPr lang="en-US" dirty="0"/>
          </a:p>
          <a:p>
            <a:pPr>
              <a:lnSpc>
                <a:spcPct val="110000"/>
              </a:lnSpc>
            </a:pPr>
            <a:r>
              <a:rPr lang="en-US" baseline="30000" dirty="0"/>
              <a:t>12</a:t>
            </a:r>
            <a:r>
              <a:rPr lang="en-US" dirty="0"/>
              <a:t>  Janet Hinson </a:t>
            </a:r>
            <a:r>
              <a:rPr lang="en-US" dirty="0" err="1"/>
              <a:t>Shope</a:t>
            </a:r>
            <a:r>
              <a:rPr lang="en-US" dirty="0"/>
              <a:t>, “When Words Are Not Enough: The Search for the Effect of Pornography on Abused Women,” </a:t>
            </a:r>
            <a:r>
              <a:rPr lang="en-US" i="1" dirty="0"/>
              <a:t>Violence Against</a:t>
            </a:r>
            <a:r>
              <a:rPr lang="en-US" dirty="0"/>
              <a:t> </a:t>
            </a:r>
            <a:r>
              <a:rPr lang="en-US" i="1" dirty="0"/>
              <a:t>Women </a:t>
            </a:r>
            <a:r>
              <a:rPr lang="en-US" dirty="0"/>
              <a:t>10, no. 1 (2004): 56–72.</a:t>
            </a:r>
          </a:p>
          <a:p>
            <a:pPr>
              <a:lnSpc>
                <a:spcPct val="110000"/>
              </a:lnSpc>
            </a:pPr>
            <a:r>
              <a:rPr lang="en-US" baseline="30000" dirty="0"/>
              <a:t>13</a:t>
            </a:r>
            <a:r>
              <a:rPr lang="en-US" dirty="0"/>
              <a:t>  Catherine A. Simmons, Peter Lehmann, and Shannon Collier-Tension, “Linking Male Use of the Sex Industry to Controlling Behaviors in Violent Relationships: An Exploratory Analysis,” </a:t>
            </a:r>
            <a:r>
              <a:rPr lang="en-US" i="1" dirty="0"/>
              <a:t>Violence Against Women</a:t>
            </a:r>
            <a:r>
              <a:rPr lang="en-US" dirty="0"/>
              <a:t> 14, no. 4 (2008): 406–417.</a:t>
            </a:r>
          </a:p>
          <a:p>
            <a:pPr>
              <a:lnSpc>
                <a:spcPct val="110000"/>
              </a:lnSpc>
            </a:pPr>
            <a:r>
              <a:rPr lang="en-US" baseline="30000" dirty="0"/>
              <a:t>14</a:t>
            </a:r>
            <a:r>
              <a:rPr lang="en-US" dirty="0"/>
              <a:t> “Porn Can Lead to Violence.”</a:t>
            </a:r>
          </a:p>
          <a:p>
            <a:pPr>
              <a:lnSpc>
                <a:spcPct val="110000"/>
              </a:lnSpc>
            </a:pPr>
            <a:r>
              <a:rPr lang="en-US" baseline="30000" dirty="0"/>
              <a:t>15</a:t>
            </a:r>
            <a:r>
              <a:rPr lang="en-US" dirty="0"/>
              <a:t> “Porn Can Lead to Violence.”</a:t>
            </a:r>
          </a:p>
          <a:p>
            <a:pPr>
              <a:lnSpc>
                <a:spcPct val="110000"/>
              </a:lnSpc>
            </a:pPr>
            <a:r>
              <a:rPr lang="en-US" baseline="30000" dirty="0"/>
              <a:t>16</a:t>
            </a:r>
            <a:r>
              <a:rPr lang="en-US" dirty="0"/>
              <a:t>  Jay Everson, “To Confront Domestic Violence, We Must Confront Pornography,” </a:t>
            </a:r>
            <a:r>
              <a:rPr lang="en-US" i="1" dirty="0"/>
              <a:t>Washington Times</a:t>
            </a:r>
            <a:r>
              <a:rPr lang="en-US" dirty="0"/>
              <a:t>, February 12, 2015, </a:t>
            </a:r>
            <a:r>
              <a:rPr lang="en-US" dirty="0">
                <a:hlinkClick r:id="rId5"/>
              </a:rPr>
              <a:t>https://www.washingtontimes.com/news/2015/feb/12/op-ed-to-confront</a:t>
            </a:r>
            <a:r>
              <a:rPr lang="en-US" dirty="0"/>
              <a:t> </a:t>
            </a:r>
            <a:r>
              <a:rPr lang="en-US" dirty="0">
                <a:hlinkClick r:id="rId5"/>
              </a:rPr>
              <a:t>-domestic-violence-we-must-confro/.</a:t>
            </a:r>
            <a:endParaRPr lang="en-US" dirty="0"/>
          </a:p>
          <a:p>
            <a:pPr>
              <a:lnSpc>
                <a:spcPct val="110000"/>
              </a:lnSpc>
            </a:pPr>
            <a:r>
              <a:rPr lang="en-US" baseline="30000" dirty="0"/>
              <a:t>17</a:t>
            </a:r>
            <a:r>
              <a:rPr lang="en-US" dirty="0"/>
              <a:t> Mike </a:t>
            </a:r>
            <a:r>
              <a:rPr lang="en-US" dirty="0" err="1"/>
              <a:t>Genung</a:t>
            </a:r>
            <a:r>
              <a:rPr lang="en-US" dirty="0"/>
              <a:t>, “The Road to Grace.” https://</a:t>
            </a:r>
            <a:r>
              <a:rPr lang="en-US" dirty="0" err="1"/>
              <a:t>www.roadtograce.net</a:t>
            </a:r>
            <a:r>
              <a:rPr lang="en-US" dirty="0"/>
              <a:t> /current-porn-statistics/</a:t>
            </a:r>
          </a:p>
          <a:p>
            <a:pPr>
              <a:lnSpc>
                <a:spcPct val="110000"/>
              </a:lnSpc>
            </a:pPr>
            <a:r>
              <a:rPr lang="en-US" baseline="30000" dirty="0"/>
              <a:t>18</a:t>
            </a:r>
            <a:r>
              <a:rPr lang="en-US" dirty="0"/>
              <a:t>  Ellen G. White, </a:t>
            </a:r>
            <a:r>
              <a:rPr lang="en-US" i="1" dirty="0"/>
              <a:t>The Desire of Ages</a:t>
            </a:r>
            <a:r>
              <a:rPr lang="en-US" dirty="0"/>
              <a:t> (Mountain View, CA: Pacific Press Pub. Assn., 1940), 324.</a:t>
            </a:r>
          </a:p>
          <a:p>
            <a:pPr>
              <a:lnSpc>
                <a:spcPct val="110000"/>
              </a:lnSpc>
            </a:pPr>
            <a:endParaRPr lang="en-US" dirty="0"/>
          </a:p>
        </p:txBody>
      </p:sp>
    </p:spTree>
    <p:extLst>
      <p:ext uri="{BB962C8B-B14F-4D97-AF65-F5344CB8AC3E}">
        <p14:creationId xmlns:p14="http://schemas.microsoft.com/office/powerpoint/2010/main" val="14620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44BCAB4-CE1E-9F45-BEA6-DFD96E4E41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DB0A9602-C33F-C74A-AD9C-29D6397FDE01}"/>
              </a:ext>
            </a:extLst>
          </p:cNvPr>
          <p:cNvSpPr>
            <a:spLocks noGrp="1"/>
          </p:cNvSpPr>
          <p:nvPr>
            <p:ph idx="1"/>
          </p:nvPr>
        </p:nvSpPr>
        <p:spPr>
          <a:xfrm>
            <a:off x="1194173" y="1474366"/>
            <a:ext cx="5120639" cy="2572193"/>
          </a:xfrm>
        </p:spPr>
        <p:txBody>
          <a:bodyPr>
            <a:noAutofit/>
          </a:bodyPr>
          <a:lstStyle/>
          <a:p>
            <a:r>
              <a:rPr lang="en-US" sz="2800" dirty="0"/>
              <a:t>“Sixty-four percent of self-identified Christian men and 15 percent of self-identified Christian women view pornography at least once a month (compared to 65 percent of non-Christian men and 30 percent of non-Christian women).</a:t>
            </a:r>
          </a:p>
          <a:p>
            <a:endParaRPr lang="en-US" sz="2800" dirty="0"/>
          </a:p>
        </p:txBody>
      </p:sp>
    </p:spTree>
    <p:extLst>
      <p:ext uri="{BB962C8B-B14F-4D97-AF65-F5344CB8AC3E}">
        <p14:creationId xmlns:p14="http://schemas.microsoft.com/office/powerpoint/2010/main" val="1048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82D3F0B7-E63F-8143-985D-644D48DAA7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021BC4-CA8D-A845-AA04-5483A12646D4}"/>
              </a:ext>
            </a:extLst>
          </p:cNvPr>
          <p:cNvSpPr>
            <a:spLocks noGrp="1"/>
          </p:cNvSpPr>
          <p:nvPr>
            <p:ph idx="1"/>
          </p:nvPr>
        </p:nvSpPr>
        <p:spPr>
          <a:xfrm>
            <a:off x="6846137" y="1000125"/>
            <a:ext cx="4602152" cy="5018861"/>
          </a:xfrm>
        </p:spPr>
        <p:txBody>
          <a:bodyPr>
            <a:normAutofit fontScale="92500"/>
          </a:bodyPr>
          <a:lstStyle/>
          <a:p>
            <a:pPr>
              <a:lnSpc>
                <a:spcPct val="110000"/>
              </a:lnSpc>
            </a:pPr>
            <a:r>
              <a:rPr lang="en-US" sz="2800" dirty="0"/>
              <a:t>“Thirty-three percent of clergy say they have visited a sexually explicit Web site. Of those who have visited sexually explicit websites, 53 percent say they have visited the sites a few times in the past year, and 18 percent said they visited explicit Web sites between ‘a couple times a month’ and ‘more than once a week.’</a:t>
            </a:r>
          </a:p>
          <a:p>
            <a:pPr>
              <a:lnSpc>
                <a:spcPct val="110000"/>
              </a:lnSpc>
            </a:pPr>
            <a:endParaRPr lang="en-US" sz="2800" dirty="0"/>
          </a:p>
        </p:txBody>
      </p:sp>
    </p:spTree>
    <p:extLst>
      <p:ext uri="{BB962C8B-B14F-4D97-AF65-F5344CB8AC3E}">
        <p14:creationId xmlns:p14="http://schemas.microsoft.com/office/powerpoint/2010/main" val="22290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1C25311A-75F4-E649-9CF3-6FC19A0650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73BEB9-CB89-C24B-A387-DE66131313FC}"/>
              </a:ext>
            </a:extLst>
          </p:cNvPr>
          <p:cNvSpPr>
            <a:spLocks noGrp="1"/>
          </p:cNvSpPr>
          <p:nvPr>
            <p:ph idx="1"/>
          </p:nvPr>
        </p:nvSpPr>
        <p:spPr>
          <a:xfrm>
            <a:off x="774043" y="1071563"/>
            <a:ext cx="4602152" cy="4947423"/>
          </a:xfrm>
        </p:spPr>
        <p:txBody>
          <a:bodyPr>
            <a:normAutofit fontScale="92500"/>
          </a:bodyPr>
          <a:lstStyle/>
          <a:p>
            <a:pPr>
              <a:lnSpc>
                <a:spcPct val="110000"/>
              </a:lnSpc>
            </a:pPr>
            <a:r>
              <a:rPr lang="en-US" sz="2800" dirty="0"/>
              <a:t>This is of grave concern because pornography is the very antithesis of Christian conduct. Pornography promises to deliver pleasure, but it disseminates pain. In porn, women are disrespected, coerced, and physically and verbally abused, and that reality is shaping how society thinks and acts.</a:t>
            </a:r>
          </a:p>
          <a:p>
            <a:pPr>
              <a:lnSpc>
                <a:spcPct val="110000"/>
              </a:lnSpc>
            </a:pPr>
            <a:endParaRPr lang="en-US" sz="2800" dirty="0"/>
          </a:p>
        </p:txBody>
      </p:sp>
    </p:spTree>
    <p:extLst>
      <p:ext uri="{BB962C8B-B14F-4D97-AF65-F5344CB8AC3E}">
        <p14:creationId xmlns:p14="http://schemas.microsoft.com/office/powerpoint/2010/main" val="16930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96D50DAF-988C-C543-B90E-2DA413881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54238B-5270-CE4B-BBA8-E0AA04515021}"/>
              </a:ext>
            </a:extLst>
          </p:cNvPr>
          <p:cNvSpPr>
            <a:spLocks noGrp="1"/>
          </p:cNvSpPr>
          <p:nvPr>
            <p:ph idx="1"/>
          </p:nvPr>
        </p:nvSpPr>
        <p:spPr>
          <a:xfrm>
            <a:off x="6846137" y="1343025"/>
            <a:ext cx="4602152" cy="4675961"/>
          </a:xfrm>
        </p:spPr>
        <p:txBody>
          <a:bodyPr>
            <a:normAutofit/>
          </a:bodyPr>
          <a:lstStyle/>
          <a:p>
            <a:r>
              <a:rPr lang="en-US" sz="2800" dirty="0"/>
              <a:t>Much research has confirmed that those who consume even nonviolent porn are more likely to support statements that agree with or even promote abuse and sexual aggression toward women and girls.</a:t>
            </a:r>
            <a:r>
              <a:rPr lang="en-US" sz="2800" baseline="30000" dirty="0">
                <a:hlinkClick r:id="rId4"/>
              </a:rPr>
              <a:t>6</a:t>
            </a:r>
            <a:r>
              <a:rPr lang="en-US" sz="2800" dirty="0"/>
              <a:t>  </a:t>
            </a:r>
          </a:p>
        </p:txBody>
      </p:sp>
    </p:spTree>
    <p:extLst>
      <p:ext uri="{BB962C8B-B14F-4D97-AF65-F5344CB8AC3E}">
        <p14:creationId xmlns:p14="http://schemas.microsoft.com/office/powerpoint/2010/main" val="275307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ADF555C9-B848-0F45-997E-83F709071A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4BD41E-842E-3D48-BCE2-C67D40FA3EC4}"/>
              </a:ext>
            </a:extLst>
          </p:cNvPr>
          <p:cNvSpPr>
            <a:spLocks noGrp="1"/>
          </p:cNvSpPr>
          <p:nvPr>
            <p:ph idx="1"/>
          </p:nvPr>
        </p:nvSpPr>
        <p:spPr>
          <a:xfrm>
            <a:off x="774043" y="1014413"/>
            <a:ext cx="4602152" cy="5004573"/>
          </a:xfrm>
        </p:spPr>
        <p:txBody>
          <a:bodyPr>
            <a:normAutofit/>
          </a:bodyPr>
          <a:lstStyle/>
          <a:p>
            <a:r>
              <a:rPr lang="en-US" sz="2800" dirty="0"/>
              <a:t>In a large study conducted in 2016, the researchers concluded that, “on the average, individuals who consume pornography more frequently are more likely to hold attitudes conducive [favorable] to sexual aggression and engage in actual acts of sexual aggression.”</a:t>
            </a:r>
            <a:r>
              <a:rPr lang="en-US" sz="2800" baseline="30000" dirty="0">
                <a:hlinkClick r:id="rId4"/>
              </a:rPr>
              <a:t>7</a:t>
            </a:r>
            <a:r>
              <a:rPr lang="en-US" sz="2800" dirty="0"/>
              <a:t> </a:t>
            </a:r>
          </a:p>
        </p:txBody>
      </p:sp>
    </p:spTree>
    <p:extLst>
      <p:ext uri="{BB962C8B-B14F-4D97-AF65-F5344CB8AC3E}">
        <p14:creationId xmlns:p14="http://schemas.microsoft.com/office/powerpoint/2010/main" val="32885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and red traffic light">
            <a:extLst>
              <a:ext uri="{FF2B5EF4-FFF2-40B4-BE49-F238E27FC236}">
                <a16:creationId xmlns:a16="http://schemas.microsoft.com/office/drawing/2014/main" id="{E25275DC-3285-EC4C-A2D8-555FBA922B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CEBCD-AD48-364D-AB57-5C53032EDE64}"/>
              </a:ext>
            </a:extLst>
          </p:cNvPr>
          <p:cNvSpPr>
            <a:spLocks noGrp="1"/>
          </p:cNvSpPr>
          <p:nvPr>
            <p:ph type="title"/>
          </p:nvPr>
        </p:nvSpPr>
        <p:spPr>
          <a:xfrm>
            <a:off x="7064082" y="820018"/>
            <a:ext cx="4472921" cy="1371600"/>
          </a:xfrm>
        </p:spPr>
        <p:txBody>
          <a:bodyPr>
            <a:noAutofit/>
          </a:bodyPr>
          <a:lstStyle/>
          <a:p>
            <a:pPr algn="ctr">
              <a:lnSpc>
                <a:spcPct val="100000"/>
              </a:lnSpc>
            </a:pPr>
            <a:r>
              <a:rPr lang="en-US" sz="3200" b="1" cap="all" dirty="0"/>
              <a:t>THE DANGEROUS </a:t>
            </a:r>
            <a:r>
              <a:rPr lang="en-US" sz="3200" b="1" cap="all" dirty="0">
                <a:solidFill>
                  <a:srgbClr val="C00000"/>
                </a:solidFill>
              </a:rPr>
              <a:t>INTERSECTION</a:t>
            </a:r>
            <a:br>
              <a:rPr lang="en-US" sz="3200" dirty="0"/>
            </a:br>
            <a:endParaRPr lang="en-US" sz="3200" dirty="0"/>
          </a:p>
        </p:txBody>
      </p:sp>
      <p:sp>
        <p:nvSpPr>
          <p:cNvPr id="3" name="Content Placeholder 2">
            <a:extLst>
              <a:ext uri="{FF2B5EF4-FFF2-40B4-BE49-F238E27FC236}">
                <a16:creationId xmlns:a16="http://schemas.microsoft.com/office/drawing/2014/main" id="{39B51CDA-14D8-FF43-A0EC-B8E172F833C1}"/>
              </a:ext>
            </a:extLst>
          </p:cNvPr>
          <p:cNvSpPr>
            <a:spLocks noGrp="1"/>
          </p:cNvSpPr>
          <p:nvPr>
            <p:ph idx="1"/>
          </p:nvPr>
        </p:nvSpPr>
        <p:spPr>
          <a:xfrm>
            <a:off x="7064082" y="2212302"/>
            <a:ext cx="4472922" cy="3601644"/>
          </a:xfrm>
        </p:spPr>
        <p:txBody>
          <a:bodyPr>
            <a:normAutofit/>
          </a:bodyPr>
          <a:lstStyle/>
          <a:p>
            <a:r>
              <a:rPr lang="en-US" sz="3200" dirty="0"/>
              <a:t>The National Center on Sexual Exploitation highlights </a:t>
            </a:r>
            <a:r>
              <a:rPr lang="en-US" sz="3200" b="1" dirty="0"/>
              <a:t>three ways domestic violence intersects with pornography:</a:t>
            </a:r>
            <a:r>
              <a:rPr lang="en-US" sz="3200" baseline="30000" dirty="0">
                <a:hlinkClick r:id="rId4"/>
              </a:rPr>
              <a:t>9</a:t>
            </a:r>
            <a:endParaRPr lang="en-US" sz="3200" dirty="0"/>
          </a:p>
          <a:p>
            <a:endParaRPr lang="en-US" dirty="0"/>
          </a:p>
        </p:txBody>
      </p:sp>
    </p:spTree>
    <p:extLst>
      <p:ext uri="{BB962C8B-B14F-4D97-AF65-F5344CB8AC3E}">
        <p14:creationId xmlns:p14="http://schemas.microsoft.com/office/powerpoint/2010/main" val="179251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lack and orange traffic light">
            <a:extLst>
              <a:ext uri="{FF2B5EF4-FFF2-40B4-BE49-F238E27FC236}">
                <a16:creationId xmlns:a16="http://schemas.microsoft.com/office/drawing/2014/main" id="{FCFEFBAA-0DB8-A944-B295-497BE88CD2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5F006-F1B9-E446-9AEE-89BAA7A9A402}"/>
              </a:ext>
            </a:extLst>
          </p:cNvPr>
          <p:cNvSpPr>
            <a:spLocks noGrp="1"/>
          </p:cNvSpPr>
          <p:nvPr>
            <p:ph type="title"/>
          </p:nvPr>
        </p:nvSpPr>
        <p:spPr>
          <a:xfrm>
            <a:off x="774043" y="727626"/>
            <a:ext cx="4602152" cy="1718225"/>
          </a:xfrm>
        </p:spPr>
        <p:txBody>
          <a:bodyPr>
            <a:normAutofit fontScale="90000"/>
          </a:bodyPr>
          <a:lstStyle/>
          <a:p>
            <a:r>
              <a:rPr lang="en-US" sz="3400" dirty="0">
                <a:solidFill>
                  <a:srgbClr val="C00000"/>
                </a:solidFill>
              </a:rPr>
              <a:t>1. </a:t>
            </a:r>
            <a:r>
              <a:rPr lang="en-US" dirty="0">
                <a:solidFill>
                  <a:srgbClr val="C00000"/>
                </a:solidFill>
              </a:rPr>
              <a:t>Pornography sets expectations of violence and abuse. </a:t>
            </a:r>
            <a:endParaRPr lang="en-US" sz="3400" dirty="0">
              <a:solidFill>
                <a:srgbClr val="C00000"/>
              </a:solidFill>
            </a:endParaRPr>
          </a:p>
        </p:txBody>
      </p:sp>
      <p:sp>
        <p:nvSpPr>
          <p:cNvPr id="3" name="Content Placeholder 2">
            <a:extLst>
              <a:ext uri="{FF2B5EF4-FFF2-40B4-BE49-F238E27FC236}">
                <a16:creationId xmlns:a16="http://schemas.microsoft.com/office/drawing/2014/main" id="{3D4C1600-3D48-8D4E-B13A-F3F29C1F560E}"/>
              </a:ext>
            </a:extLst>
          </p:cNvPr>
          <p:cNvSpPr>
            <a:spLocks noGrp="1"/>
          </p:cNvSpPr>
          <p:nvPr>
            <p:ph idx="1"/>
          </p:nvPr>
        </p:nvSpPr>
        <p:spPr>
          <a:xfrm>
            <a:off x="774043" y="2538920"/>
            <a:ext cx="4602152" cy="3480066"/>
          </a:xfrm>
        </p:spPr>
        <p:txBody>
          <a:bodyPr>
            <a:normAutofit/>
          </a:bodyPr>
          <a:lstStyle/>
          <a:p>
            <a:r>
              <a:rPr lang="en-US" sz="2400" dirty="0"/>
              <a:t>In a deranged way, pornography acts as a form of sexual education, teaching children, young men, and adult males the lesson that female sexual partners should enjoy physical acts such as hitting, gagging, slapping, or non-consensual sex. </a:t>
            </a:r>
          </a:p>
        </p:txBody>
      </p:sp>
    </p:spTree>
    <p:extLst>
      <p:ext uri="{BB962C8B-B14F-4D97-AF65-F5344CB8AC3E}">
        <p14:creationId xmlns:p14="http://schemas.microsoft.com/office/powerpoint/2010/main" val="243381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31B32"/>
      </a:dk2>
      <a:lt2>
        <a:srgbClr val="F0F3F2"/>
      </a:lt2>
      <a:accent1>
        <a:srgbClr val="E72976"/>
      </a:accent1>
      <a:accent2>
        <a:srgbClr val="D517B4"/>
      </a:accent2>
      <a:accent3>
        <a:srgbClr val="B929E7"/>
      </a:accent3>
      <a:accent4>
        <a:srgbClr val="5A1AD5"/>
      </a:accent4>
      <a:accent5>
        <a:srgbClr val="2937E7"/>
      </a:accent5>
      <a:accent6>
        <a:srgbClr val="1774D5"/>
      </a:accent6>
      <a:hlink>
        <a:srgbClr val="4B3FBF"/>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3963</Words>
  <Application>Microsoft Macintosh PowerPoint</Application>
  <PresentationFormat>Widescreen</PresentationFormat>
  <Paragraphs>131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Garamond</vt:lpstr>
      <vt:lpstr>Gill Sans MT</vt:lpstr>
      <vt:lpstr>SavonVTI</vt:lpstr>
      <vt:lpstr>Dangerous  kissing cousins:  Pornography and intimate partner violence</vt:lpstr>
      <vt:lpstr>PowerPoint Presentation</vt:lpstr>
      <vt:lpstr>PowerPoint Presentation</vt:lpstr>
      <vt:lpstr>PowerPoint Presentation</vt:lpstr>
      <vt:lpstr>PowerPoint Presentation</vt:lpstr>
      <vt:lpstr>PowerPoint Presentation</vt:lpstr>
      <vt:lpstr>PowerPoint Presentation</vt:lpstr>
      <vt:lpstr>THE DANGEROUS INTERSECTION </vt:lpstr>
      <vt:lpstr>1. Pornography sets expectations of violence and abuse. </vt:lpstr>
      <vt:lpstr>2. Abusers use pornographic videos or nude pictures they have taken themselves of their victims.</vt:lpstr>
      <vt:lpstr>3. Pornography use by domestic abusers can increase the odds of sexual assault.</vt:lpstr>
      <vt:lpstr>IT IS A PRIVATE MATTER </vt:lpstr>
      <vt:lpstr>PowerPoint Presentation</vt:lpstr>
      <vt:lpstr>PowerPoint Presentation</vt:lpstr>
      <vt:lpstr>BREAKING UP  IS HARD TO DO  </vt:lpstr>
      <vt:lpstr>1. Start the journey to freedom immediately. </vt:lpstr>
      <vt:lpstr>GET HELP</vt:lpstr>
      <vt:lpstr>2. Guard your mind—it’s a heart matter. </vt:lpstr>
      <vt:lpstr>PowerPoint Presentation</vt:lpstr>
      <vt:lpstr>3. Recruit others to help you.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kissing cousins:  Pornography and intimate partner violence</dc:title>
  <dc:creator>Arrais, Raquel</dc:creator>
  <cp:lastModifiedBy>Arrais, Raquel</cp:lastModifiedBy>
  <cp:revision>8</cp:revision>
  <dcterms:created xsi:type="dcterms:W3CDTF">2021-03-29T20:06:34Z</dcterms:created>
  <dcterms:modified xsi:type="dcterms:W3CDTF">2021-04-06T15:51:21Z</dcterms:modified>
</cp:coreProperties>
</file>