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7"/>
  </p:notesMasterIdLst>
  <p:handoutMasterIdLst>
    <p:handoutMasterId r:id="rId28"/>
  </p:handoutMasterIdLst>
  <p:sldIdLst>
    <p:sldId id="256" r:id="rId2"/>
    <p:sldId id="257" r:id="rId3"/>
    <p:sldId id="258" r:id="rId4"/>
    <p:sldId id="259" r:id="rId5"/>
    <p:sldId id="260" r:id="rId6"/>
    <p:sldId id="279" r:id="rId7"/>
    <p:sldId id="262" r:id="rId8"/>
    <p:sldId id="263" r:id="rId9"/>
    <p:sldId id="264" r:id="rId10"/>
    <p:sldId id="281" r:id="rId11"/>
    <p:sldId id="265" r:id="rId12"/>
    <p:sldId id="266" r:id="rId13"/>
    <p:sldId id="280" r:id="rId14"/>
    <p:sldId id="267" r:id="rId15"/>
    <p:sldId id="268" r:id="rId16"/>
    <p:sldId id="269" r:id="rId17"/>
    <p:sldId id="270" r:id="rId18"/>
    <p:sldId id="271" r:id="rId19"/>
    <p:sldId id="272" r:id="rId20"/>
    <p:sldId id="273" r:id="rId21"/>
    <p:sldId id="274" r:id="rId22"/>
    <p:sldId id="278"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32"/>
    <p:restoredTop sz="74545"/>
  </p:normalViewPr>
  <p:slideViewPr>
    <p:cSldViewPr snapToGrid="0" snapToObjects="1">
      <p:cViewPr varScale="1">
        <p:scale>
          <a:sx n="51" d="100"/>
          <a:sy n="51" d="100"/>
        </p:scale>
        <p:origin x="1464"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87985-B52E-2345-AEA3-3CB0B4156AA5}" type="datetimeFigureOut">
              <a:rPr lang="en-US" smtClean="0"/>
              <a:t>5/11/2016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41943-2604-B045-B620-13524598DF4F}" type="slidenum">
              <a:rPr lang="en-US" smtClean="0"/>
              <a:t>‹#›</a:t>
            </a:fld>
            <a:endParaRPr lang="en-US"/>
          </a:p>
        </p:txBody>
      </p:sp>
    </p:spTree>
    <p:extLst>
      <p:ext uri="{BB962C8B-B14F-4D97-AF65-F5344CB8AC3E}">
        <p14:creationId xmlns:p14="http://schemas.microsoft.com/office/powerpoint/2010/main" val="82732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F644D-382B-F841-BE33-3D85CC26DA94}" type="datetimeFigureOut">
              <a:rPr lang="en-US" smtClean="0"/>
              <a:t>5/11/2016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740D-9520-FD40-B84C-712F5BB3D79E}" type="slidenum">
              <a:rPr lang="en-US" smtClean="0"/>
              <a:t>‹#›</a:t>
            </a:fld>
            <a:endParaRPr lang="en-US"/>
          </a:p>
        </p:txBody>
      </p:sp>
    </p:spTree>
    <p:extLst>
      <p:ext uri="{BB962C8B-B14F-4D97-AF65-F5344CB8AC3E}">
        <p14:creationId xmlns:p14="http://schemas.microsoft.com/office/powerpoint/2010/main" val="183182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a:t>
            </a:fld>
            <a:endParaRPr lang="en-US"/>
          </a:p>
        </p:txBody>
      </p:sp>
    </p:spTree>
    <p:extLst>
      <p:ext uri="{BB962C8B-B14F-4D97-AF65-F5344CB8AC3E}">
        <p14:creationId xmlns:p14="http://schemas.microsoft.com/office/powerpoint/2010/main" val="198036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special responsibility of leadership in the home has been entrusted to husbands and fathers. This is not, however, to be used as an excuse to exercise selfish disregard for the well-being of his wife and children. On the contrary, Scripture makes man’s duty plain: </a:t>
            </a:r>
            <a:r>
              <a:rPr lang="en-US" sz="1200" b="1" kern="1200" dirty="0">
                <a:solidFill>
                  <a:schemeClr val="tx1"/>
                </a:solidFill>
                <a:effectLst/>
                <a:latin typeface="+mn-lt"/>
                <a:ea typeface="+mn-ea"/>
                <a:cs typeface="+mn-cs"/>
              </a:rPr>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 So husbands ought to love their own wives as their own bodies; he who loves his wife loves himself. For no one ever hated his own flesh, but nourishes and cherishes it, just as the Lord does the church” (Ephesians 5:25-29.)</a:t>
            </a:r>
          </a:p>
        </p:txBody>
      </p:sp>
      <p:sp>
        <p:nvSpPr>
          <p:cNvPr id="4" name="Slide Number Placeholder 3"/>
          <p:cNvSpPr>
            <a:spLocks noGrp="1"/>
          </p:cNvSpPr>
          <p:nvPr>
            <p:ph type="sldNum" sz="quarter" idx="10"/>
          </p:nvPr>
        </p:nvSpPr>
        <p:spPr/>
        <p:txBody>
          <a:bodyPr/>
          <a:lstStyle/>
          <a:p>
            <a:fld id="{9259740D-9520-FD40-B84C-712F5BB3D79E}" type="slidenum">
              <a:rPr lang="en-US" smtClean="0"/>
              <a:t>10</a:t>
            </a:fld>
            <a:endParaRPr lang="en-US"/>
          </a:p>
        </p:txBody>
      </p:sp>
    </p:spTree>
    <p:extLst>
      <p:ext uri="{BB962C8B-B14F-4D97-AF65-F5344CB8AC3E}">
        <p14:creationId xmlns:p14="http://schemas.microsoft.com/office/powerpoint/2010/main" val="7497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Manuscript  Releases</a:t>
            </a:r>
            <a:r>
              <a:rPr lang="en-US" sz="1200" b="1" dirty="0"/>
              <a:t>, Vol. 21, p. 217:</a:t>
            </a:r>
          </a:p>
          <a:p>
            <a:r>
              <a:rPr lang="en-US" sz="1200" b="1" dirty="0"/>
              <a:t> </a:t>
            </a:r>
          </a:p>
          <a:p>
            <a:r>
              <a:rPr lang="en-US" sz="1200" dirty="0"/>
              <a:t>“Let those who stand as husbands study the words of Christ, not to find out how complete must be the subjection of the wife, but how he may have the mind of Christ, and become purified, refined, and fit to be the lord of his household. All wicked passions must be overcome, and the love which Christ has exercised toward His church must be symbolized in the family circle. Husbands who are husbands in deed and in truth will do those things which make for peace.”</a:t>
            </a:r>
          </a:p>
        </p:txBody>
      </p:sp>
      <p:sp>
        <p:nvSpPr>
          <p:cNvPr id="4" name="Slide Number Placeholder 3"/>
          <p:cNvSpPr>
            <a:spLocks noGrp="1"/>
          </p:cNvSpPr>
          <p:nvPr>
            <p:ph type="sldNum" sz="quarter" idx="10"/>
          </p:nvPr>
        </p:nvSpPr>
        <p:spPr/>
        <p:txBody>
          <a:bodyPr/>
          <a:lstStyle/>
          <a:p>
            <a:fld id="{9259740D-9520-FD40-B84C-712F5BB3D79E}" type="slidenum">
              <a:rPr lang="en-US" smtClean="0"/>
              <a:t>11</a:t>
            </a:fld>
            <a:endParaRPr lang="en-US"/>
          </a:p>
        </p:txBody>
      </p:sp>
    </p:spTree>
    <p:extLst>
      <p:ext uri="{BB962C8B-B14F-4D97-AF65-F5344CB8AC3E}">
        <p14:creationId xmlns:p14="http://schemas.microsoft.com/office/powerpoint/2010/main" val="16422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t>Manuscript  Releases</a:t>
            </a:r>
            <a:r>
              <a:rPr lang="en-US" sz="1200" b="1" dirty="0"/>
              <a:t>, Vol. 21, p. 217:</a:t>
            </a:r>
          </a:p>
          <a:p>
            <a:endParaRPr lang="en-US" sz="1200" dirty="0"/>
          </a:p>
          <a:p>
            <a:r>
              <a:rPr lang="en-US" sz="1200" b="1" dirty="0"/>
              <a:t>“The fruit of Christian love will be seen in the courtesy, in the holy, tender affection that is manifested in the home.  </a:t>
            </a:r>
            <a:r>
              <a:rPr lang="en-US" sz="1200" dirty="0"/>
              <a:t>They will comfort and encourage, sympathizing with wives and children in times of sorrow. They will seek to keep their minds peaceful, elevated, and uplifted, that they may be perfect in character…”</a:t>
            </a:r>
          </a:p>
        </p:txBody>
      </p:sp>
      <p:sp>
        <p:nvSpPr>
          <p:cNvPr id="4" name="Slide Number Placeholder 3"/>
          <p:cNvSpPr>
            <a:spLocks noGrp="1"/>
          </p:cNvSpPr>
          <p:nvPr>
            <p:ph type="sldNum" sz="quarter" idx="10"/>
          </p:nvPr>
        </p:nvSpPr>
        <p:spPr/>
        <p:txBody>
          <a:bodyPr/>
          <a:lstStyle/>
          <a:p>
            <a:fld id="{9259740D-9520-FD40-B84C-712F5BB3D79E}" type="slidenum">
              <a:rPr lang="en-US" smtClean="0"/>
              <a:t>12</a:t>
            </a:fld>
            <a:endParaRPr lang="en-US"/>
          </a:p>
        </p:txBody>
      </p:sp>
    </p:spTree>
    <p:extLst>
      <p:ext uri="{BB962C8B-B14F-4D97-AF65-F5344CB8AC3E}">
        <p14:creationId xmlns:p14="http://schemas.microsoft.com/office/powerpoint/2010/main" val="186996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t>Manuscript  Releases</a:t>
            </a:r>
            <a:r>
              <a:rPr lang="en-US" sz="1200" b="1" dirty="0"/>
              <a:t>, Vol. 21, p. 217: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“When a man is domineering, it causes his wife to wish that she had never entered the marriage relation, but when married life is what it should be, it is a representation of the life in heaven.”</a:t>
            </a:r>
          </a:p>
        </p:txBody>
      </p:sp>
      <p:sp>
        <p:nvSpPr>
          <p:cNvPr id="4" name="Slide Number Placeholder 3"/>
          <p:cNvSpPr>
            <a:spLocks noGrp="1"/>
          </p:cNvSpPr>
          <p:nvPr>
            <p:ph type="sldNum" sz="quarter" idx="10"/>
          </p:nvPr>
        </p:nvSpPr>
        <p:spPr/>
        <p:txBody>
          <a:bodyPr/>
          <a:lstStyle/>
          <a:p>
            <a:fld id="{9259740D-9520-FD40-B84C-712F5BB3D79E}" type="slidenum">
              <a:rPr lang="en-US" smtClean="0"/>
              <a:t>13</a:t>
            </a:fld>
            <a:endParaRPr lang="en-US"/>
          </a:p>
        </p:txBody>
      </p:sp>
    </p:spTree>
    <p:extLst>
      <p:ext uri="{BB962C8B-B14F-4D97-AF65-F5344CB8AC3E}">
        <p14:creationId xmlns:p14="http://schemas.microsoft.com/office/powerpoint/2010/main" val="164909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Unfortunately, in our world today—and too often </a:t>
            </a:r>
            <a:r>
              <a:rPr lang="en-US" sz="1200" b="1" kern="1200" dirty="0">
                <a:solidFill>
                  <a:schemeClr val="tx1"/>
                </a:solidFill>
                <a:effectLst/>
                <a:latin typeface="+mn-lt"/>
                <a:ea typeface="+mn-ea"/>
                <a:cs typeface="+mn-cs"/>
              </a:rPr>
              <a:t>even in our own church—</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men who should be spiritual protectors have abdicated that responsibility and instead become dismissive, neglectful, and abusive of those placed in their trust.</a:t>
            </a:r>
            <a:r>
              <a:rPr lang="en-US" sz="1200" kern="1200" dirty="0">
                <a:solidFill>
                  <a:schemeClr val="tx1"/>
                </a:solidFill>
                <a:effectLst/>
                <a:latin typeface="+mn-lt"/>
                <a:ea typeface="+mn-ea"/>
                <a:cs typeface="+mn-cs"/>
              </a:rPr>
              <a:t> Sadly, in extreme cases, criminal prosecution may even be necessary to stop the harm done by these men.  Please pray for families who are dealing with such painful realities. May the Lord provide not only physical safety but emotional healing and spiritual restoration for the abused and abusers alike.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God established the family in Eden, He describes Adam’s wife as “a helper comparable to him” (Genesis 2:20). After the fall, God declared to Eve that “your desire shall be for your husband, and he shall rule over you” (Genesis 3:16). In the light of God’s ordinance, the Apostle Paul instructs, “Wives, submit to your own husbands, as to the Lord” (Ephesians 5:22). Thus, alongside the husband as leader lies the corresponding duty of a supportive wife and nurturing mother, a position Mrs. White called “the queen of the home” (</a:t>
            </a:r>
            <a:r>
              <a:rPr lang="en-US" sz="1200" i="1" kern="1200" dirty="0">
                <a:solidFill>
                  <a:schemeClr val="tx1"/>
                </a:solidFill>
                <a:effectLst/>
                <a:latin typeface="+mn-lt"/>
                <a:ea typeface="+mn-ea"/>
                <a:cs typeface="+mn-cs"/>
              </a:rPr>
              <a:t>The Adventist Home, p. 231</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describing the positive force of a godly wife, Ellen White cautions that “if the wife is fitful in character, self-admiring, exacting, accusing, charging her husband with motives and feelings that originate only in her own perverted temperament; if she has not discernment and nice discrimination to recognize his love and appreciate it, but talks of neglect and lack of love because he does not gratify every whim, she will almost inevitably bring about the very state of things she seems to deplore; she will make all these accusations realities” (</a:t>
            </a:r>
            <a:r>
              <a:rPr lang="en-US" sz="1200" i="1" kern="1200" dirty="0">
                <a:solidFill>
                  <a:schemeClr val="tx1"/>
                </a:solidFill>
                <a:effectLst/>
                <a:latin typeface="+mn-lt"/>
                <a:ea typeface="+mn-ea"/>
                <a:cs typeface="+mn-cs"/>
              </a:rPr>
              <a:t>The Adventist Home</a:t>
            </a:r>
            <a:r>
              <a:rPr lang="en-US" sz="1200" kern="1200" dirty="0">
                <a:solidFill>
                  <a:schemeClr val="tx1"/>
                </a:solidFill>
                <a:effectLst/>
                <a:latin typeface="+mn-lt"/>
                <a:ea typeface="+mn-ea"/>
                <a:cs typeface="+mn-cs"/>
              </a:rPr>
              <a:t>, p. 109).</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14</a:t>
            </a:fld>
            <a:endParaRPr lang="en-US"/>
          </a:p>
        </p:txBody>
      </p:sp>
    </p:spTree>
    <p:extLst>
      <p:ext uri="{BB962C8B-B14F-4D97-AF65-F5344CB8AC3E}">
        <p14:creationId xmlns:p14="http://schemas.microsoft.com/office/powerpoint/2010/main" val="28479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needed in our homes—and by extension in society as a whole—is </a:t>
            </a:r>
            <a:r>
              <a:rPr lang="en-US" sz="1200" b="1" kern="1200" dirty="0">
                <a:solidFill>
                  <a:schemeClr val="tx1"/>
                </a:solidFill>
                <a:effectLst/>
                <a:latin typeface="+mn-lt"/>
                <a:ea typeface="+mn-ea"/>
                <a:cs typeface="+mn-cs"/>
              </a:rPr>
              <a:t>not merely the absence of abuse but the intentional cultivation of mutual respect and positive edification. Those for whom Christ sacrificed Himself are deserving of our genuine love and most sincere regard</a:t>
            </a:r>
            <a:r>
              <a:rPr lang="en-US" sz="1200" kern="1200" dirty="0">
                <a:solidFill>
                  <a:schemeClr val="tx1"/>
                </a:solidFill>
                <a:effectLst/>
                <a:latin typeface="+mn-lt"/>
                <a:ea typeface="+mn-ea"/>
                <a:cs typeface="+mn-cs"/>
              </a:rPr>
              <a:t>. To all our relationships, the biblical injunction speaks:</a:t>
            </a:r>
          </a:p>
        </p:txBody>
      </p:sp>
      <p:sp>
        <p:nvSpPr>
          <p:cNvPr id="4" name="Slide Number Placeholder 3"/>
          <p:cNvSpPr>
            <a:spLocks noGrp="1"/>
          </p:cNvSpPr>
          <p:nvPr>
            <p:ph type="sldNum" sz="quarter" idx="10"/>
          </p:nvPr>
        </p:nvSpPr>
        <p:spPr/>
        <p:txBody>
          <a:bodyPr/>
          <a:lstStyle/>
          <a:p>
            <a:fld id="{9259740D-9520-FD40-B84C-712F5BB3D79E}" type="slidenum">
              <a:rPr lang="en-US" smtClean="0"/>
              <a:t>15</a:t>
            </a:fld>
            <a:endParaRPr lang="en-US"/>
          </a:p>
        </p:txBody>
      </p:sp>
    </p:spTree>
    <p:extLst>
      <p:ext uri="{BB962C8B-B14F-4D97-AF65-F5344CB8AC3E}">
        <p14:creationId xmlns:p14="http://schemas.microsoft.com/office/powerpoint/2010/main" val="55846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love be without hypocrisy. Abhor what is evil. Cling to what is good. Be kindly affectionate to one another with brotherly love, in honor giving preference to one another” (Romans 12:9, 10).</a:t>
            </a:r>
          </a:p>
        </p:txBody>
      </p:sp>
      <p:sp>
        <p:nvSpPr>
          <p:cNvPr id="4" name="Slide Number Placeholder 3"/>
          <p:cNvSpPr>
            <a:spLocks noGrp="1"/>
          </p:cNvSpPr>
          <p:nvPr>
            <p:ph type="sldNum" sz="quarter" idx="10"/>
          </p:nvPr>
        </p:nvSpPr>
        <p:spPr/>
        <p:txBody>
          <a:bodyPr/>
          <a:lstStyle/>
          <a:p>
            <a:fld id="{9259740D-9520-FD40-B84C-712F5BB3D79E}" type="slidenum">
              <a:rPr lang="en-US" smtClean="0"/>
              <a:t>16</a:t>
            </a:fld>
            <a:endParaRPr lang="en-US"/>
          </a:p>
        </p:txBody>
      </p:sp>
    </p:spTree>
    <p:extLst>
      <p:ext uri="{BB962C8B-B14F-4D97-AF65-F5344CB8AC3E}">
        <p14:creationId xmlns:p14="http://schemas.microsoft.com/office/powerpoint/2010/main" val="59080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Becoming New by</a:t>
            </a:r>
            <a:r>
              <a:rPr lang="en-US" sz="1200" b="1" kern="1200" baseline="0" dirty="0">
                <a:solidFill>
                  <a:schemeClr val="tx1"/>
                </a:solidFill>
                <a:effectLst/>
                <a:latin typeface="+mn-lt"/>
                <a:ea typeface="+mn-ea"/>
                <a:cs typeface="+mn-cs"/>
              </a:rPr>
              <a:t> His Spirit</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day while speaking to a great multitude, Jesus instructed, </a:t>
            </a:r>
            <a:r>
              <a:rPr lang="en-US" sz="1200" b="1" kern="1200" dirty="0">
                <a:solidFill>
                  <a:schemeClr val="tx1"/>
                </a:solidFill>
                <a:effectLst/>
                <a:latin typeface="+mn-lt"/>
                <a:ea typeface="+mn-ea"/>
                <a:cs typeface="+mn-cs"/>
              </a:rPr>
              <a:t>“Whatever you want men to do to you, do also to them, for this is the Law and the Prophets.” (Matthew 7:12) In one simple, practical ordinance, Christ summarized all Scripture and outlined the operating principle of heavenly society.</a:t>
            </a:r>
            <a:r>
              <a:rPr lang="en-US" sz="1200" kern="1200" dirty="0">
                <a:solidFill>
                  <a:schemeClr val="tx1"/>
                </a:solidFill>
                <a:effectLst/>
                <a:latin typeface="+mn-lt"/>
                <a:ea typeface="+mn-ea"/>
                <a:cs typeface="+mn-cs"/>
              </a:rPr>
              <a:t> Echoing this foundational truth, Mrs. White writes in </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p. 132: “In heaven none will think of self, nor seek their own pleasure; but all, from pure, genuine love, will seek the happiness of the heavenly beings around them. If we wish to enjoy heavenly society in the earth made new, we must be governed by heavenly principles here.” Brothers and sisters, through the pardon and power of Christ, heaven can begin right here, right now. </a:t>
            </a:r>
          </a:p>
        </p:txBody>
      </p:sp>
      <p:sp>
        <p:nvSpPr>
          <p:cNvPr id="4" name="Slide Number Placeholder 3"/>
          <p:cNvSpPr>
            <a:spLocks noGrp="1"/>
          </p:cNvSpPr>
          <p:nvPr>
            <p:ph type="sldNum" sz="quarter" idx="10"/>
          </p:nvPr>
        </p:nvSpPr>
        <p:spPr/>
        <p:txBody>
          <a:bodyPr/>
          <a:lstStyle/>
          <a:p>
            <a:fld id="{9259740D-9520-FD40-B84C-712F5BB3D79E}" type="slidenum">
              <a:rPr lang="en-US" smtClean="0"/>
              <a:t>17</a:t>
            </a:fld>
            <a:endParaRPr lang="en-US"/>
          </a:p>
        </p:txBody>
      </p:sp>
    </p:spTree>
    <p:extLst>
      <p:ext uri="{BB962C8B-B14F-4D97-AF65-F5344CB8AC3E}">
        <p14:creationId xmlns:p14="http://schemas.microsoft.com/office/powerpoint/2010/main" val="213349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 of Ages, p. 173:</a:t>
            </a:r>
          </a:p>
          <a:p>
            <a:r>
              <a:rPr lang="en-US" dirty="0"/>
              <a:t> </a:t>
            </a:r>
          </a:p>
          <a:p>
            <a:r>
              <a:rPr lang="en-US" dirty="0"/>
              <a:t>“While the wind is itself invisible, it produces effects that are seen and felt. So the work of the Spirit upon the soul will reveal itself in every act of him who has felt its saving power. When the Spirit of God takes possession of the heart, it transforms the life. Sinful thoughts are put away, evil deeds are renounced; love, humility, and peace take the place of anger, envy, and strife. Joy takes the place of sadness, and the countenance reflects the light of heaven. No one sees the hand that lifts the burden, or beholds the light descend from the courts above.”</a:t>
            </a:r>
          </a:p>
        </p:txBody>
      </p:sp>
      <p:sp>
        <p:nvSpPr>
          <p:cNvPr id="4" name="Slide Number Placeholder 3"/>
          <p:cNvSpPr>
            <a:spLocks noGrp="1"/>
          </p:cNvSpPr>
          <p:nvPr>
            <p:ph type="sldNum" sz="quarter" idx="10"/>
          </p:nvPr>
        </p:nvSpPr>
        <p:spPr/>
        <p:txBody>
          <a:bodyPr/>
          <a:lstStyle/>
          <a:p>
            <a:fld id="{9259740D-9520-FD40-B84C-712F5BB3D79E}" type="slidenum">
              <a:rPr lang="en-US" smtClean="0"/>
              <a:t>18</a:t>
            </a:fld>
            <a:endParaRPr lang="en-US"/>
          </a:p>
        </p:txBody>
      </p:sp>
    </p:spTree>
    <p:extLst>
      <p:ext uri="{BB962C8B-B14F-4D97-AF65-F5344CB8AC3E}">
        <p14:creationId xmlns:p14="http://schemas.microsoft.com/office/powerpoint/2010/main" val="203844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blessing comes when by faith the soul surrenders itself to God. Then that power which no human eye can see creates a new being in the image of God.  It is impossible for finite minds to comprehend the work of redemption. Its mystery exceeds human knowledge; yet he who passes from death to life realizes that it is a divine reality. The beginning of redemption we may know here through a personal experience. Its results reach through the eternal ages” (</a:t>
            </a:r>
            <a:r>
              <a:rPr lang="en-US" i="1" dirty="0"/>
              <a:t>Desire of Ages</a:t>
            </a:r>
            <a:r>
              <a:rPr lang="en-US" dirty="0"/>
              <a:t>, p.</a:t>
            </a:r>
            <a:r>
              <a:rPr lang="en-US" baseline="0" dirty="0"/>
              <a:t> 173).</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19</a:t>
            </a:fld>
            <a:endParaRPr lang="en-US"/>
          </a:p>
        </p:txBody>
      </p:sp>
    </p:spTree>
    <p:extLst>
      <p:ext uri="{BB962C8B-B14F-4D97-AF65-F5344CB8AC3E}">
        <p14:creationId xmlns:p14="http://schemas.microsoft.com/office/powerpoint/2010/main" val="13028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likely that no one in this room labels himself or herself as abusive. </a:t>
            </a:r>
            <a:r>
              <a:rPr lang="en-US" sz="1200" b="1" i="1" kern="1200" dirty="0">
                <a:solidFill>
                  <a:schemeClr val="tx1"/>
                </a:solidFill>
                <a:effectLst/>
                <a:latin typeface="+mn-lt"/>
                <a:ea typeface="+mn-ea"/>
                <a:cs typeface="+mn-cs"/>
              </a:rPr>
              <a:t>Abuse</a:t>
            </a:r>
            <a:r>
              <a:rPr lang="en-US" sz="1200" b="1" kern="1200" dirty="0">
                <a:solidFill>
                  <a:schemeClr val="tx1"/>
                </a:solidFill>
                <a:effectLst/>
                <a:latin typeface="+mn-lt"/>
                <a:ea typeface="+mn-ea"/>
                <a:cs typeface="+mn-cs"/>
              </a:rPr>
              <a:t> is a word we’ve become immune to, because it’s the kind of thing that other people do: awful people who live in awful places and do awful things that we don’t do.</a:t>
            </a:r>
            <a:r>
              <a:rPr lang="en-US" sz="1200" kern="1200" dirty="0">
                <a:solidFill>
                  <a:schemeClr val="tx1"/>
                </a:solidFill>
                <a:effectLst/>
                <a:latin typeface="+mn-lt"/>
                <a:ea typeface="+mn-ea"/>
                <a:cs typeface="+mn-cs"/>
              </a:rPr>
              <a:t> However, when we realize that to abuse simply means to mistreat, we must face the fact that we are all prone to—and to a greater or lesser degree, guilty of—this particular sin. </a:t>
            </a:r>
            <a:r>
              <a:rPr lang="en-US" sz="1200" b="1" kern="1200" dirty="0">
                <a:solidFill>
                  <a:schemeClr val="tx1"/>
                </a:solidFill>
                <a:effectLst/>
                <a:latin typeface="+mn-lt"/>
                <a:ea typeface="+mn-ea"/>
                <a:cs typeface="+mn-cs"/>
              </a:rPr>
              <a:t>We all need the power of God to overcome our tendency to lift ourselves by putting down others.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a:t>
            </a:fld>
            <a:endParaRPr lang="en-US"/>
          </a:p>
        </p:txBody>
      </p:sp>
    </p:spTree>
    <p:extLst>
      <p:ext uri="{BB962C8B-B14F-4D97-AF65-F5344CB8AC3E}">
        <p14:creationId xmlns:p14="http://schemas.microsoft.com/office/powerpoint/2010/main" val="120191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endParaRPr lang="en-US" dirty="0"/>
          </a:p>
          <a:p>
            <a:r>
              <a:rPr lang="en-US" dirty="0"/>
              <a:t>Keep fresh in your mind precious promises of forgiveness and victory such as these</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20</a:t>
            </a:fld>
            <a:endParaRPr lang="en-US"/>
          </a:p>
        </p:txBody>
      </p:sp>
    </p:spTree>
    <p:extLst>
      <p:ext uri="{BB962C8B-B14F-4D97-AF65-F5344CB8AC3E}">
        <p14:creationId xmlns:p14="http://schemas.microsoft.com/office/powerpoint/2010/main" val="155523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do not have a High Priest who cannot sympathize with our weaknesses, but was in all points tempted as we are, yet without sin. Let us therefore come boldly to the throne of grace, that we may obtain mercy and find grace to help in time of need” (Hebrews 4:15, 16).</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21</a:t>
            </a:fld>
            <a:endParaRPr lang="en-US"/>
          </a:p>
        </p:txBody>
      </p:sp>
    </p:spTree>
    <p:extLst>
      <p:ext uri="{BB962C8B-B14F-4D97-AF65-F5344CB8AC3E}">
        <p14:creationId xmlns:p14="http://schemas.microsoft.com/office/powerpoint/2010/main" val="43337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“My little children, these things I write to you, so that you may not sin. And if anyone sins, we have an Advocate with the Father, Jesus Christ the righteous” (1 John 2:1).</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22</a:t>
            </a:fld>
            <a:endParaRPr lang="en-US"/>
          </a:p>
        </p:txBody>
      </p:sp>
    </p:spTree>
    <p:extLst>
      <p:ext uri="{BB962C8B-B14F-4D97-AF65-F5344CB8AC3E}">
        <p14:creationId xmlns:p14="http://schemas.microsoft.com/office/powerpoint/2010/main" val="200494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“If God is for us, who can be against us? He who did not spare his own Son, but gave him up for us all—how will he not also, along with him, graciously give us all things?… For I am convinced that neither death nor life, neither angels nor demons, neither the present nor the future, nor any powers, neither height nor depth, nor anything else in all creation  will be able to separate us from the love of God that is in Christ Jesus our Lord” (Romans 8:31-39).</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23</a:t>
            </a:fld>
            <a:endParaRPr lang="en-US"/>
          </a:p>
        </p:txBody>
      </p:sp>
    </p:spTree>
    <p:extLst>
      <p:ext uri="{BB962C8B-B14F-4D97-AF65-F5344CB8AC3E}">
        <p14:creationId xmlns:p14="http://schemas.microsoft.com/office/powerpoint/2010/main" val="1820922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Friends, look to Christ and live. Claim the promises of Scripture and be reconciled to God today.  Christianity is far more than a mere declaration of denominational association; it is very the power of God to transform sinful, selfish people into the selfless image of Jesus Christ. Today I would urge every member of God’s remnant movement to search their hearts and afflict their souls.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the Psalmist let us cry, “</a:t>
            </a:r>
            <a:r>
              <a:rPr lang="en-US" sz="1200" b="1" kern="1200" dirty="0">
                <a:solidFill>
                  <a:schemeClr val="tx1"/>
                </a:solidFill>
                <a:effectLst/>
                <a:latin typeface="+mn-lt"/>
                <a:ea typeface="+mn-ea"/>
                <a:cs typeface="+mn-cs"/>
              </a:rPr>
              <a:t>Search me, O God, and know my heart; Try me, and know my anxieties… see if there is any wicked way in me, and lead me in the way everlasting.” (Psalm 139:23, 24)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24</a:t>
            </a:fld>
            <a:endParaRPr lang="en-US"/>
          </a:p>
        </p:txBody>
      </p:sp>
    </p:spTree>
    <p:extLst>
      <p:ext uri="{BB962C8B-B14F-4D97-AF65-F5344CB8AC3E}">
        <p14:creationId xmlns:p14="http://schemas.microsoft.com/office/powerpoint/2010/main" val="135124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And when the Spirit of Truth convicts you of sin, don’t be discouraged but run to the arms of Jesus who promises that “If we confess our sins, He is faithful and just to forgive us our sins and to cleanse us from all unrighteousness” (1 John 1:9).</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25</a:t>
            </a:fld>
            <a:endParaRPr lang="en-US"/>
          </a:p>
        </p:txBody>
      </p:sp>
    </p:spTree>
    <p:extLst>
      <p:ext uri="{BB962C8B-B14F-4D97-AF65-F5344CB8AC3E}">
        <p14:creationId xmlns:p14="http://schemas.microsoft.com/office/powerpoint/2010/main" val="177355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great difference between the character of Christ and the character of Satan is self: Satan is entirely selfish while Christ is entirely selfless. </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3</a:t>
            </a:fld>
            <a:endParaRPr lang="en-US"/>
          </a:p>
        </p:txBody>
      </p:sp>
    </p:spTree>
    <p:extLst>
      <p:ext uri="{BB962C8B-B14F-4D97-AF65-F5344CB8AC3E}">
        <p14:creationId xmlns:p14="http://schemas.microsoft.com/office/powerpoint/2010/main" val="16266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great promise of redemption in Jesus is the transformation of character, that </a:t>
            </a:r>
            <a:r>
              <a:rPr lang="en-US" sz="1200" b="1" kern="1200" dirty="0">
                <a:solidFill>
                  <a:schemeClr val="tx1"/>
                </a:solidFill>
                <a:effectLst/>
                <a:latin typeface="+mn-lt"/>
                <a:ea typeface="+mn-ea"/>
                <a:cs typeface="+mn-cs"/>
              </a:rPr>
              <a:t>“we all, with unveiled face, beholding as in a mirror the glory of the Lord, are being transformed into the same image from glory to glory, just as by the Spirit of the Lord.” (2 Corinthians 3:18)</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4</a:t>
            </a:fld>
            <a:endParaRPr lang="en-US"/>
          </a:p>
        </p:txBody>
      </p:sp>
    </p:spTree>
    <p:extLst>
      <p:ext uri="{BB962C8B-B14F-4D97-AF65-F5344CB8AC3E}">
        <p14:creationId xmlns:p14="http://schemas.microsoft.com/office/powerpoint/2010/main" val="11813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no other place is this moral transformation more needed than in the home circle, in our closest associations and most intimate relations. In </a:t>
            </a:r>
            <a:r>
              <a:rPr lang="en-US" sz="1200" i="1" kern="1200" dirty="0">
                <a:solidFill>
                  <a:schemeClr val="tx1"/>
                </a:solidFill>
                <a:effectLst/>
                <a:latin typeface="+mn-lt"/>
                <a:ea typeface="+mn-ea"/>
                <a:cs typeface="+mn-cs"/>
              </a:rPr>
              <a:t>The Ministry of Hea</a:t>
            </a:r>
            <a:r>
              <a:rPr lang="en-US" sz="1200" kern="1200" dirty="0">
                <a:solidFill>
                  <a:schemeClr val="tx1"/>
                </a:solidFill>
                <a:effectLst/>
                <a:latin typeface="+mn-lt"/>
                <a:ea typeface="+mn-ea"/>
                <a:cs typeface="+mn-cs"/>
              </a:rPr>
              <a:t>ling, p. 349 we are counseled, </a:t>
            </a:r>
            <a:r>
              <a:rPr lang="en-US" sz="1200" b="1" kern="1200" dirty="0">
                <a:solidFill>
                  <a:schemeClr val="tx1"/>
                </a:solidFill>
                <a:effectLst/>
                <a:latin typeface="+mn-lt"/>
                <a:ea typeface="+mn-ea"/>
                <a:cs typeface="+mn-cs"/>
              </a:rPr>
              <a:t>“The restoration and uplifting of humanity begins in the home…  Out of the heart are ‘the issues of life’ (Proverbs 4:23); </a:t>
            </a:r>
            <a:r>
              <a:rPr lang="en-US" sz="1200" kern="1200" dirty="0">
                <a:solidFill>
                  <a:schemeClr val="tx1"/>
                </a:solidFill>
                <a:effectLst/>
                <a:latin typeface="+mn-lt"/>
                <a:ea typeface="+mn-ea"/>
                <a:cs typeface="+mn-cs"/>
              </a:rPr>
              <a:t>and the heart of the community, of the church, and of the nation is the household. The well-being of society, the success of the church, the prosperity of the nation, depend upon home influences.” Similarly we read in </a:t>
            </a:r>
            <a:r>
              <a:rPr lang="en-US" sz="1200" i="1" kern="1200" dirty="0">
                <a:solidFill>
                  <a:schemeClr val="tx1"/>
                </a:solidFill>
                <a:effectLst/>
                <a:latin typeface="+mn-lt"/>
                <a:ea typeface="+mn-ea"/>
                <a:cs typeface="+mn-cs"/>
              </a:rPr>
              <a:t>The Adventist Home</a:t>
            </a:r>
            <a:r>
              <a:rPr lang="en-US" sz="1200" kern="1200" dirty="0">
                <a:solidFill>
                  <a:schemeClr val="tx1"/>
                </a:solidFill>
                <a:effectLst/>
                <a:latin typeface="+mn-lt"/>
                <a:ea typeface="+mn-ea"/>
                <a:cs typeface="+mn-cs"/>
              </a:rPr>
              <a:t>, p. 318, “If religion is to influence society, it must first influence the home circle.”</a:t>
            </a:r>
          </a:p>
        </p:txBody>
      </p:sp>
      <p:sp>
        <p:nvSpPr>
          <p:cNvPr id="4" name="Slide Number Placeholder 3"/>
          <p:cNvSpPr>
            <a:spLocks noGrp="1"/>
          </p:cNvSpPr>
          <p:nvPr>
            <p:ph type="sldNum" sz="quarter" idx="10"/>
          </p:nvPr>
        </p:nvSpPr>
        <p:spPr/>
        <p:txBody>
          <a:bodyPr/>
          <a:lstStyle/>
          <a:p>
            <a:fld id="{9259740D-9520-FD40-B84C-712F5BB3D79E}" type="slidenum">
              <a:rPr lang="en-US" smtClean="0"/>
              <a:t>5</a:t>
            </a:fld>
            <a:endParaRPr lang="en-US"/>
          </a:p>
        </p:txBody>
      </p:sp>
    </p:spTree>
    <p:extLst>
      <p:ext uri="{BB962C8B-B14F-4D97-AF65-F5344CB8AC3E}">
        <p14:creationId xmlns:p14="http://schemas.microsoft.com/office/powerpoint/2010/main" val="19668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God created humanity in His image, He created a man and a woman, binding them in a covenant to “become one flesh” (Genesis 2:24).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 doing, </a:t>
            </a:r>
            <a:r>
              <a:rPr lang="en-US" sz="1200" b="1" kern="1200" dirty="0">
                <a:solidFill>
                  <a:schemeClr val="tx1"/>
                </a:solidFill>
                <a:effectLst/>
                <a:latin typeface="+mn-lt"/>
                <a:ea typeface="+mn-ea"/>
                <a:cs typeface="+mn-cs"/>
              </a:rPr>
              <a:t>God intended the marriage relationship to reflect the selfless symbiosis of the Godhead, a reciprocity of mutual affection and self sacrifice.</a:t>
            </a:r>
            <a:r>
              <a:rPr lang="en-US" sz="1200" kern="1200" dirty="0">
                <a:solidFill>
                  <a:schemeClr val="tx1"/>
                </a:solidFill>
                <a:effectLst/>
                <a:latin typeface="+mn-lt"/>
                <a:ea typeface="+mn-ea"/>
                <a:cs typeface="+mn-cs"/>
              </a:rPr>
              <a:t>  And even after sin stole into the human experience, God demonstrated His selfless character of love when “He gave His only begotten Son”, a Son who the Apostle Paul sentimentally declared “loved me and gave Himself for me.” (John 3:16; Galatians 2:20).</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6</a:t>
            </a:fld>
            <a:endParaRPr lang="en-US"/>
          </a:p>
        </p:txBody>
      </p:sp>
    </p:spTree>
    <p:extLst>
      <p:ext uri="{BB962C8B-B14F-4D97-AF65-F5344CB8AC3E}">
        <p14:creationId xmlns:p14="http://schemas.microsoft.com/office/powerpoint/2010/main" val="2292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Inspired by the Holy Spirit, the Apostle Paul elsewhere admonished believers to </a:t>
            </a:r>
            <a:r>
              <a:rPr lang="en-US" sz="1200" b="1" kern="1200" dirty="0">
                <a:solidFill>
                  <a:schemeClr val="tx1"/>
                </a:solidFill>
                <a:effectLst/>
                <a:latin typeface="+mn-lt"/>
                <a:ea typeface="+mn-ea"/>
                <a:cs typeface="+mn-cs"/>
              </a:rPr>
              <a:t>“Let nothing be done through selfish ambition or conceit, but in lowliness of mind let each esteem others better than himself” (Philippians 2:3).</a:t>
            </a:r>
            <a:r>
              <a:rPr lang="en-US" sz="1200" kern="1200" dirty="0">
                <a:solidFill>
                  <a:schemeClr val="tx1"/>
                </a:solidFill>
                <a:effectLst/>
                <a:latin typeface="+mn-lt"/>
                <a:ea typeface="+mn-ea"/>
                <a:cs typeface="+mn-cs"/>
              </a:rPr>
              <a:t> Furthermore, speaking directly of the time in which we now live, Paul warned that “in the last days perilous times will come, for men will be lovers of themselves,” —a selfishness manifest in a litany of sinful and abusive behaviors: “lovers of money, boasters, proud, blasphemers, disobedient to parents, unthankful, unholy, unloving, unforgiving, slanderers, without self-control, brutal, despisers of good, traitors, headstrong, haughty, lovers of pleasure rather than lovers of God.” Most troubling of all is his concluding comment that such behavior would be done by those “having a form of godliness but denying its power.”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compare the apostle’s warning to the state of society today, we must concede the sobering accuracy of his prophetic foresight.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7</a:t>
            </a:fld>
            <a:endParaRPr lang="en-US"/>
          </a:p>
        </p:txBody>
      </p:sp>
    </p:spTree>
    <p:extLst>
      <p:ext uri="{BB962C8B-B14F-4D97-AF65-F5344CB8AC3E}">
        <p14:creationId xmlns:p14="http://schemas.microsoft.com/office/powerpoint/2010/main" val="52362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Within the Christian faith and </a:t>
            </a:r>
            <a:r>
              <a:rPr lang="en-US" sz="1200" b="1" kern="1200" dirty="0">
                <a:solidFill>
                  <a:schemeClr val="tx1"/>
                </a:solidFill>
                <a:effectLst/>
                <a:latin typeface="+mn-lt"/>
                <a:ea typeface="+mn-ea"/>
                <a:cs typeface="+mn-cs"/>
              </a:rPr>
              <a:t>even in our own Seventh-day Adventist movement, we find evidence revealing that selfish disregard and abusive contempt for those closest to us is far too prevalent. By God’s pardoning and empowering grace we must end it now</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8</a:t>
            </a:fld>
            <a:endParaRPr lang="en-US"/>
          </a:p>
        </p:txBody>
      </p:sp>
    </p:spTree>
    <p:extLst>
      <p:ext uri="{BB962C8B-B14F-4D97-AF65-F5344CB8AC3E}">
        <p14:creationId xmlns:p14="http://schemas.microsoft.com/office/powerpoint/2010/main" val="82406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Truly</a:t>
            </a:r>
            <a:r>
              <a:rPr lang="en-US" sz="1200" b="1" kern="1200" baseline="0" dirty="0">
                <a:solidFill>
                  <a:schemeClr val="tx1"/>
                </a:solidFill>
                <a:effectLst/>
                <a:latin typeface="+mn-lt"/>
                <a:ea typeface="+mn-ea"/>
                <a:cs typeface="+mn-cs"/>
              </a:rPr>
              <a:t> Loving Relationship</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abuses such as physical violence and sexual battery are obvious and heinous violations of God’s law of selfless love, exclusive focus on such reprehensible sins may cause us to inadvertently leave almost unnoticed—or at least unaddressed—the more common forms of abuse that plague even Christian families. The </a:t>
            </a:r>
            <a:r>
              <a:rPr lang="en-US" sz="1200" b="1" kern="1200" dirty="0">
                <a:solidFill>
                  <a:schemeClr val="tx1"/>
                </a:solidFill>
                <a:effectLst/>
                <a:latin typeface="+mn-lt"/>
                <a:ea typeface="+mn-ea"/>
                <a:cs typeface="+mn-cs"/>
              </a:rPr>
              <a:t>propensity to mistreat those whom we are covenant-bound to cherish and uplift is a tendency that </a:t>
            </a:r>
            <a:r>
              <a:rPr lang="en-US" sz="1200" kern="1200" dirty="0">
                <a:solidFill>
                  <a:schemeClr val="tx1"/>
                </a:solidFill>
                <a:effectLst/>
                <a:latin typeface="+mn-lt"/>
                <a:ea typeface="+mn-ea"/>
                <a:cs typeface="+mn-cs"/>
              </a:rPr>
              <a:t>every son or daughter of our fallen first parents </a:t>
            </a:r>
            <a:r>
              <a:rPr lang="en-US" sz="1200" b="1" kern="1200" dirty="0">
                <a:solidFill>
                  <a:schemeClr val="tx1"/>
                </a:solidFill>
                <a:effectLst/>
                <a:latin typeface="+mn-lt"/>
                <a:ea typeface="+mn-ea"/>
                <a:cs typeface="+mn-cs"/>
              </a:rPr>
              <a:t>must overcome through the regenerating grace that only Jesus Christ can provide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9</a:t>
            </a:fld>
            <a:endParaRPr lang="en-US"/>
          </a:p>
        </p:txBody>
      </p:sp>
    </p:spTree>
    <p:extLst>
      <p:ext uri="{BB962C8B-B14F-4D97-AF65-F5344CB8AC3E}">
        <p14:creationId xmlns:p14="http://schemas.microsoft.com/office/powerpoint/2010/main" val="136628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53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7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66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720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6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720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144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45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58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317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62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smtClean="0"/>
              <a:pPr/>
              <a:t>5/11/2016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03270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2" name="Title 1"/>
          <p:cNvSpPr>
            <a:spLocks noGrp="1"/>
          </p:cNvSpPr>
          <p:nvPr>
            <p:ph type="ctrTitle"/>
          </p:nvPr>
        </p:nvSpPr>
        <p:spPr>
          <a:xfrm>
            <a:off x="1187604" y="1836039"/>
            <a:ext cx="6858000" cy="2387600"/>
          </a:xfrm>
        </p:spPr>
        <p:txBody>
          <a:bodyPr>
            <a:normAutofit fontScale="90000"/>
          </a:bodyPr>
          <a:lstStyle/>
          <a:p>
            <a:pPr algn="ctr"/>
            <a:r>
              <a:rPr lang="en-US" b="1" dirty="0">
                <a:solidFill>
                  <a:schemeClr val="bg1"/>
                </a:solidFill>
                <a:latin typeface="Abadi MT Condensed Light" charset="0"/>
                <a:ea typeface="Abadi MT Condensed Light" charset="0"/>
                <a:cs typeface="Abadi MT Condensed Light" charset="0"/>
              </a:rPr>
              <a:t>LEARNING </a:t>
            </a:r>
            <a:r>
              <a:rPr lang="en-US" b="1" i="1" dirty="0">
                <a:latin typeface="Palatino Linotype" charset="0"/>
                <a:ea typeface="Palatino Linotype" charset="0"/>
                <a:cs typeface="Palatino Linotype" charset="0"/>
              </a:rPr>
              <a:t>to</a:t>
            </a:r>
            <a:r>
              <a:rPr lang="en-US" b="1" dirty="0">
                <a:latin typeface="Palatino Linotype" charset="0"/>
                <a:ea typeface="Palatino Linotype" charset="0"/>
                <a:cs typeface="Palatino Linotype" charset="0"/>
              </a:rPr>
              <a:t> </a:t>
            </a:r>
            <a:r>
              <a:rPr lang="en-US" b="1" dirty="0">
                <a:latin typeface="Abadi MT Condensed Light" charset="0"/>
                <a:ea typeface="Abadi MT Condensed Light" charset="0"/>
                <a:cs typeface="Abadi MT Condensed Light" charset="0"/>
              </a:rPr>
              <a:t>LOVE</a:t>
            </a:r>
            <a:br>
              <a:rPr lang="en-US" b="1" dirty="0">
                <a:latin typeface="Abadi MT Condensed Light" charset="0"/>
                <a:ea typeface="Abadi MT Condensed Light" charset="0"/>
                <a:cs typeface="Abadi MT Condensed Light" charset="0"/>
              </a:rPr>
            </a:br>
            <a:r>
              <a:rPr lang="en-US" i="1" dirty="0">
                <a:latin typeface="Palatino Linotype" charset="0"/>
                <a:ea typeface="Palatino Linotype" charset="0"/>
                <a:cs typeface="Palatino Linotype" charset="0"/>
              </a:rPr>
              <a:t> </a:t>
            </a:r>
            <a:r>
              <a:rPr lang="en-US" b="1" i="1" dirty="0">
                <a:solidFill>
                  <a:schemeClr val="bg1"/>
                </a:solidFill>
                <a:latin typeface="Palatino Linotype" charset="0"/>
                <a:ea typeface="Palatino Linotype" charset="0"/>
                <a:cs typeface="Palatino Linotype" charset="0"/>
              </a:rPr>
              <a:t>as </a:t>
            </a:r>
            <a:r>
              <a:rPr lang="en-US" b="1" dirty="0">
                <a:solidFill>
                  <a:schemeClr val="bg1"/>
                </a:solidFill>
                <a:latin typeface="Abadi MT Condensed Light" charset="0"/>
                <a:ea typeface="Abadi MT Condensed Light" charset="0"/>
                <a:cs typeface="Abadi MT Condensed Light" charset="0"/>
              </a:rPr>
              <a:t>HE </a:t>
            </a:r>
            <a:r>
              <a:rPr lang="en-US" b="1" dirty="0">
                <a:latin typeface="Abadi MT Condensed Light" charset="0"/>
                <a:ea typeface="Abadi MT Condensed Light" charset="0"/>
                <a:cs typeface="Abadi MT Condensed Light" charset="0"/>
              </a:rPr>
              <a:t>LOVED</a:t>
            </a:r>
            <a:br>
              <a:rPr lang="en-US" dirty="0">
                <a:latin typeface="Abadi MT Condensed Light" charset="0"/>
                <a:ea typeface="Abadi MT Condensed Light" charset="0"/>
                <a:cs typeface="Abadi MT Condensed Light" charset="0"/>
              </a:rPr>
            </a:br>
            <a:r>
              <a:rPr lang="en-US" sz="1600" dirty="0">
                <a:latin typeface="Abadi MT Condensed Light" charset="0"/>
                <a:ea typeface="Abadi MT Condensed Light" charset="0"/>
                <a:cs typeface="Abadi MT Condensed Light" charset="0"/>
              </a:rPr>
              <a:t>by Nancy Wilson</a:t>
            </a:r>
            <a:br>
              <a:rPr lang="en-US" sz="1600" dirty="0">
                <a:latin typeface="Abadi MT Condensed Light" charset="0"/>
                <a:ea typeface="Abadi MT Condensed Light" charset="0"/>
                <a:cs typeface="Abadi MT Condensed Light" charset="0"/>
              </a:rPr>
            </a:br>
            <a:r>
              <a:rPr lang="en-US" dirty="0">
                <a:latin typeface="Abadi MT Condensed Light" charset="0"/>
                <a:ea typeface="Abadi MT Condensed Light" charset="0"/>
                <a:cs typeface="Abadi MT Condensed Light" charset="0"/>
              </a:rPr>
              <a:t> </a:t>
            </a:r>
            <a:br>
              <a:rPr lang="en-US" dirty="0">
                <a:latin typeface="Abadi MT Condensed Light" charset="0"/>
                <a:ea typeface="Abadi MT Condensed Light" charset="0"/>
                <a:cs typeface="Abadi MT Condensed Light" charset="0"/>
              </a:rPr>
            </a:br>
            <a:endParaRPr lang="en-US" dirty="0">
              <a:latin typeface="Abadi MT Condensed Light" charset="0"/>
              <a:ea typeface="Abadi MT Condensed Light" charset="0"/>
              <a:cs typeface="Abadi MT Condensed Light" charset="0"/>
            </a:endParaRPr>
          </a:p>
        </p:txBody>
      </p:sp>
      <p:sp>
        <p:nvSpPr>
          <p:cNvPr id="3" name="Subtitle 2"/>
          <p:cNvSpPr>
            <a:spLocks noGrp="1"/>
          </p:cNvSpPr>
          <p:nvPr>
            <p:ph type="subTitle" idx="1"/>
          </p:nvPr>
        </p:nvSpPr>
        <p:spPr>
          <a:xfrm>
            <a:off x="1432928" y="5823371"/>
            <a:ext cx="6858000" cy="917146"/>
          </a:xfrm>
        </p:spPr>
        <p:txBody>
          <a:bodyPr>
            <a:normAutofit/>
          </a:bodyPr>
          <a:lstStyle/>
          <a:p>
            <a:r>
              <a:rPr lang="en-US" sz="1600" dirty="0">
                <a:solidFill>
                  <a:schemeClr val="bg1"/>
                </a:solidFill>
                <a:latin typeface="Abadi MT Condensed Light" charset="0"/>
                <a:ea typeface="Abadi MT Condensed Light" charset="0"/>
                <a:cs typeface="Abadi MT Condensed Light" charset="0"/>
              </a:rPr>
              <a:t>General Conference Seventh-day Adventists</a:t>
            </a:r>
          </a:p>
          <a:p>
            <a:r>
              <a:rPr lang="en-US" sz="1600" b="1" dirty="0">
                <a:solidFill>
                  <a:schemeClr val="bg1"/>
                </a:solidFill>
                <a:latin typeface="Abadi MT Condensed Light" charset="0"/>
                <a:ea typeface="Abadi MT Condensed Light" charset="0"/>
                <a:cs typeface="Abadi MT Condensed Light" charset="0"/>
              </a:rPr>
              <a:t>WOMEN'S MINISTRIES</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06191" y="4767600"/>
            <a:ext cx="1664335" cy="445135"/>
          </a:xfrm>
          <a:prstGeom prst="rect">
            <a:avLst/>
          </a:prstGeom>
        </p:spPr>
      </p:pic>
      <p:pic>
        <p:nvPicPr>
          <p:cNvPr id="6" name="Picture 6" descr="WMLOGO-small"/>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12270" y="5999355"/>
            <a:ext cx="543479" cy="415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97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49" y="2048648"/>
            <a:ext cx="8069301" cy="4295002"/>
          </a:xfrm>
        </p:spPr>
        <p:txBody>
          <a:bodyPr>
            <a:noAutofit/>
          </a:bodyPr>
          <a:lstStyle/>
          <a:p>
            <a:pPr marL="0" indent="0" algn="ctr">
              <a:buNone/>
            </a:pPr>
            <a:r>
              <a:rPr lang="en-US" sz="2800" dirty="0"/>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 So husbands ought to love their own wives as their own bodies; he who loves his wife loves himself. For no one ever hated his own flesh, but nourishes and cherishes it, just as the Lord does the church.”</a:t>
            </a:r>
            <a:endParaRPr lang="en-US" sz="2400" dirty="0"/>
          </a:p>
        </p:txBody>
      </p:sp>
      <p:sp>
        <p:nvSpPr>
          <p:cNvPr id="5" name="TextBox 4"/>
          <p:cNvSpPr txBox="1"/>
          <p:nvPr/>
        </p:nvSpPr>
        <p:spPr>
          <a:xfrm>
            <a:off x="457199" y="1211132"/>
            <a:ext cx="7886700" cy="646331"/>
          </a:xfrm>
          <a:prstGeom prst="rect">
            <a:avLst/>
          </a:prstGeom>
          <a:noFill/>
        </p:spPr>
        <p:txBody>
          <a:bodyPr wrap="square" rtlCol="0">
            <a:spAutoFit/>
          </a:bodyPr>
          <a:lstStyle/>
          <a:p>
            <a:r>
              <a:rPr lang="en-US" sz="3600" b="1" dirty="0">
                <a:solidFill>
                  <a:schemeClr val="bg1"/>
                </a:solidFill>
                <a:latin typeface="+mj-lt"/>
              </a:rPr>
              <a:t>EPHESIANS 5:25-29</a:t>
            </a:r>
          </a:p>
        </p:txBody>
      </p:sp>
    </p:spTree>
    <p:extLst>
      <p:ext uri="{BB962C8B-B14F-4D97-AF65-F5344CB8AC3E}">
        <p14:creationId xmlns:p14="http://schemas.microsoft.com/office/powerpoint/2010/main" val="11161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283195" y="2223275"/>
            <a:ext cx="8408018" cy="4348976"/>
          </a:xfrm>
        </p:spPr>
        <p:txBody>
          <a:bodyPr>
            <a:noAutofit/>
          </a:bodyPr>
          <a:lstStyle/>
          <a:p>
            <a:pPr marL="0" indent="0">
              <a:lnSpc>
                <a:spcPct val="100000"/>
              </a:lnSpc>
              <a:buNone/>
            </a:pPr>
            <a:endParaRPr lang="en-US" sz="1200" dirty="0"/>
          </a:p>
          <a:p>
            <a:pPr marL="0" indent="0" algn="ctr">
              <a:lnSpc>
                <a:spcPct val="100000"/>
              </a:lnSpc>
              <a:buNone/>
            </a:pPr>
            <a:r>
              <a:rPr lang="en-US" sz="2800" dirty="0"/>
              <a:t>“Let those who stand as husbands study the words of Christ, not to find out how complete must be the subjection of the wife, but how he may have the mind of Christ, and become purified, refined, and fit to be the lord of his household. All wicked passions must be overcome, and the love which Christ has exercised toward His church must be symbolized in the family circle. Husbands who are husbands in deed and in truth will do those things which make for peace."</a:t>
            </a:r>
          </a:p>
        </p:txBody>
      </p:sp>
    </p:spTree>
    <p:extLst>
      <p:ext uri="{BB962C8B-B14F-4D97-AF65-F5344CB8AC3E}">
        <p14:creationId xmlns:p14="http://schemas.microsoft.com/office/powerpoint/2010/main" val="65033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83685" y="2962698"/>
            <a:ext cx="8176630" cy="2568305"/>
          </a:xfrm>
        </p:spPr>
        <p:txBody>
          <a:bodyPr>
            <a:noAutofit/>
          </a:bodyPr>
          <a:lstStyle/>
          <a:p>
            <a:pPr marL="0" indent="0" algn="ctr">
              <a:lnSpc>
                <a:spcPct val="100000"/>
              </a:lnSpc>
              <a:buNone/>
            </a:pPr>
            <a:r>
              <a:rPr lang="en-US" sz="2800" dirty="0">
                <a:solidFill>
                  <a:srgbClr val="002060"/>
                </a:solidFill>
              </a:rPr>
              <a:t>“The fruit of Christian love will be seen</a:t>
            </a:r>
          </a:p>
          <a:p>
            <a:pPr marL="0" indent="0" algn="ctr">
              <a:lnSpc>
                <a:spcPct val="100000"/>
              </a:lnSpc>
              <a:buNone/>
            </a:pPr>
            <a:r>
              <a:rPr lang="en-US" sz="2800" dirty="0">
                <a:solidFill>
                  <a:srgbClr val="002060"/>
                </a:solidFill>
              </a:rPr>
              <a:t>in the </a:t>
            </a:r>
            <a:r>
              <a:rPr lang="en-US" sz="2800" b="1" dirty="0">
                <a:solidFill>
                  <a:srgbClr val="002060"/>
                </a:solidFill>
              </a:rPr>
              <a:t>courtesy</a:t>
            </a:r>
            <a:r>
              <a:rPr lang="en-US" sz="2800" dirty="0">
                <a:solidFill>
                  <a:srgbClr val="002060"/>
                </a:solidFill>
              </a:rPr>
              <a:t>,</a:t>
            </a:r>
          </a:p>
          <a:p>
            <a:pPr marL="0" indent="0" algn="ctr">
              <a:lnSpc>
                <a:spcPct val="100000"/>
              </a:lnSpc>
              <a:buNone/>
            </a:pPr>
            <a:r>
              <a:rPr lang="en-US" sz="2800" dirty="0">
                <a:solidFill>
                  <a:srgbClr val="002060"/>
                </a:solidFill>
              </a:rPr>
              <a:t>in the </a:t>
            </a:r>
            <a:r>
              <a:rPr lang="en-US" sz="2800" b="1" dirty="0">
                <a:solidFill>
                  <a:srgbClr val="002060"/>
                </a:solidFill>
              </a:rPr>
              <a:t>holy, tender affection</a:t>
            </a:r>
          </a:p>
          <a:p>
            <a:pPr marL="0" indent="0" algn="ctr">
              <a:lnSpc>
                <a:spcPct val="100000"/>
              </a:lnSpc>
              <a:buNone/>
            </a:pPr>
            <a:r>
              <a:rPr lang="en-US" sz="2800" dirty="0">
                <a:solidFill>
                  <a:srgbClr val="002060"/>
                </a:solidFill>
              </a:rPr>
              <a:t>that is manifested in the home.”</a:t>
            </a:r>
          </a:p>
          <a:p>
            <a:pPr marL="0" indent="0" algn="ctr">
              <a:buNone/>
            </a:pPr>
            <a:r>
              <a:rPr lang="en-US" sz="2000" i="1" dirty="0">
                <a:solidFill>
                  <a:srgbClr val="002060"/>
                </a:solidFill>
              </a:rPr>
              <a:t>Manuscript Releases, Vol.21,p.217</a:t>
            </a:r>
            <a:endParaRPr lang="en-US" sz="2000" dirty="0">
              <a:solidFill>
                <a:srgbClr val="002060"/>
              </a:solidFill>
            </a:endParaRPr>
          </a:p>
          <a:p>
            <a:pPr marL="0" indent="0">
              <a:buNone/>
            </a:pPr>
            <a:endParaRPr lang="en-US" sz="2800" dirty="0">
              <a:solidFill>
                <a:srgbClr val="002060"/>
              </a:solidFill>
            </a:endParaRPr>
          </a:p>
        </p:txBody>
      </p:sp>
    </p:spTree>
    <p:extLst>
      <p:ext uri="{BB962C8B-B14F-4D97-AF65-F5344CB8AC3E}">
        <p14:creationId xmlns:p14="http://schemas.microsoft.com/office/powerpoint/2010/main" val="134850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400300"/>
            <a:ext cx="7886700" cy="2992218"/>
          </a:xfrm>
        </p:spPr>
        <p:txBody>
          <a:bodyPr>
            <a:normAutofit/>
          </a:bodyPr>
          <a:lstStyle/>
          <a:p>
            <a:pPr marL="0" indent="0" algn="ctr">
              <a:buNone/>
            </a:pPr>
            <a:r>
              <a:rPr lang="en-US" sz="3200" b="1" dirty="0">
                <a:solidFill>
                  <a:srgbClr val="002060"/>
                </a:solidFill>
              </a:rPr>
              <a:t>. </a:t>
            </a:r>
            <a:endParaRPr lang="en-US" sz="2800" b="1" dirty="0">
              <a:solidFill>
                <a:srgbClr val="002060"/>
              </a:solidFill>
            </a:endParaRPr>
          </a:p>
        </p:txBody>
      </p:sp>
      <p:sp>
        <p:nvSpPr>
          <p:cNvPr id="5" name="Rectangle 4"/>
          <p:cNvSpPr/>
          <p:nvPr/>
        </p:nvSpPr>
        <p:spPr>
          <a:xfrm>
            <a:off x="450634" y="2324723"/>
            <a:ext cx="8015288" cy="3046988"/>
          </a:xfrm>
          <a:prstGeom prst="rect">
            <a:avLst/>
          </a:prstGeom>
        </p:spPr>
        <p:txBody>
          <a:bodyPr wrap="square">
            <a:spAutoFit/>
          </a:bodyPr>
          <a:lstStyle/>
          <a:p>
            <a:pPr algn="ctr"/>
            <a:r>
              <a:rPr lang="en-US" sz="3200" dirty="0"/>
              <a:t> “When a man is domineering,</a:t>
            </a:r>
          </a:p>
          <a:p>
            <a:pPr algn="ctr"/>
            <a:r>
              <a:rPr lang="en-US" sz="3200" dirty="0"/>
              <a:t>it causes his wife to wish that </a:t>
            </a:r>
          </a:p>
          <a:p>
            <a:pPr algn="ctr"/>
            <a:r>
              <a:rPr lang="en-US" sz="3200" dirty="0"/>
              <a:t>she had never entered the marriage relation,</a:t>
            </a:r>
          </a:p>
          <a:p>
            <a:pPr algn="ctr"/>
            <a:r>
              <a:rPr lang="en-US" sz="3200" dirty="0"/>
              <a:t>but when married life is what it should be,</a:t>
            </a:r>
          </a:p>
          <a:p>
            <a:pPr algn="ctr"/>
            <a:r>
              <a:rPr lang="en-US" sz="3200" dirty="0"/>
              <a:t>it is a representation of life in heaven.”</a:t>
            </a:r>
          </a:p>
          <a:p>
            <a:pPr algn="ctr"/>
            <a:r>
              <a:rPr lang="en-US" sz="2800" dirty="0"/>
              <a:t>Manuscript Releases, Vol.21,p.217</a:t>
            </a:r>
          </a:p>
        </p:txBody>
      </p:sp>
    </p:spTree>
    <p:extLst>
      <p:ext uri="{BB962C8B-B14F-4D97-AF65-F5344CB8AC3E}">
        <p14:creationId xmlns:p14="http://schemas.microsoft.com/office/powerpoint/2010/main" val="97794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83181"/>
            <a:ext cx="7886700" cy="4017616"/>
          </a:xfrm>
        </p:spPr>
        <p:txBody>
          <a:bodyPr>
            <a:normAutofit/>
          </a:bodyPr>
          <a:lstStyle/>
          <a:p>
            <a:pPr marL="0" indent="0" algn="ctr">
              <a:buNone/>
            </a:pPr>
            <a:r>
              <a:rPr lang="en-US" sz="3200" dirty="0">
                <a:solidFill>
                  <a:srgbClr val="002060"/>
                </a:solidFill>
              </a:rPr>
              <a:t>Men who should be spiritual protectors</a:t>
            </a:r>
          </a:p>
          <a:p>
            <a:pPr marL="0" indent="0" algn="ctr">
              <a:buNone/>
            </a:pPr>
            <a:r>
              <a:rPr lang="en-US" sz="3200" dirty="0">
                <a:solidFill>
                  <a:srgbClr val="002060"/>
                </a:solidFill>
              </a:rPr>
              <a:t>have </a:t>
            </a:r>
            <a:r>
              <a:rPr lang="en-US" sz="3200" b="1" dirty="0">
                <a:solidFill>
                  <a:srgbClr val="002060"/>
                </a:solidFill>
              </a:rPr>
              <a:t>abdicated that responsibility</a:t>
            </a:r>
          </a:p>
          <a:p>
            <a:pPr marL="0" indent="0" algn="ctr">
              <a:buNone/>
            </a:pPr>
            <a:r>
              <a:rPr lang="en-US" sz="3200" dirty="0">
                <a:solidFill>
                  <a:srgbClr val="002060"/>
                </a:solidFill>
              </a:rPr>
              <a:t>and instead become </a:t>
            </a:r>
          </a:p>
          <a:p>
            <a:pPr marL="0" indent="0" algn="ctr">
              <a:buNone/>
            </a:pPr>
            <a:r>
              <a:rPr lang="en-US" sz="3200" b="1" dirty="0">
                <a:solidFill>
                  <a:srgbClr val="002060"/>
                </a:solidFill>
              </a:rPr>
              <a:t>dismissive,</a:t>
            </a:r>
          </a:p>
          <a:p>
            <a:pPr marL="0" indent="0" algn="ctr">
              <a:buNone/>
            </a:pPr>
            <a:r>
              <a:rPr lang="en-US" sz="3200" b="1" dirty="0">
                <a:solidFill>
                  <a:srgbClr val="002060"/>
                </a:solidFill>
              </a:rPr>
              <a:t>neglectful,</a:t>
            </a:r>
          </a:p>
          <a:p>
            <a:pPr marL="0" indent="0" algn="ctr">
              <a:buNone/>
            </a:pPr>
            <a:r>
              <a:rPr lang="en-US" sz="3200" b="1" dirty="0">
                <a:solidFill>
                  <a:srgbClr val="002060"/>
                </a:solidFill>
              </a:rPr>
              <a:t>and abusive</a:t>
            </a:r>
          </a:p>
          <a:p>
            <a:pPr marL="0" indent="0" algn="ctr">
              <a:buNone/>
            </a:pPr>
            <a:r>
              <a:rPr lang="en-US" sz="3200" dirty="0">
                <a:solidFill>
                  <a:srgbClr val="002060"/>
                </a:solidFill>
              </a:rPr>
              <a:t>of those placed in their trust. </a:t>
            </a:r>
            <a:endParaRPr lang="en-US" sz="2800" dirty="0">
              <a:solidFill>
                <a:srgbClr val="002060"/>
              </a:solidFill>
            </a:endParaRPr>
          </a:p>
        </p:txBody>
      </p:sp>
      <p:sp>
        <p:nvSpPr>
          <p:cNvPr id="2" name="TextBox 1"/>
          <p:cNvSpPr txBox="1"/>
          <p:nvPr/>
        </p:nvSpPr>
        <p:spPr>
          <a:xfrm>
            <a:off x="433387" y="1200150"/>
            <a:ext cx="7386638" cy="646331"/>
          </a:xfrm>
          <a:prstGeom prst="rect">
            <a:avLst/>
          </a:prstGeom>
          <a:noFill/>
        </p:spPr>
        <p:txBody>
          <a:bodyPr wrap="square" rtlCol="0">
            <a:spAutoFit/>
          </a:bodyPr>
          <a:lstStyle/>
          <a:p>
            <a:r>
              <a:rPr lang="en-US" sz="3600" b="1" dirty="0">
                <a:solidFill>
                  <a:schemeClr val="bg1"/>
                </a:solidFill>
                <a:latin typeface="+mj-lt"/>
              </a:rPr>
              <a:t>EVEN IN OUR OWN CHURCH. . .</a:t>
            </a:r>
          </a:p>
        </p:txBody>
      </p:sp>
    </p:spTree>
    <p:extLst>
      <p:ext uri="{BB962C8B-B14F-4D97-AF65-F5344CB8AC3E}">
        <p14:creationId xmlns:p14="http://schemas.microsoft.com/office/powerpoint/2010/main" val="74290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176302"/>
            <a:ext cx="7886700" cy="4681698"/>
          </a:xfrm>
        </p:spPr>
        <p:txBody>
          <a:bodyPr>
            <a:noAutofit/>
          </a:bodyPr>
          <a:lstStyle/>
          <a:p>
            <a:pPr marL="0" indent="0" algn="ctr">
              <a:lnSpc>
                <a:spcPct val="100000"/>
              </a:lnSpc>
              <a:buNone/>
            </a:pPr>
            <a:r>
              <a:rPr lang="en-US" sz="3200" dirty="0">
                <a:solidFill>
                  <a:srgbClr val="002060"/>
                </a:solidFill>
              </a:rPr>
              <a:t>Not merely the absence of abuse</a:t>
            </a:r>
          </a:p>
          <a:p>
            <a:pPr marL="0" indent="0" algn="ctr">
              <a:lnSpc>
                <a:spcPct val="100000"/>
              </a:lnSpc>
              <a:buNone/>
            </a:pPr>
            <a:r>
              <a:rPr lang="en-US" sz="3200" dirty="0">
                <a:solidFill>
                  <a:srgbClr val="002060"/>
                </a:solidFill>
              </a:rPr>
              <a:t>but the </a:t>
            </a:r>
            <a:r>
              <a:rPr lang="en-US" sz="3200" b="1" dirty="0">
                <a:solidFill>
                  <a:srgbClr val="002060"/>
                </a:solidFill>
              </a:rPr>
              <a:t>intentional cultivation</a:t>
            </a:r>
          </a:p>
          <a:p>
            <a:pPr marL="0" indent="0" algn="ctr">
              <a:lnSpc>
                <a:spcPct val="100000"/>
              </a:lnSpc>
              <a:buNone/>
            </a:pPr>
            <a:r>
              <a:rPr lang="en-US" sz="3200" dirty="0">
                <a:solidFill>
                  <a:srgbClr val="002060"/>
                </a:solidFill>
              </a:rPr>
              <a:t>of </a:t>
            </a:r>
            <a:r>
              <a:rPr lang="en-US" sz="3200" b="1" dirty="0">
                <a:solidFill>
                  <a:srgbClr val="002060"/>
                </a:solidFill>
              </a:rPr>
              <a:t>mutual respect</a:t>
            </a:r>
          </a:p>
          <a:p>
            <a:pPr marL="0" indent="0" algn="ctr">
              <a:lnSpc>
                <a:spcPct val="100000"/>
              </a:lnSpc>
              <a:buNone/>
            </a:pPr>
            <a:r>
              <a:rPr lang="en-US" sz="3200" dirty="0">
                <a:solidFill>
                  <a:srgbClr val="002060"/>
                </a:solidFill>
              </a:rPr>
              <a:t>and </a:t>
            </a:r>
            <a:r>
              <a:rPr lang="en-US" sz="3200" b="1" dirty="0">
                <a:solidFill>
                  <a:srgbClr val="002060"/>
                </a:solidFill>
              </a:rPr>
              <a:t>positive edification</a:t>
            </a:r>
            <a:r>
              <a:rPr lang="en-US" sz="3200" dirty="0"/>
              <a:t>.</a:t>
            </a:r>
          </a:p>
          <a:p>
            <a:pPr marL="0" indent="0" algn="ctr">
              <a:lnSpc>
                <a:spcPct val="100000"/>
              </a:lnSpc>
              <a:buNone/>
            </a:pPr>
            <a:endParaRPr lang="en-US" sz="3200" dirty="0">
              <a:solidFill>
                <a:srgbClr val="002060"/>
              </a:solidFill>
            </a:endParaRPr>
          </a:p>
          <a:p>
            <a:pPr marL="0" indent="0" algn="ctr">
              <a:lnSpc>
                <a:spcPct val="100000"/>
              </a:lnSpc>
              <a:buNone/>
            </a:pPr>
            <a:r>
              <a:rPr lang="en-US" sz="3200" dirty="0">
                <a:solidFill>
                  <a:srgbClr val="002060"/>
                </a:solidFill>
              </a:rPr>
              <a:t>Those for whom Christ sacrificed Himself are deserving of our genuine love and most sincere regard. </a:t>
            </a:r>
          </a:p>
        </p:txBody>
      </p:sp>
      <p:sp>
        <p:nvSpPr>
          <p:cNvPr id="2" name="TextBox 1"/>
          <p:cNvSpPr txBox="1"/>
          <p:nvPr/>
        </p:nvSpPr>
        <p:spPr>
          <a:xfrm>
            <a:off x="395287" y="1238250"/>
            <a:ext cx="5900737" cy="646331"/>
          </a:xfrm>
          <a:prstGeom prst="rect">
            <a:avLst/>
          </a:prstGeom>
          <a:noFill/>
        </p:spPr>
        <p:txBody>
          <a:bodyPr wrap="square" rtlCol="0">
            <a:spAutoFit/>
          </a:bodyPr>
          <a:lstStyle/>
          <a:p>
            <a:r>
              <a:rPr lang="en-US" sz="3600" b="1" dirty="0">
                <a:solidFill>
                  <a:srgbClr val="002060"/>
                </a:solidFill>
                <a:latin typeface="+mj-lt"/>
              </a:rPr>
              <a:t>THE </a:t>
            </a:r>
            <a:r>
              <a:rPr lang="en-US" sz="3600" b="1">
                <a:solidFill>
                  <a:srgbClr val="002060"/>
                </a:solidFill>
                <a:latin typeface="+mj-lt"/>
              </a:rPr>
              <a:t>CHRISTIAN HOME NEEDS:</a:t>
            </a:r>
            <a:endParaRPr lang="en-US" sz="3600" b="1" dirty="0">
              <a:solidFill>
                <a:srgbClr val="002060"/>
              </a:solidFill>
              <a:latin typeface="+mj-lt"/>
            </a:endParaRPr>
          </a:p>
        </p:txBody>
      </p:sp>
    </p:spTree>
    <p:extLst>
      <p:ext uri="{BB962C8B-B14F-4D97-AF65-F5344CB8AC3E}">
        <p14:creationId xmlns:p14="http://schemas.microsoft.com/office/powerpoint/2010/main" val="188307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2" name="Title 1"/>
          <p:cNvSpPr>
            <a:spLocks noGrp="1"/>
          </p:cNvSpPr>
          <p:nvPr>
            <p:ph type="title"/>
          </p:nvPr>
        </p:nvSpPr>
        <p:spPr>
          <a:xfrm>
            <a:off x="471488" y="1154766"/>
            <a:ext cx="7886700" cy="806449"/>
          </a:xfrm>
        </p:spPr>
        <p:txBody>
          <a:bodyPr>
            <a:normAutofit/>
          </a:bodyPr>
          <a:lstStyle/>
          <a:p>
            <a:r>
              <a:rPr lang="en-US" sz="3600" b="1" dirty="0">
                <a:solidFill>
                  <a:schemeClr val="bg1"/>
                </a:solidFill>
              </a:rPr>
              <a:t>ROMANS 12:9, 10</a:t>
            </a:r>
            <a:endParaRPr lang="en-US" b="1" dirty="0">
              <a:solidFill>
                <a:schemeClr val="bg1"/>
              </a:solidFill>
            </a:endParaRPr>
          </a:p>
        </p:txBody>
      </p:sp>
      <p:sp>
        <p:nvSpPr>
          <p:cNvPr id="3" name="Content Placeholder 2"/>
          <p:cNvSpPr>
            <a:spLocks noGrp="1"/>
          </p:cNvSpPr>
          <p:nvPr>
            <p:ph idx="1"/>
          </p:nvPr>
        </p:nvSpPr>
        <p:spPr>
          <a:xfrm>
            <a:off x="711198" y="2243792"/>
            <a:ext cx="7886700" cy="3928407"/>
          </a:xfrm>
        </p:spPr>
        <p:txBody>
          <a:bodyPr>
            <a:noAutofit/>
          </a:bodyPr>
          <a:lstStyle/>
          <a:p>
            <a:pPr marL="0" indent="0" algn="ctr">
              <a:buNone/>
            </a:pPr>
            <a:r>
              <a:rPr lang="en-US" sz="3200" dirty="0">
                <a:solidFill>
                  <a:srgbClr val="002060"/>
                </a:solidFill>
              </a:rPr>
              <a:t> “Let love be without hypocrisy. </a:t>
            </a:r>
          </a:p>
          <a:p>
            <a:pPr marL="0" indent="0" algn="ctr">
              <a:buNone/>
            </a:pPr>
            <a:r>
              <a:rPr lang="en-US" sz="3200" dirty="0">
                <a:solidFill>
                  <a:srgbClr val="002060"/>
                </a:solidFill>
              </a:rPr>
              <a:t>Abhor what is evil. </a:t>
            </a:r>
          </a:p>
          <a:p>
            <a:pPr marL="0" indent="0" algn="ctr">
              <a:buNone/>
            </a:pPr>
            <a:r>
              <a:rPr lang="en-US" sz="3200" dirty="0">
                <a:solidFill>
                  <a:srgbClr val="002060"/>
                </a:solidFill>
              </a:rPr>
              <a:t>Cling to what is good. </a:t>
            </a:r>
          </a:p>
          <a:p>
            <a:pPr marL="0" indent="0" algn="ctr">
              <a:buNone/>
            </a:pPr>
            <a:r>
              <a:rPr lang="en-US" sz="3200" dirty="0">
                <a:solidFill>
                  <a:srgbClr val="002060"/>
                </a:solidFill>
              </a:rPr>
              <a:t>Be kindly affectionate to one another</a:t>
            </a:r>
          </a:p>
          <a:p>
            <a:pPr marL="0" indent="0" algn="ctr">
              <a:buNone/>
            </a:pPr>
            <a:r>
              <a:rPr lang="en-US" sz="3200" dirty="0">
                <a:solidFill>
                  <a:srgbClr val="002060"/>
                </a:solidFill>
              </a:rPr>
              <a:t>with brotherly love, </a:t>
            </a:r>
          </a:p>
          <a:p>
            <a:pPr marL="0" indent="0" algn="ctr">
              <a:buNone/>
            </a:pPr>
            <a:r>
              <a:rPr lang="en-US" sz="3200" dirty="0">
                <a:solidFill>
                  <a:srgbClr val="002060"/>
                </a:solidFill>
              </a:rPr>
              <a:t>in honor giving preference</a:t>
            </a:r>
          </a:p>
          <a:p>
            <a:pPr marL="0" indent="0" algn="ctr">
              <a:buNone/>
            </a:pPr>
            <a:r>
              <a:rPr lang="en-US" sz="3200" dirty="0">
                <a:solidFill>
                  <a:srgbClr val="002060"/>
                </a:solidFill>
              </a:rPr>
              <a:t>to one another.”</a:t>
            </a:r>
            <a:endParaRPr lang="en-US" sz="2800" dirty="0">
              <a:solidFill>
                <a:srgbClr val="002060"/>
              </a:solidFill>
            </a:endParaRPr>
          </a:p>
        </p:txBody>
      </p:sp>
    </p:spTree>
    <p:extLst>
      <p:ext uri="{BB962C8B-B14F-4D97-AF65-F5344CB8AC3E}">
        <p14:creationId xmlns:p14="http://schemas.microsoft.com/office/powerpoint/2010/main" val="26542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04457" y="884237"/>
            <a:ext cx="7886700" cy="1325563"/>
          </a:xfrm>
        </p:spPr>
        <p:txBody>
          <a:bodyPr>
            <a:normAutofit/>
          </a:bodyPr>
          <a:lstStyle/>
          <a:p>
            <a:pPr algn="ctr"/>
            <a:r>
              <a:rPr lang="en-US" sz="3600" b="1" dirty="0">
                <a:solidFill>
                  <a:schemeClr val="bg1"/>
                </a:solidFill>
              </a:rPr>
              <a:t>BECOMING </a:t>
            </a:r>
            <a:r>
              <a:rPr lang="en-US" sz="3600" b="1" dirty="0">
                <a:solidFill>
                  <a:srgbClr val="00B0F0"/>
                </a:solidFill>
              </a:rPr>
              <a:t>NEW </a:t>
            </a:r>
            <a:r>
              <a:rPr lang="en-US" sz="3600" b="1" dirty="0">
                <a:solidFill>
                  <a:schemeClr val="bg1"/>
                </a:solidFill>
              </a:rPr>
              <a:t>BY HIS SPIRIT</a:t>
            </a:r>
            <a:endParaRPr lang="en-US" sz="3600" dirty="0">
              <a:solidFill>
                <a:schemeClr val="bg1"/>
              </a:solidFill>
            </a:endParaRPr>
          </a:p>
        </p:txBody>
      </p:sp>
      <p:sp>
        <p:nvSpPr>
          <p:cNvPr id="3" name="Content Placeholder 2"/>
          <p:cNvSpPr>
            <a:spLocks noGrp="1"/>
          </p:cNvSpPr>
          <p:nvPr>
            <p:ph idx="1"/>
          </p:nvPr>
        </p:nvSpPr>
        <p:spPr>
          <a:xfrm>
            <a:off x="604457" y="2209800"/>
            <a:ext cx="7886700" cy="4229099"/>
          </a:xfrm>
        </p:spPr>
        <p:txBody>
          <a:bodyPr>
            <a:noAutofit/>
          </a:bodyPr>
          <a:lstStyle/>
          <a:p>
            <a:pPr marL="0" indent="0" algn="ctr">
              <a:buNone/>
            </a:pPr>
            <a:r>
              <a:rPr lang="en-US" sz="2400" dirty="0">
                <a:solidFill>
                  <a:srgbClr val="002060"/>
                </a:solidFill>
              </a:rPr>
              <a:t> “Whatever you want men to do to you, do also to them, for this is the Law and the Prophets”(Matthew 7:12).</a:t>
            </a:r>
          </a:p>
          <a:p>
            <a:pPr marL="0" indent="0" algn="ctr">
              <a:buNone/>
            </a:pPr>
            <a:endParaRPr lang="en-US" sz="2800" dirty="0">
              <a:solidFill>
                <a:srgbClr val="002060"/>
              </a:solidFill>
            </a:endParaRPr>
          </a:p>
          <a:p>
            <a:pPr marL="0" indent="0" algn="ctr">
              <a:buNone/>
            </a:pPr>
            <a:r>
              <a:rPr lang="en-US" sz="3200" dirty="0">
                <a:solidFill>
                  <a:srgbClr val="002060"/>
                </a:solidFill>
              </a:rPr>
              <a:t>In one simple, practical ordinance,</a:t>
            </a:r>
          </a:p>
          <a:p>
            <a:pPr marL="0" indent="0" algn="ctr">
              <a:buNone/>
            </a:pPr>
            <a:r>
              <a:rPr lang="en-US" sz="3200" dirty="0">
                <a:solidFill>
                  <a:srgbClr val="002060"/>
                </a:solidFill>
              </a:rPr>
              <a:t>Christ summarized all Scripture</a:t>
            </a:r>
          </a:p>
          <a:p>
            <a:pPr marL="0" indent="0" algn="ctr">
              <a:buNone/>
            </a:pPr>
            <a:r>
              <a:rPr lang="en-US" sz="3200" dirty="0">
                <a:solidFill>
                  <a:srgbClr val="002060"/>
                </a:solidFill>
              </a:rPr>
              <a:t>and outlined the operating principle</a:t>
            </a:r>
          </a:p>
          <a:p>
            <a:pPr marL="0" indent="0" algn="ctr">
              <a:buNone/>
            </a:pPr>
            <a:r>
              <a:rPr lang="en-US" sz="3200" dirty="0">
                <a:solidFill>
                  <a:srgbClr val="002060"/>
                </a:solidFill>
              </a:rPr>
              <a:t>of heavenly society.</a:t>
            </a:r>
            <a:r>
              <a:rPr lang="en-US" sz="3200" dirty="0">
                <a:solidFill>
                  <a:srgbClr val="002060"/>
                </a:solidFill>
                <a:effectLst/>
              </a:rPr>
              <a:t> </a:t>
            </a:r>
            <a:endParaRPr lang="en-US" sz="3200" dirty="0">
              <a:solidFill>
                <a:srgbClr val="002060"/>
              </a:solidFill>
            </a:endParaRPr>
          </a:p>
        </p:txBody>
      </p:sp>
    </p:spTree>
    <p:extLst>
      <p:ext uri="{BB962C8B-B14F-4D97-AF65-F5344CB8AC3E}">
        <p14:creationId xmlns:p14="http://schemas.microsoft.com/office/powerpoint/2010/main" val="2393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46048" y="2510038"/>
            <a:ext cx="8136209" cy="4303514"/>
          </a:xfrm>
        </p:spPr>
        <p:txBody>
          <a:bodyPr>
            <a:noAutofit/>
          </a:bodyPr>
          <a:lstStyle/>
          <a:p>
            <a:pPr marL="0" indent="0" algn="ctr">
              <a:lnSpc>
                <a:spcPct val="100000"/>
              </a:lnSpc>
              <a:buNone/>
            </a:pPr>
            <a:r>
              <a:rPr lang="en-US" sz="2600" dirty="0"/>
              <a:t>“While the wind is itself invisible, it produces effects that are seen and felt. So the work of the Spirit upon the soul will reveal itself in every act of him who has felt its saving power. When the Spirit of God takes possession of the heart, it transforms the life. Sinful thoughts are put away, evil deeds are renounced; love, humility, and peace take the place of anger, envy, and strife. Joy takes the place of sadness, and the countenance reflects the light of heaven. No one sees the hand that lifts the burden, or beholds the light descend from the courts above.”</a:t>
            </a:r>
          </a:p>
        </p:txBody>
      </p:sp>
    </p:spTree>
    <p:extLst>
      <p:ext uri="{BB962C8B-B14F-4D97-AF65-F5344CB8AC3E}">
        <p14:creationId xmlns:p14="http://schemas.microsoft.com/office/powerpoint/2010/main" val="42132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09640"/>
            <a:ext cx="7886700" cy="3883803"/>
          </a:xfrm>
        </p:spPr>
        <p:txBody>
          <a:bodyPr>
            <a:normAutofit fontScale="92500" lnSpcReduction="20000"/>
          </a:bodyPr>
          <a:lstStyle/>
          <a:p>
            <a:pPr marL="0" indent="0" algn="ctr">
              <a:lnSpc>
                <a:spcPct val="110000"/>
              </a:lnSpc>
              <a:buNone/>
            </a:pPr>
            <a:r>
              <a:rPr lang="en-US" sz="2800" dirty="0"/>
              <a:t>“The blessing comes when by faith the soul surrenders itself to God. Then that power which no human eye can see creates a new being in the image of God.  It is impossible for finite minds to comprehend the work of redemption. Its mystery exceeds human knowledge; yet he who passes from death to life realizes that it is a divine reality. The beginning of redemption we may know here through a personal experience. Its results reach through the eternal ages.”</a:t>
            </a:r>
          </a:p>
          <a:p>
            <a:pPr marL="0" indent="0" algn="ctr">
              <a:lnSpc>
                <a:spcPct val="110000"/>
              </a:lnSpc>
              <a:buNone/>
            </a:pPr>
            <a:r>
              <a:rPr lang="en-US" sz="2800" dirty="0"/>
              <a:t>The Desire of Ages, 123</a:t>
            </a:r>
          </a:p>
        </p:txBody>
      </p:sp>
    </p:spTree>
    <p:extLst>
      <p:ext uri="{BB962C8B-B14F-4D97-AF65-F5344CB8AC3E}">
        <p14:creationId xmlns:p14="http://schemas.microsoft.com/office/powerpoint/2010/main" val="21281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918580" y="2316277"/>
            <a:ext cx="7578648" cy="1927111"/>
          </a:xfrm>
        </p:spPr>
        <p:txBody>
          <a:bodyPr>
            <a:normAutofit/>
          </a:bodyPr>
          <a:lstStyle/>
          <a:p>
            <a:pPr marL="0" indent="0" algn="ctr">
              <a:lnSpc>
                <a:spcPct val="100000"/>
              </a:lnSpc>
              <a:buNone/>
            </a:pPr>
            <a:r>
              <a:rPr lang="en-US" sz="2800" b="1" i="1" dirty="0"/>
              <a:t>Abuse</a:t>
            </a:r>
            <a:r>
              <a:rPr lang="en-US" sz="2800" b="1" dirty="0"/>
              <a:t> </a:t>
            </a:r>
            <a:r>
              <a:rPr lang="en-US" sz="2800" dirty="0"/>
              <a:t>is a word we’ve become immune to, because it’s the kind of thing that other people do: awful people who live in awful places and do awful things that we don’t do. </a:t>
            </a:r>
          </a:p>
          <a:p>
            <a:pPr>
              <a:lnSpc>
                <a:spcPct val="100000"/>
              </a:lnSpc>
            </a:pPr>
            <a:endParaRPr lang="en-US" sz="2800" dirty="0"/>
          </a:p>
        </p:txBody>
      </p:sp>
      <p:sp>
        <p:nvSpPr>
          <p:cNvPr id="4" name="TextBox 3"/>
          <p:cNvSpPr txBox="1"/>
          <p:nvPr/>
        </p:nvSpPr>
        <p:spPr>
          <a:xfrm>
            <a:off x="2081212" y="4446971"/>
            <a:ext cx="4981575" cy="1815882"/>
          </a:xfrm>
          <a:prstGeom prst="rect">
            <a:avLst/>
          </a:prstGeom>
          <a:noFill/>
        </p:spPr>
        <p:txBody>
          <a:bodyPr wrap="square" rtlCol="0">
            <a:spAutoFit/>
          </a:bodyPr>
          <a:lstStyle/>
          <a:p>
            <a:pPr algn="ctr"/>
            <a:r>
              <a:rPr lang="en-US" sz="2800" dirty="0"/>
              <a:t>We all need the power of God</a:t>
            </a:r>
          </a:p>
          <a:p>
            <a:pPr algn="ctr"/>
            <a:r>
              <a:rPr lang="en-US" sz="2800" dirty="0"/>
              <a:t>to overcome our tendency</a:t>
            </a:r>
          </a:p>
          <a:p>
            <a:pPr algn="ctr"/>
            <a:r>
              <a:rPr lang="en-US" sz="2800" dirty="0"/>
              <a:t>to lift ourselves</a:t>
            </a:r>
          </a:p>
          <a:p>
            <a:pPr algn="ctr"/>
            <a:r>
              <a:rPr lang="en-US" sz="2800" dirty="0"/>
              <a:t>by putting down others.</a:t>
            </a:r>
          </a:p>
        </p:txBody>
      </p:sp>
      <p:sp>
        <p:nvSpPr>
          <p:cNvPr id="7" name="TextBox 6"/>
          <p:cNvSpPr txBox="1"/>
          <p:nvPr/>
        </p:nvSpPr>
        <p:spPr>
          <a:xfrm>
            <a:off x="361949" y="1146149"/>
            <a:ext cx="8543925" cy="646331"/>
          </a:xfrm>
          <a:prstGeom prst="rect">
            <a:avLst/>
          </a:prstGeom>
          <a:noFill/>
        </p:spPr>
        <p:txBody>
          <a:bodyPr wrap="square" rtlCol="0">
            <a:spAutoFit/>
          </a:bodyPr>
          <a:lstStyle/>
          <a:p>
            <a:pPr algn="ctr"/>
            <a:r>
              <a:rPr lang="en-US" sz="3600" b="1" dirty="0">
                <a:solidFill>
                  <a:schemeClr val="bg1"/>
                </a:solidFill>
                <a:latin typeface="+mj-lt"/>
              </a:rPr>
              <a:t>INTRODUCTION</a:t>
            </a:r>
          </a:p>
        </p:txBody>
      </p:sp>
    </p:spTree>
    <p:extLst>
      <p:ext uri="{BB962C8B-B14F-4D97-AF65-F5344CB8AC3E}">
        <p14:creationId xmlns:p14="http://schemas.microsoft.com/office/powerpoint/2010/main" val="20503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28650" y="900379"/>
            <a:ext cx="7886700" cy="1325563"/>
          </a:xfrm>
        </p:spPr>
        <p:txBody>
          <a:bodyPr>
            <a:normAutofit/>
          </a:bodyPr>
          <a:lstStyle/>
          <a:p>
            <a:pPr algn="ctr"/>
            <a:r>
              <a:rPr lang="en-US" sz="4000" b="1" dirty="0">
                <a:solidFill>
                  <a:schemeClr val="bg1"/>
                </a:solidFill>
              </a:rPr>
              <a:t>CONCLUSION</a:t>
            </a:r>
            <a:endParaRPr lang="en-US" sz="4000" dirty="0">
              <a:solidFill>
                <a:schemeClr val="bg1"/>
              </a:solidFill>
            </a:endParaRPr>
          </a:p>
        </p:txBody>
      </p:sp>
      <p:sp>
        <p:nvSpPr>
          <p:cNvPr id="3" name="Content Placeholder 2"/>
          <p:cNvSpPr>
            <a:spLocks noGrp="1"/>
          </p:cNvSpPr>
          <p:nvPr>
            <p:ph idx="1"/>
          </p:nvPr>
        </p:nvSpPr>
        <p:spPr>
          <a:xfrm>
            <a:off x="963186" y="2896138"/>
            <a:ext cx="7154901" cy="2456445"/>
          </a:xfrm>
        </p:spPr>
        <p:txBody>
          <a:bodyPr>
            <a:normAutofit/>
          </a:bodyPr>
          <a:lstStyle/>
          <a:p>
            <a:pPr marL="0" indent="0" algn="ctr">
              <a:lnSpc>
                <a:spcPct val="100000"/>
              </a:lnSpc>
              <a:buNone/>
            </a:pPr>
            <a:r>
              <a:rPr lang="en-US" sz="3600" dirty="0">
                <a:solidFill>
                  <a:srgbClr val="002060"/>
                </a:solidFill>
              </a:rPr>
              <a:t>KEEP FRESH IN YOUR MIND PRECIOUS PROMISES OF FORGIVENESS AND VICTORY </a:t>
            </a:r>
          </a:p>
        </p:txBody>
      </p:sp>
    </p:spTree>
    <p:extLst>
      <p:ext uri="{BB962C8B-B14F-4D97-AF65-F5344CB8AC3E}">
        <p14:creationId xmlns:p14="http://schemas.microsoft.com/office/powerpoint/2010/main" val="66624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5762" y="1283775"/>
            <a:ext cx="7886700" cy="1092199"/>
          </a:xfrm>
        </p:spPr>
        <p:txBody>
          <a:bodyPr/>
          <a:lstStyle/>
          <a:p>
            <a:r>
              <a:rPr lang="en-US" sz="3600" b="1" dirty="0">
                <a:solidFill>
                  <a:srgbClr val="002060"/>
                </a:solidFill>
              </a:rPr>
              <a:t>HEBREWS 4:15, 16</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18881" y="2337885"/>
            <a:ext cx="7886700" cy="3748589"/>
          </a:xfrm>
        </p:spPr>
        <p:txBody>
          <a:bodyPr>
            <a:noAutofit/>
          </a:bodyPr>
          <a:lstStyle/>
          <a:p>
            <a:pPr marL="0" indent="0" algn="ctr">
              <a:buNone/>
            </a:pPr>
            <a:r>
              <a:rPr lang="en-US" sz="2800" dirty="0"/>
              <a:t>“We do not have a High Priest</a:t>
            </a:r>
          </a:p>
          <a:p>
            <a:pPr marL="0" indent="0" algn="ctr">
              <a:buNone/>
            </a:pPr>
            <a:r>
              <a:rPr lang="en-US" sz="2800" dirty="0"/>
              <a:t>who cannot sympathize with our weaknesses, </a:t>
            </a:r>
          </a:p>
          <a:p>
            <a:pPr marL="0" indent="0" algn="ctr">
              <a:buNone/>
            </a:pPr>
            <a:r>
              <a:rPr lang="en-US" sz="2800" dirty="0"/>
              <a:t>but was in all points tempted as we are,</a:t>
            </a:r>
          </a:p>
          <a:p>
            <a:pPr marL="0" indent="0" algn="ctr">
              <a:buNone/>
            </a:pPr>
            <a:r>
              <a:rPr lang="en-US" sz="2800" dirty="0"/>
              <a:t>yet without sin.</a:t>
            </a:r>
          </a:p>
          <a:p>
            <a:pPr marL="0" indent="0" algn="ctr">
              <a:buNone/>
            </a:pPr>
            <a:r>
              <a:rPr lang="en-US" sz="2800" dirty="0"/>
              <a:t>Let us therefore come boldly to the throne of grace,</a:t>
            </a:r>
          </a:p>
          <a:p>
            <a:pPr marL="0" indent="0" algn="ctr">
              <a:buNone/>
            </a:pPr>
            <a:r>
              <a:rPr lang="en-US" sz="2800" dirty="0"/>
              <a:t>that we may obtain mercy and</a:t>
            </a:r>
          </a:p>
          <a:p>
            <a:pPr marL="0" indent="0" algn="ctr">
              <a:buNone/>
            </a:pPr>
            <a:r>
              <a:rPr lang="en-US" sz="2800" dirty="0"/>
              <a:t>find grace to help in time of need.”</a:t>
            </a:r>
            <a:endParaRPr lang="en-US" sz="1200" dirty="0"/>
          </a:p>
          <a:p>
            <a:pPr marL="0" indent="0">
              <a:buNone/>
            </a:pPr>
            <a:endParaRPr lang="en-US" sz="2800" dirty="0"/>
          </a:p>
          <a:p>
            <a:endParaRPr lang="en-US" sz="2800" dirty="0"/>
          </a:p>
        </p:txBody>
      </p:sp>
    </p:spTree>
    <p:extLst>
      <p:ext uri="{BB962C8B-B14F-4D97-AF65-F5344CB8AC3E}">
        <p14:creationId xmlns:p14="http://schemas.microsoft.com/office/powerpoint/2010/main" val="189248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294" y="1183763"/>
            <a:ext cx="7886700" cy="1325563"/>
          </a:xfrm>
        </p:spPr>
        <p:txBody>
          <a:bodyPr/>
          <a:lstStyle/>
          <a:p>
            <a:r>
              <a:rPr lang="en-US" sz="3600" b="1" dirty="0">
                <a:solidFill>
                  <a:srgbClr val="002060"/>
                </a:solidFill>
              </a:rPr>
              <a:t>1 JOHN 2:1</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04594" y="2837949"/>
            <a:ext cx="7886700" cy="3214726"/>
          </a:xfrm>
        </p:spPr>
        <p:txBody>
          <a:bodyPr>
            <a:noAutofit/>
          </a:bodyPr>
          <a:lstStyle/>
          <a:p>
            <a:pPr marL="0" indent="0" algn="ctr">
              <a:buNone/>
            </a:pPr>
            <a:r>
              <a:rPr lang="en-US" sz="2800" dirty="0"/>
              <a:t>“My little children, these things I write to you, </a:t>
            </a:r>
          </a:p>
          <a:p>
            <a:pPr marL="0" indent="0" algn="ctr">
              <a:buNone/>
            </a:pPr>
            <a:r>
              <a:rPr lang="en-US" sz="2800" dirty="0"/>
              <a:t>so that you may not sin. </a:t>
            </a:r>
          </a:p>
          <a:p>
            <a:pPr marL="0" indent="0" algn="ctr">
              <a:buNone/>
            </a:pPr>
            <a:r>
              <a:rPr lang="en-US" sz="2800" dirty="0"/>
              <a:t>And if anyone sins, we have an Advocate </a:t>
            </a:r>
          </a:p>
          <a:p>
            <a:pPr marL="0" indent="0" algn="ctr">
              <a:buNone/>
            </a:pPr>
            <a:r>
              <a:rPr lang="en-US" sz="2800" dirty="0"/>
              <a:t>with the Father,</a:t>
            </a:r>
          </a:p>
          <a:p>
            <a:pPr marL="0" indent="0" algn="ctr">
              <a:buNone/>
            </a:pPr>
            <a:r>
              <a:rPr lang="en-US" sz="2800" dirty="0"/>
              <a:t>Jesus Christ the righteous.”</a:t>
            </a:r>
          </a:p>
          <a:p>
            <a:endParaRPr lang="en-US" sz="2800" dirty="0"/>
          </a:p>
        </p:txBody>
      </p:sp>
    </p:spTree>
    <p:extLst>
      <p:ext uri="{BB962C8B-B14F-4D97-AF65-F5344CB8AC3E}">
        <p14:creationId xmlns:p14="http://schemas.microsoft.com/office/powerpoint/2010/main" val="88456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773963" y="2462153"/>
            <a:ext cx="7288714" cy="4395847"/>
          </a:xfrm>
        </p:spPr>
        <p:txBody>
          <a:bodyPr>
            <a:normAutofit/>
          </a:bodyPr>
          <a:lstStyle/>
          <a:p>
            <a:pPr marL="0" lvl="0" indent="0" algn="ctr">
              <a:buNone/>
            </a:pPr>
            <a:r>
              <a:rPr lang="en-US" sz="2800" dirty="0"/>
              <a:t>“If God is for us, who can be against us? He who did not spare his own Son, but gave him up for us all —how will he not also, along with him, graciously give us all things?… For I am convinced that neither death nor life, neither angels nor demons, neither the present nor the future, nor any powers, neither height nor depth, nor anything else in all creation  will be able to separate us from the love of God that is in Christ Jesus our Lord.” </a:t>
            </a:r>
          </a:p>
        </p:txBody>
      </p:sp>
      <p:sp>
        <p:nvSpPr>
          <p:cNvPr id="5" name="TextBox 4"/>
          <p:cNvSpPr txBox="1"/>
          <p:nvPr/>
        </p:nvSpPr>
        <p:spPr>
          <a:xfrm>
            <a:off x="596605" y="1250331"/>
            <a:ext cx="5614987" cy="923330"/>
          </a:xfrm>
          <a:prstGeom prst="rect">
            <a:avLst/>
          </a:prstGeom>
          <a:noFill/>
        </p:spPr>
        <p:txBody>
          <a:bodyPr wrap="square" rtlCol="0">
            <a:spAutoFit/>
          </a:bodyPr>
          <a:lstStyle/>
          <a:p>
            <a:pPr lvl="0"/>
            <a:r>
              <a:rPr lang="en-US" sz="3600" b="1" dirty="0">
                <a:solidFill>
                  <a:srgbClr val="002060"/>
                </a:solidFill>
                <a:latin typeface="+mj-lt"/>
              </a:rPr>
              <a:t>ROMANS</a:t>
            </a:r>
            <a:r>
              <a:rPr lang="en-US" sz="3600" dirty="0">
                <a:solidFill>
                  <a:srgbClr val="002060"/>
                </a:solidFill>
                <a:latin typeface="+mj-lt"/>
              </a:rPr>
              <a:t> </a:t>
            </a:r>
            <a:r>
              <a:rPr lang="en-US" sz="3600" b="1" dirty="0">
                <a:solidFill>
                  <a:srgbClr val="002060"/>
                </a:solidFill>
                <a:latin typeface="+mj-lt"/>
              </a:rPr>
              <a:t>8:31-39</a:t>
            </a:r>
          </a:p>
          <a:p>
            <a:endParaRPr lang="en-US" dirty="0">
              <a:solidFill>
                <a:srgbClr val="002060"/>
              </a:solidFill>
            </a:endParaRPr>
          </a:p>
        </p:txBody>
      </p:sp>
    </p:spTree>
    <p:extLst>
      <p:ext uri="{BB962C8B-B14F-4D97-AF65-F5344CB8AC3E}">
        <p14:creationId xmlns:p14="http://schemas.microsoft.com/office/powerpoint/2010/main" val="88256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41562"/>
            <a:ext cx="7400227" cy="4351338"/>
          </a:xfrm>
        </p:spPr>
        <p:txBody>
          <a:bodyPr>
            <a:noAutofit/>
          </a:bodyPr>
          <a:lstStyle/>
          <a:p>
            <a:pPr marL="0" indent="0" algn="ctr">
              <a:lnSpc>
                <a:spcPct val="100000"/>
              </a:lnSpc>
              <a:buNone/>
            </a:pPr>
            <a:r>
              <a:rPr lang="en-US" sz="2800" dirty="0"/>
              <a:t>“Search me, O God,</a:t>
            </a:r>
          </a:p>
          <a:p>
            <a:pPr marL="0" indent="0" algn="ctr">
              <a:lnSpc>
                <a:spcPct val="100000"/>
              </a:lnSpc>
              <a:buNone/>
            </a:pPr>
            <a:r>
              <a:rPr lang="en-US" sz="2800" dirty="0"/>
              <a:t>and know my heart;</a:t>
            </a:r>
          </a:p>
          <a:p>
            <a:pPr marL="0" indent="0" algn="ctr">
              <a:lnSpc>
                <a:spcPct val="100000"/>
              </a:lnSpc>
              <a:buNone/>
            </a:pPr>
            <a:r>
              <a:rPr lang="en-US" sz="2800" dirty="0"/>
              <a:t>Try me, and know my anxieties…</a:t>
            </a:r>
          </a:p>
          <a:p>
            <a:pPr marL="0" indent="0" algn="ctr">
              <a:lnSpc>
                <a:spcPct val="100000"/>
              </a:lnSpc>
              <a:buNone/>
            </a:pPr>
            <a:r>
              <a:rPr lang="en-US" sz="2800" dirty="0"/>
              <a:t>see if there is any wicked way in me,</a:t>
            </a:r>
          </a:p>
          <a:p>
            <a:pPr marL="0" indent="0" algn="ctr">
              <a:lnSpc>
                <a:spcPct val="100000"/>
              </a:lnSpc>
              <a:buNone/>
            </a:pPr>
            <a:r>
              <a:rPr lang="en-US" sz="2800" dirty="0"/>
              <a:t>and lead me in the way everlasting.”</a:t>
            </a:r>
            <a:r>
              <a:rPr lang="en-US" sz="2400" dirty="0">
                <a:solidFill>
                  <a:srgbClr val="002060"/>
                </a:solidFill>
              </a:rPr>
              <a:t> </a:t>
            </a:r>
          </a:p>
        </p:txBody>
      </p:sp>
      <p:sp>
        <p:nvSpPr>
          <p:cNvPr id="5" name="TextBox 4"/>
          <p:cNvSpPr txBox="1"/>
          <p:nvPr/>
        </p:nvSpPr>
        <p:spPr>
          <a:xfrm>
            <a:off x="507206" y="1250332"/>
            <a:ext cx="8129587" cy="646331"/>
          </a:xfrm>
          <a:prstGeom prst="rect">
            <a:avLst/>
          </a:prstGeom>
          <a:noFill/>
        </p:spPr>
        <p:txBody>
          <a:bodyPr wrap="square" rtlCol="0">
            <a:spAutoFit/>
          </a:bodyPr>
          <a:lstStyle/>
          <a:p>
            <a:r>
              <a:rPr lang="en-US" sz="3600" b="1" dirty="0">
                <a:solidFill>
                  <a:schemeClr val="bg1"/>
                </a:solidFill>
                <a:latin typeface="+mj-lt"/>
              </a:rPr>
              <a:t>PSALM 139:23, 24</a:t>
            </a:r>
          </a:p>
        </p:txBody>
      </p:sp>
    </p:spTree>
    <p:extLst>
      <p:ext uri="{BB962C8B-B14F-4D97-AF65-F5344CB8AC3E}">
        <p14:creationId xmlns:p14="http://schemas.microsoft.com/office/powerpoint/2010/main" val="204537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1009651" y="2055815"/>
            <a:ext cx="6700837" cy="4268107"/>
          </a:xfrm>
        </p:spPr>
        <p:txBody>
          <a:bodyPr>
            <a:noAutofit/>
          </a:bodyPr>
          <a:lstStyle/>
          <a:p>
            <a:pPr marL="0" indent="0" algn="ctr">
              <a:lnSpc>
                <a:spcPct val="100000"/>
              </a:lnSpc>
              <a:buNone/>
            </a:pPr>
            <a:r>
              <a:rPr lang="en-US" sz="2400" i="1" dirty="0">
                <a:solidFill>
                  <a:srgbClr val="002060"/>
                </a:solidFill>
              </a:rPr>
              <a:t>And when the Spirit of Truth convicts you of sin, </a:t>
            </a:r>
            <a:r>
              <a:rPr lang="en-US" sz="2400" b="1" i="1" dirty="0">
                <a:solidFill>
                  <a:srgbClr val="002060"/>
                </a:solidFill>
              </a:rPr>
              <a:t>don’t be discouraged </a:t>
            </a:r>
            <a:r>
              <a:rPr lang="en-US" sz="2400" i="1" dirty="0">
                <a:solidFill>
                  <a:srgbClr val="002060"/>
                </a:solidFill>
              </a:rPr>
              <a:t>but </a:t>
            </a:r>
            <a:r>
              <a:rPr lang="en-US" sz="2400" b="1" i="1" dirty="0">
                <a:solidFill>
                  <a:srgbClr val="002060"/>
                </a:solidFill>
              </a:rPr>
              <a:t>run to the arms of Jesus </a:t>
            </a:r>
            <a:r>
              <a:rPr lang="en-US" sz="2400" i="1" dirty="0">
                <a:solidFill>
                  <a:srgbClr val="002060"/>
                </a:solidFill>
              </a:rPr>
              <a:t>who promises:</a:t>
            </a:r>
          </a:p>
          <a:p>
            <a:pPr marL="0" indent="0" algn="ctr">
              <a:lnSpc>
                <a:spcPct val="100000"/>
              </a:lnSpc>
              <a:buNone/>
            </a:pPr>
            <a:endParaRPr lang="en-US" sz="2800" i="1" dirty="0">
              <a:solidFill>
                <a:srgbClr val="002060"/>
              </a:solidFill>
            </a:endParaRPr>
          </a:p>
          <a:p>
            <a:pPr marL="0" indent="0" algn="ctr">
              <a:lnSpc>
                <a:spcPct val="100000"/>
              </a:lnSpc>
              <a:buNone/>
            </a:pPr>
            <a:r>
              <a:rPr lang="en-US" sz="2800" dirty="0">
                <a:solidFill>
                  <a:srgbClr val="002060"/>
                </a:solidFill>
              </a:rPr>
              <a:t>“If we confess our sins,</a:t>
            </a:r>
          </a:p>
          <a:p>
            <a:pPr marL="0" indent="0" algn="ctr">
              <a:lnSpc>
                <a:spcPct val="100000"/>
              </a:lnSpc>
              <a:buNone/>
            </a:pPr>
            <a:r>
              <a:rPr lang="en-US" sz="2800" dirty="0">
                <a:solidFill>
                  <a:srgbClr val="002060"/>
                </a:solidFill>
              </a:rPr>
              <a:t>He is faithful and just to forgive us our sins</a:t>
            </a:r>
          </a:p>
          <a:p>
            <a:pPr marL="0" indent="0" algn="ctr">
              <a:lnSpc>
                <a:spcPct val="100000"/>
              </a:lnSpc>
              <a:buNone/>
            </a:pPr>
            <a:r>
              <a:rPr lang="en-US" sz="2800" dirty="0">
                <a:solidFill>
                  <a:srgbClr val="002060"/>
                </a:solidFill>
              </a:rPr>
              <a:t>and to cleanse us</a:t>
            </a:r>
          </a:p>
          <a:p>
            <a:pPr marL="0" indent="0" algn="ctr">
              <a:lnSpc>
                <a:spcPct val="100000"/>
              </a:lnSpc>
              <a:buNone/>
            </a:pPr>
            <a:r>
              <a:rPr lang="en-US" sz="2800" dirty="0">
                <a:solidFill>
                  <a:srgbClr val="002060"/>
                </a:solidFill>
              </a:rPr>
              <a:t>from all unrighteousness.” </a:t>
            </a:r>
            <a:r>
              <a:rPr lang="en-US" sz="2400" dirty="0">
                <a:solidFill>
                  <a:srgbClr val="002060"/>
                </a:solidFill>
              </a:rPr>
              <a:t> </a:t>
            </a:r>
          </a:p>
        </p:txBody>
      </p:sp>
      <p:sp>
        <p:nvSpPr>
          <p:cNvPr id="5" name="TextBox 4"/>
          <p:cNvSpPr txBox="1"/>
          <p:nvPr/>
        </p:nvSpPr>
        <p:spPr>
          <a:xfrm>
            <a:off x="628650" y="1261550"/>
            <a:ext cx="7886700" cy="646331"/>
          </a:xfrm>
          <a:prstGeom prst="rect">
            <a:avLst/>
          </a:prstGeom>
          <a:noFill/>
        </p:spPr>
        <p:txBody>
          <a:bodyPr wrap="square" rtlCol="0">
            <a:spAutoFit/>
          </a:bodyPr>
          <a:lstStyle/>
          <a:p>
            <a:r>
              <a:rPr lang="en-US" sz="3600" b="1" dirty="0">
                <a:solidFill>
                  <a:schemeClr val="bg1"/>
                </a:solidFill>
                <a:latin typeface="+mj-lt"/>
              </a:rPr>
              <a:t>1 JOHN 1:9</a:t>
            </a:r>
          </a:p>
        </p:txBody>
      </p:sp>
    </p:spTree>
    <p:extLst>
      <p:ext uri="{BB962C8B-B14F-4D97-AF65-F5344CB8AC3E}">
        <p14:creationId xmlns:p14="http://schemas.microsoft.com/office/powerpoint/2010/main" val="55745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3029956"/>
            <a:ext cx="7886700" cy="3156532"/>
          </a:xfrm>
        </p:spPr>
        <p:txBody>
          <a:bodyPr>
            <a:normAutofit/>
          </a:bodyPr>
          <a:lstStyle/>
          <a:p>
            <a:pPr marL="0" indent="0" algn="ctr">
              <a:lnSpc>
                <a:spcPct val="100000"/>
              </a:lnSpc>
              <a:buNone/>
            </a:pPr>
            <a:r>
              <a:rPr lang="en-US" sz="2800" dirty="0">
                <a:solidFill>
                  <a:srgbClr val="002060"/>
                </a:solidFill>
              </a:rPr>
              <a:t>THE GREAT DIFFERENCE BETWEEN THE CHARACTER OF CHRIST AND THE CHARACTER OF SATAN IS </a:t>
            </a:r>
          </a:p>
          <a:p>
            <a:pPr marL="0" indent="0" algn="ctr">
              <a:lnSpc>
                <a:spcPct val="100000"/>
              </a:lnSpc>
              <a:buNone/>
            </a:pPr>
            <a:r>
              <a:rPr lang="en-US" sz="3600" b="1" dirty="0">
                <a:solidFill>
                  <a:srgbClr val="002060"/>
                </a:solidFill>
                <a:latin typeface="Bookman Old Style" charset="0"/>
                <a:ea typeface="Bookman Old Style" charset="0"/>
                <a:cs typeface="Bookman Old Style" charset="0"/>
              </a:rPr>
              <a:t>SELF:</a:t>
            </a:r>
            <a:r>
              <a:rPr lang="en-US" sz="2800" b="1" dirty="0">
                <a:solidFill>
                  <a:srgbClr val="FF0000"/>
                </a:solidFill>
                <a:latin typeface="Bookman Old Style" charset="0"/>
                <a:ea typeface="Bookman Old Style" charset="0"/>
                <a:cs typeface="Bookman Old Style" charset="0"/>
              </a:rPr>
              <a:t> </a:t>
            </a:r>
          </a:p>
          <a:p>
            <a:pPr marL="0" indent="0" algn="ctr">
              <a:lnSpc>
                <a:spcPct val="100000"/>
              </a:lnSpc>
              <a:buNone/>
            </a:pPr>
            <a:r>
              <a:rPr lang="en-US" sz="2800" b="1" dirty="0">
                <a:solidFill>
                  <a:srgbClr val="002060"/>
                </a:solidFill>
              </a:rPr>
              <a:t>SATAN </a:t>
            </a:r>
            <a:r>
              <a:rPr lang="en-US" sz="2800" dirty="0">
                <a:solidFill>
                  <a:srgbClr val="002060"/>
                </a:solidFill>
              </a:rPr>
              <a:t>IS ENTIRELY </a:t>
            </a:r>
            <a:r>
              <a:rPr lang="en-US" sz="2800" b="1" dirty="0">
                <a:solidFill>
                  <a:srgbClr val="002060"/>
                </a:solidFill>
              </a:rPr>
              <a:t>SELFISH </a:t>
            </a:r>
          </a:p>
          <a:p>
            <a:pPr marL="0" indent="0" algn="ctr">
              <a:lnSpc>
                <a:spcPct val="100000"/>
              </a:lnSpc>
              <a:buNone/>
            </a:pPr>
            <a:r>
              <a:rPr lang="en-US" sz="2800" dirty="0">
                <a:solidFill>
                  <a:srgbClr val="002060"/>
                </a:solidFill>
              </a:rPr>
              <a:t>WHILE </a:t>
            </a:r>
            <a:r>
              <a:rPr lang="en-US" sz="2800" b="1" dirty="0">
                <a:solidFill>
                  <a:srgbClr val="002060"/>
                </a:solidFill>
              </a:rPr>
              <a:t>CHRIST </a:t>
            </a:r>
            <a:r>
              <a:rPr lang="en-US" sz="2800" dirty="0">
                <a:solidFill>
                  <a:srgbClr val="002060"/>
                </a:solidFill>
              </a:rPr>
              <a:t>IS ENTIRELY</a:t>
            </a:r>
            <a:r>
              <a:rPr lang="en-US" sz="2800" b="1" dirty="0">
                <a:solidFill>
                  <a:srgbClr val="002060"/>
                </a:solidFill>
              </a:rPr>
              <a:t> SELFLESS. </a:t>
            </a:r>
          </a:p>
        </p:txBody>
      </p:sp>
    </p:spTree>
    <p:extLst>
      <p:ext uri="{BB962C8B-B14F-4D97-AF65-F5344CB8AC3E}">
        <p14:creationId xmlns:p14="http://schemas.microsoft.com/office/powerpoint/2010/main" val="140847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539304"/>
            <a:ext cx="7886700" cy="2679470"/>
          </a:xfrm>
        </p:spPr>
        <p:txBody>
          <a:bodyPr>
            <a:normAutofit/>
          </a:bodyPr>
          <a:lstStyle/>
          <a:p>
            <a:pPr marL="0" indent="0" algn="ctr">
              <a:lnSpc>
                <a:spcPct val="100000"/>
              </a:lnSpc>
              <a:buNone/>
            </a:pPr>
            <a:r>
              <a:rPr lang="en-US" sz="2800" dirty="0"/>
              <a:t>“</a:t>
            </a:r>
            <a:r>
              <a:rPr lang="is-IS" sz="2800" dirty="0"/>
              <a:t>…</a:t>
            </a:r>
            <a:r>
              <a:rPr lang="en-US" sz="2800" dirty="0"/>
              <a:t>we all, with unveiled face,</a:t>
            </a:r>
          </a:p>
          <a:p>
            <a:pPr marL="0" indent="0" algn="ctr">
              <a:lnSpc>
                <a:spcPct val="100000"/>
              </a:lnSpc>
              <a:buNone/>
            </a:pPr>
            <a:r>
              <a:rPr lang="en-US" sz="2800" dirty="0"/>
              <a:t>beholding as in a mirror the glory of the Lord,</a:t>
            </a:r>
          </a:p>
          <a:p>
            <a:pPr marL="0" indent="0" algn="ctr">
              <a:lnSpc>
                <a:spcPct val="100000"/>
              </a:lnSpc>
              <a:buNone/>
            </a:pPr>
            <a:r>
              <a:rPr lang="en-US" sz="2800" dirty="0"/>
              <a:t>are being transformed into the same image</a:t>
            </a:r>
          </a:p>
          <a:p>
            <a:pPr marL="0" indent="0" algn="ctr">
              <a:lnSpc>
                <a:spcPct val="100000"/>
              </a:lnSpc>
              <a:buNone/>
            </a:pPr>
            <a:r>
              <a:rPr lang="en-US" sz="2800" dirty="0"/>
              <a:t>from glory to glory,</a:t>
            </a:r>
          </a:p>
          <a:p>
            <a:pPr marL="0" indent="0" algn="ctr">
              <a:lnSpc>
                <a:spcPct val="100000"/>
              </a:lnSpc>
              <a:buNone/>
            </a:pPr>
            <a:r>
              <a:rPr lang="en-US" sz="2800" dirty="0"/>
              <a:t>just as by the Spirit of the Lord.”</a:t>
            </a:r>
            <a:endParaRPr lang="en-US" sz="2400" dirty="0"/>
          </a:p>
        </p:txBody>
      </p:sp>
      <p:sp>
        <p:nvSpPr>
          <p:cNvPr id="5" name="TextBox 4"/>
          <p:cNvSpPr txBox="1"/>
          <p:nvPr/>
        </p:nvSpPr>
        <p:spPr>
          <a:xfrm>
            <a:off x="457201" y="1225333"/>
            <a:ext cx="7015162" cy="646331"/>
          </a:xfrm>
          <a:prstGeom prst="rect">
            <a:avLst/>
          </a:prstGeom>
          <a:noFill/>
        </p:spPr>
        <p:txBody>
          <a:bodyPr wrap="square" rtlCol="0">
            <a:spAutoFit/>
          </a:bodyPr>
          <a:lstStyle/>
          <a:p>
            <a:r>
              <a:rPr lang="en-US" sz="3600" dirty="0">
                <a:solidFill>
                  <a:schemeClr val="bg1"/>
                </a:solidFill>
                <a:latin typeface="+mj-lt"/>
              </a:rPr>
              <a:t>2 CORINTHIANS 3:18</a:t>
            </a:r>
          </a:p>
        </p:txBody>
      </p:sp>
    </p:spTree>
    <p:extLst>
      <p:ext uri="{BB962C8B-B14F-4D97-AF65-F5344CB8AC3E}">
        <p14:creationId xmlns:p14="http://schemas.microsoft.com/office/powerpoint/2010/main" val="178970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06348" y="2873840"/>
            <a:ext cx="7886700" cy="2590260"/>
          </a:xfrm>
        </p:spPr>
        <p:txBody>
          <a:bodyPr>
            <a:normAutofit lnSpcReduction="10000"/>
          </a:bodyPr>
          <a:lstStyle/>
          <a:p>
            <a:pPr marL="0" indent="0" algn="ctr">
              <a:lnSpc>
                <a:spcPct val="100000"/>
              </a:lnSpc>
              <a:buNone/>
            </a:pPr>
            <a:r>
              <a:rPr lang="en-US" sz="3200" dirty="0"/>
              <a:t>“The restoration and uplifting of humanity</a:t>
            </a:r>
          </a:p>
          <a:p>
            <a:pPr marL="0" indent="0" algn="ctr">
              <a:lnSpc>
                <a:spcPct val="100000"/>
              </a:lnSpc>
              <a:buNone/>
            </a:pPr>
            <a:r>
              <a:rPr lang="en-US" sz="3200" dirty="0"/>
              <a:t>begins in the home…  </a:t>
            </a:r>
          </a:p>
          <a:p>
            <a:pPr marL="0" indent="0" algn="ctr">
              <a:lnSpc>
                <a:spcPct val="100000"/>
              </a:lnSpc>
              <a:buNone/>
            </a:pPr>
            <a:r>
              <a:rPr lang="en-US" sz="3200" dirty="0"/>
              <a:t>Out of the heart are ‘the issues of life’</a:t>
            </a:r>
          </a:p>
          <a:p>
            <a:pPr marL="0" indent="0" algn="ctr">
              <a:lnSpc>
                <a:spcPct val="100000"/>
              </a:lnSpc>
              <a:buNone/>
            </a:pPr>
            <a:r>
              <a:rPr lang="en-US" sz="2800" dirty="0"/>
              <a:t>(Proverbs 4:23).” </a:t>
            </a:r>
          </a:p>
          <a:p>
            <a:pPr marL="0" indent="0" algn="ctr">
              <a:lnSpc>
                <a:spcPct val="100000"/>
              </a:lnSpc>
              <a:buNone/>
            </a:pPr>
            <a:r>
              <a:rPr lang="en-US" sz="2400" dirty="0"/>
              <a:t>Ministry of Healing, p. 349</a:t>
            </a:r>
          </a:p>
          <a:p>
            <a:pPr marL="0" indent="0" algn="ctr">
              <a:lnSpc>
                <a:spcPct val="100000"/>
              </a:lnSpc>
              <a:buNone/>
            </a:pPr>
            <a:endParaRPr lang="en-US" sz="2800" dirty="0"/>
          </a:p>
        </p:txBody>
      </p:sp>
    </p:spTree>
    <p:extLst>
      <p:ext uri="{BB962C8B-B14F-4D97-AF65-F5344CB8AC3E}">
        <p14:creationId xmlns:p14="http://schemas.microsoft.com/office/powerpoint/2010/main" val="136403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39441" y="2762321"/>
            <a:ext cx="8046999" cy="3370848"/>
          </a:xfrm>
        </p:spPr>
        <p:txBody>
          <a:bodyPr>
            <a:normAutofit/>
          </a:bodyPr>
          <a:lstStyle/>
          <a:p>
            <a:pPr marL="0" indent="0" algn="ctr">
              <a:buNone/>
            </a:pPr>
            <a:r>
              <a:rPr lang="en-US" sz="3200" dirty="0"/>
              <a:t>God intended the marriage relationship</a:t>
            </a:r>
          </a:p>
          <a:p>
            <a:pPr marL="0" indent="0" algn="ctr">
              <a:buNone/>
            </a:pPr>
            <a:r>
              <a:rPr lang="en-US" sz="3200" dirty="0"/>
              <a:t>to reflect the </a:t>
            </a:r>
            <a:r>
              <a:rPr lang="en-US" sz="3200" b="1" dirty="0"/>
              <a:t>selfless symbiosis</a:t>
            </a:r>
          </a:p>
          <a:p>
            <a:pPr marL="0" indent="0" algn="ctr">
              <a:buNone/>
            </a:pPr>
            <a:r>
              <a:rPr lang="en-US" sz="3200" dirty="0"/>
              <a:t>of the Godhead,</a:t>
            </a:r>
          </a:p>
          <a:p>
            <a:pPr marL="0" indent="0" algn="ctr">
              <a:buNone/>
            </a:pPr>
            <a:r>
              <a:rPr lang="en-US" sz="3200" dirty="0"/>
              <a:t>a reciprocity of</a:t>
            </a:r>
          </a:p>
          <a:p>
            <a:pPr marL="0" indent="0" algn="ctr">
              <a:buNone/>
            </a:pPr>
            <a:r>
              <a:rPr lang="en-US" sz="3200" b="1" dirty="0"/>
              <a:t>mutual affection </a:t>
            </a:r>
            <a:r>
              <a:rPr lang="en-US" sz="3200" dirty="0"/>
              <a:t>and </a:t>
            </a:r>
          </a:p>
          <a:p>
            <a:pPr marL="0" indent="0" algn="ctr">
              <a:buNone/>
            </a:pPr>
            <a:r>
              <a:rPr lang="en-US" sz="3200" b="1" dirty="0"/>
              <a:t>self sacrifice</a:t>
            </a:r>
            <a:r>
              <a:rPr lang="en-US" sz="3200" dirty="0"/>
              <a:t>.</a:t>
            </a:r>
            <a:r>
              <a:rPr lang="en-US" sz="3200" dirty="0">
                <a:effectLst/>
              </a:rPr>
              <a:t> </a:t>
            </a:r>
            <a:endParaRPr lang="en-US" sz="3200" dirty="0"/>
          </a:p>
        </p:txBody>
      </p:sp>
      <p:sp>
        <p:nvSpPr>
          <p:cNvPr id="2" name="TextBox 1"/>
          <p:cNvSpPr txBox="1"/>
          <p:nvPr/>
        </p:nvSpPr>
        <p:spPr>
          <a:xfrm>
            <a:off x="387041" y="1265487"/>
            <a:ext cx="5414962" cy="646331"/>
          </a:xfrm>
          <a:prstGeom prst="rect">
            <a:avLst/>
          </a:prstGeom>
          <a:noFill/>
        </p:spPr>
        <p:txBody>
          <a:bodyPr wrap="square" rtlCol="0">
            <a:spAutoFit/>
          </a:bodyPr>
          <a:lstStyle/>
          <a:p>
            <a:r>
              <a:rPr lang="en-US" sz="3600" b="1" dirty="0">
                <a:solidFill>
                  <a:srgbClr val="002060"/>
                </a:solidFill>
                <a:latin typeface="+mj-lt"/>
              </a:rPr>
              <a:t>THE MARRIAGE COVENANT:</a:t>
            </a:r>
          </a:p>
        </p:txBody>
      </p:sp>
    </p:spTree>
    <p:extLst>
      <p:ext uri="{BB962C8B-B14F-4D97-AF65-F5344CB8AC3E}">
        <p14:creationId xmlns:p14="http://schemas.microsoft.com/office/powerpoint/2010/main" val="13357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26198" y="2624677"/>
            <a:ext cx="8091603" cy="3233198"/>
          </a:xfrm>
        </p:spPr>
        <p:txBody>
          <a:bodyPr>
            <a:noAutofit/>
          </a:bodyPr>
          <a:lstStyle/>
          <a:p>
            <a:pPr marL="0" indent="0" algn="ctr">
              <a:lnSpc>
                <a:spcPct val="100000"/>
              </a:lnSpc>
              <a:buNone/>
            </a:pPr>
            <a:r>
              <a:rPr lang="en-US" sz="3200" dirty="0"/>
              <a:t>“Let nothing be done through</a:t>
            </a:r>
          </a:p>
          <a:p>
            <a:pPr marL="0" indent="0" algn="ctr">
              <a:lnSpc>
                <a:spcPct val="100000"/>
              </a:lnSpc>
              <a:buNone/>
            </a:pPr>
            <a:r>
              <a:rPr lang="en-US" sz="3200" dirty="0"/>
              <a:t>selfish ambition or conceit,</a:t>
            </a:r>
          </a:p>
          <a:p>
            <a:pPr marL="0" indent="0" algn="ctr">
              <a:lnSpc>
                <a:spcPct val="100000"/>
              </a:lnSpc>
              <a:buNone/>
            </a:pPr>
            <a:r>
              <a:rPr lang="en-US" sz="3200" dirty="0"/>
              <a:t>but in lowliness of mind</a:t>
            </a:r>
          </a:p>
          <a:p>
            <a:pPr marL="0" indent="0" algn="ctr">
              <a:lnSpc>
                <a:spcPct val="100000"/>
              </a:lnSpc>
              <a:buNone/>
            </a:pPr>
            <a:r>
              <a:rPr lang="en-US" sz="3200" dirty="0"/>
              <a:t>let each esteem others</a:t>
            </a:r>
          </a:p>
          <a:p>
            <a:pPr marL="0" indent="0" algn="ctr">
              <a:lnSpc>
                <a:spcPct val="100000"/>
              </a:lnSpc>
              <a:buNone/>
            </a:pPr>
            <a:r>
              <a:rPr lang="en-US" sz="3200" dirty="0"/>
              <a:t>better than himself.”</a:t>
            </a:r>
          </a:p>
          <a:p>
            <a:pPr marL="0" indent="0" algn="ctr">
              <a:lnSpc>
                <a:spcPct val="100000"/>
              </a:lnSpc>
              <a:buNone/>
            </a:pPr>
            <a:r>
              <a:rPr lang="en-US" sz="2800" dirty="0"/>
              <a:t>Philippians 2:3</a:t>
            </a:r>
          </a:p>
        </p:txBody>
      </p:sp>
    </p:spTree>
    <p:extLst>
      <p:ext uri="{BB962C8B-B14F-4D97-AF65-F5344CB8AC3E}">
        <p14:creationId xmlns:p14="http://schemas.microsoft.com/office/powerpoint/2010/main" val="17941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8150" y="916782"/>
            <a:ext cx="7886700" cy="1325563"/>
          </a:xfrm>
        </p:spPr>
        <p:txBody>
          <a:bodyPr>
            <a:normAutofit/>
          </a:bodyPr>
          <a:lstStyle/>
          <a:p>
            <a:r>
              <a:rPr lang="en-US" sz="3600" b="1" dirty="0">
                <a:latin typeface="+mn-lt"/>
              </a:rPr>
              <a:t>end</a:t>
            </a:r>
            <a:r>
              <a:rPr lang="en-US" sz="3600" b="1" dirty="0">
                <a:solidFill>
                  <a:srgbClr val="C00000"/>
                </a:solidFill>
                <a:latin typeface="+mn-lt"/>
              </a:rPr>
              <a:t>it</a:t>
            </a:r>
            <a:r>
              <a:rPr lang="en-US" sz="3600" b="1" dirty="0">
                <a:latin typeface="+mn-lt"/>
              </a:rPr>
              <a:t>now</a:t>
            </a:r>
            <a:r>
              <a:rPr lang="en-US" sz="3600" dirty="0">
                <a:latin typeface="+mn-lt"/>
              </a:rPr>
              <a:t>®</a:t>
            </a:r>
          </a:p>
        </p:txBody>
      </p:sp>
      <p:sp>
        <p:nvSpPr>
          <p:cNvPr id="3" name="Content Placeholder 2"/>
          <p:cNvSpPr>
            <a:spLocks noGrp="1"/>
          </p:cNvSpPr>
          <p:nvPr>
            <p:ph idx="1"/>
          </p:nvPr>
        </p:nvSpPr>
        <p:spPr>
          <a:xfrm>
            <a:off x="628650" y="2332833"/>
            <a:ext cx="7890881" cy="4286249"/>
          </a:xfrm>
        </p:spPr>
        <p:txBody>
          <a:bodyPr>
            <a:normAutofit lnSpcReduction="10000"/>
          </a:bodyPr>
          <a:lstStyle/>
          <a:p>
            <a:pPr marL="0" indent="0" algn="ctr">
              <a:lnSpc>
                <a:spcPct val="100000"/>
              </a:lnSpc>
              <a:buNone/>
            </a:pPr>
            <a:r>
              <a:rPr lang="en-US" sz="2800" dirty="0"/>
              <a:t>Even in our own Seventh-day Adventist movement,</a:t>
            </a:r>
          </a:p>
          <a:p>
            <a:pPr marL="0" indent="0" algn="ctr">
              <a:lnSpc>
                <a:spcPct val="100000"/>
              </a:lnSpc>
              <a:buNone/>
            </a:pPr>
            <a:r>
              <a:rPr lang="en-US" sz="2800" dirty="0"/>
              <a:t>we find evidence revealing that</a:t>
            </a:r>
          </a:p>
          <a:p>
            <a:pPr marL="0" indent="0" algn="ctr">
              <a:lnSpc>
                <a:spcPct val="100000"/>
              </a:lnSpc>
              <a:buNone/>
            </a:pPr>
            <a:r>
              <a:rPr lang="en-US" sz="2800" b="1" dirty="0"/>
              <a:t>selfish disregard </a:t>
            </a:r>
            <a:r>
              <a:rPr lang="en-US" sz="2800" dirty="0"/>
              <a:t>and </a:t>
            </a:r>
            <a:r>
              <a:rPr lang="en-US" sz="2800" b="1" dirty="0"/>
              <a:t>abusive contempt</a:t>
            </a:r>
          </a:p>
          <a:p>
            <a:pPr marL="0" indent="0" algn="ctr">
              <a:lnSpc>
                <a:spcPct val="100000"/>
              </a:lnSpc>
              <a:buNone/>
            </a:pPr>
            <a:r>
              <a:rPr lang="en-US" sz="2800" dirty="0"/>
              <a:t>for those closest to us is far too prevalent.</a:t>
            </a:r>
          </a:p>
          <a:p>
            <a:pPr marL="0" indent="0" algn="ctr">
              <a:lnSpc>
                <a:spcPct val="100000"/>
              </a:lnSpc>
              <a:buNone/>
            </a:pPr>
            <a:endParaRPr lang="en-US" sz="2800" dirty="0"/>
          </a:p>
          <a:p>
            <a:pPr marL="0" indent="0" algn="ctr">
              <a:lnSpc>
                <a:spcPct val="100000"/>
              </a:lnSpc>
              <a:buNone/>
            </a:pPr>
            <a:r>
              <a:rPr lang="en-US" sz="2800" b="1" dirty="0"/>
              <a:t>By God’s pardoning and</a:t>
            </a:r>
          </a:p>
          <a:p>
            <a:pPr marL="0" indent="0" algn="ctr">
              <a:lnSpc>
                <a:spcPct val="100000"/>
              </a:lnSpc>
              <a:buNone/>
            </a:pPr>
            <a:r>
              <a:rPr lang="en-US" sz="2800" b="1" dirty="0"/>
              <a:t>empowering grace, we must </a:t>
            </a:r>
          </a:p>
          <a:p>
            <a:pPr marL="0" indent="0" algn="ctr">
              <a:lnSpc>
                <a:spcPct val="100000"/>
              </a:lnSpc>
              <a:buNone/>
            </a:pPr>
            <a:r>
              <a:rPr lang="en-US" sz="3600" b="1" dirty="0"/>
              <a:t>end </a:t>
            </a:r>
            <a:r>
              <a:rPr lang="en-US" sz="3600" b="1" dirty="0">
                <a:solidFill>
                  <a:srgbClr val="C00000"/>
                </a:solidFill>
              </a:rPr>
              <a:t>it </a:t>
            </a:r>
            <a:r>
              <a:rPr lang="en-US" sz="3600" b="1" dirty="0"/>
              <a:t>now. </a:t>
            </a:r>
          </a:p>
        </p:txBody>
      </p:sp>
    </p:spTree>
    <p:extLst>
      <p:ext uri="{BB962C8B-B14F-4D97-AF65-F5344CB8AC3E}">
        <p14:creationId xmlns:p14="http://schemas.microsoft.com/office/powerpoint/2010/main" val="1677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50" y="2720934"/>
            <a:ext cx="8069301" cy="3875902"/>
          </a:xfrm>
        </p:spPr>
        <p:txBody>
          <a:bodyPr>
            <a:noAutofit/>
          </a:bodyPr>
          <a:lstStyle/>
          <a:p>
            <a:pPr marL="0" indent="0" algn="ctr">
              <a:buNone/>
            </a:pPr>
            <a:r>
              <a:rPr lang="en-US" sz="3200" dirty="0"/>
              <a:t>The propensity </a:t>
            </a:r>
            <a:r>
              <a:rPr lang="en-US" sz="3200" b="1" dirty="0"/>
              <a:t>to mistreat </a:t>
            </a:r>
            <a:r>
              <a:rPr lang="en-US" sz="3200" dirty="0"/>
              <a:t>those whom</a:t>
            </a:r>
          </a:p>
          <a:p>
            <a:pPr marL="0" indent="0" algn="ctr">
              <a:buNone/>
            </a:pPr>
            <a:r>
              <a:rPr lang="en-US" sz="3200" dirty="0"/>
              <a:t>we are covenant-bound to cherish and uplift</a:t>
            </a:r>
          </a:p>
          <a:p>
            <a:pPr marL="0" indent="0" algn="ctr">
              <a:buNone/>
            </a:pPr>
            <a:r>
              <a:rPr lang="en-US" sz="3200" dirty="0"/>
              <a:t>is a tendency that </a:t>
            </a:r>
            <a:r>
              <a:rPr lang="en-US" sz="3200" b="1" dirty="0"/>
              <a:t>must be overcome</a:t>
            </a:r>
          </a:p>
          <a:p>
            <a:pPr marL="0" indent="0" algn="ctr">
              <a:buNone/>
            </a:pPr>
            <a:r>
              <a:rPr lang="en-US" sz="3200" dirty="0"/>
              <a:t>through the regenerating grace</a:t>
            </a:r>
          </a:p>
          <a:p>
            <a:pPr marL="0" indent="0" algn="ctr">
              <a:buNone/>
            </a:pPr>
            <a:r>
              <a:rPr lang="en-US" sz="3200" dirty="0"/>
              <a:t>that only Jesus Christ can provide.</a:t>
            </a:r>
          </a:p>
        </p:txBody>
      </p:sp>
      <p:sp>
        <p:nvSpPr>
          <p:cNvPr id="5" name="TextBox 4"/>
          <p:cNvSpPr txBox="1"/>
          <p:nvPr/>
        </p:nvSpPr>
        <p:spPr>
          <a:xfrm>
            <a:off x="533398" y="1211132"/>
            <a:ext cx="8077201" cy="646331"/>
          </a:xfrm>
          <a:prstGeom prst="rect">
            <a:avLst/>
          </a:prstGeom>
          <a:noFill/>
        </p:spPr>
        <p:txBody>
          <a:bodyPr wrap="square" rtlCol="0">
            <a:spAutoFit/>
          </a:bodyPr>
          <a:lstStyle/>
          <a:p>
            <a:pPr algn="ctr"/>
            <a:r>
              <a:rPr lang="en-US" sz="3600" b="1" dirty="0">
                <a:solidFill>
                  <a:schemeClr val="bg1"/>
                </a:solidFill>
                <a:latin typeface="+mj-lt"/>
              </a:rPr>
              <a:t>A TRULY LOVING RELATIONSHIP</a:t>
            </a:r>
          </a:p>
        </p:txBody>
      </p:sp>
    </p:spTree>
    <p:extLst>
      <p:ext uri="{BB962C8B-B14F-4D97-AF65-F5344CB8AC3E}">
        <p14:creationId xmlns:p14="http://schemas.microsoft.com/office/powerpoint/2010/main" val="103047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1685</TotalTime>
  <Words>2814</Words>
  <Application>Microsoft Office PowerPoint</Application>
  <PresentationFormat>On-screen Show (4:3)</PresentationFormat>
  <Paragraphs>216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 MT Condensed Light</vt:lpstr>
      <vt:lpstr>Arial</vt:lpstr>
      <vt:lpstr>Bookman Old Style</vt:lpstr>
      <vt:lpstr>Calibri</vt:lpstr>
      <vt:lpstr>Calibri Light</vt:lpstr>
      <vt:lpstr>Palatino Linotype</vt:lpstr>
      <vt:lpstr>Office Theme</vt:lpstr>
      <vt:lpstr>LEARNING to LOVE  as HE LOVED by Nancy Wilson   </vt:lpstr>
      <vt:lpstr>PowerPoint Presentation</vt:lpstr>
      <vt:lpstr>PowerPoint Presentation</vt:lpstr>
      <vt:lpstr>PowerPoint Presentation</vt:lpstr>
      <vt:lpstr>PowerPoint Presentation</vt:lpstr>
      <vt:lpstr>PowerPoint Presentation</vt:lpstr>
      <vt:lpstr>PowerPoint Presentation</vt:lpstr>
      <vt:lpstr>enditnow®</vt:lpstr>
      <vt:lpstr>A Truly Loving Relationship</vt:lpstr>
      <vt:lpstr>A Truly Loving Relationship</vt:lpstr>
      <vt:lpstr>PowerPoint Presentation</vt:lpstr>
      <vt:lpstr>PowerPoint Presentation</vt:lpstr>
      <vt:lpstr>PowerPoint Presentation</vt:lpstr>
      <vt:lpstr>PowerPoint Presentation</vt:lpstr>
      <vt:lpstr>PowerPoint Presentation</vt:lpstr>
      <vt:lpstr>ROMANS 12:9, 10</vt:lpstr>
      <vt:lpstr>BECOMING NEW BY HIS SPIRIT</vt:lpstr>
      <vt:lpstr>PowerPoint Presentation</vt:lpstr>
      <vt:lpstr>PowerPoint Presentation</vt:lpstr>
      <vt:lpstr>CONCLUSION</vt:lpstr>
      <vt:lpstr>HEBREWS 4:15, 16 </vt:lpstr>
      <vt:lpstr>1 JOHN 2:1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AS HE LOVED SERMON by Nancy Wilson</dc:title>
  <dc:creator>Arrais, Raquel</dc:creator>
  <cp:lastModifiedBy>lynnetta</cp:lastModifiedBy>
  <cp:revision>46</cp:revision>
  <cp:lastPrinted>2016-04-12T21:45:52Z</cp:lastPrinted>
  <dcterms:created xsi:type="dcterms:W3CDTF">2016-04-11T15:37:05Z</dcterms:created>
  <dcterms:modified xsi:type="dcterms:W3CDTF">2016-05-11T14:23:16Z</dcterms:modified>
</cp:coreProperties>
</file>