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7" r:id="rId30"/>
    <p:sldId id="288" r:id="rId31"/>
    <p:sldId id="289" r:id="rId32"/>
    <p:sldId id="290" r:id="rId33"/>
    <p:sldId id="291" r:id="rId34"/>
    <p:sldId id="292" r:id="rId35"/>
    <p:sldId id="286" r:id="rId36"/>
    <p:sldId id="284" r:id="rId37"/>
    <p:sldId id="28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5"/>
    <p:restoredTop sz="93250"/>
  </p:normalViewPr>
  <p:slideViewPr>
    <p:cSldViewPr snapToGrid="0" snapToObjects="1">
      <p:cViewPr>
        <p:scale>
          <a:sx n="81" d="100"/>
          <a:sy n="81" d="100"/>
        </p:scale>
        <p:origin x="1016" y="30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509B6-0BE6-464E-90A1-933B5B1A9C39}" type="datetimeFigureOut">
              <a:rPr lang="en-US" smtClean="0"/>
              <a:t>4/11/17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880A0F-9124-EF43-8A5B-A5A7E0406AEE}" type="slidenum">
              <a:rPr lang="en-US" smtClean="0"/>
              <a:t>‹#›</a:t>
            </a:fld>
            <a:endParaRPr lang="en-US"/>
          </a:p>
        </p:txBody>
      </p:sp>
    </p:spTree>
    <p:extLst>
      <p:ext uri="{BB962C8B-B14F-4D97-AF65-F5344CB8AC3E}">
        <p14:creationId xmlns:p14="http://schemas.microsoft.com/office/powerpoint/2010/main" val="1321603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5181DD-37D0-D141-9E1E-199F69828533}" type="datetimeFigureOut">
              <a:rPr lang="en-US" smtClean="0"/>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181DD-37D0-D141-9E1E-199F69828533}" type="datetimeFigureOut">
              <a:rPr lang="en-US" smtClean="0"/>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181DD-37D0-D141-9E1E-199F69828533}" type="datetimeFigureOut">
              <a:rPr lang="en-US" smtClean="0"/>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181DD-37D0-D141-9E1E-199F69828533}" type="datetimeFigureOut">
              <a:rPr lang="en-US" smtClean="0"/>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181DD-37D0-D141-9E1E-199F69828533}" type="datetimeFigureOut">
              <a:rPr lang="en-US" smtClean="0"/>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5181DD-37D0-D141-9E1E-199F69828533}" type="datetimeFigureOut">
              <a:rPr lang="en-US" smtClean="0"/>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5181DD-37D0-D141-9E1E-199F69828533}" type="datetimeFigureOut">
              <a:rPr lang="en-US" smtClean="0"/>
              <a:t>4/11/17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5181DD-37D0-D141-9E1E-199F69828533}" type="datetimeFigureOut">
              <a:rPr lang="en-US" smtClean="0"/>
              <a:t>4/11/17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181DD-37D0-D141-9E1E-199F69828533}" type="datetimeFigureOut">
              <a:rPr lang="en-US" smtClean="0"/>
              <a:t>4/11/17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181DD-37D0-D141-9E1E-199F69828533}" type="datetimeFigureOut">
              <a:rPr lang="en-US" smtClean="0"/>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181DD-37D0-D141-9E1E-199F69828533}" type="datetimeFigureOut">
              <a:rPr lang="en-US" smtClean="0"/>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87544-CE8F-F04E-B646-050A1A4386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181DD-37D0-D141-9E1E-199F69828533}" type="datetimeFigureOut">
              <a:rPr lang="en-US" smtClean="0"/>
              <a:t>4/11/17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87544-CE8F-F04E-B646-050A1A438636}" type="slidenum">
              <a:rPr lang="en-US" smtClean="0"/>
              <a:t>‹#›</a:t>
            </a:fld>
            <a:endParaRPr lang="en-US"/>
          </a:p>
        </p:txBody>
      </p:sp>
    </p:spTree>
    <p:extLst>
      <p:ext uri="{BB962C8B-B14F-4D97-AF65-F5344CB8AC3E}">
        <p14:creationId xmlns:p14="http://schemas.microsoft.com/office/powerpoint/2010/main" val="1569381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ctrTitle"/>
          </p:nvPr>
        </p:nvSpPr>
        <p:spPr>
          <a:xfrm>
            <a:off x="1425103" y="4494177"/>
            <a:ext cx="7772400" cy="1673157"/>
          </a:xfrm>
        </p:spPr>
        <p:txBody>
          <a:bodyPr>
            <a:normAutofit fontScale="90000"/>
          </a:bodyPr>
          <a:lstStyle/>
          <a:p>
            <a:r>
              <a:rPr lang="en-US" sz="4000" b="1" dirty="0">
                <a:latin typeface="Avenir Next" charset="0"/>
                <a:ea typeface="Avenir Next" charset="0"/>
                <a:cs typeface="Avenir Next" charset="0"/>
              </a:rPr>
              <a:t>RELATIONSHIP </a:t>
            </a:r>
            <a:r>
              <a:rPr lang="en-US" sz="4000" i="1" dirty="0" smtClean="0">
                <a:latin typeface="Palatino Linotype" charset="0"/>
                <a:ea typeface="Palatino Linotype" charset="0"/>
                <a:cs typeface="Palatino Linotype" charset="0"/>
              </a:rPr>
              <a:t>and </a:t>
            </a:r>
            <a:br>
              <a:rPr lang="en-US" sz="4000" i="1" dirty="0" smtClean="0">
                <a:latin typeface="Palatino Linotype" charset="0"/>
                <a:ea typeface="Palatino Linotype" charset="0"/>
                <a:cs typeface="Palatino Linotype" charset="0"/>
              </a:rPr>
            </a:br>
            <a:r>
              <a:rPr lang="en-US" sz="4000" dirty="0" smtClean="0">
                <a:latin typeface="Avenir Next" charset="0"/>
                <a:ea typeface="Avenir Next" charset="0"/>
                <a:cs typeface="Avenir Next" charset="0"/>
              </a:rPr>
              <a:t>DATING </a:t>
            </a:r>
            <a:r>
              <a:rPr lang="en-US" sz="4000" b="1" dirty="0" smtClean="0">
                <a:solidFill>
                  <a:srgbClr val="C00000"/>
                </a:solidFill>
                <a:latin typeface="Avenir Next" charset="0"/>
                <a:ea typeface="Avenir Next" charset="0"/>
                <a:cs typeface="Avenir Next" charset="0"/>
              </a:rPr>
              <a:t>VIOLENCE </a:t>
            </a:r>
            <a:r>
              <a:rPr lang="en-US" sz="4000" b="1" dirty="0">
                <a:solidFill>
                  <a:srgbClr val="C00000"/>
                </a:solidFill>
                <a:latin typeface="Avenir Next" charset="0"/>
                <a:ea typeface="Avenir Next" charset="0"/>
                <a:cs typeface="Avenir Next" charset="0"/>
              </a:rPr>
              <a:t/>
            </a:r>
            <a:br>
              <a:rPr lang="en-US" sz="4000" b="1" dirty="0">
                <a:solidFill>
                  <a:srgbClr val="C00000"/>
                </a:solidFill>
                <a:latin typeface="Avenir Next" charset="0"/>
                <a:ea typeface="Avenir Next" charset="0"/>
                <a:cs typeface="Avenir Next" charset="0"/>
              </a:rPr>
            </a:br>
            <a:endParaRPr lang="en-US" sz="4000" b="1" dirty="0">
              <a:solidFill>
                <a:srgbClr val="C00000"/>
              </a:solidFill>
              <a:latin typeface="Avenir Next" charset="0"/>
              <a:ea typeface="Avenir Next" charset="0"/>
              <a:cs typeface="Avenir Next" charset="0"/>
            </a:endParaRPr>
          </a:p>
        </p:txBody>
      </p:sp>
      <p:sp>
        <p:nvSpPr>
          <p:cNvPr id="3" name="Subtitle 2"/>
          <p:cNvSpPr>
            <a:spLocks noGrp="1"/>
          </p:cNvSpPr>
          <p:nvPr>
            <p:ph type="subTitle" idx="1"/>
          </p:nvPr>
        </p:nvSpPr>
        <p:spPr>
          <a:xfrm>
            <a:off x="1901756" y="6225702"/>
            <a:ext cx="6858000" cy="607978"/>
          </a:xfrm>
        </p:spPr>
        <p:txBody>
          <a:bodyPr>
            <a:noAutofit/>
          </a:bodyPr>
          <a:lstStyle/>
          <a:p>
            <a:r>
              <a:rPr lang="en-US" sz="1000" dirty="0" smtClean="0">
                <a:latin typeface="Avenir Book" charset="0"/>
                <a:ea typeface="Avenir Book" charset="0"/>
                <a:cs typeface="Avenir Book" charset="0"/>
              </a:rPr>
              <a:t>GENERAL CONFERENCE</a:t>
            </a:r>
          </a:p>
          <a:p>
            <a:r>
              <a:rPr lang="en-US" sz="1000" dirty="0" smtClean="0">
                <a:latin typeface="Avenir Book" charset="0"/>
                <a:ea typeface="Avenir Book" charset="0"/>
                <a:cs typeface="Avenir Book" charset="0"/>
              </a:rPr>
              <a:t>WOMEN’S MINISTRIES DEPARTMENT</a:t>
            </a:r>
            <a:endParaRPr lang="en-US" sz="1000" dirty="0">
              <a:latin typeface="Avenir Book" charset="0"/>
              <a:ea typeface="Avenir Book" charset="0"/>
              <a:cs typeface="Avenir Book" charset="0"/>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95795" y="6493789"/>
            <a:ext cx="390331" cy="289193"/>
          </a:xfrm>
          <a:prstGeom prst="rect">
            <a:avLst/>
          </a:prstGeom>
        </p:spPr>
      </p:pic>
    </p:spTree>
    <p:extLst>
      <p:ext uri="{BB962C8B-B14F-4D97-AF65-F5344CB8AC3E}">
        <p14:creationId xmlns:p14="http://schemas.microsoft.com/office/powerpoint/2010/main" val="451258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462838" y="2403138"/>
            <a:ext cx="7264066" cy="4125996"/>
          </a:xfrm>
        </p:spPr>
        <p:txBody>
          <a:bodyPr/>
          <a:lstStyle/>
          <a:p>
            <a:r>
              <a:rPr lang="en-US" dirty="0"/>
              <a:t>Girls are more likely to yell, threaten to hurt themselves, pinch, slap, scratch, or kick; </a:t>
            </a:r>
          </a:p>
          <a:p>
            <a:r>
              <a:rPr lang="en-US" dirty="0" smtClean="0"/>
              <a:t>Boys </a:t>
            </a:r>
            <a:r>
              <a:rPr lang="en-US" dirty="0"/>
              <a:t>injure girls more severely and </a:t>
            </a:r>
            <a:r>
              <a:rPr lang="en-US" dirty="0" smtClean="0"/>
              <a:t>frequently</a:t>
            </a:r>
            <a:r>
              <a:rPr lang="en-US" dirty="0"/>
              <a:t>; </a:t>
            </a:r>
          </a:p>
          <a:p>
            <a:r>
              <a:rPr lang="en-US" dirty="0" smtClean="0"/>
              <a:t>Some </a:t>
            </a:r>
            <a:r>
              <a:rPr lang="en-US" dirty="0"/>
              <a:t>teen victims experience </a:t>
            </a:r>
            <a:r>
              <a:rPr lang="en-US" dirty="0" smtClean="0"/>
              <a:t>violence occasionally</a:t>
            </a:r>
            <a:r>
              <a:rPr lang="en-US" dirty="0"/>
              <a:t>; </a:t>
            </a:r>
          </a:p>
          <a:p>
            <a:r>
              <a:rPr lang="en-US" dirty="0" smtClean="0"/>
              <a:t>Others </a:t>
            </a:r>
            <a:r>
              <a:rPr lang="en-US" dirty="0"/>
              <a:t>are abused more often... sometimes daily. </a:t>
            </a:r>
            <a:r>
              <a:rPr lang="en-US" sz="2400" dirty="0"/>
              <a:t>—“Teen Victim Project,” National Center for Victims of Crime, http://www. </a:t>
            </a:r>
            <a:r>
              <a:rPr lang="en-US" sz="2400" dirty="0" err="1"/>
              <a:t>ncvc.org</a:t>
            </a:r>
            <a:r>
              <a:rPr lang="en-US" sz="2400" dirty="0"/>
              <a:t>. </a:t>
            </a:r>
          </a:p>
        </p:txBody>
      </p:sp>
    </p:spTree>
    <p:extLst>
      <p:ext uri="{BB962C8B-B14F-4D97-AF65-F5344CB8AC3E}">
        <p14:creationId xmlns:p14="http://schemas.microsoft.com/office/powerpoint/2010/main" val="392469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125952" y="2322930"/>
            <a:ext cx="7886700" cy="4351338"/>
          </a:xfrm>
        </p:spPr>
        <p:txBody>
          <a:bodyPr/>
          <a:lstStyle/>
          <a:p>
            <a:pPr algn="ctr">
              <a:lnSpc>
                <a:spcPct val="100000"/>
              </a:lnSpc>
            </a:pPr>
            <a:r>
              <a:rPr lang="en-US" dirty="0"/>
              <a:t>Young people aged </a:t>
            </a:r>
            <a:r>
              <a:rPr lang="en-US" b="1" dirty="0">
                <a:solidFill>
                  <a:srgbClr val="C00000"/>
                </a:solidFill>
              </a:rPr>
              <a:t>12 to 19 </a:t>
            </a:r>
            <a:r>
              <a:rPr lang="en-US" dirty="0"/>
              <a:t>experience the highest rates—of rape and sexual assault. Teenagers age </a:t>
            </a:r>
            <a:r>
              <a:rPr lang="en-US" b="1" dirty="0">
                <a:solidFill>
                  <a:srgbClr val="C00000"/>
                </a:solidFill>
              </a:rPr>
              <a:t>18 and 19</a:t>
            </a:r>
            <a:r>
              <a:rPr lang="en-US" dirty="0"/>
              <a:t> experience the </a:t>
            </a:r>
            <a:r>
              <a:rPr lang="en-US" dirty="0" smtClean="0"/>
              <a:t>highest </a:t>
            </a:r>
            <a:r>
              <a:rPr lang="en-US" dirty="0"/>
              <a:t>rates of stalking. Approximately </a:t>
            </a:r>
            <a:r>
              <a:rPr lang="en-US" b="1" dirty="0">
                <a:solidFill>
                  <a:srgbClr val="C00000"/>
                </a:solidFill>
              </a:rPr>
              <a:t>1 in 3 adolescent</a:t>
            </a:r>
            <a:r>
              <a:rPr lang="en-US" dirty="0"/>
              <a:t> girls in the U.S. is a victim of </a:t>
            </a:r>
            <a:r>
              <a:rPr lang="en-US" dirty="0" smtClean="0"/>
              <a:t>physical</a:t>
            </a:r>
            <a:r>
              <a:rPr lang="en-US" dirty="0"/>
              <a:t>, emotional or verbal abuse from a dating partner</a:t>
            </a:r>
            <a:r>
              <a:rPr lang="en-US" dirty="0" smtClean="0"/>
              <a:t>.</a:t>
            </a:r>
          </a:p>
          <a:p>
            <a:pPr marL="0" indent="0" algn="ctr">
              <a:lnSpc>
                <a:spcPct val="100000"/>
              </a:lnSpc>
              <a:buNone/>
            </a:pPr>
            <a:r>
              <a:rPr lang="en-US" dirty="0" smtClean="0"/>
              <a:t> </a:t>
            </a:r>
            <a:r>
              <a:rPr lang="en-US" dirty="0"/>
              <a:t>—</a:t>
            </a:r>
            <a:r>
              <a:rPr lang="en-US" dirty="0" err="1"/>
              <a:t>www.futureswithoutviolence.org</a:t>
            </a:r>
            <a:r>
              <a:rPr lang="en-US" dirty="0"/>
              <a:t>. </a:t>
            </a:r>
          </a:p>
        </p:txBody>
      </p:sp>
    </p:spTree>
    <p:extLst>
      <p:ext uri="{BB962C8B-B14F-4D97-AF65-F5344CB8AC3E}">
        <p14:creationId xmlns:p14="http://schemas.microsoft.com/office/powerpoint/2010/main" val="1311682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213263" y="3099787"/>
            <a:ext cx="7886700" cy="2326650"/>
          </a:xfrm>
        </p:spPr>
        <p:txBody>
          <a:bodyPr/>
          <a:lstStyle/>
          <a:p>
            <a:pPr algn="ctr">
              <a:lnSpc>
                <a:spcPct val="100000"/>
              </a:lnSpc>
            </a:pPr>
            <a:r>
              <a:rPr lang="en-US" dirty="0"/>
              <a:t>is associated with increased risk of substance use, unhealthy weight control behaviors, sexual risk behaviors, pregnancy, and suicide. </a:t>
            </a:r>
            <a:endParaRPr lang="en-US" dirty="0" smtClean="0"/>
          </a:p>
          <a:p>
            <a:pPr marL="0" indent="0" algn="ctr">
              <a:lnSpc>
                <a:spcPct val="100000"/>
              </a:lnSpc>
              <a:buNone/>
            </a:pPr>
            <a:r>
              <a:rPr lang="en-US" sz="2400" dirty="0" smtClean="0"/>
              <a:t>—</a:t>
            </a:r>
            <a:r>
              <a:rPr lang="en-US" sz="2400" dirty="0" err="1"/>
              <a:t>Molidor</a:t>
            </a:r>
            <a:r>
              <a:rPr lang="en-US" sz="2400" dirty="0"/>
              <a:t>, </a:t>
            </a:r>
            <a:r>
              <a:rPr lang="en-US" sz="2400" dirty="0" err="1"/>
              <a:t>Tolman</a:t>
            </a:r>
            <a:r>
              <a:rPr lang="en-US" sz="2400" dirty="0"/>
              <a:t>, &amp; </a:t>
            </a:r>
            <a:r>
              <a:rPr lang="en-US" sz="2400" dirty="0" err="1"/>
              <a:t>Kober</a:t>
            </a:r>
            <a:r>
              <a:rPr lang="en-US" sz="2400" dirty="0"/>
              <a:t> (2000). </a:t>
            </a:r>
          </a:p>
        </p:txBody>
      </p:sp>
    </p:spTree>
    <p:extLst>
      <p:ext uri="{BB962C8B-B14F-4D97-AF65-F5344CB8AC3E}">
        <p14:creationId xmlns:p14="http://schemas.microsoft.com/office/powerpoint/2010/main" val="1522729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003400" y="2605109"/>
            <a:ext cx="7886700" cy="3375964"/>
          </a:xfrm>
        </p:spPr>
        <p:txBody>
          <a:bodyPr/>
          <a:lstStyle/>
          <a:p>
            <a:pPr algn="ctr">
              <a:lnSpc>
                <a:spcPct val="100000"/>
              </a:lnSpc>
            </a:pPr>
            <a:r>
              <a:rPr lang="en-US" dirty="0"/>
              <a:t>Abusive relationships have good times and bad times. What makes dating violence so </a:t>
            </a:r>
            <a:r>
              <a:rPr lang="en-US" dirty="0" smtClean="0"/>
              <a:t>confusing </a:t>
            </a:r>
            <a:r>
              <a:rPr lang="en-US" dirty="0"/>
              <a:t>is that love is mixed with the abuse. This can make it hard to tell if you are being abused. If you’re not sure, see the warning signs checklist. You deserve to be treated in a loving, respectful way all the time by your boyfriend or girlfriend. </a:t>
            </a:r>
          </a:p>
        </p:txBody>
      </p:sp>
    </p:spTree>
    <p:extLst>
      <p:ext uri="{BB962C8B-B14F-4D97-AF65-F5344CB8AC3E}">
        <p14:creationId xmlns:p14="http://schemas.microsoft.com/office/powerpoint/2010/main" val="946891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320"/>
            <a:ext cx="9144000" cy="6857999"/>
          </a:xfrm>
          <a:prstGeom prst="rect">
            <a:avLst/>
          </a:prstGeom>
        </p:spPr>
      </p:pic>
      <p:sp>
        <p:nvSpPr>
          <p:cNvPr id="2" name="Title 1"/>
          <p:cNvSpPr>
            <a:spLocks noGrp="1"/>
          </p:cNvSpPr>
          <p:nvPr>
            <p:ph type="title"/>
          </p:nvPr>
        </p:nvSpPr>
        <p:spPr>
          <a:xfrm>
            <a:off x="628650" y="3048359"/>
            <a:ext cx="7886700" cy="1325563"/>
          </a:xfrm>
        </p:spPr>
        <p:txBody>
          <a:bodyPr>
            <a:normAutofit/>
          </a:bodyPr>
          <a:lstStyle/>
          <a:p>
            <a:pPr algn="ctr"/>
            <a:r>
              <a:rPr lang="en-US" sz="6000" b="1" dirty="0" smtClean="0">
                <a:solidFill>
                  <a:srgbClr val="C00000"/>
                </a:solidFill>
                <a:latin typeface="Avenir Book" charset="0"/>
                <a:ea typeface="Avenir Book" charset="0"/>
                <a:cs typeface="Avenir Book" charset="0"/>
              </a:rPr>
              <a:t>MYTHS</a:t>
            </a:r>
            <a:r>
              <a:rPr lang="en-US" sz="5400" b="1" dirty="0" smtClean="0"/>
              <a:t> </a:t>
            </a:r>
            <a:r>
              <a:rPr lang="en-US" sz="5400" i="1" dirty="0" smtClean="0">
                <a:latin typeface="Palatino Linotype" charset="0"/>
                <a:ea typeface="Palatino Linotype" charset="0"/>
                <a:cs typeface="Palatino Linotype" charset="0"/>
              </a:rPr>
              <a:t>and </a:t>
            </a:r>
            <a:r>
              <a:rPr lang="en-US" sz="5400" b="1" dirty="0" smtClean="0">
                <a:latin typeface="Avenir Book" charset="0"/>
                <a:ea typeface="Avenir Book" charset="0"/>
                <a:cs typeface="Avenir Book" charset="0"/>
              </a:rPr>
              <a:t>ATTITUDES </a:t>
            </a:r>
            <a:endParaRPr lang="en-US" sz="5400" b="1" dirty="0">
              <a:latin typeface="Avenir Book" charset="0"/>
              <a:ea typeface="Avenir Book" charset="0"/>
              <a:cs typeface="Avenir Book" charset="0"/>
            </a:endParaRPr>
          </a:p>
        </p:txBody>
      </p:sp>
    </p:spTree>
    <p:extLst>
      <p:ext uri="{BB962C8B-B14F-4D97-AF65-F5344CB8AC3E}">
        <p14:creationId xmlns:p14="http://schemas.microsoft.com/office/powerpoint/2010/main" val="721204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1168294" y="994710"/>
            <a:ext cx="7886700" cy="1325563"/>
          </a:xfrm>
        </p:spPr>
        <p:txBody>
          <a:bodyPr/>
          <a:lstStyle/>
          <a:p>
            <a:r>
              <a:rPr lang="en-US" b="1" dirty="0"/>
              <a:t>THE </a:t>
            </a:r>
            <a:r>
              <a:rPr lang="en-US" b="1" dirty="0">
                <a:solidFill>
                  <a:srgbClr val="C00000"/>
                </a:solidFill>
              </a:rPr>
              <a:t>ABUSER </a:t>
            </a:r>
            <a:endParaRPr lang="en-US" dirty="0">
              <a:solidFill>
                <a:srgbClr val="C00000"/>
              </a:solidFill>
            </a:endParaRPr>
          </a:p>
        </p:txBody>
      </p:sp>
      <p:sp>
        <p:nvSpPr>
          <p:cNvPr id="3" name="Content Placeholder 2"/>
          <p:cNvSpPr>
            <a:spLocks noGrp="1"/>
          </p:cNvSpPr>
          <p:nvPr>
            <p:ph idx="1"/>
          </p:nvPr>
        </p:nvSpPr>
        <p:spPr>
          <a:xfrm>
            <a:off x="628650" y="2425227"/>
            <a:ext cx="7886700" cy="3226063"/>
          </a:xfrm>
        </p:spPr>
        <p:txBody>
          <a:bodyPr/>
          <a:lstStyle/>
          <a:p>
            <a:pPr>
              <a:lnSpc>
                <a:spcPct val="100000"/>
              </a:lnSpc>
            </a:pPr>
            <a:r>
              <a:rPr lang="en-US" dirty="0" smtClean="0"/>
              <a:t>“</a:t>
            </a:r>
            <a:r>
              <a:rPr lang="en-US" dirty="0"/>
              <a:t>A guy needs to be in control of the relationship.” “Some girls ask for it, that’s why they stay.”</a:t>
            </a:r>
            <a:br>
              <a:rPr lang="en-US" dirty="0"/>
            </a:br>
            <a:r>
              <a:rPr lang="en-US" dirty="0"/>
              <a:t>“The girl is to blame when the guy hits her.” “When a guy gets angry, he can’t help it.” </a:t>
            </a:r>
          </a:p>
          <a:p>
            <a:pPr>
              <a:lnSpc>
                <a:spcPct val="100000"/>
              </a:lnSpc>
            </a:pPr>
            <a:r>
              <a:rPr lang="en-US" dirty="0"/>
              <a:t>“It’s understandable to hit her; maybe next time she’ll learn not to make me angry.” </a:t>
            </a:r>
          </a:p>
        </p:txBody>
      </p:sp>
    </p:spTree>
    <p:extLst>
      <p:ext uri="{BB962C8B-B14F-4D97-AF65-F5344CB8AC3E}">
        <p14:creationId xmlns:p14="http://schemas.microsoft.com/office/powerpoint/2010/main" val="89321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1108333" y="1039681"/>
            <a:ext cx="7886700" cy="1325563"/>
          </a:xfrm>
        </p:spPr>
        <p:txBody>
          <a:bodyPr/>
          <a:lstStyle/>
          <a:p>
            <a:r>
              <a:rPr lang="en-US" b="1" dirty="0"/>
              <a:t>THE </a:t>
            </a:r>
            <a:r>
              <a:rPr lang="en-US" b="1" dirty="0">
                <a:solidFill>
                  <a:srgbClr val="C00000"/>
                </a:solidFill>
              </a:rPr>
              <a:t>VICTIM </a:t>
            </a:r>
            <a:endParaRPr lang="en-US" dirty="0">
              <a:solidFill>
                <a:srgbClr val="C00000"/>
              </a:solidFill>
            </a:endParaRPr>
          </a:p>
        </p:txBody>
      </p:sp>
      <p:sp>
        <p:nvSpPr>
          <p:cNvPr id="3" name="Content Placeholder 2"/>
          <p:cNvSpPr>
            <a:spLocks noGrp="1"/>
          </p:cNvSpPr>
          <p:nvPr>
            <p:ph idx="1"/>
          </p:nvPr>
        </p:nvSpPr>
        <p:spPr>
          <a:xfrm>
            <a:off x="628650" y="2635093"/>
            <a:ext cx="7886700" cy="2671424"/>
          </a:xfrm>
        </p:spPr>
        <p:txBody>
          <a:bodyPr/>
          <a:lstStyle/>
          <a:p>
            <a:pPr>
              <a:lnSpc>
                <a:spcPct val="100000"/>
              </a:lnSpc>
            </a:pPr>
            <a:r>
              <a:rPr lang="en-US" dirty="0" smtClean="0"/>
              <a:t>“</a:t>
            </a:r>
            <a:r>
              <a:rPr lang="en-US" dirty="0"/>
              <a:t>I love him. I’m the only one who can help him.” </a:t>
            </a:r>
          </a:p>
          <a:p>
            <a:pPr>
              <a:lnSpc>
                <a:spcPct val="100000"/>
              </a:lnSpc>
            </a:pPr>
            <a:r>
              <a:rPr lang="en-US" dirty="0"/>
              <a:t>“I shouldn’t have nagged him.” </a:t>
            </a:r>
          </a:p>
          <a:p>
            <a:pPr>
              <a:lnSpc>
                <a:spcPct val="100000"/>
              </a:lnSpc>
            </a:pPr>
            <a:r>
              <a:rPr lang="en-US" dirty="0"/>
              <a:t>“It was my fault he got angry.” </a:t>
            </a:r>
          </a:p>
          <a:p>
            <a:pPr>
              <a:lnSpc>
                <a:spcPct val="100000"/>
              </a:lnSpc>
            </a:pPr>
            <a:r>
              <a:rPr lang="en-US" dirty="0"/>
              <a:t>“If I change, he’ll change.” </a:t>
            </a:r>
          </a:p>
        </p:txBody>
      </p:sp>
    </p:spTree>
    <p:extLst>
      <p:ext uri="{BB962C8B-B14F-4D97-AF65-F5344CB8AC3E}">
        <p14:creationId xmlns:p14="http://schemas.microsoft.com/office/powerpoint/2010/main" val="1416031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628650" y="2973410"/>
            <a:ext cx="7886700" cy="1325563"/>
          </a:xfrm>
        </p:spPr>
        <p:txBody>
          <a:bodyPr>
            <a:normAutofit/>
          </a:bodyPr>
          <a:lstStyle/>
          <a:p>
            <a:pPr algn="ctr"/>
            <a:r>
              <a:rPr lang="en-US" sz="4800" dirty="0" smtClean="0">
                <a:latin typeface="Avenir Book" charset="0"/>
                <a:ea typeface="Avenir Book" charset="0"/>
                <a:cs typeface="Avenir Book" charset="0"/>
              </a:rPr>
              <a:t>DATING </a:t>
            </a:r>
            <a:r>
              <a:rPr lang="en-US" sz="4800" b="1" dirty="0" smtClean="0">
                <a:solidFill>
                  <a:srgbClr val="C00000"/>
                </a:solidFill>
                <a:latin typeface="Avenir Book" charset="0"/>
                <a:ea typeface="Avenir Book" charset="0"/>
                <a:cs typeface="Avenir Book" charset="0"/>
              </a:rPr>
              <a:t>VIOLENCE</a:t>
            </a:r>
            <a:r>
              <a:rPr lang="en-US" sz="4800" dirty="0" smtClean="0">
                <a:latin typeface="Avenir Book" charset="0"/>
                <a:ea typeface="Avenir Book" charset="0"/>
                <a:cs typeface="Avenir Book" charset="0"/>
              </a:rPr>
              <a:t> QUIZ </a:t>
            </a:r>
            <a:endParaRPr lang="en-US" sz="4800" dirty="0">
              <a:effectLst/>
              <a:latin typeface="Avenir Book" charset="0"/>
              <a:ea typeface="Avenir Book" charset="0"/>
              <a:cs typeface="Avenir Book" charset="0"/>
            </a:endParaRPr>
          </a:p>
        </p:txBody>
      </p:sp>
    </p:spTree>
    <p:extLst>
      <p:ext uri="{BB962C8B-B14F-4D97-AF65-F5344CB8AC3E}">
        <p14:creationId xmlns:p14="http://schemas.microsoft.com/office/powerpoint/2010/main" val="835779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1168294" y="1009697"/>
            <a:ext cx="7886700" cy="1325563"/>
          </a:xfrm>
        </p:spPr>
        <p:txBody>
          <a:bodyPr/>
          <a:lstStyle/>
          <a:p>
            <a:r>
              <a:rPr lang="en-US" b="1" dirty="0"/>
              <a:t>ARE YOU </a:t>
            </a:r>
            <a:r>
              <a:rPr lang="en-US" b="1" dirty="0">
                <a:solidFill>
                  <a:srgbClr val="C00000"/>
                </a:solidFill>
              </a:rPr>
              <a:t>ABUSIVE? </a:t>
            </a:r>
            <a:endParaRPr lang="en-US" dirty="0">
              <a:solidFill>
                <a:srgbClr val="C00000"/>
              </a:solidFill>
            </a:endParaRPr>
          </a:p>
        </p:txBody>
      </p:sp>
      <p:sp>
        <p:nvSpPr>
          <p:cNvPr id="3" name="Content Placeholder 2"/>
          <p:cNvSpPr>
            <a:spLocks noGrp="1"/>
          </p:cNvSpPr>
          <p:nvPr>
            <p:ph idx="1"/>
          </p:nvPr>
        </p:nvSpPr>
        <p:spPr>
          <a:xfrm>
            <a:off x="883480" y="2500179"/>
            <a:ext cx="7886700" cy="3555846"/>
          </a:xfrm>
        </p:spPr>
        <p:txBody>
          <a:bodyPr/>
          <a:lstStyle/>
          <a:p>
            <a:pPr marL="514350" indent="-514350">
              <a:buFont typeface="+mj-lt"/>
              <a:buAutoNum type="arabicPeriod"/>
            </a:pPr>
            <a:r>
              <a:rPr lang="en-US" dirty="0" smtClean="0"/>
              <a:t>Do </a:t>
            </a:r>
            <a:r>
              <a:rPr lang="en-US" dirty="0"/>
              <a:t>you constantly check on your partner and accuse her or him of being with other people? </a:t>
            </a:r>
          </a:p>
          <a:p>
            <a:pPr marL="514350" indent="-514350">
              <a:buFont typeface="+mj-lt"/>
              <a:buAutoNum type="arabicPeriod"/>
            </a:pPr>
            <a:r>
              <a:rPr lang="en-US" dirty="0" smtClean="0"/>
              <a:t>Are </a:t>
            </a:r>
            <a:r>
              <a:rPr lang="en-US" dirty="0"/>
              <a:t>you extremely jealous or possessive? </a:t>
            </a:r>
          </a:p>
          <a:p>
            <a:pPr marL="514350" indent="-514350">
              <a:buFont typeface="+mj-lt"/>
              <a:buAutoNum type="arabicPeriod"/>
            </a:pPr>
            <a:r>
              <a:rPr lang="en-US" dirty="0" smtClean="0"/>
              <a:t>Have </a:t>
            </a:r>
            <a:r>
              <a:rPr lang="en-US" dirty="0"/>
              <a:t>you hit, kicked, shoved, or thrown things at your partner? </a:t>
            </a:r>
          </a:p>
          <a:p>
            <a:pPr marL="514350" indent="-514350">
              <a:buFont typeface="+mj-lt"/>
              <a:buAutoNum type="arabicPeriod"/>
            </a:pPr>
            <a:r>
              <a:rPr lang="en-US" dirty="0" smtClean="0"/>
              <a:t>Have </a:t>
            </a:r>
            <a:r>
              <a:rPr lang="en-US" dirty="0"/>
              <a:t>you threatened your partner or broken things in your partner’s presence? </a:t>
            </a:r>
          </a:p>
        </p:txBody>
      </p:sp>
    </p:spTree>
    <p:extLst>
      <p:ext uri="{BB962C8B-B14F-4D97-AF65-F5344CB8AC3E}">
        <p14:creationId xmlns:p14="http://schemas.microsoft.com/office/powerpoint/2010/main" val="247689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183286" y="2904912"/>
            <a:ext cx="7886700" cy="3286021"/>
          </a:xfrm>
        </p:spPr>
        <p:txBody>
          <a:bodyPr/>
          <a:lstStyle/>
          <a:p>
            <a:pPr marL="514350" indent="-514350">
              <a:buFont typeface="+mj-lt"/>
              <a:buAutoNum type="arabicPeriod" startAt="5"/>
            </a:pPr>
            <a:r>
              <a:rPr lang="en-US" dirty="0" smtClean="0"/>
              <a:t>Have </a:t>
            </a:r>
            <a:r>
              <a:rPr lang="en-US" dirty="0"/>
              <a:t>you forced your partner to have sex with you or intimidated your partner so that he or she is afraid to say no? </a:t>
            </a:r>
          </a:p>
          <a:p>
            <a:pPr marL="514350" indent="-514350">
              <a:buFont typeface="+mj-lt"/>
              <a:buAutoNum type="arabicPeriod" startAt="5"/>
            </a:pPr>
            <a:r>
              <a:rPr lang="en-US" dirty="0" smtClean="0"/>
              <a:t>Have </a:t>
            </a:r>
            <a:r>
              <a:rPr lang="en-US" dirty="0"/>
              <a:t>you threatened to hurt your partner? </a:t>
            </a:r>
          </a:p>
          <a:p>
            <a:pPr marL="514350" indent="-514350">
              <a:buFont typeface="+mj-lt"/>
              <a:buAutoNum type="arabicPeriod" startAt="5"/>
            </a:pPr>
            <a:r>
              <a:rPr lang="en-US" dirty="0" smtClean="0"/>
              <a:t>Have </a:t>
            </a:r>
            <a:r>
              <a:rPr lang="en-US" dirty="0"/>
              <a:t>you threatened to hurt yourself if your partner breaks up with you? </a:t>
            </a:r>
          </a:p>
        </p:txBody>
      </p:sp>
    </p:spTree>
    <p:extLst>
      <p:ext uri="{BB962C8B-B14F-4D97-AF65-F5344CB8AC3E}">
        <p14:creationId xmlns:p14="http://schemas.microsoft.com/office/powerpoint/2010/main" val="109262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2" name="Title 1"/>
          <p:cNvSpPr>
            <a:spLocks noGrp="1"/>
          </p:cNvSpPr>
          <p:nvPr>
            <p:ph type="title"/>
          </p:nvPr>
        </p:nvSpPr>
        <p:spPr>
          <a:xfrm>
            <a:off x="1322962" y="1011675"/>
            <a:ext cx="7743218" cy="1321038"/>
          </a:xfrm>
        </p:spPr>
        <p:txBody>
          <a:bodyPr>
            <a:normAutofit/>
          </a:bodyPr>
          <a:lstStyle/>
          <a:p>
            <a:pPr algn="ctr"/>
            <a:r>
              <a:rPr lang="en-US" sz="4000" b="1" dirty="0" smtClean="0">
                <a:solidFill>
                  <a:srgbClr val="002060"/>
                </a:solidFill>
              </a:rPr>
              <a:t>DEFINITION</a:t>
            </a:r>
            <a:r>
              <a:rPr lang="en-US" sz="4000" dirty="0" smtClean="0">
                <a:solidFill>
                  <a:srgbClr val="002060"/>
                </a:solidFill>
              </a:rPr>
              <a:t> </a:t>
            </a:r>
            <a:r>
              <a:rPr lang="en-US" sz="4000" i="1" dirty="0" smtClean="0">
                <a:latin typeface="Palatino Linotype" charset="0"/>
                <a:ea typeface="Palatino Linotype" charset="0"/>
                <a:cs typeface="Palatino Linotype" charset="0"/>
              </a:rPr>
              <a:t>and</a:t>
            </a:r>
            <a:r>
              <a:rPr lang="en-US" sz="4000" dirty="0" smtClean="0">
                <a:solidFill>
                  <a:srgbClr val="002060"/>
                </a:solidFill>
              </a:rPr>
              <a:t> </a:t>
            </a:r>
            <a:r>
              <a:rPr lang="en-US" sz="4000" b="1" dirty="0" smtClean="0">
                <a:solidFill>
                  <a:srgbClr val="C00000"/>
                </a:solidFill>
              </a:rPr>
              <a:t>CHARACTERISTICS</a:t>
            </a:r>
            <a:endParaRPr lang="en-US" sz="4000" b="1" dirty="0">
              <a:solidFill>
                <a:srgbClr val="C00000"/>
              </a:solidFill>
            </a:endParaRPr>
          </a:p>
        </p:txBody>
      </p:sp>
      <p:sp>
        <p:nvSpPr>
          <p:cNvPr id="3" name="Content Placeholder 2"/>
          <p:cNvSpPr>
            <a:spLocks noGrp="1"/>
          </p:cNvSpPr>
          <p:nvPr>
            <p:ph idx="1"/>
          </p:nvPr>
        </p:nvSpPr>
        <p:spPr>
          <a:xfrm>
            <a:off x="901024" y="2895666"/>
            <a:ext cx="7562040" cy="2182171"/>
          </a:xfrm>
        </p:spPr>
        <p:txBody>
          <a:bodyPr/>
          <a:lstStyle/>
          <a:p>
            <a:pPr marL="0" indent="0" algn="ctr">
              <a:lnSpc>
                <a:spcPct val="150000"/>
              </a:lnSpc>
              <a:buNone/>
            </a:pPr>
            <a:r>
              <a:rPr lang="en-US" dirty="0" smtClean="0"/>
              <a:t>TEEN DATING </a:t>
            </a:r>
            <a:r>
              <a:rPr lang="en-US" b="1" dirty="0" smtClean="0">
                <a:solidFill>
                  <a:srgbClr val="C00000"/>
                </a:solidFill>
              </a:rPr>
              <a:t>ABUSE </a:t>
            </a:r>
            <a:r>
              <a:rPr lang="en-US" dirty="0" smtClean="0"/>
              <a:t>IS A PATTERN OF ABUSIVE BEHAVIOR USED TO HAVE </a:t>
            </a:r>
            <a:r>
              <a:rPr lang="en-US" b="1" dirty="0" smtClean="0">
                <a:solidFill>
                  <a:srgbClr val="C00000"/>
                </a:solidFill>
              </a:rPr>
              <a:t>POWER </a:t>
            </a:r>
            <a:r>
              <a:rPr lang="en-US" dirty="0" smtClean="0"/>
              <a:t>AND </a:t>
            </a:r>
            <a:r>
              <a:rPr lang="en-US" b="1" dirty="0" smtClean="0">
                <a:solidFill>
                  <a:srgbClr val="C00000"/>
                </a:solidFill>
              </a:rPr>
              <a:t>CONTROL</a:t>
            </a:r>
            <a:r>
              <a:rPr lang="en-US" dirty="0" smtClean="0"/>
              <a:t> </a:t>
            </a:r>
            <a:r>
              <a:rPr lang="en-US" b="1" dirty="0" smtClean="0">
                <a:solidFill>
                  <a:srgbClr val="C00000"/>
                </a:solidFill>
              </a:rPr>
              <a:t>OVER ANOTHER PERSON</a:t>
            </a:r>
            <a:r>
              <a:rPr lang="en-US" dirty="0" smtClean="0"/>
              <a:t>. IT CAN BE: </a:t>
            </a:r>
            <a:endParaRPr lang="en-US" dirty="0"/>
          </a:p>
        </p:txBody>
      </p:sp>
    </p:spTree>
    <p:extLst>
      <p:ext uri="{BB962C8B-B14F-4D97-AF65-F5344CB8AC3E}">
        <p14:creationId xmlns:p14="http://schemas.microsoft.com/office/powerpoint/2010/main" val="1201575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543048" y="2814973"/>
            <a:ext cx="6866432" cy="2941247"/>
          </a:xfrm>
        </p:spPr>
        <p:txBody>
          <a:bodyPr/>
          <a:lstStyle/>
          <a:p>
            <a:pPr marL="0" indent="0" algn="ctr">
              <a:lnSpc>
                <a:spcPct val="100000"/>
              </a:lnSpc>
              <a:buNone/>
            </a:pPr>
            <a:r>
              <a:rPr lang="en-US" dirty="0"/>
              <a:t>If one or more of the above questions applies to your behavior, realize that you are inflicting physical, emotional, verbal, or sexual abuse on your partner. If you can recognize that what you are doing is wrong, then: </a:t>
            </a:r>
          </a:p>
        </p:txBody>
      </p:sp>
    </p:spTree>
    <p:extLst>
      <p:ext uri="{BB962C8B-B14F-4D97-AF65-F5344CB8AC3E}">
        <p14:creationId xmlns:p14="http://schemas.microsoft.com/office/powerpoint/2010/main" val="578582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349112" y="2635091"/>
            <a:ext cx="7794887" cy="3795686"/>
          </a:xfrm>
        </p:spPr>
        <p:txBody>
          <a:bodyPr/>
          <a:lstStyle/>
          <a:p>
            <a:pPr marL="514350" indent="-514350">
              <a:buFont typeface="+mj-lt"/>
              <a:buAutoNum type="arabicPeriod"/>
            </a:pPr>
            <a:r>
              <a:rPr lang="en-US" dirty="0" smtClean="0"/>
              <a:t>You </a:t>
            </a:r>
            <a:r>
              <a:rPr lang="en-US" dirty="0"/>
              <a:t>do have to take responsibility for your actions. </a:t>
            </a:r>
          </a:p>
          <a:p>
            <a:pPr marL="514350" indent="-514350">
              <a:buFont typeface="+mj-lt"/>
              <a:buAutoNum type="arabicPeriod"/>
            </a:pPr>
            <a:r>
              <a:rPr lang="en-US" dirty="0" smtClean="0"/>
              <a:t>You </a:t>
            </a:r>
            <a:r>
              <a:rPr lang="en-US" dirty="0"/>
              <a:t>can’t blame your behavior on your partner or others. </a:t>
            </a:r>
          </a:p>
          <a:p>
            <a:pPr marL="514350" indent="-514350">
              <a:buFont typeface="+mj-lt"/>
              <a:buAutoNum type="arabicPeriod"/>
            </a:pPr>
            <a:r>
              <a:rPr lang="en-US" dirty="0" smtClean="0"/>
              <a:t>You </a:t>
            </a:r>
            <a:r>
              <a:rPr lang="en-US" dirty="0"/>
              <a:t>can change the way you act if you get supportive counseling. </a:t>
            </a:r>
          </a:p>
          <a:p>
            <a:pPr marL="514350" indent="-514350">
              <a:buFont typeface="+mj-lt"/>
              <a:buAutoNum type="arabicPeriod"/>
            </a:pPr>
            <a:r>
              <a:rPr lang="en-US" dirty="0" smtClean="0"/>
              <a:t>You </a:t>
            </a:r>
            <a:r>
              <a:rPr lang="en-US" dirty="0"/>
              <a:t>can go to the nearest counseling center. </a:t>
            </a:r>
          </a:p>
        </p:txBody>
      </p:sp>
    </p:spTree>
    <p:extLst>
      <p:ext uri="{BB962C8B-B14F-4D97-AF65-F5344CB8AC3E}">
        <p14:creationId xmlns:p14="http://schemas.microsoft.com/office/powerpoint/2010/main" val="43583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558978" y="2949883"/>
            <a:ext cx="6866432" cy="2626456"/>
          </a:xfrm>
        </p:spPr>
        <p:txBody>
          <a:bodyPr/>
          <a:lstStyle/>
          <a:p>
            <a:pPr marL="514350" indent="-514350">
              <a:lnSpc>
                <a:spcPct val="100000"/>
              </a:lnSpc>
              <a:buFont typeface="+mj-lt"/>
              <a:buAutoNum type="arabicPeriod" startAt="5"/>
            </a:pPr>
            <a:r>
              <a:rPr lang="en-US" dirty="0" smtClean="0"/>
              <a:t>You </a:t>
            </a:r>
            <a:r>
              <a:rPr lang="en-US" dirty="0"/>
              <a:t>need to do something about it as soon as possible. If not, it’s going to get worse, and your violence will increase. </a:t>
            </a:r>
          </a:p>
          <a:p>
            <a:pPr marL="514350" indent="-514350">
              <a:lnSpc>
                <a:spcPct val="100000"/>
              </a:lnSpc>
              <a:buFont typeface="+mj-lt"/>
              <a:buAutoNum type="arabicPeriod" startAt="5"/>
            </a:pPr>
            <a:r>
              <a:rPr lang="en-US" dirty="0" smtClean="0"/>
              <a:t>You </a:t>
            </a:r>
            <a:r>
              <a:rPr lang="en-US" dirty="0"/>
              <a:t>might be breaking the law with your abusive behavior. </a:t>
            </a:r>
          </a:p>
        </p:txBody>
      </p:sp>
    </p:spTree>
    <p:extLst>
      <p:ext uri="{BB962C8B-B14F-4D97-AF65-F5344CB8AC3E}">
        <p14:creationId xmlns:p14="http://schemas.microsoft.com/office/powerpoint/2010/main" val="66983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Dating Violence Quiz</a:t>
            </a:r>
            <a:endParaRPr lang="en-US" dirty="0">
              <a:solidFill>
                <a:srgbClr val="002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628650" y="3459549"/>
            <a:ext cx="7886700" cy="992528"/>
          </a:xfrm>
        </p:spPr>
        <p:txBody>
          <a:bodyPr>
            <a:normAutofit/>
          </a:bodyPr>
          <a:lstStyle/>
          <a:p>
            <a:pPr marL="0" indent="0" algn="ctr">
              <a:buNone/>
            </a:pPr>
            <a:r>
              <a:rPr lang="en-US" sz="4800" b="1" dirty="0">
                <a:latin typeface="Avenir Book" charset="0"/>
                <a:ea typeface="Avenir Book" charset="0"/>
                <a:cs typeface="Avenir Book" charset="0"/>
              </a:rPr>
              <a:t>ARE </a:t>
            </a:r>
            <a:r>
              <a:rPr lang="en-US" sz="4800" b="1" dirty="0">
                <a:solidFill>
                  <a:srgbClr val="C00000"/>
                </a:solidFill>
                <a:latin typeface="Avenir Book" charset="0"/>
                <a:ea typeface="Avenir Book" charset="0"/>
                <a:cs typeface="Avenir Book" charset="0"/>
              </a:rPr>
              <a:t>YOU</a:t>
            </a:r>
            <a:r>
              <a:rPr lang="en-US" sz="4800" b="1" dirty="0">
                <a:latin typeface="Avenir Book" charset="0"/>
                <a:ea typeface="Avenir Book" charset="0"/>
                <a:cs typeface="Avenir Book" charset="0"/>
              </a:rPr>
              <a:t> BEING </a:t>
            </a:r>
            <a:r>
              <a:rPr lang="en-US" sz="4800" b="1" dirty="0">
                <a:solidFill>
                  <a:srgbClr val="C00000"/>
                </a:solidFill>
                <a:latin typeface="Avenir Book" charset="0"/>
                <a:ea typeface="Avenir Book" charset="0"/>
                <a:cs typeface="Avenir Book" charset="0"/>
              </a:rPr>
              <a:t>ABUSED?</a:t>
            </a:r>
            <a:r>
              <a:rPr lang="en-US" sz="4800" b="1" dirty="0">
                <a:latin typeface="Avenir Book" charset="0"/>
                <a:ea typeface="Avenir Book" charset="0"/>
                <a:cs typeface="Avenir Book" charset="0"/>
              </a:rPr>
              <a:t> </a:t>
            </a:r>
            <a:endParaRPr lang="en-US" sz="4800" dirty="0">
              <a:latin typeface="Avenir Book" charset="0"/>
              <a:ea typeface="Avenir Book" charset="0"/>
              <a:cs typeface="Avenir Book" charset="0"/>
            </a:endParaRPr>
          </a:p>
        </p:txBody>
      </p:sp>
    </p:spTree>
    <p:extLst>
      <p:ext uri="{BB962C8B-B14F-4D97-AF65-F5344CB8AC3E}">
        <p14:creationId xmlns:p14="http://schemas.microsoft.com/office/powerpoint/2010/main" val="504051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7000406"/>
          </a:xfrm>
          <a:prstGeom prst="rect">
            <a:avLst/>
          </a:prstGeom>
        </p:spPr>
      </p:pic>
      <p:sp>
        <p:nvSpPr>
          <p:cNvPr id="3" name="Content Placeholder 2"/>
          <p:cNvSpPr>
            <a:spLocks noGrp="1"/>
          </p:cNvSpPr>
          <p:nvPr>
            <p:ph idx="1"/>
          </p:nvPr>
        </p:nvSpPr>
        <p:spPr>
          <a:xfrm>
            <a:off x="823519" y="2395249"/>
            <a:ext cx="7825803" cy="4185433"/>
          </a:xfrm>
        </p:spPr>
        <p:txBody>
          <a:bodyPr>
            <a:normAutofit/>
          </a:bodyPr>
          <a:lstStyle/>
          <a:p>
            <a:pPr>
              <a:lnSpc>
                <a:spcPct val="100000"/>
              </a:lnSpc>
            </a:pPr>
            <a:r>
              <a:rPr lang="en-US" dirty="0"/>
              <a:t>Are you frightened by your partner’s temper? </a:t>
            </a:r>
          </a:p>
          <a:p>
            <a:pPr>
              <a:lnSpc>
                <a:spcPct val="100000"/>
              </a:lnSpc>
            </a:pPr>
            <a:r>
              <a:rPr lang="en-US" dirty="0"/>
              <a:t>Are you afraid to disagree with your partner? </a:t>
            </a:r>
          </a:p>
          <a:p>
            <a:pPr>
              <a:lnSpc>
                <a:spcPct val="100000"/>
              </a:lnSpc>
            </a:pPr>
            <a:r>
              <a:rPr lang="en-US" dirty="0"/>
              <a:t>Are you constantly apologizing for your partner’s behavior, especially when he or she has treated you badly? </a:t>
            </a:r>
          </a:p>
          <a:p>
            <a:pPr>
              <a:lnSpc>
                <a:spcPct val="100000"/>
              </a:lnSpc>
            </a:pPr>
            <a:r>
              <a:rPr lang="en-US" dirty="0"/>
              <a:t>Do you have to justify every place you go, everything you do? </a:t>
            </a:r>
          </a:p>
        </p:txBody>
      </p:sp>
    </p:spTree>
    <p:extLst>
      <p:ext uri="{BB962C8B-B14F-4D97-AF65-F5344CB8AC3E}">
        <p14:creationId xmlns:p14="http://schemas.microsoft.com/office/powerpoint/2010/main" val="1921233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673620" y="2323476"/>
            <a:ext cx="7886700" cy="4182256"/>
          </a:xfrm>
        </p:spPr>
        <p:txBody>
          <a:bodyPr>
            <a:normAutofit/>
          </a:bodyPr>
          <a:lstStyle/>
          <a:p>
            <a:pPr>
              <a:lnSpc>
                <a:spcPct val="100000"/>
              </a:lnSpc>
            </a:pPr>
            <a:r>
              <a:rPr lang="en-US" dirty="0"/>
              <a:t>Does your partner constantly put you down and then say he or she loves you? </a:t>
            </a:r>
          </a:p>
          <a:p>
            <a:pPr>
              <a:lnSpc>
                <a:spcPct val="100000"/>
              </a:lnSpc>
            </a:pPr>
            <a:r>
              <a:rPr lang="en-US" dirty="0"/>
              <a:t>Have you ever been hit, kicked, shoved, or had things thrown at you? </a:t>
            </a:r>
          </a:p>
          <a:p>
            <a:pPr>
              <a:lnSpc>
                <a:spcPct val="100000"/>
              </a:lnSpc>
            </a:pPr>
            <a:r>
              <a:rPr lang="en-US" dirty="0"/>
              <a:t>Do you not see family or friends or do things just because of your partner’s jealousy? </a:t>
            </a:r>
          </a:p>
          <a:p>
            <a:pPr>
              <a:lnSpc>
                <a:spcPct val="100000"/>
              </a:lnSpc>
            </a:pPr>
            <a:r>
              <a:rPr lang="en-US" dirty="0"/>
              <a:t>Have you been forced into </a:t>
            </a:r>
          </a:p>
        </p:txBody>
      </p:sp>
    </p:spTree>
    <p:extLst>
      <p:ext uri="{BB962C8B-B14F-4D97-AF65-F5344CB8AC3E}">
        <p14:creationId xmlns:p14="http://schemas.microsoft.com/office/powerpoint/2010/main" val="603200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733580" y="2158581"/>
            <a:ext cx="7886700" cy="4422098"/>
          </a:xfrm>
        </p:spPr>
        <p:txBody>
          <a:bodyPr/>
          <a:lstStyle/>
          <a:p>
            <a:pPr>
              <a:lnSpc>
                <a:spcPct val="100000"/>
              </a:lnSpc>
            </a:pPr>
            <a:r>
              <a:rPr lang="en-US" dirty="0"/>
              <a:t>Are you afraid to break up because your partner has threatened to hurt you himself/herself? </a:t>
            </a:r>
          </a:p>
          <a:p>
            <a:pPr>
              <a:lnSpc>
                <a:spcPct val="100000"/>
              </a:lnSpc>
            </a:pPr>
            <a:r>
              <a:rPr lang="en-US" dirty="0"/>
              <a:t>Do you feel less confident about yourself when you’re with him or her? </a:t>
            </a:r>
          </a:p>
          <a:p>
            <a:pPr>
              <a:lnSpc>
                <a:spcPct val="100000"/>
              </a:lnSpc>
            </a:pPr>
            <a:r>
              <a:rPr lang="en-US" dirty="0"/>
              <a:t>Do you feel scared or worried about doing or saying “the wrong thing”? </a:t>
            </a:r>
          </a:p>
          <a:p>
            <a:pPr>
              <a:lnSpc>
                <a:spcPct val="100000"/>
              </a:lnSpc>
            </a:pPr>
            <a:r>
              <a:rPr lang="en-US" dirty="0"/>
              <a:t>Do you find yourself changing your behavior out of fear or to avoid a fight? </a:t>
            </a:r>
          </a:p>
        </p:txBody>
      </p:sp>
    </p:spTree>
    <p:extLst>
      <p:ext uri="{BB962C8B-B14F-4D97-AF65-F5344CB8AC3E}">
        <p14:creationId xmlns:p14="http://schemas.microsoft.com/office/powerpoint/2010/main" val="1867872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023370"/>
          </a:xfrm>
          <a:prstGeom prst="rect">
            <a:avLst/>
          </a:prstGeom>
        </p:spPr>
      </p:pic>
      <p:sp>
        <p:nvSpPr>
          <p:cNvPr id="3" name="Content Placeholder 2"/>
          <p:cNvSpPr>
            <a:spLocks noGrp="1"/>
          </p:cNvSpPr>
          <p:nvPr>
            <p:ph idx="1"/>
          </p:nvPr>
        </p:nvSpPr>
        <p:spPr>
          <a:xfrm>
            <a:off x="628650" y="2638269"/>
            <a:ext cx="7886700" cy="3357797"/>
          </a:xfrm>
        </p:spPr>
        <p:txBody>
          <a:bodyPr/>
          <a:lstStyle/>
          <a:p>
            <a:pPr marL="0" indent="0" algn="ctr">
              <a:lnSpc>
                <a:spcPct val="150000"/>
              </a:lnSpc>
              <a:buNone/>
            </a:pPr>
            <a:r>
              <a:rPr lang="en-US" dirty="0" smtClean="0">
                <a:latin typeface="Avenir Book" charset="0"/>
                <a:ea typeface="Avenir Book" charset="0"/>
                <a:cs typeface="Avenir Book" charset="0"/>
              </a:rPr>
              <a:t>IF ONE OR MORE OF THE ABOVE QUESTIONS APPLIES TO YOUR RELATIONSHIP, </a:t>
            </a:r>
            <a:r>
              <a:rPr lang="en-US" b="1" dirty="0" smtClean="0">
                <a:solidFill>
                  <a:srgbClr val="C00000"/>
                </a:solidFill>
                <a:latin typeface="Avenir Book" charset="0"/>
                <a:ea typeface="Avenir Book" charset="0"/>
                <a:cs typeface="Avenir Book" charset="0"/>
              </a:rPr>
              <a:t>YOU ARE BEING ABUSED </a:t>
            </a:r>
            <a:r>
              <a:rPr lang="en-US" dirty="0" smtClean="0">
                <a:latin typeface="Avenir Book" charset="0"/>
                <a:ea typeface="Avenir Book" charset="0"/>
                <a:cs typeface="Avenir Book" charset="0"/>
              </a:rPr>
              <a:t>AND YOU CAN MAKE CHOICES. YOU CAN: </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408937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1183282" y="2235696"/>
            <a:ext cx="7046316" cy="4300012"/>
          </a:xfrm>
        </p:spPr>
        <p:txBody>
          <a:bodyPr/>
          <a:lstStyle/>
          <a:p>
            <a:pPr>
              <a:lnSpc>
                <a:spcPct val="100000"/>
              </a:lnSpc>
            </a:pPr>
            <a:r>
              <a:rPr lang="en-US" dirty="0"/>
              <a:t>End the relationship and choose not to see your partner. </a:t>
            </a:r>
          </a:p>
          <a:p>
            <a:pPr>
              <a:lnSpc>
                <a:spcPct val="100000"/>
              </a:lnSpc>
            </a:pPr>
            <a:r>
              <a:rPr lang="en-US" dirty="0"/>
              <a:t>Get help from someone you trust, preferably an adult. </a:t>
            </a:r>
          </a:p>
          <a:p>
            <a:pPr>
              <a:lnSpc>
                <a:spcPct val="100000"/>
              </a:lnSpc>
            </a:pPr>
            <a:r>
              <a:rPr lang="en-US" dirty="0"/>
              <a:t>Go to your counseling center at school. </a:t>
            </a:r>
          </a:p>
          <a:p>
            <a:pPr>
              <a:lnSpc>
                <a:spcPct val="100000"/>
              </a:lnSpc>
            </a:pPr>
            <a:r>
              <a:rPr lang="en-US" dirty="0"/>
              <a:t>Call your local domestic violence program. </a:t>
            </a:r>
          </a:p>
        </p:txBody>
      </p:sp>
    </p:spTree>
    <p:extLst>
      <p:ext uri="{BB962C8B-B14F-4D97-AF65-F5344CB8AC3E}">
        <p14:creationId xmlns:p14="http://schemas.microsoft.com/office/powerpoint/2010/main" val="1849988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24"/>
            <a:ext cx="9144000" cy="7025294"/>
          </a:xfrm>
          <a:prstGeom prst="rect">
            <a:avLst/>
          </a:prstGeom>
        </p:spPr>
      </p:pic>
      <p:sp>
        <p:nvSpPr>
          <p:cNvPr id="2" name="Title 1"/>
          <p:cNvSpPr>
            <a:spLocks noGrp="1"/>
          </p:cNvSpPr>
          <p:nvPr>
            <p:ph type="title"/>
          </p:nvPr>
        </p:nvSpPr>
        <p:spPr>
          <a:xfrm>
            <a:off x="958435" y="1024691"/>
            <a:ext cx="7886700" cy="1325563"/>
          </a:xfrm>
        </p:spPr>
        <p:txBody>
          <a:bodyPr/>
          <a:lstStyle/>
          <a:p>
            <a:pPr algn="ctr"/>
            <a:r>
              <a:rPr lang="en-US" dirty="0" smtClean="0"/>
              <a:t>WARNING </a:t>
            </a:r>
            <a:r>
              <a:rPr lang="en-US" b="1" dirty="0" smtClean="0">
                <a:solidFill>
                  <a:srgbClr val="C00000"/>
                </a:solidFill>
              </a:rPr>
              <a:t>SIGNS</a:t>
            </a:r>
            <a:r>
              <a:rPr lang="en-US" dirty="0" smtClean="0"/>
              <a:t> CHECKLIST </a:t>
            </a:r>
            <a:endParaRPr lang="en-US" dirty="0">
              <a:effectLst/>
            </a:endParaRPr>
          </a:p>
        </p:txBody>
      </p:sp>
      <p:sp>
        <p:nvSpPr>
          <p:cNvPr id="3" name="Content Placeholder 2"/>
          <p:cNvSpPr>
            <a:spLocks noGrp="1"/>
          </p:cNvSpPr>
          <p:nvPr>
            <p:ph idx="1"/>
          </p:nvPr>
        </p:nvSpPr>
        <p:spPr>
          <a:xfrm>
            <a:off x="703600" y="2530157"/>
            <a:ext cx="7886700" cy="4050522"/>
          </a:xfrm>
        </p:spPr>
        <p:txBody>
          <a:bodyPr/>
          <a:lstStyle/>
          <a:p>
            <a:pPr>
              <a:lnSpc>
                <a:spcPct val="100000"/>
              </a:lnSpc>
            </a:pPr>
            <a:r>
              <a:rPr lang="en-US" b="1" dirty="0" smtClean="0">
                <a:solidFill>
                  <a:srgbClr val="C00000"/>
                </a:solidFill>
              </a:rPr>
              <a:t>JEALOUSY</a:t>
            </a:r>
            <a:r>
              <a:rPr lang="en-US" b="1" dirty="0">
                <a:solidFill>
                  <a:srgbClr val="C00000"/>
                </a:solidFill>
              </a:rPr>
              <a:t>.</a:t>
            </a:r>
            <a:r>
              <a:rPr lang="en-US" b="1" dirty="0"/>
              <a:t> </a:t>
            </a:r>
            <a:r>
              <a:rPr lang="en-US" dirty="0"/>
              <a:t>Intense envy and almost paranoia can lead to isolation of the victim. Example: Girl-friend cannot look, notice or speak to another male; cannot go out alone or with friends. </a:t>
            </a:r>
          </a:p>
          <a:p>
            <a:pPr>
              <a:lnSpc>
                <a:spcPct val="100000"/>
              </a:lnSpc>
            </a:pPr>
            <a:r>
              <a:rPr lang="en-US" b="1" dirty="0">
                <a:solidFill>
                  <a:srgbClr val="C00000"/>
                </a:solidFill>
              </a:rPr>
              <a:t>HOME LIFE. </a:t>
            </a:r>
            <a:r>
              <a:rPr lang="en-US" dirty="0"/>
              <a:t>Has experienced violence or </a:t>
            </a:r>
            <a:r>
              <a:rPr lang="en-US" dirty="0" smtClean="0"/>
              <a:t>witnessed </a:t>
            </a:r>
            <a:r>
              <a:rPr lang="en-US" dirty="0"/>
              <a:t>abusive situations in the home as a child. Example: Father abuses mother; brother abuses wife or girlfriend; abused as child by parent or siblings. </a:t>
            </a:r>
          </a:p>
        </p:txBody>
      </p:sp>
    </p:spTree>
    <p:extLst>
      <p:ext uri="{BB962C8B-B14F-4D97-AF65-F5344CB8AC3E}">
        <p14:creationId xmlns:p14="http://schemas.microsoft.com/office/powerpoint/2010/main" val="94643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614791" y="2681659"/>
            <a:ext cx="6958924" cy="3213303"/>
          </a:xfrm>
        </p:spPr>
        <p:txBody>
          <a:bodyPr/>
          <a:lstStyle/>
          <a:p>
            <a:pPr>
              <a:lnSpc>
                <a:spcPct val="100000"/>
              </a:lnSpc>
            </a:pPr>
            <a:r>
              <a:rPr lang="en-US" dirty="0"/>
              <a:t>Any kind of physical violence or threat of physical violence to get control. </a:t>
            </a:r>
          </a:p>
          <a:p>
            <a:pPr>
              <a:lnSpc>
                <a:spcPct val="100000"/>
              </a:lnSpc>
            </a:pPr>
            <a:r>
              <a:rPr lang="en-US" dirty="0"/>
              <a:t>Emotional or mental abuse, such as playing mind games, making you feel crazy, constantly texting you, or constantly putting you down or criticizing you. </a:t>
            </a:r>
          </a:p>
        </p:txBody>
      </p:sp>
    </p:spTree>
    <p:extLst>
      <p:ext uri="{BB962C8B-B14F-4D97-AF65-F5344CB8AC3E}">
        <p14:creationId xmlns:p14="http://schemas.microsoft.com/office/powerpoint/2010/main" val="10529025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223126"/>
          </a:xfrm>
          <a:prstGeom prst="rect">
            <a:avLst/>
          </a:prstGeom>
        </p:spPr>
      </p:pic>
      <p:sp>
        <p:nvSpPr>
          <p:cNvPr id="3" name="Content Placeholder 2"/>
          <p:cNvSpPr>
            <a:spLocks noGrp="1"/>
          </p:cNvSpPr>
          <p:nvPr>
            <p:ph idx="1"/>
          </p:nvPr>
        </p:nvSpPr>
        <p:spPr>
          <a:xfrm>
            <a:off x="1153303" y="2839273"/>
            <a:ext cx="7886700" cy="3720739"/>
          </a:xfrm>
        </p:spPr>
        <p:txBody>
          <a:bodyPr>
            <a:normAutofit/>
          </a:bodyPr>
          <a:lstStyle/>
          <a:p>
            <a:pPr>
              <a:lnSpc>
                <a:spcPct val="100000"/>
              </a:lnSpc>
            </a:pPr>
            <a:r>
              <a:rPr lang="en-US" b="1" dirty="0">
                <a:solidFill>
                  <a:srgbClr val="C00000"/>
                </a:solidFill>
              </a:rPr>
              <a:t>HATES MOTHER.</a:t>
            </a:r>
            <a:r>
              <a:rPr lang="en-US" b="1" dirty="0"/>
              <a:t> </a:t>
            </a:r>
            <a:r>
              <a:rPr lang="en-US" dirty="0"/>
              <a:t>Strong negative feelings toward mother; talks harshly or degrades mother or women in general. </a:t>
            </a:r>
          </a:p>
          <a:p>
            <a:pPr>
              <a:lnSpc>
                <a:spcPct val="100000"/>
              </a:lnSpc>
            </a:pPr>
            <a:r>
              <a:rPr lang="en-US" b="1" dirty="0">
                <a:solidFill>
                  <a:srgbClr val="C00000"/>
                </a:solidFill>
              </a:rPr>
              <a:t>QUICK TEMPER, LOW IMPULSE CONTROL. </a:t>
            </a:r>
            <a:r>
              <a:rPr lang="en-US" dirty="0" smtClean="0"/>
              <a:t>Will </a:t>
            </a:r>
            <a:r>
              <a:rPr lang="en-US" dirty="0"/>
              <a:t>strike out using violence quickly; </a:t>
            </a:r>
            <a:r>
              <a:rPr lang="en-US" dirty="0" smtClean="0"/>
              <a:t>easily </a:t>
            </a:r>
            <a:r>
              <a:rPr lang="en-US" dirty="0"/>
              <a:t>provoked to anger; uses a lot of physical aggression to solve problems. </a:t>
            </a:r>
          </a:p>
        </p:txBody>
      </p:sp>
    </p:spTree>
    <p:extLst>
      <p:ext uri="{BB962C8B-B14F-4D97-AF65-F5344CB8AC3E}">
        <p14:creationId xmlns:p14="http://schemas.microsoft.com/office/powerpoint/2010/main" val="1588131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211977" y="2282831"/>
            <a:ext cx="7886700" cy="4433279"/>
          </a:xfrm>
        </p:spPr>
        <p:txBody>
          <a:bodyPr>
            <a:normAutofit/>
          </a:bodyPr>
          <a:lstStyle/>
          <a:p>
            <a:pPr>
              <a:lnSpc>
                <a:spcPct val="100000"/>
              </a:lnSpc>
            </a:pPr>
            <a:r>
              <a:rPr lang="en-US" b="1" dirty="0">
                <a:solidFill>
                  <a:srgbClr val="C00000"/>
                </a:solidFill>
              </a:rPr>
              <a:t>SUBSTANCE ABUSE. </a:t>
            </a:r>
            <a:r>
              <a:rPr lang="en-US" dirty="0"/>
              <a:t>Uses alcohol and / or drugs regularly. Example: Abusing person claims, “I wouldn’t have done it if I hadn’t been drunk.” Victim excuses behavior, “He only hits me when he’s been drinking.” </a:t>
            </a:r>
          </a:p>
          <a:p>
            <a:pPr>
              <a:lnSpc>
                <a:spcPct val="100000"/>
              </a:lnSpc>
            </a:pPr>
            <a:r>
              <a:rPr lang="en-US" b="1" dirty="0">
                <a:solidFill>
                  <a:srgbClr val="C00000"/>
                </a:solidFill>
              </a:rPr>
              <a:t>RIGID ROLE EXPECTATIONS. </a:t>
            </a:r>
            <a:r>
              <a:rPr lang="en-US" dirty="0"/>
              <a:t>Fantasy approach to life, women fit into only one role: </a:t>
            </a:r>
            <a:r>
              <a:rPr lang="en-US" dirty="0" smtClean="0"/>
              <a:t>dependent</a:t>
            </a:r>
            <a:r>
              <a:rPr lang="en-US" dirty="0"/>
              <a:t>, submissive, compliant; men fit only one role: boss, decision maker, dominant, macho. </a:t>
            </a:r>
          </a:p>
        </p:txBody>
      </p:sp>
    </p:spTree>
    <p:extLst>
      <p:ext uri="{BB962C8B-B14F-4D97-AF65-F5344CB8AC3E}">
        <p14:creationId xmlns:p14="http://schemas.microsoft.com/office/powerpoint/2010/main" val="648342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450426" y="2582375"/>
            <a:ext cx="7425558" cy="3518885"/>
          </a:xfrm>
        </p:spPr>
        <p:txBody>
          <a:bodyPr/>
          <a:lstStyle/>
          <a:p>
            <a:r>
              <a:rPr lang="en-US" b="1" dirty="0">
                <a:solidFill>
                  <a:srgbClr val="C00000"/>
                </a:solidFill>
              </a:rPr>
              <a:t>CONTROLLING. </a:t>
            </a:r>
            <a:r>
              <a:rPr lang="en-US" dirty="0"/>
              <a:t>Completely rules the </a:t>
            </a:r>
            <a:r>
              <a:rPr lang="en-US" dirty="0" smtClean="0"/>
              <a:t>relationship</a:t>
            </a:r>
            <a:r>
              <a:rPr lang="en-US" dirty="0"/>
              <a:t>; other person’s point of view not important; his opinions, attitudes, beliefs must always prevail. </a:t>
            </a:r>
          </a:p>
          <a:p>
            <a:r>
              <a:rPr lang="en-US" b="1" dirty="0">
                <a:solidFill>
                  <a:srgbClr val="C00000"/>
                </a:solidFill>
              </a:rPr>
              <a:t>DICTATORIAL. </a:t>
            </a:r>
            <a:r>
              <a:rPr lang="en-US" dirty="0"/>
              <a:t>Wants absolute control. Example: Dictates victim’s dress, makeup, hair style, choice of friends, etc. </a:t>
            </a:r>
          </a:p>
        </p:txBody>
      </p:sp>
    </p:spTree>
    <p:extLst>
      <p:ext uri="{BB962C8B-B14F-4D97-AF65-F5344CB8AC3E}">
        <p14:creationId xmlns:p14="http://schemas.microsoft.com/office/powerpoint/2010/main" val="359817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196212" y="2112918"/>
            <a:ext cx="7886700" cy="4839669"/>
          </a:xfrm>
        </p:spPr>
        <p:txBody>
          <a:bodyPr>
            <a:normAutofit/>
          </a:bodyPr>
          <a:lstStyle/>
          <a:p>
            <a:pPr>
              <a:lnSpc>
                <a:spcPct val="100000"/>
              </a:lnSpc>
            </a:pPr>
            <a:r>
              <a:rPr lang="en-US" b="1" dirty="0">
                <a:solidFill>
                  <a:srgbClr val="C00000"/>
                </a:solidFill>
              </a:rPr>
              <a:t>DISPLACED AGGRESSION. </a:t>
            </a:r>
            <a:r>
              <a:rPr lang="en-US" dirty="0"/>
              <a:t>Consciously or unconsciously finding fault with something that is not related to the problem at hand. Example: Abuser feels angry because of something that happens at school, work or home, then hits his girlfriend. </a:t>
            </a:r>
          </a:p>
          <a:p>
            <a:pPr>
              <a:lnSpc>
                <a:spcPct val="100000"/>
              </a:lnSpc>
            </a:pPr>
            <a:r>
              <a:rPr lang="en-US" b="1" dirty="0">
                <a:solidFill>
                  <a:srgbClr val="C00000"/>
                </a:solidFill>
              </a:rPr>
              <a:t>HITTING WALLS, THROWING OBJECTS, NAME CALLING. </a:t>
            </a:r>
            <a:r>
              <a:rPr lang="en-US" dirty="0"/>
              <a:t>Gestures that usually lead to physical violence. </a:t>
            </a:r>
          </a:p>
        </p:txBody>
      </p:sp>
    </p:spTree>
    <p:extLst>
      <p:ext uri="{BB962C8B-B14F-4D97-AF65-F5344CB8AC3E}">
        <p14:creationId xmlns:p14="http://schemas.microsoft.com/office/powerpoint/2010/main" val="147024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385397" y="3042744"/>
            <a:ext cx="7427529" cy="2443664"/>
          </a:xfrm>
        </p:spPr>
        <p:txBody>
          <a:bodyPr>
            <a:normAutofit/>
          </a:bodyPr>
          <a:lstStyle/>
          <a:p>
            <a:pPr>
              <a:lnSpc>
                <a:spcPct val="100000"/>
              </a:lnSpc>
            </a:pPr>
            <a:r>
              <a:rPr lang="en-US" b="1" dirty="0" smtClean="0">
                <a:solidFill>
                  <a:srgbClr val="C00000"/>
                </a:solidFill>
              </a:rPr>
              <a:t>JEKYLL </a:t>
            </a:r>
            <a:r>
              <a:rPr lang="en-US" b="1" dirty="0">
                <a:solidFill>
                  <a:srgbClr val="C00000"/>
                </a:solidFill>
              </a:rPr>
              <a:t>- HYDE (DUAL) PERSONALITY. </a:t>
            </a:r>
            <a:r>
              <a:rPr lang="en-US" dirty="0" smtClean="0"/>
              <a:t>Extreme </a:t>
            </a:r>
            <a:r>
              <a:rPr lang="en-US" dirty="0"/>
              <a:t>Mood Swings. </a:t>
            </a:r>
          </a:p>
          <a:p>
            <a:pPr>
              <a:lnSpc>
                <a:spcPct val="100000"/>
              </a:lnSpc>
            </a:pPr>
            <a:r>
              <a:rPr lang="en-US" b="1" dirty="0">
                <a:solidFill>
                  <a:srgbClr val="C00000"/>
                </a:solidFill>
              </a:rPr>
              <a:t>LOW SELF-ESTEEM. </a:t>
            </a:r>
            <a:r>
              <a:rPr lang="en-US" dirty="0"/>
              <a:t>Poor self- image; putting others down helps him feel better about himself. </a:t>
            </a:r>
          </a:p>
        </p:txBody>
      </p:sp>
    </p:spTree>
    <p:extLst>
      <p:ext uri="{BB962C8B-B14F-4D97-AF65-F5344CB8AC3E}">
        <p14:creationId xmlns:p14="http://schemas.microsoft.com/office/powerpoint/2010/main" val="772663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908554" y="3342734"/>
            <a:ext cx="7886700" cy="977536"/>
          </a:xfrm>
        </p:spPr>
        <p:txBody>
          <a:bodyPr>
            <a:normAutofit/>
          </a:bodyPr>
          <a:lstStyle/>
          <a:p>
            <a:pPr marL="0" indent="0" algn="ctr">
              <a:buNone/>
            </a:pPr>
            <a:r>
              <a:rPr lang="en-US" sz="5400" dirty="0" smtClean="0">
                <a:latin typeface="Avenir Book" charset="0"/>
                <a:ea typeface="Avenir Book" charset="0"/>
                <a:cs typeface="Avenir Book" charset="0"/>
              </a:rPr>
              <a:t>YOUR </a:t>
            </a:r>
            <a:r>
              <a:rPr lang="en-US" sz="5400" b="1" dirty="0" smtClean="0">
                <a:solidFill>
                  <a:srgbClr val="C00000"/>
                </a:solidFill>
                <a:latin typeface="Avenir Book" charset="0"/>
                <a:ea typeface="Avenir Book" charset="0"/>
                <a:cs typeface="Avenir Book" charset="0"/>
              </a:rPr>
              <a:t>RIGHTS</a:t>
            </a:r>
            <a:endParaRPr lang="en-US" sz="5400" b="1" dirty="0">
              <a:solidFill>
                <a:srgbClr val="C00000"/>
              </a:solidFill>
              <a:latin typeface="Avenir Book" charset="0"/>
              <a:ea typeface="Avenir Book" charset="0"/>
              <a:cs typeface="Avenir Book" charset="0"/>
            </a:endParaRPr>
          </a:p>
        </p:txBody>
      </p:sp>
    </p:spTree>
    <p:extLst>
      <p:ext uri="{BB962C8B-B14F-4D97-AF65-F5344CB8AC3E}">
        <p14:creationId xmlns:p14="http://schemas.microsoft.com/office/powerpoint/2010/main" val="723109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38556" y="1326831"/>
            <a:ext cx="5078467" cy="1325563"/>
          </a:xfrm>
        </p:spPr>
        <p:txBody>
          <a:bodyPr>
            <a:normAutofit/>
          </a:bodyPr>
          <a:lstStyle/>
          <a:p>
            <a:r>
              <a:rPr lang="en-US" sz="4000" b="1" dirty="0"/>
              <a:t>You have the right to:</a:t>
            </a:r>
            <a:br>
              <a:rPr lang="en-US" sz="4000" b="1" dirty="0"/>
            </a:br>
            <a:endParaRPr lang="en-US" sz="4000" b="1" dirty="0"/>
          </a:p>
        </p:txBody>
      </p:sp>
      <p:sp>
        <p:nvSpPr>
          <p:cNvPr id="3" name="Content Placeholder 2"/>
          <p:cNvSpPr>
            <a:spLocks noGrp="1"/>
          </p:cNvSpPr>
          <p:nvPr>
            <p:ph idx="1"/>
          </p:nvPr>
        </p:nvSpPr>
        <p:spPr>
          <a:xfrm>
            <a:off x="1198274" y="2500178"/>
            <a:ext cx="7886700" cy="3990562"/>
          </a:xfrm>
        </p:spPr>
        <p:txBody>
          <a:bodyPr>
            <a:normAutofit/>
          </a:bodyPr>
          <a:lstStyle/>
          <a:p>
            <a:r>
              <a:rPr lang="en-US" sz="2400" dirty="0"/>
              <a:t>Express your opinions and have them be </a:t>
            </a:r>
            <a:r>
              <a:rPr lang="en-US" sz="2400" dirty="0" smtClean="0"/>
              <a:t>respected</a:t>
            </a:r>
          </a:p>
          <a:p>
            <a:r>
              <a:rPr lang="en-US" sz="2400" dirty="0" smtClean="0"/>
              <a:t>Have </a:t>
            </a:r>
            <a:r>
              <a:rPr lang="en-US" sz="2400" dirty="0"/>
              <a:t>your needs be as important as </a:t>
            </a:r>
            <a:r>
              <a:rPr lang="en-US" sz="2400" dirty="0" smtClean="0"/>
              <a:t>your partner’s </a:t>
            </a:r>
            <a:r>
              <a:rPr lang="en-US" sz="2400" dirty="0"/>
              <a:t>needs. </a:t>
            </a:r>
          </a:p>
          <a:p>
            <a:r>
              <a:rPr lang="en-US" sz="2400" dirty="0" smtClean="0"/>
              <a:t>Grow </a:t>
            </a:r>
            <a:r>
              <a:rPr lang="en-US" sz="2400" dirty="0"/>
              <a:t>as an individual in your own way. </a:t>
            </a:r>
          </a:p>
          <a:p>
            <a:r>
              <a:rPr lang="en-US" sz="2400" dirty="0" smtClean="0"/>
              <a:t>Change </a:t>
            </a:r>
            <a:r>
              <a:rPr lang="en-US" sz="2400" dirty="0"/>
              <a:t>your mind. </a:t>
            </a:r>
          </a:p>
          <a:p>
            <a:r>
              <a:rPr lang="en-US" sz="2400" dirty="0" smtClean="0"/>
              <a:t>Not </a:t>
            </a:r>
            <a:r>
              <a:rPr lang="en-US" sz="2400" dirty="0"/>
              <a:t>take responsibility for your partner’s behavior. </a:t>
            </a:r>
          </a:p>
          <a:p>
            <a:r>
              <a:rPr lang="en-US" sz="2400" dirty="0" smtClean="0"/>
              <a:t>Not </a:t>
            </a:r>
            <a:r>
              <a:rPr lang="en-US" sz="2400" dirty="0"/>
              <a:t>be physically, sexually, or emotionally abused. </a:t>
            </a:r>
          </a:p>
          <a:p>
            <a:r>
              <a:rPr lang="en-US" sz="2400" dirty="0" smtClean="0"/>
              <a:t>Break </a:t>
            </a:r>
            <a:r>
              <a:rPr lang="en-US" sz="2400" dirty="0"/>
              <a:t>up with some you are afraid of. </a:t>
            </a:r>
            <a:endParaRPr lang="en-US" sz="2400" dirty="0" smtClean="0"/>
          </a:p>
          <a:p>
            <a:r>
              <a:rPr lang="en-US" sz="2400" dirty="0" smtClean="0"/>
              <a:t>Be </a:t>
            </a:r>
            <a:r>
              <a:rPr lang="en-US" sz="2400" dirty="0"/>
              <a:t>happy and healthy. </a:t>
            </a:r>
          </a:p>
        </p:txBody>
      </p:sp>
    </p:spTree>
    <p:extLst>
      <p:ext uri="{BB962C8B-B14F-4D97-AF65-F5344CB8AC3E}">
        <p14:creationId xmlns:p14="http://schemas.microsoft.com/office/powerpoint/2010/main" val="1483352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3460" y="2710040"/>
            <a:ext cx="7376099" cy="2821326"/>
          </a:xfrm>
        </p:spPr>
        <p:txBody>
          <a:bodyPr/>
          <a:lstStyle/>
          <a:p>
            <a:pPr marL="0" indent="0" algn="ctr">
              <a:lnSpc>
                <a:spcPct val="100000"/>
              </a:lnSpc>
              <a:buNone/>
            </a:pPr>
            <a:r>
              <a:rPr lang="en-US" dirty="0">
                <a:solidFill>
                  <a:srgbClr val="002060"/>
                </a:solidFill>
              </a:rPr>
              <a:t>Talk to your parents or another adult family member, a school counselor or teacher, or call the </a:t>
            </a:r>
            <a:r>
              <a:rPr lang="en-US" u="sng" dirty="0">
                <a:solidFill>
                  <a:srgbClr val="002060"/>
                </a:solidFill>
              </a:rPr>
              <a:t>National Domestic Violence Hotline at 1-800- 799-SAFE (1-800-799-7233) or the National Teen Dating Abuse Hotline at 1-866-331-9474. </a:t>
            </a:r>
          </a:p>
        </p:txBody>
      </p:sp>
    </p:spTree>
    <p:extLst>
      <p:ext uri="{BB962C8B-B14F-4D97-AF65-F5344CB8AC3E}">
        <p14:creationId xmlns:p14="http://schemas.microsoft.com/office/powerpoint/2010/main" val="1449118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562504" y="2506565"/>
            <a:ext cx="7036745" cy="3544043"/>
          </a:xfrm>
        </p:spPr>
        <p:txBody>
          <a:bodyPr/>
          <a:lstStyle/>
          <a:p>
            <a:pPr>
              <a:lnSpc>
                <a:spcPct val="100000"/>
              </a:lnSpc>
            </a:pPr>
            <a:r>
              <a:rPr lang="en-US" dirty="0"/>
              <a:t>Destroying your homework. </a:t>
            </a:r>
          </a:p>
          <a:p>
            <a:pPr>
              <a:lnSpc>
                <a:spcPct val="100000"/>
              </a:lnSpc>
            </a:pPr>
            <a:r>
              <a:rPr lang="en-US" dirty="0"/>
              <a:t>Deciding what school activities you should participate in. </a:t>
            </a:r>
          </a:p>
          <a:p>
            <a:pPr>
              <a:lnSpc>
                <a:spcPct val="100000"/>
              </a:lnSpc>
            </a:pPr>
            <a:r>
              <a:rPr lang="en-US" dirty="0"/>
              <a:t>Sexual abuse, including making you do something you don’t want to do, or making you feel bad about yourself sexually. Threatening to rape you. </a:t>
            </a:r>
          </a:p>
        </p:txBody>
      </p:sp>
    </p:spTree>
    <p:extLst>
      <p:ext uri="{BB962C8B-B14F-4D97-AF65-F5344CB8AC3E}">
        <p14:creationId xmlns:p14="http://schemas.microsoft.com/office/powerpoint/2010/main" val="86839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2" name="Title 1"/>
          <p:cNvSpPr>
            <a:spLocks noGrp="1"/>
          </p:cNvSpPr>
          <p:nvPr>
            <p:ph type="title"/>
          </p:nvPr>
        </p:nvSpPr>
        <p:spPr>
          <a:xfrm>
            <a:off x="1381326" y="987691"/>
            <a:ext cx="7159559" cy="1325563"/>
          </a:xfrm>
        </p:spPr>
        <p:txBody>
          <a:bodyPr>
            <a:noAutofit/>
          </a:bodyPr>
          <a:lstStyle/>
          <a:p>
            <a:pPr algn="ctr"/>
            <a:r>
              <a:rPr lang="en-US" sz="3600" b="1" dirty="0"/>
              <a:t>SOME EFFECTS </a:t>
            </a:r>
            <a:r>
              <a:rPr lang="en-US" sz="3600" i="1" dirty="0" smtClean="0">
                <a:latin typeface="Palatino Linotype" charset="0"/>
                <a:ea typeface="Palatino Linotype" charset="0"/>
                <a:cs typeface="Palatino Linotype" charset="0"/>
              </a:rPr>
              <a:t>of </a:t>
            </a:r>
            <a:r>
              <a:rPr lang="en-US" sz="3600" b="1" dirty="0" smtClean="0"/>
              <a:t>RELATIONSHIP </a:t>
            </a:r>
            <a:r>
              <a:rPr lang="en-US" sz="3600" i="1" dirty="0" smtClean="0">
                <a:latin typeface="Palatino Linotype" charset="0"/>
                <a:ea typeface="Palatino Linotype" charset="0"/>
                <a:cs typeface="Palatino Linotype" charset="0"/>
              </a:rPr>
              <a:t>and </a:t>
            </a:r>
            <a:r>
              <a:rPr lang="en-US" sz="3600" b="1" dirty="0" smtClean="0">
                <a:solidFill>
                  <a:srgbClr val="C00000"/>
                </a:solidFill>
              </a:rPr>
              <a:t>DATING VIOLENCE </a:t>
            </a:r>
            <a:r>
              <a:rPr lang="en-US" sz="3600" b="1" dirty="0">
                <a:solidFill>
                  <a:srgbClr val="C00000"/>
                </a:solidFill>
              </a:rPr>
              <a:t/>
            </a:r>
            <a:br>
              <a:rPr lang="en-US" sz="3600" b="1" dirty="0">
                <a:solidFill>
                  <a:srgbClr val="C00000"/>
                </a:solidFill>
              </a:rPr>
            </a:br>
            <a:endParaRPr lang="en-US" sz="3600" b="1" dirty="0">
              <a:solidFill>
                <a:srgbClr val="C00000"/>
              </a:solidFill>
            </a:endParaRPr>
          </a:p>
        </p:txBody>
      </p:sp>
      <p:sp>
        <p:nvSpPr>
          <p:cNvPr id="3" name="Content Placeholder 2"/>
          <p:cNvSpPr>
            <a:spLocks noGrp="1"/>
          </p:cNvSpPr>
          <p:nvPr>
            <p:ph idx="1"/>
          </p:nvPr>
        </p:nvSpPr>
        <p:spPr>
          <a:xfrm>
            <a:off x="823204" y="2538644"/>
            <a:ext cx="7886700" cy="4166615"/>
          </a:xfrm>
        </p:spPr>
        <p:txBody>
          <a:bodyPr>
            <a:normAutofit fontScale="92500" lnSpcReduction="10000"/>
          </a:bodyPr>
          <a:lstStyle/>
          <a:p>
            <a:r>
              <a:rPr lang="en-US" dirty="0"/>
              <a:t>Abusing Self (Cutting) </a:t>
            </a:r>
            <a:endParaRPr lang="en-US" dirty="0" smtClean="0"/>
          </a:p>
          <a:p>
            <a:r>
              <a:rPr lang="en-US" dirty="0" smtClean="0"/>
              <a:t>Difficulty </a:t>
            </a:r>
            <a:r>
              <a:rPr lang="en-US" dirty="0"/>
              <a:t>in making decisions Inability to </a:t>
            </a:r>
            <a:r>
              <a:rPr lang="en-US" dirty="0" smtClean="0"/>
              <a:t>Concentrate</a:t>
            </a:r>
          </a:p>
          <a:p>
            <a:r>
              <a:rPr lang="en-US" dirty="0" smtClean="0"/>
              <a:t>Poor </a:t>
            </a:r>
            <a:r>
              <a:rPr lang="en-US" dirty="0"/>
              <a:t>Communication Skills Loss of </a:t>
            </a:r>
            <a:r>
              <a:rPr lang="en-US" dirty="0" smtClean="0"/>
              <a:t>Self-Confidence</a:t>
            </a:r>
          </a:p>
          <a:p>
            <a:r>
              <a:rPr lang="en-US" dirty="0" smtClean="0"/>
              <a:t>Nightmares</a:t>
            </a:r>
            <a:endParaRPr lang="en-US" dirty="0"/>
          </a:p>
          <a:p>
            <a:r>
              <a:rPr lang="en-US" dirty="0" smtClean="0"/>
              <a:t>Scared</a:t>
            </a:r>
            <a:endParaRPr lang="en-US" dirty="0"/>
          </a:p>
          <a:p>
            <a:r>
              <a:rPr lang="en-US" dirty="0" smtClean="0"/>
              <a:t>Guilt</a:t>
            </a:r>
            <a:endParaRPr lang="en-US" dirty="0"/>
          </a:p>
          <a:p>
            <a:r>
              <a:rPr lang="en-US" dirty="0" smtClean="0"/>
              <a:t>Insomnia</a:t>
            </a:r>
            <a:endParaRPr lang="en-US" dirty="0"/>
          </a:p>
          <a:p>
            <a:r>
              <a:rPr lang="en-US" dirty="0" smtClean="0"/>
              <a:t>Withdrawal</a:t>
            </a:r>
            <a:r>
              <a:rPr lang="en-US" dirty="0"/>
              <a:t/>
            </a:r>
            <a:br>
              <a:rPr lang="en-US" dirty="0"/>
            </a:br>
            <a:endParaRPr lang="en-US" dirty="0">
              <a:effectLst/>
            </a:endParaRPr>
          </a:p>
        </p:txBody>
      </p:sp>
    </p:spTree>
    <p:extLst>
      <p:ext uri="{BB962C8B-B14F-4D97-AF65-F5344CB8AC3E}">
        <p14:creationId xmlns:p14="http://schemas.microsoft.com/office/powerpoint/2010/main" val="79863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523595" y="2062264"/>
            <a:ext cx="6530907" cy="4698358"/>
          </a:xfrm>
        </p:spPr>
        <p:txBody>
          <a:bodyPr>
            <a:normAutofit/>
          </a:bodyPr>
          <a:lstStyle/>
          <a:p>
            <a:r>
              <a:rPr lang="en-US" dirty="0" smtClean="0"/>
              <a:t>Anger</a:t>
            </a:r>
          </a:p>
          <a:p>
            <a:r>
              <a:rPr lang="en-US" dirty="0" smtClean="0"/>
              <a:t>Promiscuity</a:t>
            </a:r>
            <a:endParaRPr lang="en-US" dirty="0"/>
          </a:p>
          <a:p>
            <a:r>
              <a:rPr lang="en-US" dirty="0" smtClean="0"/>
              <a:t>Paranoia</a:t>
            </a:r>
            <a:endParaRPr lang="en-US" dirty="0"/>
          </a:p>
          <a:p>
            <a:r>
              <a:rPr lang="en-US" dirty="0" smtClean="0"/>
              <a:t>Insomnia</a:t>
            </a:r>
            <a:endParaRPr lang="en-US" dirty="0"/>
          </a:p>
          <a:p>
            <a:r>
              <a:rPr lang="en-US" dirty="0" smtClean="0"/>
              <a:t>Shame</a:t>
            </a:r>
            <a:endParaRPr lang="en-US" dirty="0"/>
          </a:p>
          <a:p>
            <a:r>
              <a:rPr lang="en-US" dirty="0" smtClean="0"/>
              <a:t>Depression</a:t>
            </a:r>
            <a:endParaRPr lang="en-US" dirty="0"/>
          </a:p>
          <a:p>
            <a:r>
              <a:rPr lang="en-US" dirty="0" smtClean="0"/>
              <a:t>Anxiety</a:t>
            </a:r>
            <a:endParaRPr lang="en-US" dirty="0"/>
          </a:p>
          <a:p>
            <a:r>
              <a:rPr lang="en-US" dirty="0" smtClean="0"/>
              <a:t>Aggression</a:t>
            </a:r>
            <a:endParaRPr lang="en-US" dirty="0"/>
          </a:p>
          <a:p>
            <a:r>
              <a:rPr lang="en-US" dirty="0" smtClean="0"/>
              <a:t>Eating </a:t>
            </a:r>
            <a:r>
              <a:rPr lang="en-US" dirty="0"/>
              <a:t>disorders </a:t>
            </a:r>
            <a:endParaRPr lang="en-US" dirty="0">
              <a:effectLst/>
            </a:endParaRPr>
          </a:p>
        </p:txBody>
      </p:sp>
      <p:sp>
        <p:nvSpPr>
          <p:cNvPr id="6" name="Title 1"/>
          <p:cNvSpPr>
            <a:spLocks noGrp="1"/>
          </p:cNvSpPr>
          <p:nvPr>
            <p:ph type="title"/>
          </p:nvPr>
        </p:nvSpPr>
        <p:spPr>
          <a:xfrm>
            <a:off x="1381326" y="987691"/>
            <a:ext cx="7159559" cy="1325563"/>
          </a:xfrm>
        </p:spPr>
        <p:txBody>
          <a:bodyPr>
            <a:noAutofit/>
          </a:bodyPr>
          <a:lstStyle/>
          <a:p>
            <a:pPr algn="ctr">
              <a:lnSpc>
                <a:spcPct val="100000"/>
              </a:lnSpc>
            </a:pPr>
            <a:r>
              <a:rPr lang="en-US" sz="3600" b="1" dirty="0"/>
              <a:t>SOME EFFECTS </a:t>
            </a:r>
            <a:r>
              <a:rPr lang="en-US" sz="3600" i="1" dirty="0" smtClean="0">
                <a:latin typeface="Palatino Linotype" charset="0"/>
                <a:ea typeface="Palatino Linotype" charset="0"/>
                <a:cs typeface="Palatino Linotype" charset="0"/>
              </a:rPr>
              <a:t>of </a:t>
            </a:r>
            <a:r>
              <a:rPr lang="en-US" sz="3600" b="1" dirty="0" smtClean="0"/>
              <a:t>RELATIONSHIP </a:t>
            </a:r>
            <a:r>
              <a:rPr lang="en-US" sz="3600" i="1" dirty="0" smtClean="0">
                <a:latin typeface="Palatino Linotype" charset="0"/>
                <a:ea typeface="Palatino Linotype" charset="0"/>
                <a:cs typeface="Palatino Linotype" charset="0"/>
              </a:rPr>
              <a:t>and </a:t>
            </a:r>
            <a:r>
              <a:rPr lang="en-US" sz="3600" b="1" dirty="0" smtClean="0">
                <a:solidFill>
                  <a:srgbClr val="C00000"/>
                </a:solidFill>
                <a:latin typeface="Avenir Next" charset="0"/>
                <a:ea typeface="Avenir Next" charset="0"/>
                <a:cs typeface="Avenir Next" charset="0"/>
              </a:rPr>
              <a:t>DATING VIOLENCE </a:t>
            </a:r>
            <a:r>
              <a:rPr lang="en-US" sz="3600" b="1" dirty="0">
                <a:solidFill>
                  <a:srgbClr val="C00000"/>
                </a:solidFill>
                <a:latin typeface="Avenir Next" charset="0"/>
                <a:ea typeface="Avenir Next" charset="0"/>
                <a:cs typeface="Avenir Next" charset="0"/>
              </a:rPr>
              <a:t/>
            </a:r>
            <a:br>
              <a:rPr lang="en-US" sz="3600" b="1" dirty="0">
                <a:solidFill>
                  <a:srgbClr val="C00000"/>
                </a:solidFill>
                <a:latin typeface="Avenir Next" charset="0"/>
                <a:ea typeface="Avenir Next" charset="0"/>
                <a:cs typeface="Avenir Next" charset="0"/>
              </a:rPr>
            </a:br>
            <a:endParaRPr lang="en-US" sz="3600" b="1" dirty="0">
              <a:solidFill>
                <a:srgbClr val="C00000"/>
              </a:solidFill>
              <a:latin typeface="Avenir Next" charset="0"/>
              <a:ea typeface="Avenir Next" charset="0"/>
              <a:cs typeface="Avenir Next" charset="0"/>
            </a:endParaRPr>
          </a:p>
        </p:txBody>
      </p:sp>
    </p:spTree>
    <p:extLst>
      <p:ext uri="{BB962C8B-B14F-4D97-AF65-F5344CB8AC3E}">
        <p14:creationId xmlns:p14="http://schemas.microsoft.com/office/powerpoint/2010/main" val="1633998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7999"/>
          </a:xfrm>
          <a:prstGeom prst="rect">
            <a:avLst/>
          </a:prstGeom>
        </p:spPr>
      </p:pic>
      <p:sp>
        <p:nvSpPr>
          <p:cNvPr id="2" name="Title 1"/>
          <p:cNvSpPr>
            <a:spLocks noGrp="1"/>
          </p:cNvSpPr>
          <p:nvPr>
            <p:ph type="title"/>
          </p:nvPr>
        </p:nvSpPr>
        <p:spPr>
          <a:xfrm>
            <a:off x="1465228" y="948783"/>
            <a:ext cx="7886700" cy="1325563"/>
          </a:xfrm>
        </p:spPr>
        <p:txBody>
          <a:bodyPr/>
          <a:lstStyle/>
          <a:p>
            <a:r>
              <a:rPr lang="en-US" b="1" dirty="0">
                <a:solidFill>
                  <a:srgbClr val="002060"/>
                </a:solidFill>
              </a:rPr>
              <a:t>STATISTICS </a:t>
            </a:r>
          </a:p>
        </p:txBody>
      </p:sp>
      <p:sp>
        <p:nvSpPr>
          <p:cNvPr id="3" name="Content Placeholder 2"/>
          <p:cNvSpPr>
            <a:spLocks noGrp="1"/>
          </p:cNvSpPr>
          <p:nvPr>
            <p:ph idx="1"/>
          </p:nvPr>
        </p:nvSpPr>
        <p:spPr>
          <a:xfrm>
            <a:off x="628650" y="2720569"/>
            <a:ext cx="7886700" cy="3198967"/>
          </a:xfrm>
        </p:spPr>
        <p:txBody>
          <a:bodyPr>
            <a:normAutofit/>
          </a:bodyPr>
          <a:lstStyle/>
          <a:p>
            <a:pPr algn="ctr">
              <a:lnSpc>
                <a:spcPct val="150000"/>
              </a:lnSpc>
            </a:pPr>
            <a:r>
              <a:rPr lang="en-US" dirty="0"/>
              <a:t>Teens who abuse their girlfriends or boyfriends do the same things as adults who abuse their partners. Teen dating violence is just as serious as adult domestic violence. And it’s common. </a:t>
            </a:r>
          </a:p>
        </p:txBody>
      </p:sp>
    </p:spTree>
    <p:extLst>
      <p:ext uri="{BB962C8B-B14F-4D97-AF65-F5344CB8AC3E}">
        <p14:creationId xmlns:p14="http://schemas.microsoft.com/office/powerpoint/2010/main" val="596953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750980" y="2467990"/>
            <a:ext cx="6686550" cy="4030426"/>
          </a:xfrm>
        </p:spPr>
        <p:txBody>
          <a:bodyPr>
            <a:normAutofit/>
          </a:bodyPr>
          <a:lstStyle/>
          <a:p>
            <a:pPr marL="0" indent="0" algn="ctr">
              <a:lnSpc>
                <a:spcPct val="100000"/>
              </a:lnSpc>
              <a:buNone/>
            </a:pPr>
            <a:r>
              <a:rPr lang="en-US" dirty="0" smtClean="0">
                <a:solidFill>
                  <a:srgbClr val="C00000"/>
                </a:solidFill>
              </a:rPr>
              <a:t>APPROXIMATELY </a:t>
            </a:r>
            <a:r>
              <a:rPr lang="en-US" sz="3200" b="1" dirty="0" smtClean="0"/>
              <a:t>1 IN 5 </a:t>
            </a:r>
            <a:r>
              <a:rPr lang="en-US" dirty="0" smtClean="0">
                <a:solidFill>
                  <a:srgbClr val="C00000"/>
                </a:solidFill>
              </a:rPr>
              <a:t>FEMALE HIGH SCHOOL STUDENTS REPORT BEING PHYSICALLY AND/OR SEXUALLY ABUSED BY A DATING PARTNER. </a:t>
            </a:r>
          </a:p>
          <a:p>
            <a:pPr marL="0" indent="0" algn="ctr">
              <a:lnSpc>
                <a:spcPct val="100000"/>
              </a:lnSpc>
              <a:buNone/>
            </a:pPr>
            <a:r>
              <a:rPr lang="en-US" sz="2400" dirty="0" smtClean="0"/>
              <a:t>—</a:t>
            </a:r>
            <a:r>
              <a:rPr lang="en-US" sz="2000" dirty="0"/>
              <a:t>Jay G. Silverman, PhD; Anita Raj, PhD; Lorelei A. </a:t>
            </a:r>
            <a:r>
              <a:rPr lang="en-US" sz="2000" dirty="0" err="1"/>
              <a:t>Mucci</a:t>
            </a:r>
            <a:r>
              <a:rPr lang="en-US" sz="2000" dirty="0"/>
              <a:t>, MPH; and Jeanne E. Hathaway, MD, MPH, “Dating Violence Against Adolescent Girls and </a:t>
            </a:r>
            <a:r>
              <a:rPr lang="en-US" sz="2000" dirty="0" smtClean="0"/>
              <a:t>Associated </a:t>
            </a:r>
            <a:r>
              <a:rPr lang="en-US" sz="2000" dirty="0"/>
              <a:t>Substance Use, Unhealthy Weight Control, Sexual Risk Behavior, Pregnancy, and </a:t>
            </a:r>
            <a:r>
              <a:rPr lang="en-US" sz="2000" dirty="0" smtClean="0"/>
              <a:t>Suicidality</a:t>
            </a:r>
            <a:r>
              <a:rPr lang="en-US" sz="2000" dirty="0"/>
              <a:t>,” Journal of the American Medical </a:t>
            </a:r>
            <a:r>
              <a:rPr lang="en-US" sz="2000" dirty="0" smtClean="0"/>
              <a:t>Association</a:t>
            </a:r>
            <a:r>
              <a:rPr lang="en-US" sz="2000" dirty="0"/>
              <a:t>, Vol. 286, No. 5 (2001), pp 572-579. </a:t>
            </a:r>
          </a:p>
        </p:txBody>
      </p:sp>
    </p:spTree>
    <p:extLst>
      <p:ext uri="{BB962C8B-B14F-4D97-AF65-F5344CB8AC3E}">
        <p14:creationId xmlns:p14="http://schemas.microsoft.com/office/powerpoint/2010/main" val="2105796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1462838" y="2563560"/>
            <a:ext cx="7103645" cy="2970964"/>
          </a:xfrm>
        </p:spPr>
        <p:txBody>
          <a:bodyPr>
            <a:normAutofit/>
          </a:bodyPr>
          <a:lstStyle/>
          <a:p>
            <a:pPr marL="0" indent="0" algn="ctr">
              <a:lnSpc>
                <a:spcPct val="150000"/>
              </a:lnSpc>
              <a:buNone/>
            </a:pPr>
            <a:r>
              <a:rPr lang="en-US" b="1" dirty="0" smtClean="0">
                <a:solidFill>
                  <a:srgbClr val="C00000"/>
                </a:solidFill>
              </a:rPr>
              <a:t>TEEN DATING VIOLENCE </a:t>
            </a:r>
            <a:r>
              <a:rPr lang="en-US" dirty="0" smtClean="0"/>
              <a:t>RUNS ACROSS RACE, GENDER, AND SOCIOECONOMIC LINES. BOTH MALES AND FEMALES ARE VICTIMS, BUT BOYS AND GIRLS ARE ABUSIVE IN DIFFERENT WAYS: </a:t>
            </a:r>
            <a:endParaRPr lang="en-US" dirty="0"/>
          </a:p>
        </p:txBody>
      </p:sp>
    </p:spTree>
    <p:extLst>
      <p:ext uri="{BB962C8B-B14F-4D97-AF65-F5344CB8AC3E}">
        <p14:creationId xmlns:p14="http://schemas.microsoft.com/office/powerpoint/2010/main" val="15897771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TotalTime>
  <Words>1532</Words>
  <Application>Microsoft Macintosh PowerPoint</Application>
  <PresentationFormat>On-screen Show (4:3)</PresentationFormat>
  <Paragraphs>111</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Avenir Book</vt:lpstr>
      <vt:lpstr>Avenir Next</vt:lpstr>
      <vt:lpstr>Calibri</vt:lpstr>
      <vt:lpstr>Calibri Light</vt:lpstr>
      <vt:lpstr>Palatino Linotype</vt:lpstr>
      <vt:lpstr>Arial</vt:lpstr>
      <vt:lpstr>Office Theme</vt:lpstr>
      <vt:lpstr>RELATIONSHIP and  DATING VIOLENCE  </vt:lpstr>
      <vt:lpstr>DEFINITION and CHARACTERISTICS</vt:lpstr>
      <vt:lpstr>PowerPoint Presentation</vt:lpstr>
      <vt:lpstr>PowerPoint Presentation</vt:lpstr>
      <vt:lpstr>SOME EFFECTS of RELATIONSHIP and DATING VIOLENCE  </vt:lpstr>
      <vt:lpstr>SOME EFFECTS of RELATIONSHIP and DATING VIOLENCE  </vt:lpstr>
      <vt:lpstr>STATISTICS </vt:lpstr>
      <vt:lpstr>PowerPoint Presentation</vt:lpstr>
      <vt:lpstr>PowerPoint Presentation</vt:lpstr>
      <vt:lpstr>PowerPoint Presentation</vt:lpstr>
      <vt:lpstr>PowerPoint Presentation</vt:lpstr>
      <vt:lpstr>PowerPoint Presentation</vt:lpstr>
      <vt:lpstr>PowerPoint Presentation</vt:lpstr>
      <vt:lpstr>MYTHS and ATTITUDES </vt:lpstr>
      <vt:lpstr>THE ABUSER </vt:lpstr>
      <vt:lpstr>THE VICTIM </vt:lpstr>
      <vt:lpstr>DATING VIOLENCE QUIZ </vt:lpstr>
      <vt:lpstr>ARE YOU ABUSIVE? </vt:lpstr>
      <vt:lpstr>PowerPoint Presentation</vt:lpstr>
      <vt:lpstr>PowerPoint Presentation</vt:lpstr>
      <vt:lpstr>PowerPoint Presentation</vt:lpstr>
      <vt:lpstr>PowerPoint Presentation</vt:lpstr>
      <vt:lpstr>Dating Violence Quiz</vt:lpstr>
      <vt:lpstr>PowerPoint Presentation</vt:lpstr>
      <vt:lpstr>PowerPoint Presentation</vt:lpstr>
      <vt:lpstr>PowerPoint Presentation</vt:lpstr>
      <vt:lpstr>PowerPoint Presentation</vt:lpstr>
      <vt:lpstr>PowerPoint Presentation</vt:lpstr>
      <vt:lpstr>WARNING SIGNS CHECKLIST </vt:lpstr>
      <vt:lpstr>PowerPoint Presentation</vt:lpstr>
      <vt:lpstr>PowerPoint Presentation</vt:lpstr>
      <vt:lpstr>PowerPoint Presentation</vt:lpstr>
      <vt:lpstr>PowerPoint Presentation</vt:lpstr>
      <vt:lpstr>PowerPoint Presentation</vt:lpstr>
      <vt:lpstr>PowerPoint Presentation</vt:lpstr>
      <vt:lpstr>You have the right to: </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Arrais, Raquel</dc:creator>
  <cp:lastModifiedBy>Arrais, Raquel</cp:lastModifiedBy>
  <cp:revision>16</cp:revision>
  <dcterms:created xsi:type="dcterms:W3CDTF">2017-04-10T17:18:30Z</dcterms:created>
  <dcterms:modified xsi:type="dcterms:W3CDTF">2017-04-11T19:29:33Z</dcterms:modified>
</cp:coreProperties>
</file>