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57" r:id="rId3"/>
    <p:sldId id="262" r:id="rId4"/>
    <p:sldId id="263" r:id="rId5"/>
    <p:sldId id="258" r:id="rId6"/>
    <p:sldId id="272" r:id="rId7"/>
    <p:sldId id="264" r:id="rId8"/>
    <p:sldId id="265" r:id="rId9"/>
    <p:sldId id="266" r:id="rId10"/>
    <p:sldId id="267" r:id="rId11"/>
    <p:sldId id="274" r:id="rId12"/>
    <p:sldId id="273"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86"/>
    <p:restoredTop sz="53691"/>
  </p:normalViewPr>
  <p:slideViewPr>
    <p:cSldViewPr snapToGrid="0" snapToObjects="1">
      <p:cViewPr varScale="1">
        <p:scale>
          <a:sx n="61" d="100"/>
          <a:sy n="61" d="100"/>
        </p:scale>
        <p:origin x="2538"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E4393F-D2D3-F54A-B271-B29260C38861}" type="datetimeFigureOut">
              <a:rPr lang="en-US" smtClean="0"/>
              <a:t>6/4/2020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CF352C-DB0B-4640-9C81-870EB7CEE846}" type="slidenum">
              <a:rPr lang="en-US" smtClean="0"/>
              <a:t>‹#›</a:t>
            </a:fld>
            <a:endParaRPr lang="en-US"/>
          </a:p>
        </p:txBody>
      </p:sp>
    </p:spTree>
    <p:extLst>
      <p:ext uri="{BB962C8B-B14F-4D97-AF65-F5344CB8AC3E}">
        <p14:creationId xmlns:p14="http://schemas.microsoft.com/office/powerpoint/2010/main" val="2802243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PT" sz="1200" noProof="0" dirty="0">
                <a:latin typeface="Avenir Next" panose="020B0503020202020204" pitchFamily="34" charset="0"/>
              </a:rPr>
              <a:t>QUANDO JESUS PÔS FIM</a:t>
            </a:r>
          </a:p>
          <a:p>
            <a:pPr marL="0" marR="0" lvl="0" indent="0" algn="l" defTabSz="914400" rtl="0" eaLnBrk="1" fontAlgn="auto" latinLnBrk="0" hangingPunct="1">
              <a:lnSpc>
                <a:spcPct val="100000"/>
              </a:lnSpc>
              <a:spcBef>
                <a:spcPts val="0"/>
              </a:spcBef>
              <a:spcAft>
                <a:spcPts val="0"/>
              </a:spcAft>
              <a:buClrTx/>
              <a:buSzTx/>
              <a:buFontTx/>
              <a:buNone/>
              <a:tabLst/>
              <a:defRPr/>
            </a:pPr>
            <a:r>
              <a:rPr lang="pt-PT" sz="1200" noProof="0" dirty="0"/>
              <a:t>Escrito por Anthony R. </a:t>
            </a:r>
            <a:r>
              <a:rPr lang="pt-PT" sz="1200" noProof="0" dirty="0" err="1"/>
              <a:t>Kent</a:t>
            </a:r>
            <a:endParaRPr lang="pt-PT" sz="1200" noProof="0" dirty="0"/>
          </a:p>
        </p:txBody>
      </p:sp>
      <p:sp>
        <p:nvSpPr>
          <p:cNvPr id="4" name="Slide Number Placeholder 3"/>
          <p:cNvSpPr>
            <a:spLocks noGrp="1"/>
          </p:cNvSpPr>
          <p:nvPr>
            <p:ph type="sldNum" sz="quarter" idx="5"/>
          </p:nvPr>
        </p:nvSpPr>
        <p:spPr/>
        <p:txBody>
          <a:bodyPr/>
          <a:lstStyle/>
          <a:p>
            <a:fld id="{9BCF352C-DB0B-4640-9C81-870EB7CEE846}" type="slidenum">
              <a:rPr lang="en-US" smtClean="0"/>
              <a:t>1</a:t>
            </a:fld>
            <a:endParaRPr lang="en-US"/>
          </a:p>
        </p:txBody>
      </p:sp>
    </p:spTree>
    <p:extLst>
      <p:ext uri="{BB962C8B-B14F-4D97-AF65-F5344CB8AC3E}">
        <p14:creationId xmlns:p14="http://schemas.microsoft.com/office/powerpoint/2010/main" val="8427012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PT" sz="1200" kern="1200" dirty="0">
                <a:solidFill>
                  <a:schemeClr val="tx1"/>
                </a:solidFill>
                <a:effectLst/>
                <a:latin typeface="+mn-lt"/>
                <a:ea typeface="+mn-ea"/>
                <a:cs typeface="+mn-cs"/>
              </a:rPr>
              <a:t>Estava Jesus a transgredir o Sábado ao curar aquela mulher ou qualquer outra pessoa no Sábado? Não, é a única resposta! Jesus nada fez no Sábado para profanar a santidade daquele dia! Acabar com o sofrimento da mulher no Sábado não é transgredir o Sábado! É observar verdadeiramente o Sábado</a:t>
            </a:r>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pt-PT" sz="1200" kern="1200" dirty="0">
                <a:solidFill>
                  <a:schemeClr val="tx1"/>
                </a:solidFill>
                <a:effectLst/>
                <a:latin typeface="+mn-lt"/>
                <a:ea typeface="+mn-ea"/>
                <a:cs typeface="+mn-cs"/>
              </a:rPr>
              <a:t>Ellen </a:t>
            </a:r>
            <a:r>
              <a:rPr lang="pt-PT" sz="1200" kern="1200" dirty="0" err="1">
                <a:solidFill>
                  <a:schemeClr val="tx1"/>
                </a:solidFill>
                <a:effectLst/>
                <a:latin typeface="+mn-lt"/>
                <a:ea typeface="+mn-ea"/>
                <a:cs typeface="+mn-cs"/>
              </a:rPr>
              <a:t>White</a:t>
            </a:r>
            <a:r>
              <a:rPr lang="pt-PT" sz="1200" kern="1200" dirty="0">
                <a:solidFill>
                  <a:schemeClr val="tx1"/>
                </a:solidFill>
                <a:effectLst/>
                <a:latin typeface="+mn-lt"/>
                <a:ea typeface="+mn-ea"/>
                <a:cs typeface="+mn-cs"/>
              </a:rPr>
              <a:t> apresenta algumas informações importantes sobre Jesus e o Sábado</a:t>
            </a:r>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t>
            </a:r>
            <a:r>
              <a:rPr lang="pt-PT" sz="1200" kern="1200" dirty="0">
                <a:solidFill>
                  <a:schemeClr val="tx1"/>
                </a:solidFill>
                <a:effectLst/>
                <a:latin typeface="+mn-lt"/>
                <a:ea typeface="+mn-ea"/>
                <a:cs typeface="+mn-cs"/>
              </a:rPr>
              <a:t>Cristo, durante Seu ministério terrestre, deu ênfase aos imperiosos reclamos do sábado; em todo o Seu ensino Ele mostrou reverência pela instituição que Ele mesmo dera. Em Seus dias o sábado tinha-se tornado tão pervertido que sua observância refletia o caráter de homens egoístas e arbitrários, antes que o caráter de Deus. Cristo pôs de lado o falso ensino pelo qual os que proclamavam conhecer a Deus O tinham deformado. Embora seguido com impiedosa hostilidade pelos rabis, Ele não pareceu sequer conformar-Se a suas exigências, mas prosseguiu retamente, guardando o sábado de acordo com a lei de Deus</a:t>
            </a:r>
            <a:r>
              <a:rPr lang="en-US" sz="1200" kern="1200" dirty="0">
                <a:solidFill>
                  <a:schemeClr val="tx1"/>
                </a:solidFill>
                <a:effectLst/>
                <a:latin typeface="+mn-lt"/>
                <a:ea typeface="+mn-ea"/>
                <a:cs typeface="+mn-cs"/>
              </a:rPr>
              <a:t>” (Ellen G. White, </a:t>
            </a:r>
            <a:r>
              <a:rPr lang="en-US" sz="1200" i="1" kern="1200" dirty="0">
                <a:solidFill>
                  <a:schemeClr val="tx1"/>
                </a:solidFill>
                <a:effectLst/>
                <a:latin typeface="+mn-lt"/>
                <a:ea typeface="+mn-ea"/>
                <a:cs typeface="+mn-cs"/>
              </a:rPr>
              <a:t>Prophets and Kings</a:t>
            </a:r>
            <a:r>
              <a:rPr lang="en-US" sz="1200" kern="1200" dirty="0">
                <a:solidFill>
                  <a:schemeClr val="tx1"/>
                </a:solidFill>
                <a:effectLst/>
                <a:latin typeface="+mn-lt"/>
                <a:ea typeface="+mn-ea"/>
                <a:cs typeface="+mn-cs"/>
              </a:rPr>
              <a:t>, 90, 91).</a:t>
            </a:r>
          </a:p>
          <a:p>
            <a:r>
              <a:rPr lang="en-US" sz="1200" kern="1200" dirty="0">
                <a:solidFill>
                  <a:schemeClr val="tx1"/>
                </a:solidFill>
                <a:effectLst/>
                <a:latin typeface="+mn-lt"/>
                <a:ea typeface="+mn-ea"/>
                <a:cs typeface="+mn-cs"/>
              </a:rPr>
              <a:t> </a:t>
            </a:r>
          </a:p>
          <a:p>
            <a:r>
              <a:rPr lang="pt-PT" sz="1200" kern="1200" dirty="0">
                <a:solidFill>
                  <a:schemeClr val="tx1"/>
                </a:solidFill>
                <a:effectLst/>
                <a:latin typeface="+mn-lt"/>
                <a:ea typeface="+mn-ea"/>
                <a:cs typeface="+mn-cs"/>
              </a:rPr>
              <a:t>Ellen </a:t>
            </a:r>
            <a:r>
              <a:rPr lang="pt-PT" sz="1200" kern="1200" dirty="0" err="1">
                <a:solidFill>
                  <a:schemeClr val="tx1"/>
                </a:solidFill>
                <a:effectLst/>
                <a:latin typeface="+mn-lt"/>
                <a:ea typeface="+mn-ea"/>
                <a:cs typeface="+mn-cs"/>
              </a:rPr>
              <a:t>White</a:t>
            </a:r>
            <a:r>
              <a:rPr lang="pt-PT" sz="1200" kern="1200" dirty="0">
                <a:solidFill>
                  <a:schemeClr val="tx1"/>
                </a:solidFill>
                <a:effectLst/>
                <a:latin typeface="+mn-lt"/>
                <a:ea typeface="+mn-ea"/>
                <a:cs typeface="+mn-cs"/>
              </a:rPr>
              <a:t> está certa. Jesus é o Criador do Sábado; Ele sabe como observar o Seu dia santo! O príncipe da sinagoga falhou em reconhecer a verdadeira identidade divina de Jesus. Quando Lucas registou a resposta de Jesus ao príncipe da sinagoga, ele ajuda os leitores a relembrarem a verdadeira identidade de Jesus. Vejamos o que diz Lucas 13:15, “Respondeu-lhe, porém, o Senhor …” O Senhor! Este título lembra os leitores das próprias palavras de Jesus registadas em Lucas 6:5, “O Filho do homem é Senhor, até, do sábado</a:t>
            </a:r>
            <a:r>
              <a:rPr lang="en-US" sz="1200" kern="1200" dirty="0">
                <a:solidFill>
                  <a:schemeClr val="tx1"/>
                </a:solidFill>
                <a:effectLst/>
                <a:latin typeface="+mn-lt"/>
                <a:ea typeface="+mn-ea"/>
                <a:cs typeface="+mn-cs"/>
              </a:rPr>
              <a:t>.”</a:t>
            </a:r>
          </a:p>
        </p:txBody>
      </p:sp>
      <p:sp>
        <p:nvSpPr>
          <p:cNvPr id="4" name="Slide Number Placeholder 3"/>
          <p:cNvSpPr>
            <a:spLocks noGrp="1"/>
          </p:cNvSpPr>
          <p:nvPr>
            <p:ph type="sldNum" sz="quarter" idx="5"/>
          </p:nvPr>
        </p:nvSpPr>
        <p:spPr/>
        <p:txBody>
          <a:bodyPr/>
          <a:lstStyle/>
          <a:p>
            <a:fld id="{9BCF352C-DB0B-4640-9C81-870EB7CEE846}" type="slidenum">
              <a:rPr lang="en-US" smtClean="0"/>
              <a:t>11</a:t>
            </a:fld>
            <a:endParaRPr lang="en-US"/>
          </a:p>
        </p:txBody>
      </p:sp>
    </p:spTree>
    <p:extLst>
      <p:ext uri="{BB962C8B-B14F-4D97-AF65-F5344CB8AC3E}">
        <p14:creationId xmlns:p14="http://schemas.microsoft.com/office/powerpoint/2010/main" val="9572414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PT" sz="1200" kern="1200" dirty="0">
                <a:solidFill>
                  <a:schemeClr val="tx1"/>
                </a:solidFill>
                <a:effectLst/>
                <a:latin typeface="+mn-lt"/>
                <a:ea typeface="+mn-ea"/>
                <a:cs typeface="+mn-cs"/>
              </a:rPr>
              <a:t>Ellen </a:t>
            </a:r>
            <a:r>
              <a:rPr lang="pt-PT" sz="1200" kern="1200" dirty="0" err="1">
                <a:solidFill>
                  <a:schemeClr val="tx1"/>
                </a:solidFill>
                <a:effectLst/>
                <a:latin typeface="+mn-lt"/>
                <a:ea typeface="+mn-ea"/>
                <a:cs typeface="+mn-cs"/>
              </a:rPr>
              <a:t>White</a:t>
            </a:r>
            <a:r>
              <a:rPr lang="pt-PT" sz="1200" kern="1200" dirty="0">
                <a:solidFill>
                  <a:schemeClr val="tx1"/>
                </a:solidFill>
                <a:effectLst/>
                <a:latin typeface="+mn-lt"/>
                <a:ea typeface="+mn-ea"/>
                <a:cs typeface="+mn-cs"/>
              </a:rPr>
              <a:t> está certa. Jesus é o Criador do Sábado; Ele sabe como observar o Seu dia santo! O príncipe da sinagoga falhou em reconhecer a verdadeira identidade divina de Jesus. Quando Lucas registou a resposta de Jesus ao príncipe da sinagoga, ele ajuda os leitores a relembrarem a verdadeira identidade de Jesus. Vejamos o que diz Lucas 13:15, “Respondeu-lhe, porém, o Senhor …” O Senhor! Este título lembra os leitores das próprias palavras de Jesus registadas em Lucas 6:5, “O Filho do homem é Senhor, até, do sábado</a:t>
            </a:r>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BCF352C-DB0B-4640-9C81-870EB7CEE846}" type="slidenum">
              <a:rPr lang="en-US" smtClean="0"/>
              <a:t>12</a:t>
            </a:fld>
            <a:endParaRPr lang="en-US"/>
          </a:p>
        </p:txBody>
      </p:sp>
    </p:spTree>
    <p:extLst>
      <p:ext uri="{BB962C8B-B14F-4D97-AF65-F5344CB8AC3E}">
        <p14:creationId xmlns:p14="http://schemas.microsoft.com/office/powerpoint/2010/main" val="7674706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PT" sz="1200" kern="1200" dirty="0">
                <a:solidFill>
                  <a:schemeClr val="tx1"/>
                </a:solidFill>
                <a:effectLst/>
                <a:latin typeface="+mn-lt"/>
                <a:ea typeface="+mn-ea"/>
                <a:cs typeface="+mn-cs"/>
              </a:rPr>
              <a:t>Jesus, como Senhor do Sábado, respondeu ao crítico e aviltado príncipe da sinagoga e aos seus apoiantes silenciosos da forma seguinte</a:t>
            </a:r>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t>
            </a:r>
            <a:r>
              <a:rPr lang="pt-PT" sz="1200" kern="1200" dirty="0">
                <a:solidFill>
                  <a:schemeClr val="tx1"/>
                </a:solidFill>
                <a:effectLst/>
                <a:latin typeface="+mn-lt"/>
                <a:ea typeface="+mn-ea"/>
                <a:cs typeface="+mn-cs"/>
              </a:rPr>
              <a:t>Hipócrita, no sábado, não desprende da manjedoura, cada um de vós, o seu boi, ou jumento, e não o leva a beber? E não convinha soltar desta prisão, no dia de sábado, esta filha de Abraão, a qual há dezoito anos Satanás tinha presa</a:t>
            </a:r>
            <a:r>
              <a:rPr lang="en-US" sz="1200" kern="1200" dirty="0">
                <a:solidFill>
                  <a:schemeClr val="tx1"/>
                </a:solidFill>
                <a:effectLst/>
                <a:latin typeface="+mn-lt"/>
                <a:ea typeface="+mn-ea"/>
                <a:cs typeface="+mn-cs"/>
              </a:rPr>
              <a:t>?" (Lucas 13:15-16 ARC)</a:t>
            </a:r>
          </a:p>
          <a:p>
            <a:endParaRPr lang="en-US" sz="1200" kern="1200" dirty="0">
              <a:solidFill>
                <a:schemeClr val="tx1"/>
              </a:solidFill>
              <a:effectLst/>
              <a:latin typeface="+mn-lt"/>
              <a:ea typeface="+mn-ea"/>
              <a:cs typeface="+mn-cs"/>
            </a:endParaRPr>
          </a:p>
          <a:p>
            <a:r>
              <a:rPr lang="pt-PT" sz="1200" kern="1200" dirty="0">
                <a:solidFill>
                  <a:schemeClr val="tx1"/>
                </a:solidFill>
                <a:effectLst/>
                <a:latin typeface="+mn-lt"/>
                <a:ea typeface="+mn-ea"/>
                <a:cs typeface="+mn-cs"/>
              </a:rPr>
              <a:t>Jesus colocou este abusador de mulheres no seu devido lugar! Ele, juntamente com os seus defensores, foram identificados corretamente como hipócritas. Eram hipócritas porque mostravam mais compaixão pelos animais, mesmo por animais imundos como os jumentos, do que por uma mulher que era ‘filha de Abraão,’ uma pessoa criada à imagem de Deus</a:t>
            </a:r>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pt-PT" sz="1200" kern="1200" dirty="0">
                <a:solidFill>
                  <a:schemeClr val="tx1"/>
                </a:solidFill>
                <a:effectLst/>
                <a:latin typeface="+mn-lt"/>
                <a:ea typeface="+mn-ea"/>
                <a:cs typeface="+mn-cs"/>
              </a:rPr>
              <a:t>O príncipe da sinagoga e os seus aliados não deixavam que um animal passasse algumas horas no Sábado sem ser solto para poder beber. Todavia, ficaram indignados quando o sofrimento de dezoito anos da mulher não foi prolongado por um dia apenas</a:t>
            </a:r>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pt-PT" sz="1200" kern="1200" dirty="0">
                <a:solidFill>
                  <a:schemeClr val="tx1"/>
                </a:solidFill>
                <a:effectLst/>
                <a:latin typeface="+mn-lt"/>
                <a:ea typeface="+mn-ea"/>
                <a:cs typeface="+mn-cs"/>
              </a:rPr>
              <a:t>Sim, é verdade que esta mulher não corria perigo de morte. Jesus não a salvou da morte eminente ao curá-la naquele Sábado. Mas o Sábado não é só para salvar vidas, é também para melhorar a vida</a:t>
            </a:r>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pt-PT" sz="1200" kern="1200" dirty="0">
                <a:solidFill>
                  <a:schemeClr val="tx1"/>
                </a:solidFill>
                <a:effectLst/>
                <a:latin typeface="+mn-lt"/>
                <a:ea typeface="+mn-ea"/>
                <a:cs typeface="+mn-cs"/>
              </a:rPr>
              <a:t>Deve ser mencionado que a libertação de mulheres que são vítimas de abuso e violência não deve estar limitada apenas ao Sábado! Nenhuma mulher devia sofrer abuso—seja sexual, físico, psicológico ou emocional—em qualquer dia da semana. E qualquer dia da semana é um bom dia para pôr fim ao abuso! A prevenção do abuso não necessita ser limitada ao Sábado, nem a um Sábado específico</a:t>
            </a:r>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pt-PT" sz="1200" kern="1200" dirty="0">
                <a:solidFill>
                  <a:schemeClr val="tx1"/>
                </a:solidFill>
                <a:effectLst/>
                <a:latin typeface="+mn-lt"/>
                <a:ea typeface="+mn-ea"/>
                <a:cs typeface="+mn-cs"/>
              </a:rPr>
              <a:t>Embora o sofrimento físico desta mulher tivesse cessado através da cura física oferecida por Jesus, o príncipe da sinagoga prolongava o seu sofrimento espiritual e emocional com a sua atitude e palavras insensíveis. É por este motivo que algumas das palavras mais fortes e diretas que encontramos na Bíblia foram dirigidas contra este homem, o qual ocupava uma posição privilegiada. O príncipe da sinagoga tinha a opção de alegrar-se com esta mulher curada, mas ele escolheu prolongar desnecessariamente a sua vitimização</a:t>
            </a:r>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pt-PT" sz="1200" kern="1200" dirty="0">
                <a:solidFill>
                  <a:schemeClr val="tx1"/>
                </a:solidFill>
                <a:effectLst/>
                <a:latin typeface="+mn-lt"/>
                <a:ea typeface="+mn-ea"/>
                <a:cs typeface="+mn-cs"/>
              </a:rPr>
              <a:t>Jesus não apenas defendeu a mulher curada, como também se posicionou ao lado dela. Ao chamá-la de ‘filha de Abraão,’ Jesus colocou também Abraão ao lado da mulher e </a:t>
            </a:r>
            <a:r>
              <a:rPr lang="pt-PT" sz="1200" kern="1200" dirty="0" err="1">
                <a:solidFill>
                  <a:schemeClr val="tx1"/>
                </a:solidFill>
                <a:effectLst/>
                <a:latin typeface="+mn-lt"/>
                <a:ea typeface="+mn-ea"/>
                <a:cs typeface="+mn-cs"/>
              </a:rPr>
              <a:t>dEle</a:t>
            </a:r>
            <a:r>
              <a:rPr lang="pt-PT" sz="1200" kern="1200" dirty="0">
                <a:solidFill>
                  <a:schemeClr val="tx1"/>
                </a:solidFill>
                <a:effectLst/>
                <a:latin typeface="+mn-lt"/>
                <a:ea typeface="+mn-ea"/>
                <a:cs typeface="+mn-cs"/>
              </a:rPr>
              <a:t>. O príncipe da sinagoga, em sua oposição à cura, inferia que preferia que a mulher permanecesse cativa—cativa de Satanás. Assim, o príncipe da sinagoga colocou-se na posição pouco desejada do lado de Satanás, em oposição a Jesus, à ‘filha de Abraão’ e ao próprio Abraão</a:t>
            </a:r>
            <a:r>
              <a:rPr lang="en-US" sz="1200" kern="1200" dirty="0">
                <a:solidFill>
                  <a:schemeClr val="tx1"/>
                </a:solidFill>
                <a:effectLst/>
                <a:latin typeface="+mn-lt"/>
                <a:ea typeface="+mn-ea"/>
                <a:cs typeface="+mn-cs"/>
              </a:rPr>
              <a:t>.</a:t>
            </a:r>
          </a:p>
        </p:txBody>
      </p:sp>
      <p:sp>
        <p:nvSpPr>
          <p:cNvPr id="4" name="Slide Number Placeholder 3"/>
          <p:cNvSpPr>
            <a:spLocks noGrp="1"/>
          </p:cNvSpPr>
          <p:nvPr>
            <p:ph type="sldNum" sz="quarter" idx="5"/>
          </p:nvPr>
        </p:nvSpPr>
        <p:spPr/>
        <p:txBody>
          <a:bodyPr/>
          <a:lstStyle/>
          <a:p>
            <a:fld id="{9BCF352C-DB0B-4640-9C81-870EB7CEE846}" type="slidenum">
              <a:rPr lang="en-US" smtClean="0"/>
              <a:t>13</a:t>
            </a:fld>
            <a:endParaRPr lang="en-US"/>
          </a:p>
        </p:txBody>
      </p:sp>
    </p:spTree>
    <p:extLst>
      <p:ext uri="{BB962C8B-B14F-4D97-AF65-F5344CB8AC3E}">
        <p14:creationId xmlns:p14="http://schemas.microsoft.com/office/powerpoint/2010/main" val="19286352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PT" sz="1200" kern="1200" dirty="0">
                <a:solidFill>
                  <a:schemeClr val="tx1"/>
                </a:solidFill>
                <a:effectLst/>
                <a:latin typeface="+mn-lt"/>
                <a:ea typeface="+mn-ea"/>
                <a:cs typeface="+mn-cs"/>
              </a:rPr>
              <a:t>Alguns podem tentar ignorar a importância da iniciativa </a:t>
            </a:r>
            <a:r>
              <a:rPr lang="en-US" sz="1200" b="1" kern="1200" dirty="0" err="1">
                <a:solidFill>
                  <a:schemeClr val="tx1"/>
                </a:solidFill>
                <a:effectLst/>
                <a:latin typeface="+mn-lt"/>
                <a:ea typeface="+mn-ea"/>
                <a:cs typeface="+mn-cs"/>
              </a:rPr>
              <a:t>enditnow</a:t>
            </a:r>
            <a:r>
              <a:rPr lang="en-US" sz="1200" kern="1200" dirty="0">
                <a:solidFill>
                  <a:schemeClr val="tx1"/>
                </a:solidFill>
                <a:effectLst/>
                <a:latin typeface="+mn-lt"/>
                <a:ea typeface="+mn-ea"/>
                <a:cs typeface="+mn-cs"/>
              </a:rPr>
              <a:t>®. </a:t>
            </a:r>
            <a:r>
              <a:rPr lang="pt-PT" sz="1200" kern="1200" dirty="0">
                <a:solidFill>
                  <a:schemeClr val="tx1"/>
                </a:solidFill>
                <a:effectLst/>
                <a:latin typeface="+mn-lt"/>
                <a:ea typeface="+mn-ea"/>
                <a:cs typeface="+mn-cs"/>
              </a:rPr>
              <a:t>Podem arranjar muitos motivos e desculpas como este príncipe da sinagoga. Podem afirmar que a Igreja Adventista do Sétimo Dia tem a missão de proclamar a verdade e que não devemos ser distraídos por estas questões sociais—insinuando que estamos a diluir a nossa mensagem com o ‘evangelho social.’</a:t>
            </a:r>
            <a:endParaRPr lang="en-US" sz="1200" u="none"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pt-PT" sz="1200" kern="1200" dirty="0">
                <a:solidFill>
                  <a:schemeClr val="tx1"/>
                </a:solidFill>
                <a:effectLst/>
                <a:latin typeface="+mn-lt"/>
                <a:ea typeface="+mn-ea"/>
                <a:cs typeface="+mn-cs"/>
              </a:rPr>
              <a:t>Notemos estas palavras importantes de Ellen </a:t>
            </a:r>
            <a:r>
              <a:rPr lang="pt-PT" sz="1200" kern="1200" dirty="0" err="1">
                <a:solidFill>
                  <a:schemeClr val="tx1"/>
                </a:solidFill>
                <a:effectLst/>
                <a:latin typeface="+mn-lt"/>
                <a:ea typeface="+mn-ea"/>
                <a:cs typeface="+mn-cs"/>
              </a:rPr>
              <a:t>White</a:t>
            </a:r>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t>
            </a:r>
            <a:r>
              <a:rPr lang="pt-PT" sz="1200" kern="1200" dirty="0">
                <a:solidFill>
                  <a:schemeClr val="tx1"/>
                </a:solidFill>
                <a:effectLst/>
                <a:latin typeface="+mn-lt"/>
                <a:ea typeface="+mn-ea"/>
                <a:cs typeface="+mn-cs"/>
              </a:rPr>
              <a:t>A verdadeira compaixão entre o homem e seus semelhantes, deve ser o sinal que distingue os que amam e temem a Deus, dos que são indiferentes quanto a Sua lei. Quão grande foi a compaixão que Cristo expressou, ao vir a este mundo para dar a vida em sacrifício de um mundo moribundo! Sua religião levava à prática de genuíno trabalho médico-missionário. Era Ele um poder restaurador. “Misericórdia quero, e não sacrifícios,” disse Ele. Este é o teste que o Grande Autor da verdade usava para distinguir a verdadeira religião, da falsa. Deus quer que Seus médicos-missionários procedam com a ternura e compaixão que Cristo mostraria se estivesse em nosso mundo</a:t>
            </a:r>
            <a:r>
              <a:rPr lang="en-US" sz="1200" kern="1200" dirty="0">
                <a:solidFill>
                  <a:schemeClr val="tx1"/>
                </a:solidFill>
                <a:effectLst/>
                <a:latin typeface="+mn-lt"/>
                <a:ea typeface="+mn-ea"/>
                <a:cs typeface="+mn-cs"/>
              </a:rPr>
              <a:t>” (E. G. White, </a:t>
            </a:r>
            <a:r>
              <a:rPr lang="en-US" sz="1200" i="1" kern="1200" dirty="0" err="1">
                <a:solidFill>
                  <a:schemeClr val="tx1"/>
                </a:solidFill>
                <a:effectLst/>
                <a:latin typeface="+mn-lt"/>
                <a:ea typeface="+mn-ea"/>
                <a:cs typeface="+mn-cs"/>
              </a:rPr>
              <a:t>Medicina</a:t>
            </a:r>
            <a:r>
              <a:rPr lang="en-US" sz="1200" i="1" kern="1200" dirty="0">
                <a:solidFill>
                  <a:schemeClr val="tx1"/>
                </a:solidFill>
                <a:effectLst/>
                <a:latin typeface="+mn-lt"/>
                <a:ea typeface="+mn-ea"/>
                <a:cs typeface="+mn-cs"/>
              </a:rPr>
              <a:t> e </a:t>
            </a:r>
            <a:r>
              <a:rPr lang="en-US" sz="1200" i="1" kern="1200" dirty="0" err="1">
                <a:solidFill>
                  <a:schemeClr val="tx1"/>
                </a:solidFill>
                <a:effectLst/>
                <a:latin typeface="+mn-lt"/>
                <a:ea typeface="+mn-ea"/>
                <a:cs typeface="+mn-cs"/>
              </a:rPr>
              <a:t>Salvação</a:t>
            </a:r>
            <a:r>
              <a:rPr lang="en-US" sz="1200" kern="1200" dirty="0">
                <a:solidFill>
                  <a:schemeClr val="tx1"/>
                </a:solidFill>
                <a:effectLst/>
                <a:latin typeface="+mn-lt"/>
                <a:ea typeface="+mn-ea"/>
                <a:cs typeface="+mn-cs"/>
              </a:rPr>
              <a:t>, 251).</a:t>
            </a:r>
          </a:p>
          <a:p>
            <a:endParaRPr lang="en-US" dirty="0"/>
          </a:p>
          <a:p>
            <a:r>
              <a:rPr lang="pt-PT" sz="1200" kern="1200" dirty="0">
                <a:solidFill>
                  <a:schemeClr val="tx1"/>
                </a:solidFill>
                <a:effectLst/>
                <a:latin typeface="+mn-lt"/>
                <a:ea typeface="+mn-ea"/>
                <a:cs typeface="+mn-cs"/>
              </a:rPr>
              <a:t>Não podemos ignorar as mulheres que são marginalizadas ou que sofrem abuso ou opressão. Temos o dever constante de proteger e salvaguardar qualquer mulher nestas circunstâncias perversas. Estou muito feliz porque a Igreja Adventista do Sétimo Dia tem um Departamento dos Ministérios da Mulher representado a cada nível da nossa organização, o qual deve também ser representado em cada congregação. Regozijo-me porque estão a facilitar esta iniciativa importante do projeto </a:t>
            </a:r>
            <a:r>
              <a:rPr lang="en-US" sz="1200" b="1" kern="1200" dirty="0" err="1">
                <a:solidFill>
                  <a:schemeClr val="tx1"/>
                </a:solidFill>
                <a:effectLst/>
                <a:latin typeface="+mn-lt"/>
                <a:ea typeface="+mn-ea"/>
                <a:cs typeface="+mn-cs"/>
              </a:rPr>
              <a:t>enditnow</a:t>
            </a:r>
            <a:r>
              <a:rPr lang="en-US" sz="1200" kern="1200" dirty="0">
                <a:solidFill>
                  <a:schemeClr val="tx1"/>
                </a:solidFill>
                <a:effectLst/>
                <a:latin typeface="+mn-lt"/>
                <a:ea typeface="+mn-ea"/>
                <a:cs typeface="+mn-cs"/>
              </a:rPr>
              <a:t>®</a:t>
            </a:r>
            <a:r>
              <a:rPr lang="en-US" sz="1200" u="none" kern="1200" dirty="0">
                <a:solidFill>
                  <a:schemeClr val="tx1"/>
                </a:solidFill>
                <a:effectLst/>
                <a:latin typeface="+mn-lt"/>
                <a:ea typeface="+mn-ea"/>
                <a:cs typeface="+mn-cs"/>
              </a:rPr>
              <a:t>.</a:t>
            </a:r>
            <a:r>
              <a:rPr lang="en-US" sz="1200" u="sng"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pt-PT" sz="1200" kern="1200" dirty="0">
                <a:solidFill>
                  <a:schemeClr val="tx1"/>
                </a:solidFill>
                <a:effectLst/>
                <a:latin typeface="+mn-lt"/>
                <a:ea typeface="+mn-ea"/>
                <a:cs typeface="+mn-cs"/>
              </a:rPr>
              <a:t>Estou muito feliz porque a Igreja Adventista do Sétimo Dia tem a </a:t>
            </a:r>
            <a:r>
              <a:rPr lang="pt-PT" sz="1200" kern="1200" dirty="0" err="1">
                <a:solidFill>
                  <a:schemeClr val="tx1"/>
                </a:solidFill>
                <a:effectLst/>
                <a:latin typeface="+mn-lt"/>
                <a:ea typeface="+mn-ea"/>
                <a:cs typeface="+mn-cs"/>
              </a:rPr>
              <a:t>ADRA</a:t>
            </a:r>
            <a:r>
              <a:rPr lang="pt-PT" sz="1200" kern="1200" dirty="0">
                <a:solidFill>
                  <a:schemeClr val="tx1"/>
                </a:solidFill>
                <a:effectLst/>
                <a:latin typeface="+mn-lt"/>
                <a:ea typeface="+mn-ea"/>
                <a:cs typeface="+mn-cs"/>
              </a:rPr>
              <a:t> (Associação Adventista para o Desenvolvimento, Recursos e Assistência), que opera lugares de segurança especiais para mulheres e meninas abusadas, traficadas ou vendidas para os fins mais satânicos</a:t>
            </a:r>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pt-PT" sz="1200" kern="1200" dirty="0">
                <a:solidFill>
                  <a:schemeClr val="tx1"/>
                </a:solidFill>
                <a:effectLst/>
                <a:latin typeface="+mn-lt"/>
                <a:ea typeface="+mn-ea"/>
                <a:cs typeface="+mn-cs"/>
              </a:rPr>
              <a:t>Em cada lugar e em cada congregação, temos que pôr fim a isto agora</a:t>
            </a: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9BCF352C-DB0B-4640-9C81-870EB7CEE846}" type="slidenum">
              <a:rPr lang="en-US" smtClean="0"/>
              <a:t>14</a:t>
            </a:fld>
            <a:endParaRPr lang="en-US"/>
          </a:p>
        </p:txBody>
      </p:sp>
    </p:spTree>
    <p:extLst>
      <p:ext uri="{BB962C8B-B14F-4D97-AF65-F5344CB8AC3E}">
        <p14:creationId xmlns:p14="http://schemas.microsoft.com/office/powerpoint/2010/main" val="37889345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PT" sz="1200" kern="1200" dirty="0">
                <a:solidFill>
                  <a:schemeClr val="tx1"/>
                </a:solidFill>
                <a:effectLst/>
                <a:latin typeface="+mn-lt"/>
                <a:ea typeface="+mn-ea"/>
                <a:cs typeface="+mn-cs"/>
              </a:rPr>
              <a:t>Como é que terminou a visita de Jesus a esta sinagoga</a:t>
            </a:r>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pt-PT" sz="1200" kern="1200" dirty="0">
                <a:solidFill>
                  <a:schemeClr val="tx1"/>
                </a:solidFill>
                <a:effectLst/>
                <a:latin typeface="+mn-lt"/>
                <a:ea typeface="+mn-ea"/>
                <a:cs typeface="+mn-cs"/>
              </a:rPr>
              <a:t>A mulher recebeu diversas curas: física, emocional, espiritual e talvez sexual</a:t>
            </a:r>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pt-PT" sz="1200" kern="1200" dirty="0">
                <a:solidFill>
                  <a:schemeClr val="tx1"/>
                </a:solidFill>
                <a:effectLst/>
                <a:latin typeface="+mn-lt"/>
                <a:ea typeface="+mn-ea"/>
                <a:cs typeface="+mn-cs"/>
              </a:rPr>
              <a:t>A imagem que permanece é a de uma mulher curada, em pé direita e ereta, a louvar a Deus. Esta filha de Abraão, que vivia curvada, torna-se um modelo para as pessoas de todas as épocas—mostrando o que Jesus pode fazer com uma pessoa curvada e deformada por Satanás</a:t>
            </a:r>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pt-PT" sz="1200" kern="1200" dirty="0">
                <a:solidFill>
                  <a:schemeClr val="tx1"/>
                </a:solidFill>
                <a:effectLst/>
                <a:latin typeface="+mn-lt"/>
                <a:ea typeface="+mn-ea"/>
                <a:cs typeface="+mn-cs"/>
              </a:rPr>
              <a:t>Deseja que Jesus o(a) cure—que dê nova forma à sua vida e ao seu futuro</a:t>
            </a:r>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pt-PT" sz="1200" kern="1200" dirty="0">
                <a:solidFill>
                  <a:schemeClr val="tx1"/>
                </a:solidFill>
                <a:effectLst/>
                <a:latin typeface="+mn-lt"/>
                <a:ea typeface="+mn-ea"/>
                <a:cs typeface="+mn-cs"/>
              </a:rPr>
              <a:t>Talvez hajam alguns homens hoje aqui que podem estar a pensar na forma como têm tratado as mulheres ou uma mulher específica. Talvez a sua atitude com relação às mulheres não seja a que devia ser. Talvez alguns homens aqui estão a entender que não têm tido um comportamento Cristão na forma como têm tratado as mulheres ou uma mulher. Em vez de mostrarem amor Cristão, talvez estes homens entendam agora que têm sido cruéis e rudes. Este é o momento destes homens pedirem a Jesus um coração novo, para que possam tratar as mulheres da mesma forma que Jesus as tratou—com bondade, compaixão e respeito</a:t>
            </a:r>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pt-PT" sz="1200" kern="1200" dirty="0">
                <a:solidFill>
                  <a:schemeClr val="tx1"/>
                </a:solidFill>
                <a:effectLst/>
                <a:latin typeface="+mn-lt"/>
                <a:ea typeface="+mn-ea"/>
                <a:cs typeface="+mn-cs"/>
              </a:rPr>
              <a:t>Talvez hajam aqui hoje mulheres que se identificam com esta mulher curvada, porque também sofrem. Assim como Jesus a curou, Jesus pode tocar em cada uma com o Seu amor puro, remodelando a vossa vida e o vosso futuro. As palavras de Jesus falam a si hoje, assim como falaram à mulher curvada</a:t>
            </a:r>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5"/>
          </p:nvPr>
        </p:nvSpPr>
        <p:spPr/>
        <p:txBody>
          <a:bodyPr/>
          <a:lstStyle/>
          <a:p>
            <a:fld id="{9BCF352C-DB0B-4640-9C81-870EB7CEE846}" type="slidenum">
              <a:rPr lang="en-US" smtClean="0"/>
              <a:t>15</a:t>
            </a:fld>
            <a:endParaRPr lang="en-US"/>
          </a:p>
        </p:txBody>
      </p:sp>
    </p:spTree>
    <p:extLst>
      <p:ext uri="{BB962C8B-B14F-4D97-AF65-F5344CB8AC3E}">
        <p14:creationId xmlns:p14="http://schemas.microsoft.com/office/powerpoint/2010/main" val="2499636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PT" sz="1200" kern="1200" noProof="0" dirty="0">
                <a:solidFill>
                  <a:schemeClr val="tx1"/>
                </a:solidFill>
                <a:effectLst/>
                <a:latin typeface="+mn-lt"/>
                <a:ea typeface="+mn-ea"/>
                <a:cs typeface="+mn-cs"/>
              </a:rPr>
              <a:t>Ouçamos enquanto leio Lucas 13:12 novamente em cinco versões diferentes. (Nota: Não é necessário identificar a versão ao ler da lista). </a:t>
            </a:r>
          </a:p>
          <a:p>
            <a:endParaRPr lang="pt-PT" sz="1200" kern="1200" noProof="0" dirty="0">
              <a:solidFill>
                <a:schemeClr val="tx1"/>
              </a:solidFill>
              <a:effectLst/>
              <a:latin typeface="+mn-lt"/>
              <a:ea typeface="+mn-ea"/>
              <a:cs typeface="+mn-cs"/>
            </a:endParaRPr>
          </a:p>
          <a:p>
            <a:pPr lvl="1"/>
            <a:r>
              <a:rPr lang="pt-PT" sz="1200" kern="1200" noProof="0" dirty="0">
                <a:solidFill>
                  <a:schemeClr val="tx1"/>
                </a:solidFill>
                <a:effectLst/>
                <a:latin typeface="+mn-lt"/>
                <a:ea typeface="+mn-ea"/>
                <a:cs typeface="+mn-cs"/>
              </a:rPr>
              <a:t>“Mulher, estás </a:t>
            </a:r>
            <a:r>
              <a:rPr lang="pt-PT" sz="1200" b="1" kern="1200" noProof="0" dirty="0">
                <a:solidFill>
                  <a:schemeClr val="tx1"/>
                </a:solidFill>
                <a:effectLst/>
                <a:latin typeface="+mn-lt"/>
                <a:ea typeface="+mn-ea"/>
                <a:cs typeface="+mn-cs"/>
              </a:rPr>
              <a:t>livre</a:t>
            </a:r>
            <a:r>
              <a:rPr lang="pt-PT" sz="1200" kern="1200" noProof="0" dirty="0">
                <a:solidFill>
                  <a:schemeClr val="tx1"/>
                </a:solidFill>
                <a:effectLst/>
                <a:latin typeface="+mn-lt"/>
                <a:ea typeface="+mn-ea"/>
                <a:cs typeface="+mn-cs"/>
              </a:rPr>
              <a:t> da tua enfermidade” (ARC).</a:t>
            </a:r>
          </a:p>
          <a:p>
            <a:pPr lvl="1"/>
            <a:r>
              <a:rPr lang="pt-PT" sz="1200" kern="1200" noProof="0" dirty="0">
                <a:solidFill>
                  <a:schemeClr val="tx1"/>
                </a:solidFill>
                <a:effectLst/>
                <a:latin typeface="+mn-lt"/>
                <a:ea typeface="+mn-ea"/>
                <a:cs typeface="+mn-cs"/>
              </a:rPr>
              <a:t>“Mulher, estás </a:t>
            </a:r>
            <a:r>
              <a:rPr lang="pt-PT" sz="1200" b="1" kern="1200" noProof="0" dirty="0">
                <a:solidFill>
                  <a:schemeClr val="tx1"/>
                </a:solidFill>
                <a:effectLst/>
                <a:latin typeface="+mn-lt"/>
                <a:ea typeface="+mn-ea"/>
                <a:cs typeface="+mn-cs"/>
              </a:rPr>
              <a:t>livre</a:t>
            </a:r>
            <a:r>
              <a:rPr lang="pt-PT" sz="1200" kern="1200" noProof="0" dirty="0">
                <a:solidFill>
                  <a:schemeClr val="tx1"/>
                </a:solidFill>
                <a:effectLst/>
                <a:latin typeface="+mn-lt"/>
                <a:ea typeface="+mn-ea"/>
                <a:cs typeface="+mn-cs"/>
              </a:rPr>
              <a:t> do teu mal” (</a:t>
            </a:r>
            <a:r>
              <a:rPr lang="pt-PT" sz="1200" kern="1200" noProof="0" dirty="0" err="1">
                <a:solidFill>
                  <a:schemeClr val="tx1"/>
                </a:solidFill>
                <a:effectLst/>
                <a:latin typeface="+mn-lt"/>
                <a:ea typeface="+mn-ea"/>
                <a:cs typeface="+mn-cs"/>
              </a:rPr>
              <a:t>BTEC</a:t>
            </a:r>
            <a:r>
              <a:rPr lang="pt-PT" sz="1200" kern="1200" noProof="0" dirty="0">
                <a:solidFill>
                  <a:schemeClr val="tx1"/>
                </a:solidFill>
                <a:effectLst/>
                <a:latin typeface="+mn-lt"/>
                <a:ea typeface="+mn-ea"/>
                <a:cs typeface="+mn-cs"/>
              </a:rPr>
              <a:t>). </a:t>
            </a:r>
          </a:p>
          <a:p>
            <a:pPr lvl="1"/>
            <a:r>
              <a:rPr lang="pt-PT" sz="1200" kern="1200" noProof="0" dirty="0">
                <a:solidFill>
                  <a:schemeClr val="tx1"/>
                </a:solidFill>
                <a:effectLst/>
                <a:latin typeface="+mn-lt"/>
                <a:ea typeface="+mn-ea"/>
                <a:cs typeface="+mn-cs"/>
              </a:rPr>
              <a:t>“Mulher, você está </a:t>
            </a:r>
            <a:r>
              <a:rPr lang="pt-PT" sz="1200" b="1" kern="1200" noProof="0" dirty="0">
                <a:solidFill>
                  <a:schemeClr val="tx1"/>
                </a:solidFill>
                <a:effectLst/>
                <a:latin typeface="+mn-lt"/>
                <a:ea typeface="+mn-ea"/>
                <a:cs typeface="+mn-cs"/>
              </a:rPr>
              <a:t>livre</a:t>
            </a:r>
            <a:r>
              <a:rPr lang="pt-PT" sz="1200" kern="1200" noProof="0" dirty="0">
                <a:solidFill>
                  <a:schemeClr val="tx1"/>
                </a:solidFill>
                <a:effectLst/>
                <a:latin typeface="+mn-lt"/>
                <a:ea typeface="+mn-ea"/>
                <a:cs typeface="+mn-cs"/>
              </a:rPr>
              <a:t> da sua doença” (</a:t>
            </a:r>
            <a:r>
              <a:rPr lang="pt-PT" sz="1200" kern="1200" noProof="0" dirty="0" err="1">
                <a:solidFill>
                  <a:schemeClr val="tx1"/>
                </a:solidFill>
                <a:effectLst/>
                <a:latin typeface="+mn-lt"/>
                <a:ea typeface="+mn-ea"/>
                <a:cs typeface="+mn-cs"/>
              </a:rPr>
              <a:t>NVI</a:t>
            </a:r>
            <a:r>
              <a:rPr lang="pt-PT" sz="1200" kern="1200" noProof="0" dirty="0">
                <a:solidFill>
                  <a:schemeClr val="tx1"/>
                </a:solidFill>
                <a:effectLst/>
                <a:latin typeface="+mn-lt"/>
                <a:ea typeface="+mn-ea"/>
                <a:cs typeface="+mn-cs"/>
              </a:rPr>
              <a:t>). </a:t>
            </a:r>
          </a:p>
          <a:p>
            <a:pPr lvl="1"/>
            <a:r>
              <a:rPr lang="pt-PT" sz="1200" kern="1200" noProof="0" dirty="0">
                <a:solidFill>
                  <a:schemeClr val="tx1"/>
                </a:solidFill>
                <a:effectLst/>
                <a:latin typeface="+mn-lt"/>
                <a:ea typeface="+mn-ea"/>
                <a:cs typeface="+mn-cs"/>
              </a:rPr>
              <a:t>“Mulher, você está </a:t>
            </a:r>
            <a:r>
              <a:rPr lang="pt-PT" sz="1200" b="1" kern="1200" noProof="0" dirty="0">
                <a:solidFill>
                  <a:schemeClr val="tx1"/>
                </a:solidFill>
                <a:effectLst/>
                <a:latin typeface="+mn-lt"/>
                <a:ea typeface="+mn-ea"/>
                <a:cs typeface="+mn-cs"/>
              </a:rPr>
              <a:t>curada</a:t>
            </a:r>
            <a:r>
              <a:rPr lang="pt-PT" sz="1200" kern="1200" noProof="0" dirty="0">
                <a:solidFill>
                  <a:schemeClr val="tx1"/>
                </a:solidFill>
                <a:effectLst/>
                <a:latin typeface="+mn-lt"/>
                <a:ea typeface="+mn-ea"/>
                <a:cs typeface="+mn-cs"/>
              </a:rPr>
              <a:t>” (</a:t>
            </a:r>
            <a:r>
              <a:rPr lang="pt-PT" sz="1200" kern="1200" noProof="0" dirty="0" err="1">
                <a:solidFill>
                  <a:schemeClr val="tx1"/>
                </a:solidFill>
                <a:effectLst/>
                <a:latin typeface="+mn-lt"/>
                <a:ea typeface="+mn-ea"/>
                <a:cs typeface="+mn-cs"/>
              </a:rPr>
              <a:t>NTLH</a:t>
            </a:r>
            <a:r>
              <a:rPr lang="pt-PT" sz="1200" kern="1200" noProof="0" dirty="0">
                <a:solidFill>
                  <a:schemeClr val="tx1"/>
                </a:solidFill>
                <a:effectLst/>
                <a:latin typeface="+mn-lt"/>
                <a:ea typeface="+mn-ea"/>
                <a:cs typeface="+mn-cs"/>
              </a:rPr>
              <a:t>). </a:t>
            </a:r>
          </a:p>
          <a:p>
            <a:pPr lvl="1"/>
            <a:r>
              <a:rPr lang="pt-PT" sz="1200" kern="1200" noProof="0" dirty="0">
                <a:solidFill>
                  <a:schemeClr val="tx1"/>
                </a:solidFill>
                <a:effectLst/>
                <a:latin typeface="+mn-lt"/>
                <a:ea typeface="+mn-ea"/>
                <a:cs typeface="+mn-cs"/>
              </a:rPr>
              <a:t>“Mulher, estás </a:t>
            </a:r>
            <a:r>
              <a:rPr lang="pt-PT" sz="1200" b="1" kern="1200" noProof="0" dirty="0">
                <a:solidFill>
                  <a:schemeClr val="tx1"/>
                </a:solidFill>
                <a:effectLst/>
                <a:latin typeface="+mn-lt"/>
                <a:ea typeface="+mn-ea"/>
                <a:cs typeface="+mn-cs"/>
              </a:rPr>
              <a:t>curada</a:t>
            </a:r>
            <a:r>
              <a:rPr lang="pt-PT" sz="1200" kern="1200" noProof="0" dirty="0">
                <a:solidFill>
                  <a:schemeClr val="tx1"/>
                </a:solidFill>
                <a:effectLst/>
                <a:latin typeface="+mn-lt"/>
                <a:ea typeface="+mn-ea"/>
                <a:cs typeface="+mn-cs"/>
              </a:rPr>
              <a:t> da tua doença</a:t>
            </a:r>
            <a:r>
              <a:rPr lang="pt-PT" sz="1200" b="1" kern="1200" noProof="0" dirty="0">
                <a:solidFill>
                  <a:schemeClr val="tx1"/>
                </a:solidFill>
                <a:effectLst/>
                <a:latin typeface="+mn-lt"/>
                <a:ea typeface="+mn-ea"/>
                <a:cs typeface="+mn-cs"/>
              </a:rPr>
              <a:t>!</a:t>
            </a:r>
            <a:r>
              <a:rPr lang="pt-PT" sz="1200" kern="1200" noProof="0" dirty="0">
                <a:solidFill>
                  <a:schemeClr val="tx1"/>
                </a:solidFill>
                <a:effectLst/>
                <a:latin typeface="+mn-lt"/>
                <a:ea typeface="+mn-ea"/>
                <a:cs typeface="+mn-cs"/>
              </a:rPr>
              <a:t>” (O Livro).</a:t>
            </a:r>
          </a:p>
          <a:p>
            <a:endParaRPr lang="pt-PT" sz="1200" kern="1200" noProof="0" dirty="0">
              <a:solidFill>
                <a:schemeClr val="tx1"/>
              </a:solidFill>
              <a:effectLst/>
              <a:latin typeface="+mn-lt"/>
              <a:ea typeface="+mn-ea"/>
              <a:cs typeface="+mn-cs"/>
            </a:endParaRPr>
          </a:p>
          <a:p>
            <a:r>
              <a:rPr lang="pt-PT" sz="1200" kern="1200" noProof="0" dirty="0">
                <a:solidFill>
                  <a:schemeClr val="tx1"/>
                </a:solidFill>
                <a:effectLst/>
                <a:latin typeface="+mn-lt"/>
                <a:ea typeface="+mn-ea"/>
                <a:cs typeface="+mn-cs"/>
              </a:rPr>
              <a:t>Naquele Sábado, naquela cidade, naquela sinagoga, Jesus fez cessar o sofrimento daquela mulher. Jesus pôs fim à forma como aquela mulher tinha sido tratada durante dezoito anos. Ele pôs fim! </a:t>
            </a:r>
          </a:p>
          <a:p>
            <a:endParaRPr lang="pt-PT" sz="1200" kern="1200" noProof="0" dirty="0">
              <a:solidFill>
                <a:schemeClr val="tx1"/>
              </a:solidFill>
              <a:effectLst/>
              <a:latin typeface="+mn-lt"/>
              <a:ea typeface="+mn-ea"/>
              <a:cs typeface="+mn-cs"/>
            </a:endParaRPr>
          </a:p>
          <a:p>
            <a:r>
              <a:rPr lang="pt-PT" sz="1200" kern="1200" noProof="0" dirty="0">
                <a:solidFill>
                  <a:schemeClr val="tx1"/>
                </a:solidFill>
                <a:effectLst/>
                <a:latin typeface="+mn-lt"/>
                <a:ea typeface="+mn-ea"/>
                <a:cs typeface="+mn-cs"/>
              </a:rPr>
              <a:t>Hoje, neste Sábado, em </a:t>
            </a:r>
            <a:r>
              <a:rPr lang="pt-PT" sz="1200" b="1" kern="1200" noProof="0" dirty="0">
                <a:solidFill>
                  <a:schemeClr val="tx1"/>
                </a:solidFill>
                <a:effectLst/>
                <a:latin typeface="+mn-lt"/>
                <a:ea typeface="+mn-ea"/>
                <a:cs typeface="+mn-cs"/>
              </a:rPr>
              <a:t>[escrever o nome do local]</a:t>
            </a:r>
            <a:r>
              <a:rPr lang="pt-PT" sz="1200" kern="1200" noProof="0" dirty="0">
                <a:solidFill>
                  <a:schemeClr val="tx1"/>
                </a:solidFill>
                <a:effectLst/>
                <a:latin typeface="+mn-lt"/>
                <a:ea typeface="+mn-ea"/>
                <a:cs typeface="+mn-cs"/>
              </a:rPr>
              <a:t>, nesta igreja, Jesus deseja também pôr fim agora! </a:t>
            </a:r>
          </a:p>
          <a:p>
            <a:endParaRPr lang="pt-PT" sz="1200" kern="1200" noProof="0" dirty="0">
              <a:solidFill>
                <a:schemeClr val="tx1"/>
              </a:solidFill>
              <a:effectLst/>
              <a:latin typeface="+mn-lt"/>
              <a:ea typeface="+mn-ea"/>
              <a:cs typeface="+mn-cs"/>
            </a:endParaRPr>
          </a:p>
          <a:p>
            <a:r>
              <a:rPr lang="pt-PT" sz="1200" kern="1200" noProof="0" dirty="0">
                <a:solidFill>
                  <a:schemeClr val="tx1"/>
                </a:solidFill>
                <a:effectLst/>
                <a:latin typeface="+mn-lt"/>
                <a:ea typeface="+mn-ea"/>
                <a:cs typeface="+mn-cs"/>
              </a:rPr>
              <a:t>Jesus não criou ‘filhas de Abraão,’ ‘irmãs de Cristo’ e ‘mães de Israel’ para serem abusadas! </a:t>
            </a:r>
          </a:p>
          <a:p>
            <a:endParaRPr lang="pt-PT" sz="1200" kern="1200" noProof="0" dirty="0">
              <a:solidFill>
                <a:schemeClr val="tx1"/>
              </a:solidFill>
              <a:effectLst/>
              <a:latin typeface="+mn-lt"/>
              <a:ea typeface="+mn-ea"/>
              <a:cs typeface="+mn-cs"/>
            </a:endParaRPr>
          </a:p>
          <a:p>
            <a:r>
              <a:rPr lang="pt-PT" sz="1200" kern="1200" noProof="0" dirty="0">
                <a:solidFill>
                  <a:schemeClr val="tx1"/>
                </a:solidFill>
                <a:effectLst/>
                <a:latin typeface="+mn-lt"/>
                <a:ea typeface="+mn-ea"/>
                <a:cs typeface="+mn-cs"/>
              </a:rPr>
              <a:t>É tempo de pôr fim a isto agora!</a:t>
            </a:r>
          </a:p>
        </p:txBody>
      </p:sp>
      <p:sp>
        <p:nvSpPr>
          <p:cNvPr id="4" name="Slide Number Placeholder 3"/>
          <p:cNvSpPr>
            <a:spLocks noGrp="1"/>
          </p:cNvSpPr>
          <p:nvPr>
            <p:ph type="sldNum" sz="quarter" idx="5"/>
          </p:nvPr>
        </p:nvSpPr>
        <p:spPr/>
        <p:txBody>
          <a:bodyPr/>
          <a:lstStyle/>
          <a:p>
            <a:fld id="{9BCF352C-DB0B-4640-9C81-870EB7CEE846}" type="slidenum">
              <a:rPr lang="en-US" smtClean="0"/>
              <a:t>16</a:t>
            </a:fld>
            <a:endParaRPr lang="en-US"/>
          </a:p>
        </p:txBody>
      </p:sp>
    </p:spTree>
    <p:extLst>
      <p:ext uri="{BB962C8B-B14F-4D97-AF65-F5344CB8AC3E}">
        <p14:creationId xmlns:p14="http://schemas.microsoft.com/office/powerpoint/2010/main" val="1824585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PT" sz="1200" b="1" kern="1200" noProof="0" dirty="0">
                <a:solidFill>
                  <a:schemeClr val="tx1"/>
                </a:solidFill>
                <a:effectLst/>
                <a:latin typeface="+mn-lt"/>
                <a:ea typeface="+mn-ea"/>
                <a:cs typeface="+mn-cs"/>
              </a:rPr>
              <a:t>Introdução</a:t>
            </a:r>
            <a:endParaRPr lang="pt-PT" sz="1200" kern="1200" noProof="0" dirty="0">
              <a:solidFill>
                <a:schemeClr val="tx1"/>
              </a:solidFill>
              <a:effectLst/>
              <a:latin typeface="+mn-lt"/>
              <a:ea typeface="+mn-ea"/>
              <a:cs typeface="+mn-cs"/>
            </a:endParaRPr>
          </a:p>
          <a:p>
            <a:r>
              <a:rPr lang="pt-BR" sz="1200" kern="1200" dirty="0">
                <a:solidFill>
                  <a:schemeClr val="tx1"/>
                </a:solidFill>
                <a:effectLst/>
                <a:latin typeface="+mn-lt"/>
                <a:ea typeface="+mn-ea"/>
                <a:cs typeface="+mn-cs"/>
              </a:rPr>
              <a:t>A mulher tinha sofrido durante dezoito anos. Ficar em pé com as costas direitas era uma lembrança distante e desvanecida. Ela provavelmente ansiava olhar nos rosto dos seus filhos para ver os seus olhos brilharem, mas tudo o que conseguia ver era o chão. Na sua pequena casa, ela deveria ter desejado guardar os seus alimentos em uma prateleira mais alta, mas não conseguia chegar a uma prateleira mais alta e fez o seu melhor para manter os ratos longe dos seus alimentos guardados em lugares mais baixos. Não há dúvida que ela anelava ver o céu azul majestoso com nuvens brancas a passarem lentamente, suspensas no espaço, ou olhar para o céu noturno e ver as estrelas e a lua redonda, a brilhar gloriosamente nos céus. Em vez disto, o seu campo de visão natural estava perpetuamente virado para baixo, limitado a ver os caminhos secos e baldios do Médio Oriente e o lixo deixado pelos animais</a:t>
            </a:r>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pt-BR" sz="1200" kern="1200" dirty="0">
                <a:solidFill>
                  <a:schemeClr val="tx1"/>
                </a:solidFill>
                <a:effectLst/>
                <a:latin typeface="+mn-lt"/>
                <a:ea typeface="+mn-ea"/>
                <a:cs typeface="+mn-cs"/>
              </a:rPr>
              <a:t>Ela tinha sofrido com este problema durante dezoito anos. Não tinha alívio. Não tinha pausas. Não tinha descanso! As pessoas tinham-se esquecido do rosto dela—elas viam apenas a parte de cima e de trás da sua cabeça. Em vez de ser vista como uma pessoa, ela era considerada um incómodo—na melhor das hipóteses, alguém de quem ter pena</a:t>
            </a:r>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pt-BR" sz="1200" kern="1200" dirty="0">
                <a:solidFill>
                  <a:schemeClr val="tx1"/>
                </a:solidFill>
                <a:effectLst/>
                <a:latin typeface="+mn-lt"/>
                <a:ea typeface="+mn-ea"/>
                <a:cs typeface="+mn-cs"/>
              </a:rPr>
              <a:t>Durante dezoito anos ela tinha ido à sinagoga ao Sábado. Não era fácil ir à sinagoga, porque tinha dificuldade para andar. Mas quando chegava, não era acolhida pelos líderes. Chegar lá e estar lá era um desafio. Mas ela perseverava cada Sábado e ia à sinagoga com fé e esperança. Então, certo Sábado havia uma visita na sinagoga e Ele mudou tudo! ELE PÔS FIM À SUA SITUAÇÃO! Ele curou-a e o Seu nome é Jesus—Jesus de Nazaré</a:t>
            </a: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9BCF352C-DB0B-4640-9C81-870EB7CEE846}" type="slidenum">
              <a:rPr lang="en-US" smtClean="0"/>
              <a:t>2</a:t>
            </a:fld>
            <a:endParaRPr lang="en-US"/>
          </a:p>
        </p:txBody>
      </p:sp>
    </p:spTree>
    <p:extLst>
      <p:ext uri="{BB962C8B-B14F-4D97-AF65-F5344CB8AC3E}">
        <p14:creationId xmlns:p14="http://schemas.microsoft.com/office/powerpoint/2010/main" val="3380027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PT" sz="1200" b="1" kern="1200" noProof="0" dirty="0">
                <a:solidFill>
                  <a:schemeClr val="tx1"/>
                </a:solidFill>
                <a:effectLst/>
                <a:latin typeface="+mn-lt"/>
                <a:ea typeface="+mn-ea"/>
                <a:cs typeface="+mn-cs"/>
              </a:rPr>
              <a:t>Jesus e a Sua Missão no Evangelho de Lucas</a:t>
            </a:r>
            <a:endParaRPr lang="pt-PT" sz="1200" kern="1200" noProof="0" dirty="0">
              <a:solidFill>
                <a:schemeClr val="tx1"/>
              </a:solidFill>
              <a:effectLst/>
              <a:latin typeface="+mn-lt"/>
              <a:ea typeface="+mn-ea"/>
              <a:cs typeface="+mn-cs"/>
            </a:endParaRPr>
          </a:p>
          <a:p>
            <a:r>
              <a:rPr lang="pt-PT" sz="1200" kern="1200" noProof="0" dirty="0">
                <a:solidFill>
                  <a:schemeClr val="tx1"/>
                </a:solidFill>
                <a:effectLst/>
                <a:latin typeface="+mn-lt"/>
                <a:ea typeface="+mn-ea"/>
                <a:cs typeface="+mn-cs"/>
              </a:rPr>
              <a:t>O único relato da cura da mulher curvada no Sábado encontra-se no Evangelho de Lucas (Lucas 13:10-17). Antes de explorarmos este evento maravilhoso, devemos passar alguns momentos a analisar o contexto mais abrangente do Evangelho de Lucas. </a:t>
            </a:r>
          </a:p>
          <a:p>
            <a:endParaRPr lang="pt-PT" sz="1200" kern="1200" noProof="0" dirty="0">
              <a:solidFill>
                <a:schemeClr val="tx1"/>
              </a:solidFill>
              <a:effectLst/>
              <a:latin typeface="+mn-lt"/>
              <a:ea typeface="+mn-ea"/>
              <a:cs typeface="+mn-cs"/>
            </a:endParaRPr>
          </a:p>
          <a:p>
            <a:r>
              <a:rPr lang="pt-PT" sz="1200" kern="1200" noProof="0" dirty="0">
                <a:solidFill>
                  <a:schemeClr val="tx1"/>
                </a:solidFill>
                <a:effectLst/>
                <a:latin typeface="+mn-lt"/>
                <a:ea typeface="+mn-ea"/>
                <a:cs typeface="+mn-cs"/>
              </a:rPr>
              <a:t>Jesus é a estrela do Evangelho de Lucas—é tudo acerca de Jesus. E que estrela maravilhosa Ele é! Jesus e o Seu ministério—toda a Sua missão—é-nos revelado em Lucas 4:16-30. </a:t>
            </a:r>
          </a:p>
          <a:p>
            <a:endParaRPr lang="pt-PT" sz="1200" kern="1200" noProof="0" dirty="0">
              <a:solidFill>
                <a:schemeClr val="tx1"/>
              </a:solidFill>
              <a:effectLst/>
              <a:latin typeface="+mn-lt"/>
              <a:ea typeface="+mn-ea"/>
              <a:cs typeface="+mn-cs"/>
            </a:endParaRPr>
          </a:p>
          <a:p>
            <a:r>
              <a:rPr lang="pt-PT" sz="1200" kern="1200" noProof="0" dirty="0">
                <a:solidFill>
                  <a:schemeClr val="tx1"/>
                </a:solidFill>
                <a:effectLst/>
                <a:latin typeface="+mn-lt"/>
                <a:ea typeface="+mn-ea"/>
                <a:cs typeface="+mn-cs"/>
              </a:rPr>
              <a:t>Abram as vossas Bíblias em:</a:t>
            </a:r>
          </a:p>
          <a:p>
            <a:endParaRPr lang="pt-PT" sz="1200" b="1" kern="1200" noProof="0" dirty="0">
              <a:solidFill>
                <a:schemeClr val="tx1"/>
              </a:solidFill>
              <a:effectLst/>
              <a:latin typeface="+mn-lt"/>
              <a:ea typeface="+mn-ea"/>
              <a:cs typeface="+mn-cs"/>
            </a:endParaRPr>
          </a:p>
          <a:p>
            <a:r>
              <a:rPr lang="pt-PT" sz="1200" b="1" kern="1200" noProof="0" dirty="0">
                <a:solidFill>
                  <a:schemeClr val="tx1"/>
                </a:solidFill>
                <a:effectLst/>
                <a:latin typeface="+mn-lt"/>
                <a:ea typeface="+mn-ea"/>
                <a:cs typeface="+mn-cs"/>
              </a:rPr>
              <a:t>Lucas 4:16-19 [Ler]</a:t>
            </a:r>
            <a:endParaRPr lang="pt-PT" sz="1200" kern="1200" noProof="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9BCF352C-DB0B-4640-9C81-870EB7CEE846}" type="slidenum">
              <a:rPr lang="en-US" smtClean="0"/>
              <a:t>3</a:t>
            </a:fld>
            <a:endParaRPr lang="en-US"/>
          </a:p>
        </p:txBody>
      </p:sp>
    </p:spTree>
    <p:extLst>
      <p:ext uri="{BB962C8B-B14F-4D97-AF65-F5344CB8AC3E}">
        <p14:creationId xmlns:p14="http://schemas.microsoft.com/office/powerpoint/2010/main" val="3716643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PT" sz="1200" kern="1200" noProof="0" dirty="0">
                <a:solidFill>
                  <a:schemeClr val="tx1"/>
                </a:solidFill>
                <a:effectLst/>
                <a:latin typeface="+mn-lt"/>
                <a:ea typeface="+mn-ea"/>
                <a:cs typeface="+mn-cs"/>
              </a:rPr>
              <a:t>Jesus regressou à sua cidade natal de Nazaré depois de ter sido batizado no Rio Jordão pelo Seu primo, João Batista. Jesus estava cheio do Espírito Santo. A Bíblia deixa bem claro que Jesus tinha o hábito de ir à sinagoga ao Sábado. Evidentemente, o Sábado era importante para Jesus, Ele não ia esporadicamente à sinagoga ao Sábado, era Seu hábito de lá estar frequentemente.</a:t>
            </a:r>
          </a:p>
          <a:p>
            <a:endParaRPr lang="pt-PT" sz="1200" kern="1200" noProof="0" dirty="0">
              <a:solidFill>
                <a:schemeClr val="tx1"/>
              </a:solidFill>
              <a:effectLst/>
              <a:latin typeface="+mn-lt"/>
              <a:ea typeface="+mn-ea"/>
              <a:cs typeface="+mn-cs"/>
            </a:endParaRPr>
          </a:p>
          <a:p>
            <a:r>
              <a:rPr lang="pt-PT" sz="1200" kern="1200" noProof="0" dirty="0">
                <a:solidFill>
                  <a:schemeClr val="tx1"/>
                </a:solidFill>
                <a:effectLst/>
                <a:latin typeface="+mn-lt"/>
                <a:ea typeface="+mn-ea"/>
                <a:cs typeface="+mn-cs"/>
              </a:rPr>
              <a:t>Este evento em Nazaré também revela mais sobre os valores de Jesus. Um dos valores importantes de Jesus era ensinar. Jesus é retratado por Lucas como desejando que as pessoas estivessem informadas, estivessem cientes das questões importantes da vida e daquela época. Jesus não deseja que as pessoas vivam nas trevas ou nas planícies da ignorância; é Seu desejo que as pessoas estejam informadas. Então, Jesus ensinou livremente o povo, mas o que foi que lhes ensinou?</a:t>
            </a:r>
          </a:p>
          <a:p>
            <a:endParaRPr lang="pt-PT" sz="1200" kern="1200" noProof="0" dirty="0">
              <a:solidFill>
                <a:schemeClr val="tx1"/>
              </a:solidFill>
              <a:effectLst/>
              <a:latin typeface="+mn-lt"/>
              <a:ea typeface="+mn-ea"/>
              <a:cs typeface="+mn-cs"/>
            </a:endParaRPr>
          </a:p>
          <a:p>
            <a:r>
              <a:rPr lang="pt-PT" sz="1200" kern="1200" noProof="0" dirty="0">
                <a:solidFill>
                  <a:schemeClr val="tx1"/>
                </a:solidFill>
                <a:effectLst/>
                <a:latin typeface="+mn-lt"/>
                <a:ea typeface="+mn-ea"/>
                <a:cs typeface="+mn-cs"/>
              </a:rPr>
              <a:t>Jesus ensinou as Escrituras! Este é o primeiro registo que temos de Jesus a ensinar, e os primeiros ensinos que transmitiu às pessoas em Nazaré foram da Bíblia. Jesus citou Isaías 61:1, 2. Não há dúvida que a Bíblia era importante para Jesus e constituía a base dos Seus ensinos.</a:t>
            </a:r>
          </a:p>
          <a:p>
            <a:endParaRPr lang="pt-PT" noProof="0" dirty="0"/>
          </a:p>
          <a:p>
            <a:r>
              <a:rPr lang="pt-PT" sz="1200" kern="1200" noProof="0" dirty="0">
                <a:solidFill>
                  <a:schemeClr val="tx1"/>
                </a:solidFill>
                <a:effectLst/>
                <a:latin typeface="+mn-lt"/>
                <a:ea typeface="+mn-ea"/>
                <a:cs typeface="+mn-cs"/>
              </a:rPr>
              <a:t>Deste evento em Nazaré descobrimos, primeiro, que Jesus tem grande respeito pelo Sábado—a Sua vida foi modelada em torno deste costume de frequentar a sinagoga cada Sábado. O segundo detalhe que surge do texto é que ensinar da Bíblia, e a própria Bíblia, também eram aspetos muito significativos para Jesus. O terceiro detalhe importante que descobrimos deste evento ocorrido num Sábado em Nazaré é o amor que Jesus sente pelas pessoas. Notem a ênfase dos ensinos Bíblicos de Jesus em Nazaré: </a:t>
            </a:r>
          </a:p>
          <a:p>
            <a:endParaRPr lang="pt-PT" sz="1200" kern="1200" noProof="0" dirty="0">
              <a:solidFill>
                <a:schemeClr val="tx1"/>
              </a:solidFill>
              <a:effectLst/>
              <a:latin typeface="+mn-lt"/>
              <a:ea typeface="+mn-ea"/>
              <a:cs typeface="+mn-cs"/>
            </a:endParaRPr>
          </a:p>
          <a:p>
            <a:pPr lvl="0"/>
            <a:r>
              <a:rPr lang="pt-PT" sz="1200" kern="1200" noProof="0" dirty="0">
                <a:solidFill>
                  <a:schemeClr val="tx1"/>
                </a:solidFill>
                <a:effectLst/>
                <a:latin typeface="+mn-lt"/>
                <a:ea typeface="+mn-ea"/>
                <a:cs typeface="+mn-cs"/>
              </a:rPr>
              <a:t>“evangelizar os pobres”</a:t>
            </a:r>
          </a:p>
          <a:p>
            <a:pPr lvl="0"/>
            <a:r>
              <a:rPr lang="pt-PT" sz="1200" kern="1200" noProof="0" dirty="0">
                <a:solidFill>
                  <a:schemeClr val="tx1"/>
                </a:solidFill>
                <a:effectLst/>
                <a:latin typeface="+mn-lt"/>
                <a:ea typeface="+mn-ea"/>
                <a:cs typeface="+mn-cs"/>
              </a:rPr>
              <a:t>“liberdade aos cativos”</a:t>
            </a:r>
          </a:p>
          <a:p>
            <a:pPr lvl="0"/>
            <a:r>
              <a:rPr lang="pt-PT" sz="1200" kern="1200" noProof="0" dirty="0">
                <a:solidFill>
                  <a:schemeClr val="tx1"/>
                </a:solidFill>
                <a:effectLst/>
                <a:latin typeface="+mn-lt"/>
                <a:ea typeface="+mn-ea"/>
                <a:cs typeface="+mn-cs"/>
              </a:rPr>
              <a:t>“dar vista aos cegos”</a:t>
            </a:r>
          </a:p>
          <a:p>
            <a:pPr lvl="0"/>
            <a:r>
              <a:rPr lang="pt-PT" sz="1200" kern="1200" noProof="0" dirty="0">
                <a:solidFill>
                  <a:schemeClr val="tx1"/>
                </a:solidFill>
                <a:effectLst/>
                <a:latin typeface="+mn-lt"/>
                <a:ea typeface="+mn-ea"/>
                <a:cs typeface="+mn-cs"/>
              </a:rPr>
              <a:t>“por em liberdade os oprimidos”</a:t>
            </a:r>
          </a:p>
          <a:p>
            <a:pPr lvl="0"/>
            <a:r>
              <a:rPr lang="pt-PT" sz="1200" kern="1200" noProof="0" dirty="0">
                <a:solidFill>
                  <a:schemeClr val="tx1"/>
                </a:solidFill>
                <a:effectLst/>
                <a:latin typeface="+mn-lt"/>
                <a:ea typeface="+mn-ea"/>
                <a:cs typeface="+mn-cs"/>
              </a:rPr>
              <a:t>“anunciar o ano aceitável do Senhor”</a:t>
            </a:r>
          </a:p>
          <a:p>
            <a:pPr lvl="0"/>
            <a:endParaRPr lang="pt-PT" sz="1200" kern="1200" noProof="0" dirty="0">
              <a:solidFill>
                <a:schemeClr val="tx1"/>
              </a:solidFill>
              <a:effectLst/>
              <a:latin typeface="+mn-lt"/>
              <a:ea typeface="+mn-ea"/>
              <a:cs typeface="+mn-cs"/>
            </a:endParaRPr>
          </a:p>
          <a:p>
            <a:r>
              <a:rPr lang="pt-PT" sz="1200" kern="1200" noProof="0" dirty="0">
                <a:solidFill>
                  <a:schemeClr val="tx1"/>
                </a:solidFill>
                <a:effectLst/>
                <a:latin typeface="+mn-lt"/>
                <a:ea typeface="+mn-ea"/>
                <a:cs typeface="+mn-cs"/>
              </a:rPr>
              <a:t>Todos os ensinos de Jesus em Nazaré giram em torno do auxílio aos outros—particularmente os pobres, os cativos, os incapacitados físicos e as vítimas da opressão. E porque o Espírito estava com Jesus, Ele não falava apenas banalidades ou oferecia esperança vã, mas estava capacitado a agir e resgatar as pessoas das suas circunstâncias penosas.</a:t>
            </a:r>
          </a:p>
          <a:p>
            <a:endParaRPr lang="pt-PT" noProof="0" dirty="0"/>
          </a:p>
          <a:p>
            <a:r>
              <a:rPr lang="pt-PT" sz="1200" kern="1200" noProof="0" dirty="0">
                <a:solidFill>
                  <a:schemeClr val="tx1"/>
                </a:solidFill>
                <a:effectLst/>
                <a:latin typeface="+mn-lt"/>
                <a:ea typeface="+mn-ea"/>
                <a:cs typeface="+mn-cs"/>
              </a:rPr>
              <a:t>Na época do Novo Testamento, as mulheres encontravam-se entre a maioria dos pobres, dos que sofriam, dos cativos e oprimidos. Tipicamente, as mulheres não ocupavam um lugar muito elevado na sociedade; na realidade, é difícil exagerar quão baixa era a sua posição e quão grande a sua miséria. Mas Jesus ergueu as mulheres! O cuidado de Jesus para com a mulher curvada de Lucas 13:10-17 é apenas um exemplo. </a:t>
            </a:r>
          </a:p>
          <a:p>
            <a:endParaRPr lang="pt-PT" sz="1200" kern="1200" noProof="0" dirty="0">
              <a:solidFill>
                <a:schemeClr val="tx1"/>
              </a:solidFill>
              <a:effectLst/>
              <a:latin typeface="+mn-lt"/>
              <a:ea typeface="+mn-ea"/>
              <a:cs typeface="+mn-cs"/>
            </a:endParaRPr>
          </a:p>
          <a:p>
            <a:r>
              <a:rPr lang="pt-PT" sz="1200" kern="1200" noProof="0" dirty="0">
                <a:solidFill>
                  <a:schemeClr val="tx1"/>
                </a:solidFill>
                <a:effectLst/>
                <a:latin typeface="+mn-lt"/>
                <a:ea typeface="+mn-ea"/>
                <a:cs typeface="+mn-cs"/>
              </a:rPr>
              <a:t>Abram comigo as vossas Bíblias em </a:t>
            </a:r>
            <a:r>
              <a:rPr lang="pt-PT" sz="1200" b="1" kern="1200" noProof="0" dirty="0">
                <a:solidFill>
                  <a:schemeClr val="tx1"/>
                </a:solidFill>
                <a:effectLst/>
                <a:latin typeface="+mn-lt"/>
                <a:ea typeface="+mn-ea"/>
                <a:cs typeface="+mn-cs"/>
              </a:rPr>
              <a:t>Lucas 13:10-17 </a:t>
            </a:r>
            <a:r>
              <a:rPr lang="pt-PT" sz="1200" kern="1200" noProof="0" dirty="0">
                <a:solidFill>
                  <a:schemeClr val="tx1"/>
                </a:solidFill>
                <a:effectLst/>
                <a:latin typeface="+mn-lt"/>
                <a:ea typeface="+mn-ea"/>
                <a:cs typeface="+mn-cs"/>
              </a:rPr>
              <a:t>enquanto exploramos esta história maravilhosa mais detalhadamente.</a:t>
            </a:r>
          </a:p>
          <a:p>
            <a:endParaRPr lang="en-US" dirty="0"/>
          </a:p>
        </p:txBody>
      </p:sp>
      <p:sp>
        <p:nvSpPr>
          <p:cNvPr id="4" name="Slide Number Placeholder 3"/>
          <p:cNvSpPr>
            <a:spLocks noGrp="1"/>
          </p:cNvSpPr>
          <p:nvPr>
            <p:ph type="sldNum" sz="quarter" idx="5"/>
          </p:nvPr>
        </p:nvSpPr>
        <p:spPr/>
        <p:txBody>
          <a:bodyPr/>
          <a:lstStyle/>
          <a:p>
            <a:fld id="{9BCF352C-DB0B-4640-9C81-870EB7CEE846}" type="slidenum">
              <a:rPr lang="en-US" smtClean="0"/>
              <a:t>4</a:t>
            </a:fld>
            <a:endParaRPr lang="en-US"/>
          </a:p>
        </p:txBody>
      </p:sp>
    </p:spTree>
    <p:extLst>
      <p:ext uri="{BB962C8B-B14F-4D97-AF65-F5344CB8AC3E}">
        <p14:creationId xmlns:p14="http://schemas.microsoft.com/office/powerpoint/2010/main" val="2679960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a:t>
            </a:r>
            <a:r>
              <a:rPr lang="en-US" sz="1200" b="1" kern="1200" dirty="0" err="1">
                <a:solidFill>
                  <a:schemeClr val="tx1"/>
                </a:solidFill>
                <a:effectLst/>
                <a:latin typeface="+mn-lt"/>
                <a:ea typeface="+mn-ea"/>
                <a:cs typeface="+mn-cs"/>
              </a:rPr>
              <a:t>Ler</a:t>
            </a:r>
            <a:r>
              <a:rPr lang="en-US" sz="1200" b="1" kern="1200" dirty="0">
                <a:solidFill>
                  <a:schemeClr val="tx1"/>
                </a:solidFill>
                <a:effectLst/>
                <a:latin typeface="+mn-lt"/>
                <a:ea typeface="+mn-ea"/>
                <a:cs typeface="+mn-cs"/>
              </a:rPr>
              <a:t> Lucas 13:10-17]</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BCF352C-DB0B-4640-9C81-870EB7CEE846}" type="slidenum">
              <a:rPr lang="en-US" smtClean="0"/>
              <a:t>5</a:t>
            </a:fld>
            <a:endParaRPr lang="en-US"/>
          </a:p>
        </p:txBody>
      </p:sp>
    </p:spTree>
    <p:extLst>
      <p:ext uri="{BB962C8B-B14F-4D97-AF65-F5344CB8AC3E}">
        <p14:creationId xmlns:p14="http://schemas.microsoft.com/office/powerpoint/2010/main" val="2752412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BR" sz="1200" kern="1200" dirty="0">
                <a:solidFill>
                  <a:schemeClr val="tx1"/>
                </a:solidFill>
                <a:effectLst/>
                <a:latin typeface="+mn-lt"/>
                <a:ea typeface="+mn-ea"/>
                <a:cs typeface="+mn-cs"/>
              </a:rPr>
              <a:t>Jesus fez uma pausa na Sua viagem para Jerusalém neste local cujo nome não é indicado, para ir à sinagoga no Sábado, para ensinar e curar. Lucas não indica o nome do local nem da mulher, realçando desta forma a aplicação e importância deste evento para além mulher individualmente—a todas as mulheres que estão cativas, em todos os lugares e em todas as eras subsequentes. Esta linda história oferece esperança a todas as vítimas</a:t>
            </a:r>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pt-BR" sz="1200" kern="1200" dirty="0">
                <a:solidFill>
                  <a:schemeClr val="tx1"/>
                </a:solidFill>
                <a:effectLst/>
                <a:latin typeface="+mn-lt"/>
                <a:ea typeface="+mn-ea"/>
                <a:cs typeface="+mn-cs"/>
              </a:rPr>
              <a:t>Lucas, com a delicadeza de um médico, descreve a gravidade do seu problema. Ela estava curvada e era incapaz de se endireitar. E mais ainda, ela tinha aguentado esta situação durante dezoito longos anos miseráveis! É muito tempo a sofrer</a:t>
            </a:r>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pt-BR" sz="1200" kern="1200" dirty="0">
                <a:solidFill>
                  <a:schemeClr val="tx1"/>
                </a:solidFill>
                <a:effectLst/>
                <a:latin typeface="+mn-lt"/>
                <a:ea typeface="+mn-ea"/>
                <a:cs typeface="+mn-cs"/>
              </a:rPr>
              <a:t>Já fez uma viagem longa de autocarro ou de carro onde o espaço era muito limitado durante todo o percurso? Sabe como é estar apertado, restrito e incapaz de esticar o corpo durante a viagem. Sabe como é chegar ao destino, ficar de pé e sentir a vida voltar ao corpo! Mas esta pobre mulher já se encontrava nesta viagem dolorosa há dezoito anos e não havia qualquer vislumbre de chegar ao seu destino! Ela era incapaz de se endireitar, dia e noite—mesmo quando se deitava em sua cama à noite, ela ficava curvada. Enquanto dormia, este mal não a deixava! Imaginem o seu sofrimento prolongado</a:t>
            </a:r>
            <a:r>
              <a:rPr lang="en-US" sz="1200" kern="1200" dirty="0">
                <a:solidFill>
                  <a:schemeClr val="tx1"/>
                </a:solidFill>
                <a:effectLst/>
                <a:latin typeface="+mn-lt"/>
                <a:ea typeface="+mn-ea"/>
                <a:cs typeface="+mn-cs"/>
              </a:rPr>
              <a:t>!</a:t>
            </a:r>
          </a:p>
          <a:p>
            <a:endParaRPr lang="en-US" dirty="0"/>
          </a:p>
          <a:p>
            <a:r>
              <a:rPr lang="pt-BR" sz="1200" kern="1200" dirty="0">
                <a:solidFill>
                  <a:schemeClr val="tx1"/>
                </a:solidFill>
                <a:effectLst/>
                <a:latin typeface="+mn-lt"/>
                <a:ea typeface="+mn-ea"/>
                <a:cs typeface="+mn-cs"/>
              </a:rPr>
              <a:t>Os estudiosos da Bíblia têm especulado acerca da doença ou enfermidade específica que a afligia. John Wilkinson aponta para a </a:t>
            </a:r>
            <a:r>
              <a:rPr lang="pt-BR" sz="1200" kern="1200" dirty="0" err="1">
                <a:solidFill>
                  <a:schemeClr val="tx1"/>
                </a:solidFill>
                <a:effectLst/>
                <a:latin typeface="+mn-lt"/>
                <a:ea typeface="+mn-ea"/>
                <a:cs typeface="+mn-cs"/>
              </a:rPr>
              <a:t>espondilite</a:t>
            </a:r>
            <a:r>
              <a:rPr lang="pt-BR" sz="1200" kern="1200" dirty="0">
                <a:solidFill>
                  <a:schemeClr val="tx1"/>
                </a:solidFill>
                <a:effectLst/>
                <a:latin typeface="+mn-lt"/>
                <a:ea typeface="+mn-ea"/>
                <a:cs typeface="+mn-cs"/>
              </a:rPr>
              <a:t> anquilosante como a doença mais provável</a:t>
            </a:r>
            <a:r>
              <a:rPr lang="en-US" sz="1200" kern="1200" dirty="0">
                <a:solidFill>
                  <a:schemeClr val="tx1"/>
                </a:solidFill>
                <a:effectLst/>
                <a:latin typeface="+mn-lt"/>
                <a:ea typeface="+mn-ea"/>
                <a:cs typeface="+mn-cs"/>
              </a:rPr>
              <a:t>.</a:t>
            </a:r>
            <a:r>
              <a:rPr lang="en-US" sz="1200" kern="1200" baseline="30000" dirty="0">
                <a:solidFill>
                  <a:schemeClr val="tx1"/>
                </a:solidFill>
                <a:effectLst/>
                <a:latin typeface="+mn-lt"/>
                <a:ea typeface="+mn-ea"/>
                <a:cs typeface="+mn-cs"/>
              </a:rPr>
              <a:t>1</a:t>
            </a:r>
            <a:r>
              <a:rPr lang="en-US" sz="1200" kern="1200" dirty="0">
                <a:solidFill>
                  <a:schemeClr val="tx1"/>
                </a:solidFill>
                <a:effectLst/>
                <a:latin typeface="+mn-lt"/>
                <a:ea typeface="+mn-ea"/>
                <a:cs typeface="+mn-cs"/>
              </a:rPr>
              <a:t>  </a:t>
            </a:r>
            <a:r>
              <a:rPr lang="pt-BR" sz="1200" kern="1200" dirty="0">
                <a:solidFill>
                  <a:schemeClr val="tx1"/>
                </a:solidFill>
                <a:effectLst/>
                <a:latin typeface="+mn-lt"/>
                <a:ea typeface="+mn-ea"/>
                <a:cs typeface="+mn-cs"/>
              </a:rPr>
              <a:t>Outros sugerem que esta mulher descrita por Lucas, apresentava sinais consistentes com algumas mulheres que tinham sofrido abuso ou violência sexual causada por homens</a:t>
            </a:r>
            <a:r>
              <a:rPr lang="en-US" sz="1200" kern="1200" dirty="0">
                <a:solidFill>
                  <a:schemeClr val="tx1"/>
                </a:solidFill>
                <a:effectLst/>
                <a:latin typeface="+mn-lt"/>
                <a:ea typeface="+mn-ea"/>
                <a:cs typeface="+mn-cs"/>
              </a:rPr>
              <a:t>.</a:t>
            </a:r>
            <a:r>
              <a:rPr lang="en-US" sz="1200" kern="1200" baseline="30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This is entirely possible. </a:t>
            </a:r>
            <a:r>
              <a:rPr lang="pt-BR" sz="1200" kern="1200" dirty="0">
                <a:solidFill>
                  <a:schemeClr val="tx1"/>
                </a:solidFill>
                <a:effectLst/>
                <a:latin typeface="+mn-lt"/>
                <a:ea typeface="+mn-ea"/>
                <a:cs typeface="+mn-cs"/>
              </a:rPr>
              <a:t>Isto é perfeitamente possível. Jesus no fim culpou Satanás pelo seu sofrimento </a:t>
            </a:r>
            <a:r>
              <a:rPr lang="en-US" sz="1200" kern="1200" dirty="0">
                <a:solidFill>
                  <a:schemeClr val="tx1"/>
                </a:solidFill>
                <a:effectLst/>
                <a:latin typeface="+mn-lt"/>
                <a:ea typeface="+mn-ea"/>
                <a:cs typeface="+mn-cs"/>
              </a:rPr>
              <a:t>(Lucas 13:16). </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tx1"/>
                </a:solidFill>
                <a:effectLst/>
                <a:latin typeface="+mn-lt"/>
                <a:ea typeface="+mn-ea"/>
                <a:cs typeface="+mn-cs"/>
              </a:rPr>
              <a:t>O ponto principal é que não há nada de Cristão no abuso sexual das mulheres—é obra de Satanás! Não há nada libertador na violência contra as mulheres—estes atos de violência também são obra do maligno! Escusado será dizer que nenhum homem verdadeiramente Cristão forçaria uma mulher a cometer um ato sexual—nem mesmo a sua própria esposa! Nenhum homem verdadeiramente Cristão espancaria uma mulher—qualquer mulher, especialmente aquela que ele prometeu amar como sua esposa! Este tipo de comportamento é totalmente contra os ensinos e valores de Jesus! Nenhum homem que diz ter Jesus em seu coração faria algo que humilhasse, intimidasse ou causasse sofrimento a uma mulher—quer seja dor física, mental, emocional ou psicológica</a:t>
            </a:r>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_____</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30000" dirty="0">
                <a:solidFill>
                  <a:schemeClr val="tx1"/>
                </a:solidFill>
                <a:effectLst/>
                <a:latin typeface="+mn-lt"/>
                <a:ea typeface="+mn-ea"/>
                <a:cs typeface="+mn-cs"/>
              </a:rPr>
              <a:t>1 </a:t>
            </a:r>
            <a:r>
              <a:rPr lang="en-US" sz="1200" kern="1200" dirty="0">
                <a:solidFill>
                  <a:schemeClr val="tx1"/>
                </a:solidFill>
                <a:effectLst/>
                <a:latin typeface="+mn-lt"/>
                <a:ea typeface="+mn-ea"/>
                <a:cs typeface="+mn-cs"/>
              </a:rPr>
              <a:t>John Wilkinson, “The Case of the Bent Woman in Luke 13:10-17,” </a:t>
            </a:r>
            <a:r>
              <a:rPr lang="en-US" sz="1200" i="1" kern="1200" dirty="0" err="1">
                <a:solidFill>
                  <a:schemeClr val="tx1"/>
                </a:solidFill>
                <a:effectLst/>
                <a:latin typeface="+mn-lt"/>
                <a:ea typeface="+mn-ea"/>
                <a:cs typeface="+mn-cs"/>
              </a:rPr>
              <a:t>EvQ</a:t>
            </a:r>
            <a:r>
              <a:rPr lang="en-US" sz="1200" kern="1200" dirty="0">
                <a:solidFill>
                  <a:schemeClr val="tx1"/>
                </a:solidFill>
                <a:effectLst/>
                <a:latin typeface="+mn-lt"/>
                <a:ea typeface="+mn-ea"/>
                <a:cs typeface="+mn-cs"/>
              </a:rPr>
              <a:t> 49 (1977): 195-205.</a:t>
            </a:r>
          </a:p>
          <a:p>
            <a:endParaRPr lang="en-US" sz="1200" kern="1200" dirty="0">
              <a:solidFill>
                <a:schemeClr val="tx1"/>
              </a:solidFill>
              <a:effectLst/>
              <a:latin typeface="+mn-lt"/>
              <a:ea typeface="+mn-ea"/>
              <a:cs typeface="+mn-cs"/>
            </a:endParaRPr>
          </a:p>
          <a:p>
            <a:r>
              <a:rPr lang="en-US" sz="1200" kern="1200" baseline="30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Kathleen McManus, “The Mysticism of Resistance: The Global Suffering of Woman as an Ethical Imperative for the Church,” TS 79 (2018): 879-99. Camilla Burns, “Behold a Woman,” Contact 184 (2007): 20-2.</a:t>
            </a:r>
          </a:p>
          <a:p>
            <a:endParaRPr lang="en-US" dirty="0"/>
          </a:p>
          <a:p>
            <a:endParaRPr lang="en-US" dirty="0"/>
          </a:p>
        </p:txBody>
      </p:sp>
      <p:sp>
        <p:nvSpPr>
          <p:cNvPr id="4" name="Slide Number Placeholder 3"/>
          <p:cNvSpPr>
            <a:spLocks noGrp="1"/>
          </p:cNvSpPr>
          <p:nvPr>
            <p:ph type="sldNum" sz="quarter" idx="5"/>
          </p:nvPr>
        </p:nvSpPr>
        <p:spPr/>
        <p:txBody>
          <a:bodyPr/>
          <a:lstStyle/>
          <a:p>
            <a:fld id="{9BCF352C-DB0B-4640-9C81-870EB7CEE846}" type="slidenum">
              <a:rPr lang="en-US" smtClean="0"/>
              <a:t>7</a:t>
            </a:fld>
            <a:endParaRPr lang="en-US"/>
          </a:p>
        </p:txBody>
      </p:sp>
    </p:spTree>
    <p:extLst>
      <p:ext uri="{BB962C8B-B14F-4D97-AF65-F5344CB8AC3E}">
        <p14:creationId xmlns:p14="http://schemas.microsoft.com/office/powerpoint/2010/main" val="2984555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BR" sz="1200" kern="1200" dirty="0">
                <a:solidFill>
                  <a:schemeClr val="tx1"/>
                </a:solidFill>
                <a:effectLst/>
                <a:latin typeface="+mn-lt"/>
                <a:ea typeface="+mn-ea"/>
                <a:cs typeface="+mn-cs"/>
              </a:rPr>
              <a:t>Quando Jesus foi à sinagoga naquele Sábado tudo mudou! Ele ensinou coisas maravilhosas e belas da Bíblia</a:t>
            </a:r>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pt-PT" sz="1200" kern="1200" dirty="0">
                <a:solidFill>
                  <a:schemeClr val="tx1"/>
                </a:solidFill>
                <a:effectLst/>
                <a:latin typeface="+mn-lt"/>
                <a:ea typeface="+mn-ea"/>
                <a:cs typeface="+mn-cs"/>
              </a:rPr>
              <a:t>Depois … Jesus a viu entre a multidão. Embora estivesse curvada e provavelmente fosse mais baixa do que todas as outras pessoas que ali estavam</a:t>
            </a:r>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pt-PT" sz="1200" kern="1200" dirty="0">
                <a:solidFill>
                  <a:schemeClr val="tx1"/>
                </a:solidFill>
                <a:effectLst/>
                <a:latin typeface="+mn-lt"/>
                <a:ea typeface="+mn-ea"/>
                <a:cs typeface="+mn-cs"/>
              </a:rPr>
              <a:t>A Bíblia diz que Jesus “chamou-a</a:t>
            </a:r>
            <a:r>
              <a:rPr lang="en-US" sz="1200" kern="1200" dirty="0">
                <a:solidFill>
                  <a:schemeClr val="tx1"/>
                </a:solidFill>
                <a:effectLst/>
                <a:latin typeface="+mn-lt"/>
                <a:ea typeface="+mn-ea"/>
                <a:cs typeface="+mn-cs"/>
              </a:rPr>
              <a:t>” (Lucas 13:12).</a:t>
            </a:r>
          </a:p>
          <a:p>
            <a:endParaRPr lang="en-US" sz="1200" kern="1200" dirty="0">
              <a:solidFill>
                <a:schemeClr val="tx1"/>
              </a:solidFill>
              <a:effectLst/>
              <a:latin typeface="+mn-lt"/>
              <a:ea typeface="+mn-ea"/>
              <a:cs typeface="+mn-cs"/>
            </a:endParaRPr>
          </a:p>
          <a:p>
            <a:r>
              <a:rPr lang="pt-PT" sz="1200" kern="1200" dirty="0">
                <a:solidFill>
                  <a:schemeClr val="tx1"/>
                </a:solidFill>
                <a:effectLst/>
                <a:latin typeface="+mn-lt"/>
                <a:ea typeface="+mn-ea"/>
                <a:cs typeface="+mn-cs"/>
              </a:rPr>
              <a:t>É importante notar que esta mulher foi obediente ao chamado de Jesus. Embora o seu corpo fosse deficiente, a sua fé estava viva e forte em seu coração. Podemos imaginar ela a caminhar com dificuldade, a chegar perante Jesus, ainda curvada. Ela tinha feito exatamente aquilo que Jesus lhe tinha pedido</a:t>
            </a:r>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pt-PT" sz="1200" kern="1200" dirty="0">
                <a:solidFill>
                  <a:schemeClr val="tx1"/>
                </a:solidFill>
                <a:effectLst/>
                <a:latin typeface="+mn-lt"/>
                <a:ea typeface="+mn-ea"/>
                <a:cs typeface="+mn-cs"/>
              </a:rPr>
              <a:t>Depois Jesus proferiu as palavras mais maravilhosas que ela tinha ouvido em toda a sua vida</a:t>
            </a:r>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t>
            </a:r>
            <a:r>
              <a:rPr lang="pt-PT" sz="1200" kern="1200" dirty="0">
                <a:solidFill>
                  <a:schemeClr val="tx1"/>
                </a:solidFill>
                <a:effectLst/>
                <a:latin typeface="+mn-lt"/>
                <a:ea typeface="+mn-ea"/>
                <a:cs typeface="+mn-cs"/>
              </a:rPr>
              <a:t>Mulher, estás livre da tua enfermidade</a:t>
            </a:r>
            <a:r>
              <a:rPr lang="en-US" sz="1200" kern="1200" dirty="0">
                <a:solidFill>
                  <a:schemeClr val="tx1"/>
                </a:solidFill>
                <a:effectLst/>
                <a:latin typeface="+mn-lt"/>
                <a:ea typeface="+mn-ea"/>
                <a:cs typeface="+mn-cs"/>
              </a:rPr>
              <a:t>” (Lucas 13:12)!</a:t>
            </a:r>
          </a:p>
          <a:p>
            <a:endParaRPr lang="en-US" sz="1200" kern="1200" dirty="0">
              <a:solidFill>
                <a:schemeClr val="tx1"/>
              </a:solidFill>
              <a:effectLst/>
              <a:latin typeface="+mn-lt"/>
              <a:ea typeface="+mn-ea"/>
              <a:cs typeface="+mn-cs"/>
            </a:endParaRPr>
          </a:p>
          <a:p>
            <a:r>
              <a:rPr lang="pt-PT" sz="1200" kern="1200" dirty="0">
                <a:solidFill>
                  <a:schemeClr val="tx1"/>
                </a:solidFill>
                <a:effectLst/>
                <a:latin typeface="+mn-lt"/>
                <a:ea typeface="+mn-ea"/>
                <a:cs typeface="+mn-cs"/>
              </a:rPr>
              <a:t>A Bíblia diz que depois Jesus tocou nela. Podemos ter a certeza de que foi um toque apropriado e amoroso do Salvador</a:t>
            </a:r>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pt-PT" sz="1200" kern="1200" dirty="0">
                <a:solidFill>
                  <a:schemeClr val="tx1"/>
                </a:solidFill>
                <a:effectLst/>
                <a:latin typeface="+mn-lt"/>
                <a:ea typeface="+mn-ea"/>
                <a:cs typeface="+mn-cs"/>
              </a:rPr>
              <a:t>A Bíblia pretende que captemos este próximo ponto importante: “E logo se endireitou</a:t>
            </a:r>
            <a:r>
              <a:rPr lang="en-US" sz="1200" kern="1200" dirty="0">
                <a:solidFill>
                  <a:schemeClr val="tx1"/>
                </a:solidFill>
                <a:effectLst/>
                <a:latin typeface="+mn-lt"/>
                <a:ea typeface="+mn-ea"/>
                <a:cs typeface="+mn-cs"/>
              </a:rPr>
              <a:t>” (Lucas 13:13)!</a:t>
            </a:r>
          </a:p>
          <a:p>
            <a:endParaRPr lang="en-US" sz="1200" kern="1200" dirty="0">
              <a:solidFill>
                <a:schemeClr val="tx1"/>
              </a:solidFill>
              <a:effectLst/>
              <a:latin typeface="+mn-lt"/>
              <a:ea typeface="+mn-ea"/>
              <a:cs typeface="+mn-cs"/>
            </a:endParaRPr>
          </a:p>
          <a:p>
            <a:r>
              <a:rPr lang="pt-PT" sz="1200" kern="1200" dirty="0">
                <a:solidFill>
                  <a:schemeClr val="tx1"/>
                </a:solidFill>
                <a:effectLst/>
                <a:latin typeface="+mn-lt"/>
                <a:ea typeface="+mn-ea"/>
                <a:cs typeface="+mn-cs"/>
              </a:rPr>
              <a:t>Jesus tinha posto um fim! Jesus tinha acabado com o seu sofrimento físico</a:t>
            </a:r>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9BCF352C-DB0B-4640-9C81-870EB7CEE846}" type="slidenum">
              <a:rPr lang="en-US" smtClean="0"/>
              <a:t>8</a:t>
            </a:fld>
            <a:endParaRPr lang="en-US"/>
          </a:p>
        </p:txBody>
      </p:sp>
    </p:spTree>
    <p:extLst>
      <p:ext uri="{BB962C8B-B14F-4D97-AF65-F5344CB8AC3E}">
        <p14:creationId xmlns:p14="http://schemas.microsoft.com/office/powerpoint/2010/main" val="2846581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PT" sz="1200" kern="1200" dirty="0">
                <a:solidFill>
                  <a:schemeClr val="tx1"/>
                </a:solidFill>
                <a:effectLst/>
                <a:latin typeface="+mn-lt"/>
                <a:ea typeface="+mn-ea"/>
                <a:cs typeface="+mn-cs"/>
              </a:rPr>
              <a:t>Ela estava livre! Estas eram as suas “boas novas”! Ela tinha sido liberta do seu cativeiro! Agora podia ver mais do que o chão! A sua opressão física tinha chegado ao fim! Ela sentiu o favor do Senhor! Tudo o que Jesus tinha prometido nos Seus ensinos em Nazaré, em Lucas 4:16-19, tornou-se realidade para ela! Como resultado do ministério do Criador, o corpo dela estava a tornar-se aquilo que tinha sido originalmente pretendido—saudável e vertical! Ela conseguia olhar nos rostos das pessoas. A sua felicidade não teria limites! Ela podia agora olhar no rosto de Jesus—Aquele que tinha acabado com o seu sofrimento físico—e que rosto bondoso Ele tinha! O rosto de Jesus foi provavelmente o primeiro que ela viu quando se ergueu pela primeira vez em dezoito anos</a:t>
            </a:r>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pt-PT" sz="1200" kern="1200" dirty="0">
                <a:solidFill>
                  <a:schemeClr val="tx1"/>
                </a:solidFill>
                <a:effectLst/>
                <a:latin typeface="+mn-lt"/>
                <a:ea typeface="+mn-ea"/>
                <a:cs typeface="+mn-cs"/>
              </a:rPr>
              <a:t>E depois de ser miraculosamente curada, a primeira coisa que ela fez: “Glorificava a Deus” (Lucas 13:13)! De todos os milagres realizados ao Sábado relatados em Lucas, ela foi a primeira e única pessoa curada a glorificar a Deus depois de “estar livre da sua enfermidade</a:t>
            </a:r>
            <a:r>
              <a:rPr lang="en-US" sz="1200" kern="1200" dirty="0">
                <a:solidFill>
                  <a:schemeClr val="tx1"/>
                </a:solidFill>
                <a:effectLst/>
                <a:latin typeface="+mn-lt"/>
                <a:ea typeface="+mn-ea"/>
                <a:cs typeface="+mn-cs"/>
              </a:rPr>
              <a:t>” (Lucas 13:12, 13).</a:t>
            </a:r>
          </a:p>
          <a:p>
            <a:endParaRPr lang="en-US" sz="1200" kern="1200" dirty="0">
              <a:solidFill>
                <a:schemeClr val="tx1"/>
              </a:solidFill>
              <a:effectLst/>
              <a:latin typeface="+mn-lt"/>
              <a:ea typeface="+mn-ea"/>
              <a:cs typeface="+mn-cs"/>
            </a:endParaRPr>
          </a:p>
          <a:p>
            <a:r>
              <a:rPr lang="pt-PT" sz="1200" kern="1200" dirty="0">
                <a:solidFill>
                  <a:schemeClr val="tx1"/>
                </a:solidFill>
                <a:effectLst/>
                <a:latin typeface="+mn-lt"/>
                <a:ea typeface="+mn-ea"/>
                <a:cs typeface="+mn-cs"/>
              </a:rPr>
              <a:t>Tal como ela não tinha feito nada para merecer dezoito anos de sofrimento, também nada tinha feito para ganhar, ou comprar ou merecer esta cura. Ela foi curada unicamente pela graça de Jesus Cristo! É por este motivo que ela glorificou a Deus. E ao glorificar a Deus, ela estava a dizer ao mundo o que pensava de Jesus</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pt-PT" sz="1200" kern="1200" dirty="0">
                <a:solidFill>
                  <a:schemeClr val="tx1"/>
                </a:solidFill>
                <a:effectLst/>
                <a:latin typeface="+mn-lt"/>
                <a:ea typeface="+mn-ea"/>
                <a:cs typeface="+mn-cs"/>
              </a:rPr>
              <a:t>Mas(!) … embora o seu sofrimento físico e a sua saúde física tivessem sido restaurados, o seu tormento psicológico ainda não terminara</a:t>
            </a: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9BCF352C-DB0B-4640-9C81-870EB7CEE846}" type="slidenum">
              <a:rPr lang="en-US" smtClean="0"/>
              <a:t>9</a:t>
            </a:fld>
            <a:endParaRPr lang="en-US"/>
          </a:p>
        </p:txBody>
      </p:sp>
    </p:spTree>
    <p:extLst>
      <p:ext uri="{BB962C8B-B14F-4D97-AF65-F5344CB8AC3E}">
        <p14:creationId xmlns:p14="http://schemas.microsoft.com/office/powerpoint/2010/main" val="41860942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PT" sz="1200" kern="1200" dirty="0">
                <a:solidFill>
                  <a:schemeClr val="tx1"/>
                </a:solidFill>
                <a:effectLst/>
                <a:latin typeface="+mn-lt"/>
                <a:ea typeface="+mn-ea"/>
                <a:cs typeface="+mn-cs"/>
              </a:rPr>
              <a:t>Entre a multidão presente na sinagoga naquele Sábado de manhã estava o Príncipe da Sinagoga. Ele não ficou satisfeito com o sucedido na sua sinagoga! Ele ficou indignado! O príncipe da sinagoga e os seus apoiantes—que permanecerem silenciosos—eram muito provavelmente poucos, mas </a:t>
            </a:r>
            <a:r>
              <a:rPr lang="pt-PT" sz="1200" kern="1200" noProof="0" dirty="0">
                <a:solidFill>
                  <a:schemeClr val="tx1"/>
                </a:solidFill>
                <a:effectLst/>
                <a:latin typeface="+mn-lt"/>
                <a:ea typeface="+mn-ea"/>
                <a:cs typeface="+mn-cs"/>
              </a:rPr>
              <a:t>influentes em termos de </a:t>
            </a:r>
            <a:r>
              <a:rPr lang="pt-PT" sz="1200" kern="1200" noProof="0" dirty="0" err="1">
                <a:solidFill>
                  <a:schemeClr val="tx1"/>
                </a:solidFill>
                <a:effectLst/>
                <a:latin typeface="+mn-lt"/>
                <a:ea typeface="+mn-ea"/>
                <a:cs typeface="+mn-cs"/>
              </a:rPr>
              <a:t>hierarquia.</a:t>
            </a:r>
            <a:r>
              <a:rPr lang="pt-PT" sz="1200" kern="1200" baseline="30000" noProof="0" dirty="0" err="1">
                <a:solidFill>
                  <a:schemeClr val="tx1"/>
                </a:solidFill>
                <a:effectLst/>
                <a:latin typeface="+mn-lt"/>
                <a:ea typeface="+mn-ea"/>
                <a:cs typeface="+mn-cs"/>
              </a:rPr>
              <a:t>3</a:t>
            </a:r>
            <a:r>
              <a:rPr lang="pt-PT" sz="1200" kern="1200" noProof="0" dirty="0">
                <a:solidFill>
                  <a:schemeClr val="tx1"/>
                </a:solidFill>
                <a:effectLst/>
                <a:latin typeface="+mn-lt"/>
                <a:ea typeface="+mn-ea"/>
                <a:cs typeface="+mn-cs"/>
              </a:rPr>
              <a:t> O príncipe da sinagoga era uma pessoa poderosa, porque frequentemente financiava a construção da sinagoga, conferindo-lhe uma quase titularidade sobre a mesma. O príncipe da sinagoga ocupava uma posição de prestígio na comunidade. O seu nível de autoridade conferia-lhe o poder de realizar a adoração e determinar quem participava durante os cultos de Sábado. É muito provável que príncipe da sinagoga apresentasse ao povo interpretações do Tora.</a:t>
            </a:r>
          </a:p>
          <a:p>
            <a:endParaRPr lang="pt-PT" sz="1200" kern="1200" noProof="0" dirty="0">
              <a:solidFill>
                <a:schemeClr val="tx1"/>
              </a:solidFill>
              <a:effectLst/>
              <a:latin typeface="+mn-lt"/>
              <a:ea typeface="+mn-ea"/>
              <a:cs typeface="+mn-cs"/>
            </a:endParaRPr>
          </a:p>
          <a:p>
            <a:r>
              <a:rPr lang="pt-PT" sz="1200" kern="1200" noProof="0" dirty="0">
                <a:solidFill>
                  <a:schemeClr val="tx1"/>
                </a:solidFill>
                <a:effectLst/>
                <a:latin typeface="+mn-lt"/>
                <a:ea typeface="+mn-ea"/>
                <a:cs typeface="+mn-cs"/>
              </a:rPr>
              <a:t>Em sua indignação, o príncipe da sinagoga exclama: “Seis dias há em que é mister trabalhar: nestes, pois, vinde, para serdes curados, e não no dia de sábado." (Lucas 13:14 ARC)</a:t>
            </a:r>
          </a:p>
          <a:p>
            <a:endParaRPr lang="pt-PT" sz="1200"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pt-PT" sz="1200" kern="1200" noProof="0" dirty="0">
                <a:solidFill>
                  <a:schemeClr val="tx1"/>
                </a:solidFill>
                <a:effectLst/>
                <a:latin typeface="+mn-lt"/>
                <a:ea typeface="+mn-ea"/>
                <a:cs typeface="+mn-cs"/>
              </a:rPr>
              <a:t>Nem todos os príncipes da sinagoga eram negativos ou severos mas este era! (Ver: Jairo, Lucas 8:41-56; Crispo, Atos 18:8) </a:t>
            </a:r>
          </a:p>
          <a:p>
            <a:endParaRPr lang="pt-PT" sz="1200" kern="1200" noProof="0" dirty="0">
              <a:solidFill>
                <a:schemeClr val="tx1"/>
              </a:solidFill>
              <a:effectLst/>
              <a:latin typeface="+mn-lt"/>
              <a:ea typeface="+mn-ea"/>
              <a:cs typeface="+mn-cs"/>
            </a:endParaRPr>
          </a:p>
          <a:p>
            <a:r>
              <a:rPr lang="pt-PT" sz="1200" kern="1200" noProof="0" dirty="0">
                <a:solidFill>
                  <a:schemeClr val="tx1"/>
                </a:solidFill>
                <a:effectLst/>
                <a:latin typeface="+mn-lt"/>
                <a:ea typeface="+mn-ea"/>
                <a:cs typeface="+mn-cs"/>
              </a:rPr>
              <a:t>A sua explosão de raiva estava carregada de muitas farpas!</a:t>
            </a:r>
          </a:p>
          <a:p>
            <a:endParaRPr lang="pt-PT" sz="1200" kern="1200" noProof="0" dirty="0">
              <a:solidFill>
                <a:schemeClr val="tx1"/>
              </a:solidFill>
              <a:effectLst/>
              <a:latin typeface="+mn-lt"/>
              <a:ea typeface="+mn-ea"/>
              <a:cs typeface="+mn-cs"/>
            </a:endParaRPr>
          </a:p>
          <a:p>
            <a:r>
              <a:rPr lang="pt-PT" sz="1200" kern="1200" noProof="0" dirty="0">
                <a:solidFill>
                  <a:schemeClr val="tx1"/>
                </a:solidFill>
                <a:effectLst/>
                <a:latin typeface="+mn-lt"/>
                <a:ea typeface="+mn-ea"/>
                <a:cs typeface="+mn-cs"/>
              </a:rPr>
              <a:t>É evidente que ele usou o Sábado como arma contra Jesus e contra a mulher. Ele até citou uma parte do mandamento do Sábado do Decálogo (Êxodo 20:9) em seu ataque contra Jesus e a mulher recentemente curada! Esta é uma técnica frequentemente usada pelas pessoas que abusam outras. Frequentemente usam as palavras das Escrituras e deturpam-nas para os seus fins perversos. Satanás fez isto quando tentou Jesus no deserto (Lucas 4:9-11), e o apóstolo Pedro admoesta em 2 Pedro 3:15-16:  </a:t>
            </a:r>
          </a:p>
          <a:p>
            <a:endParaRPr lang="pt-PT" sz="1200" kern="1200" noProof="0" dirty="0">
              <a:solidFill>
                <a:schemeClr val="tx1"/>
              </a:solidFill>
              <a:effectLst/>
              <a:latin typeface="+mn-lt"/>
              <a:ea typeface="+mn-ea"/>
              <a:cs typeface="+mn-cs"/>
            </a:endParaRPr>
          </a:p>
          <a:p>
            <a:r>
              <a:rPr lang="pt-PT" sz="1200" kern="1200" noProof="0" dirty="0">
                <a:solidFill>
                  <a:schemeClr val="tx1"/>
                </a:solidFill>
                <a:effectLst/>
                <a:latin typeface="+mn-lt"/>
                <a:ea typeface="+mn-ea"/>
                <a:cs typeface="+mn-cs"/>
              </a:rPr>
              <a:t>“Como em todas as suas epístolas [de Paulo], entre as quais há pontos difíceis de entender, que os indoutos e inconstantes torcem, e igualmente as outras Escrituras, para sua própria perdição.”</a:t>
            </a:r>
          </a:p>
          <a:p>
            <a:r>
              <a:rPr lang="pt-PT" sz="1200" kern="1200" noProof="0" dirty="0">
                <a:solidFill>
                  <a:schemeClr val="tx1"/>
                </a:solidFill>
                <a:effectLst/>
                <a:latin typeface="+mn-lt"/>
                <a:ea typeface="+mn-ea"/>
                <a:cs typeface="+mn-cs"/>
              </a:rPr>
              <a:t> </a:t>
            </a:r>
          </a:p>
          <a:p>
            <a:r>
              <a:rPr lang="pt-PT" sz="1200" kern="1200" noProof="0" dirty="0">
                <a:solidFill>
                  <a:schemeClr val="tx1"/>
                </a:solidFill>
                <a:effectLst/>
                <a:latin typeface="+mn-lt"/>
                <a:ea typeface="+mn-ea"/>
                <a:cs typeface="+mn-cs"/>
              </a:rPr>
              <a:t>A própria Bíblia adverte-nos que as pessoas usarão os escritos de Paulo e outras partes da Bíblia, ‘torcendo-as’ com intenções perversas. Tragicamente, isto ainda acontece hoje, mesmo em algumas igrejas Adventistas do Sétimo Dia! </a:t>
            </a:r>
          </a:p>
          <a:p>
            <a:endParaRPr lang="pt-PT" sz="1200" kern="1200" noProof="0" dirty="0">
              <a:solidFill>
                <a:schemeClr val="tx1"/>
              </a:solidFill>
              <a:effectLst/>
              <a:latin typeface="+mn-lt"/>
              <a:ea typeface="+mn-ea"/>
              <a:cs typeface="+mn-cs"/>
            </a:endParaRPr>
          </a:p>
          <a:p>
            <a:r>
              <a:rPr lang="pt-PT" sz="1200" kern="1200" noProof="0" dirty="0">
                <a:solidFill>
                  <a:schemeClr val="tx1"/>
                </a:solidFill>
                <a:effectLst/>
                <a:latin typeface="+mn-lt"/>
                <a:ea typeface="+mn-ea"/>
                <a:cs typeface="+mn-cs"/>
              </a:rPr>
              <a:t>A Bíblia não é para ser usada para justificar o abuso de mulheres! Quando a Bíblia é lida corretamente,, podemos constatar que esta ergue as mulheres à posição que lhes foi conferida por Deus.</a:t>
            </a:r>
          </a:p>
          <a:p>
            <a:endParaRPr lang="pt-PT" sz="1200" kern="1200" noProof="0" dirty="0">
              <a:solidFill>
                <a:schemeClr val="tx1"/>
              </a:solidFill>
              <a:effectLst/>
              <a:latin typeface="+mn-lt"/>
              <a:ea typeface="+mn-ea"/>
              <a:cs typeface="+mn-cs"/>
            </a:endParaRPr>
          </a:p>
          <a:p>
            <a:r>
              <a:rPr lang="pt-PT" sz="1200" kern="1200" noProof="0" dirty="0">
                <a:solidFill>
                  <a:schemeClr val="tx1"/>
                </a:solidFill>
                <a:effectLst/>
                <a:latin typeface="+mn-lt"/>
                <a:ea typeface="+mn-ea"/>
                <a:cs typeface="+mn-cs"/>
              </a:rPr>
              <a:t>Ao tentar corrigir Jesus, este príncipe da sinagoga estava igualmente a reclamar ser mais santo do que Jesus. A sua retaliação implica que ele nunca profanaria o Sábado ao curar neste dia. </a:t>
            </a:r>
          </a:p>
          <a:p>
            <a:endParaRPr lang="pt-PT" sz="1200" kern="1200" noProof="0" dirty="0">
              <a:solidFill>
                <a:schemeClr val="tx1"/>
              </a:solidFill>
              <a:effectLst/>
              <a:latin typeface="+mn-lt"/>
              <a:ea typeface="+mn-ea"/>
              <a:cs typeface="+mn-cs"/>
            </a:endParaRPr>
          </a:p>
          <a:p>
            <a:r>
              <a:rPr lang="pt-PT" sz="1200" kern="1200" noProof="0" dirty="0">
                <a:solidFill>
                  <a:schemeClr val="tx1"/>
                </a:solidFill>
                <a:effectLst/>
                <a:latin typeface="+mn-lt"/>
                <a:ea typeface="+mn-ea"/>
                <a:cs typeface="+mn-cs"/>
              </a:rPr>
              <a:t>A sua resposta de que “Seis dias há em que é mister trabalhar” implica também que ele conhecia esta mulher ou que, pelo menos, sabia da sua existência. É difícil imaginar que se esta fosse a primeira vez que ela tivesse ido à sinagoga, ou se o príncipe da sinagoga não a conhecesse, que ele teria dito tais palavras, porque as suas palavras inferiam que a mulher incapacitada ‘estava sempre por perto,’ ‘andava sempre pela cidade,’ ‘todos a conhecem, não é difícil encontrá-la.’ Em outras palavras, ele queria dizer, “Cura-a em qualquer outra altura mas NÃO no Sábado!</a:t>
            </a:r>
            <a:r>
              <a:rPr lang="pt-PT" sz="1200" u="none" kern="1200" noProof="0" dirty="0">
                <a:solidFill>
                  <a:schemeClr val="tx1"/>
                </a:solidFill>
                <a:effectLst/>
                <a:latin typeface="+mn-lt"/>
                <a:ea typeface="+mn-ea"/>
                <a:cs typeface="+mn-cs"/>
              </a:rPr>
              <a:t>”</a:t>
            </a:r>
          </a:p>
          <a:p>
            <a:endParaRPr lang="pt-PT" sz="1200" kern="1200" noProof="0" dirty="0">
              <a:solidFill>
                <a:schemeClr val="tx1"/>
              </a:solidFill>
              <a:effectLst/>
              <a:latin typeface="+mn-lt"/>
              <a:ea typeface="+mn-ea"/>
              <a:cs typeface="+mn-cs"/>
            </a:endParaRPr>
          </a:p>
          <a:p>
            <a:r>
              <a:rPr lang="pt-PT" sz="1200" kern="1200" noProof="0" dirty="0">
                <a:solidFill>
                  <a:schemeClr val="tx1"/>
                </a:solidFill>
                <a:effectLst/>
                <a:latin typeface="+mn-lt"/>
                <a:ea typeface="+mn-ea"/>
                <a:cs typeface="+mn-cs"/>
              </a:rPr>
              <a:t>Em vez  de celebrar esta cura maravilhosa de Jesus quando cessou a dor física da mulher, o príncipe da sinagoga argumentava que ela nunca deveria ter sido curada no Sábado. Poderia ele estar a querer dizer que Jesus deveria fazê-la voltar à sua condição incapacitante, arrepender-se e depois curá-la novamente em outro dia da semana?  </a:t>
            </a:r>
          </a:p>
          <a:p>
            <a:endParaRPr lang="pt-PT" sz="1200" kern="1200" noProof="0" dirty="0">
              <a:solidFill>
                <a:schemeClr val="tx1"/>
              </a:solidFill>
              <a:effectLst/>
              <a:latin typeface="+mn-lt"/>
              <a:ea typeface="+mn-ea"/>
              <a:cs typeface="+mn-cs"/>
            </a:endParaRPr>
          </a:p>
          <a:p>
            <a:endParaRPr lang="pt-PT" sz="1200" kern="1200" noProof="0" dirty="0">
              <a:solidFill>
                <a:schemeClr val="tx1"/>
              </a:solidFill>
              <a:effectLst/>
              <a:latin typeface="+mn-lt"/>
              <a:ea typeface="+mn-ea"/>
              <a:cs typeface="+mn-cs"/>
            </a:endParaRPr>
          </a:p>
          <a:p>
            <a:endParaRPr lang="pt-PT" sz="1200" kern="1200" noProof="0" dirty="0">
              <a:solidFill>
                <a:schemeClr val="tx1"/>
              </a:solidFill>
              <a:effectLst/>
              <a:latin typeface="+mn-lt"/>
              <a:ea typeface="+mn-ea"/>
              <a:cs typeface="+mn-cs"/>
            </a:endParaRPr>
          </a:p>
          <a:p>
            <a:r>
              <a:rPr lang="pt-PT" sz="1200" kern="1200" noProof="0" dirty="0">
                <a:solidFill>
                  <a:schemeClr val="tx1"/>
                </a:solidFill>
                <a:effectLst/>
                <a:latin typeface="+mn-lt"/>
                <a:ea typeface="+mn-ea"/>
                <a:cs typeface="+mn-cs"/>
              </a:rPr>
              <a:t>____</a:t>
            </a:r>
          </a:p>
          <a:p>
            <a:r>
              <a:rPr lang="pt-PT" sz="1200" kern="1200" baseline="30000" noProof="0" dirty="0">
                <a:solidFill>
                  <a:schemeClr val="tx1"/>
                </a:solidFill>
                <a:effectLst/>
                <a:latin typeface="+mn-lt"/>
                <a:ea typeface="+mn-ea"/>
                <a:cs typeface="+mn-cs"/>
              </a:rPr>
              <a:t>3</a:t>
            </a:r>
            <a:r>
              <a:rPr lang="pt-PT" sz="1200" kern="1200" noProof="0" dirty="0">
                <a:solidFill>
                  <a:schemeClr val="tx1"/>
                </a:solidFill>
                <a:effectLst/>
                <a:latin typeface="+mn-lt"/>
                <a:ea typeface="+mn-ea"/>
                <a:cs typeface="+mn-cs"/>
              </a:rPr>
              <a:t> </a:t>
            </a:r>
            <a:r>
              <a:rPr lang="pt-PT" sz="1200" kern="1200" noProof="0" dirty="0" err="1">
                <a:solidFill>
                  <a:schemeClr val="tx1"/>
                </a:solidFill>
                <a:effectLst/>
                <a:latin typeface="+mn-lt"/>
                <a:ea typeface="+mn-ea"/>
                <a:cs typeface="+mn-cs"/>
              </a:rPr>
              <a:t>Francois</a:t>
            </a:r>
            <a:r>
              <a:rPr lang="pt-PT" sz="1200" kern="1200" noProof="0" dirty="0">
                <a:solidFill>
                  <a:schemeClr val="tx1"/>
                </a:solidFill>
                <a:effectLst/>
                <a:latin typeface="+mn-lt"/>
                <a:ea typeface="+mn-ea"/>
                <a:cs typeface="+mn-cs"/>
              </a:rPr>
              <a:t> </a:t>
            </a:r>
            <a:r>
              <a:rPr lang="pt-PT" sz="1200" kern="1200" noProof="0" dirty="0" err="1">
                <a:solidFill>
                  <a:schemeClr val="tx1"/>
                </a:solidFill>
                <a:effectLst/>
                <a:latin typeface="+mn-lt"/>
                <a:ea typeface="+mn-ea"/>
                <a:cs typeface="+mn-cs"/>
              </a:rPr>
              <a:t>Bovon</a:t>
            </a:r>
            <a:r>
              <a:rPr lang="pt-PT" sz="1200" kern="1200" noProof="0" dirty="0">
                <a:solidFill>
                  <a:schemeClr val="tx1"/>
                </a:solidFill>
                <a:effectLst/>
                <a:latin typeface="+mn-lt"/>
                <a:ea typeface="+mn-ea"/>
                <a:cs typeface="+mn-cs"/>
              </a:rPr>
              <a:t>, </a:t>
            </a:r>
            <a:r>
              <a:rPr lang="pt-PT" sz="1200" i="1" kern="1200" noProof="0" dirty="0" err="1">
                <a:solidFill>
                  <a:schemeClr val="tx1"/>
                </a:solidFill>
                <a:effectLst/>
                <a:latin typeface="+mn-lt"/>
                <a:ea typeface="+mn-ea"/>
                <a:cs typeface="+mn-cs"/>
              </a:rPr>
              <a:t>Luke</a:t>
            </a:r>
            <a:r>
              <a:rPr lang="pt-PT" sz="1200" i="1" kern="1200" noProof="0" dirty="0">
                <a:solidFill>
                  <a:schemeClr val="tx1"/>
                </a:solidFill>
                <a:effectLst/>
                <a:latin typeface="+mn-lt"/>
                <a:ea typeface="+mn-ea"/>
                <a:cs typeface="+mn-cs"/>
              </a:rPr>
              <a:t> 2</a:t>
            </a:r>
            <a:r>
              <a:rPr lang="pt-PT" sz="1200" kern="1200" noProof="0" dirty="0">
                <a:solidFill>
                  <a:schemeClr val="tx1"/>
                </a:solidFill>
                <a:effectLst/>
                <a:latin typeface="+mn-lt"/>
                <a:ea typeface="+mn-ea"/>
                <a:cs typeface="+mn-cs"/>
              </a:rPr>
              <a:t>, (Minneapolis: </a:t>
            </a:r>
            <a:r>
              <a:rPr lang="pt-PT" sz="1200" kern="1200" noProof="0" dirty="0" err="1">
                <a:solidFill>
                  <a:schemeClr val="tx1"/>
                </a:solidFill>
                <a:effectLst/>
                <a:latin typeface="+mn-lt"/>
                <a:ea typeface="+mn-ea"/>
                <a:cs typeface="+mn-cs"/>
              </a:rPr>
              <a:t>Fortress</a:t>
            </a:r>
            <a:r>
              <a:rPr lang="pt-PT" sz="1200" kern="1200" noProof="0" dirty="0">
                <a:solidFill>
                  <a:schemeClr val="tx1"/>
                </a:solidFill>
                <a:effectLst/>
                <a:latin typeface="+mn-lt"/>
                <a:ea typeface="+mn-ea"/>
                <a:cs typeface="+mn-cs"/>
              </a:rPr>
              <a:t> </a:t>
            </a:r>
            <a:r>
              <a:rPr lang="pt-PT" sz="1200" kern="1200" noProof="0" dirty="0" err="1">
                <a:solidFill>
                  <a:schemeClr val="tx1"/>
                </a:solidFill>
                <a:effectLst/>
                <a:latin typeface="+mn-lt"/>
                <a:ea typeface="+mn-ea"/>
                <a:cs typeface="+mn-cs"/>
              </a:rPr>
              <a:t>Press</a:t>
            </a:r>
            <a:r>
              <a:rPr lang="pt-PT" sz="1200" kern="1200" noProof="0" dirty="0">
                <a:solidFill>
                  <a:schemeClr val="tx1"/>
                </a:solidFill>
                <a:effectLst/>
                <a:latin typeface="+mn-lt"/>
                <a:ea typeface="+mn-ea"/>
                <a:cs typeface="+mn-cs"/>
              </a:rPr>
              <a:t>, 2013), 281.</a:t>
            </a:r>
          </a:p>
          <a:p>
            <a:endParaRPr lang="en-US" dirty="0"/>
          </a:p>
        </p:txBody>
      </p:sp>
      <p:sp>
        <p:nvSpPr>
          <p:cNvPr id="4" name="Slide Number Placeholder 3"/>
          <p:cNvSpPr>
            <a:spLocks noGrp="1"/>
          </p:cNvSpPr>
          <p:nvPr>
            <p:ph type="sldNum" sz="quarter" idx="5"/>
          </p:nvPr>
        </p:nvSpPr>
        <p:spPr/>
        <p:txBody>
          <a:bodyPr/>
          <a:lstStyle/>
          <a:p>
            <a:fld id="{9BCF352C-DB0B-4640-9C81-870EB7CEE846}" type="slidenum">
              <a:rPr lang="en-US" smtClean="0"/>
              <a:t>10</a:t>
            </a:fld>
            <a:endParaRPr lang="en-US"/>
          </a:p>
        </p:txBody>
      </p:sp>
    </p:spTree>
    <p:extLst>
      <p:ext uri="{BB962C8B-B14F-4D97-AF65-F5344CB8AC3E}">
        <p14:creationId xmlns:p14="http://schemas.microsoft.com/office/powerpoint/2010/main" val="2297601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F1E1F-8E59-5049-9718-AADAE7B6C7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40BB14-E6C6-AE47-B696-9954421093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94220F5-F7D2-FF47-A4AB-6C54120AAD4C}"/>
              </a:ext>
            </a:extLst>
          </p:cNvPr>
          <p:cNvSpPr>
            <a:spLocks noGrp="1"/>
          </p:cNvSpPr>
          <p:nvPr>
            <p:ph type="dt" sz="half" idx="10"/>
          </p:nvPr>
        </p:nvSpPr>
        <p:spPr/>
        <p:txBody>
          <a:bodyPr/>
          <a:lstStyle/>
          <a:p>
            <a:fld id="{2FA6086F-1785-9F4D-9288-82D685BFAC6A}" type="datetimeFigureOut">
              <a:rPr lang="en-US" smtClean="0"/>
              <a:t>6/4/2020</a:t>
            </a:fld>
            <a:endParaRPr lang="en-US"/>
          </a:p>
        </p:txBody>
      </p:sp>
      <p:sp>
        <p:nvSpPr>
          <p:cNvPr id="5" name="Footer Placeholder 4">
            <a:extLst>
              <a:ext uri="{FF2B5EF4-FFF2-40B4-BE49-F238E27FC236}">
                <a16:creationId xmlns:a16="http://schemas.microsoft.com/office/drawing/2014/main" id="{E6343419-BD41-314D-AB82-BB330ECE2A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2808C-230E-4747-BCE9-AA94B968EC75}"/>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870312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7F2CC-9D86-AA4C-A6EE-AB1C3FDD03D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0D64913-F2E1-9243-B6F5-50370AD6A0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77D092-35C8-394A-BC4C-3A662A18F520}"/>
              </a:ext>
            </a:extLst>
          </p:cNvPr>
          <p:cNvSpPr>
            <a:spLocks noGrp="1"/>
          </p:cNvSpPr>
          <p:nvPr>
            <p:ph type="dt" sz="half" idx="10"/>
          </p:nvPr>
        </p:nvSpPr>
        <p:spPr/>
        <p:txBody>
          <a:bodyPr/>
          <a:lstStyle/>
          <a:p>
            <a:fld id="{2FA6086F-1785-9F4D-9288-82D685BFAC6A}" type="datetimeFigureOut">
              <a:rPr lang="en-US" smtClean="0"/>
              <a:t>6/4/2020</a:t>
            </a:fld>
            <a:endParaRPr lang="en-US"/>
          </a:p>
        </p:txBody>
      </p:sp>
      <p:sp>
        <p:nvSpPr>
          <p:cNvPr id="5" name="Footer Placeholder 4">
            <a:extLst>
              <a:ext uri="{FF2B5EF4-FFF2-40B4-BE49-F238E27FC236}">
                <a16:creationId xmlns:a16="http://schemas.microsoft.com/office/drawing/2014/main" id="{61A7FAEB-8725-D048-A488-1E845D5231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D9E444-2266-3440-A828-7FE6B5930D9E}"/>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3164288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427C70-259C-6C4F-82AE-9C670B8C55C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CBDA6F-6E0C-0B4E-BCE3-4C48488FE77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29E96A-0DF6-4B48-B9F4-DEE1C5C7CB63}"/>
              </a:ext>
            </a:extLst>
          </p:cNvPr>
          <p:cNvSpPr>
            <a:spLocks noGrp="1"/>
          </p:cNvSpPr>
          <p:nvPr>
            <p:ph type="dt" sz="half" idx="10"/>
          </p:nvPr>
        </p:nvSpPr>
        <p:spPr/>
        <p:txBody>
          <a:bodyPr/>
          <a:lstStyle/>
          <a:p>
            <a:fld id="{2FA6086F-1785-9F4D-9288-82D685BFAC6A}" type="datetimeFigureOut">
              <a:rPr lang="en-US" smtClean="0"/>
              <a:t>6/4/2020</a:t>
            </a:fld>
            <a:endParaRPr lang="en-US"/>
          </a:p>
        </p:txBody>
      </p:sp>
      <p:sp>
        <p:nvSpPr>
          <p:cNvPr id="5" name="Footer Placeholder 4">
            <a:extLst>
              <a:ext uri="{FF2B5EF4-FFF2-40B4-BE49-F238E27FC236}">
                <a16:creationId xmlns:a16="http://schemas.microsoft.com/office/drawing/2014/main" id="{22D7B750-013D-8941-9D84-99E11C8958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8AA3A6-B270-654A-BBC3-97DB753DCAE6}"/>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3079854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5BD08-92D4-4849-9247-1BF64504D0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AA22A0-508E-EA48-98C3-3C74853263A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CFC577-35C9-BE4E-8D03-2BD5B7A90BAE}"/>
              </a:ext>
            </a:extLst>
          </p:cNvPr>
          <p:cNvSpPr>
            <a:spLocks noGrp="1"/>
          </p:cNvSpPr>
          <p:nvPr>
            <p:ph type="dt" sz="half" idx="10"/>
          </p:nvPr>
        </p:nvSpPr>
        <p:spPr/>
        <p:txBody>
          <a:bodyPr/>
          <a:lstStyle/>
          <a:p>
            <a:fld id="{2FA6086F-1785-9F4D-9288-82D685BFAC6A}" type="datetimeFigureOut">
              <a:rPr lang="en-US" smtClean="0"/>
              <a:t>6/4/2020</a:t>
            </a:fld>
            <a:endParaRPr lang="en-US"/>
          </a:p>
        </p:txBody>
      </p:sp>
      <p:sp>
        <p:nvSpPr>
          <p:cNvPr id="5" name="Footer Placeholder 4">
            <a:extLst>
              <a:ext uri="{FF2B5EF4-FFF2-40B4-BE49-F238E27FC236}">
                <a16:creationId xmlns:a16="http://schemas.microsoft.com/office/drawing/2014/main" id="{96AA9C4B-4BB7-6147-B761-58F96BBC8C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697C42-09DB-CF49-AED6-2A95881B282C}"/>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3255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D2C2C-26B6-3C47-86BF-15A01E1A3D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BB03957-611E-524A-A365-565D5723A0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E36D81C-5B8E-6B42-9CF1-BE6A8B04919B}"/>
              </a:ext>
            </a:extLst>
          </p:cNvPr>
          <p:cNvSpPr>
            <a:spLocks noGrp="1"/>
          </p:cNvSpPr>
          <p:nvPr>
            <p:ph type="dt" sz="half" idx="10"/>
          </p:nvPr>
        </p:nvSpPr>
        <p:spPr/>
        <p:txBody>
          <a:bodyPr/>
          <a:lstStyle/>
          <a:p>
            <a:fld id="{2FA6086F-1785-9F4D-9288-82D685BFAC6A}" type="datetimeFigureOut">
              <a:rPr lang="en-US" smtClean="0"/>
              <a:t>6/4/2020</a:t>
            </a:fld>
            <a:endParaRPr lang="en-US"/>
          </a:p>
        </p:txBody>
      </p:sp>
      <p:sp>
        <p:nvSpPr>
          <p:cNvPr id="5" name="Footer Placeholder 4">
            <a:extLst>
              <a:ext uri="{FF2B5EF4-FFF2-40B4-BE49-F238E27FC236}">
                <a16:creationId xmlns:a16="http://schemas.microsoft.com/office/drawing/2014/main" id="{F7301C94-7C38-DA47-A561-56A6F09339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68CD2C-EF2D-C141-89AD-740D5550BA4A}"/>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3394935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5F70A-7F4B-B842-95B7-F5154BC93C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C91F91-3362-1442-A478-74F0B4DA6D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BC9586D-B64B-4746-B819-1543FE667BF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2C54D2F-87CF-1249-A29A-C2734D629ACE}"/>
              </a:ext>
            </a:extLst>
          </p:cNvPr>
          <p:cNvSpPr>
            <a:spLocks noGrp="1"/>
          </p:cNvSpPr>
          <p:nvPr>
            <p:ph type="dt" sz="half" idx="10"/>
          </p:nvPr>
        </p:nvSpPr>
        <p:spPr/>
        <p:txBody>
          <a:bodyPr/>
          <a:lstStyle/>
          <a:p>
            <a:fld id="{2FA6086F-1785-9F4D-9288-82D685BFAC6A}" type="datetimeFigureOut">
              <a:rPr lang="en-US" smtClean="0"/>
              <a:t>6/4/2020</a:t>
            </a:fld>
            <a:endParaRPr lang="en-US"/>
          </a:p>
        </p:txBody>
      </p:sp>
      <p:sp>
        <p:nvSpPr>
          <p:cNvPr id="6" name="Footer Placeholder 5">
            <a:extLst>
              <a:ext uri="{FF2B5EF4-FFF2-40B4-BE49-F238E27FC236}">
                <a16:creationId xmlns:a16="http://schemas.microsoft.com/office/drawing/2014/main" id="{4736DCC4-C631-A443-A7B7-A0CAED4ADE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1993A4-7675-D94A-95DF-33EEBA4FBC55}"/>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4221019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68463-C4E3-A041-BB06-E1E973CC13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23FF3AE-57B6-C846-AD7E-511E348B72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766A1C-7584-0744-A712-01C6B067B56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D72AD4B-81BD-734E-B81F-0A038483D7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17840A3-C640-2C45-9094-2E83965AB1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E96B308-58B3-4D44-BC35-289EFD5F57B5}"/>
              </a:ext>
            </a:extLst>
          </p:cNvPr>
          <p:cNvSpPr>
            <a:spLocks noGrp="1"/>
          </p:cNvSpPr>
          <p:nvPr>
            <p:ph type="dt" sz="half" idx="10"/>
          </p:nvPr>
        </p:nvSpPr>
        <p:spPr/>
        <p:txBody>
          <a:bodyPr/>
          <a:lstStyle/>
          <a:p>
            <a:fld id="{2FA6086F-1785-9F4D-9288-82D685BFAC6A}" type="datetimeFigureOut">
              <a:rPr lang="en-US" smtClean="0"/>
              <a:t>6/4/2020</a:t>
            </a:fld>
            <a:endParaRPr lang="en-US"/>
          </a:p>
        </p:txBody>
      </p:sp>
      <p:sp>
        <p:nvSpPr>
          <p:cNvPr id="8" name="Footer Placeholder 7">
            <a:extLst>
              <a:ext uri="{FF2B5EF4-FFF2-40B4-BE49-F238E27FC236}">
                <a16:creationId xmlns:a16="http://schemas.microsoft.com/office/drawing/2014/main" id="{80354863-B081-9D4A-9837-1D0D4A0CCFB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106D8E3-72F4-404C-B060-7A80A4581C71}"/>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1876384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289CC-CB28-DA4C-91D0-7CD1A063F18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7A8E73A-53FD-F940-A479-22D518DD3C36}"/>
              </a:ext>
            </a:extLst>
          </p:cNvPr>
          <p:cNvSpPr>
            <a:spLocks noGrp="1"/>
          </p:cNvSpPr>
          <p:nvPr>
            <p:ph type="dt" sz="half" idx="10"/>
          </p:nvPr>
        </p:nvSpPr>
        <p:spPr/>
        <p:txBody>
          <a:bodyPr/>
          <a:lstStyle/>
          <a:p>
            <a:fld id="{2FA6086F-1785-9F4D-9288-82D685BFAC6A}" type="datetimeFigureOut">
              <a:rPr lang="en-US" smtClean="0"/>
              <a:t>6/4/2020</a:t>
            </a:fld>
            <a:endParaRPr lang="en-US"/>
          </a:p>
        </p:txBody>
      </p:sp>
      <p:sp>
        <p:nvSpPr>
          <p:cNvPr id="4" name="Footer Placeholder 3">
            <a:extLst>
              <a:ext uri="{FF2B5EF4-FFF2-40B4-BE49-F238E27FC236}">
                <a16:creationId xmlns:a16="http://schemas.microsoft.com/office/drawing/2014/main" id="{CC886FB9-BED0-6A47-8E6D-D530A0D9D5C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DD46E05-16F3-5F4C-842F-70FC2B621C90}"/>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2483057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4717AD-FFA8-2C4D-A149-7164A7FA5669}"/>
              </a:ext>
            </a:extLst>
          </p:cNvPr>
          <p:cNvSpPr>
            <a:spLocks noGrp="1"/>
          </p:cNvSpPr>
          <p:nvPr>
            <p:ph type="dt" sz="half" idx="10"/>
          </p:nvPr>
        </p:nvSpPr>
        <p:spPr/>
        <p:txBody>
          <a:bodyPr/>
          <a:lstStyle/>
          <a:p>
            <a:fld id="{2FA6086F-1785-9F4D-9288-82D685BFAC6A}" type="datetimeFigureOut">
              <a:rPr lang="en-US" smtClean="0"/>
              <a:t>6/4/2020</a:t>
            </a:fld>
            <a:endParaRPr lang="en-US"/>
          </a:p>
        </p:txBody>
      </p:sp>
      <p:sp>
        <p:nvSpPr>
          <p:cNvPr id="3" name="Footer Placeholder 2">
            <a:extLst>
              <a:ext uri="{FF2B5EF4-FFF2-40B4-BE49-F238E27FC236}">
                <a16:creationId xmlns:a16="http://schemas.microsoft.com/office/drawing/2014/main" id="{0E0BEBA1-EA9E-B546-AF7C-3A0171A915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D589C2D-ACE5-3448-8E0D-900122BFD021}"/>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3387814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4344D-2CF1-6340-97F5-14B9C428D6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41E989-E195-BC4F-9A99-684FD6E9C8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3CADF0-F577-3946-92A9-9F214756FE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E7E6BD-9515-FE41-B8CA-AE2169E29A29}"/>
              </a:ext>
            </a:extLst>
          </p:cNvPr>
          <p:cNvSpPr>
            <a:spLocks noGrp="1"/>
          </p:cNvSpPr>
          <p:nvPr>
            <p:ph type="dt" sz="half" idx="10"/>
          </p:nvPr>
        </p:nvSpPr>
        <p:spPr/>
        <p:txBody>
          <a:bodyPr/>
          <a:lstStyle/>
          <a:p>
            <a:fld id="{2FA6086F-1785-9F4D-9288-82D685BFAC6A}" type="datetimeFigureOut">
              <a:rPr lang="en-US" smtClean="0"/>
              <a:t>6/4/2020</a:t>
            </a:fld>
            <a:endParaRPr lang="en-US"/>
          </a:p>
        </p:txBody>
      </p:sp>
      <p:sp>
        <p:nvSpPr>
          <p:cNvPr id="6" name="Footer Placeholder 5">
            <a:extLst>
              <a:ext uri="{FF2B5EF4-FFF2-40B4-BE49-F238E27FC236}">
                <a16:creationId xmlns:a16="http://schemas.microsoft.com/office/drawing/2014/main" id="{1F1E219B-7F6F-8B49-884F-1DF77BB6CA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6DD31F-FC94-BC41-A0A6-69C9CDDCE7E6}"/>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1453937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DA743-C839-9142-A9CE-5BD40CAE00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8E4179-33F6-024C-B130-AA6926D564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E6766BE-1176-074A-AABC-90333E513D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52A086-86E8-E94E-BFF6-AEA3C936F390}"/>
              </a:ext>
            </a:extLst>
          </p:cNvPr>
          <p:cNvSpPr>
            <a:spLocks noGrp="1"/>
          </p:cNvSpPr>
          <p:nvPr>
            <p:ph type="dt" sz="half" idx="10"/>
          </p:nvPr>
        </p:nvSpPr>
        <p:spPr/>
        <p:txBody>
          <a:bodyPr/>
          <a:lstStyle/>
          <a:p>
            <a:fld id="{2FA6086F-1785-9F4D-9288-82D685BFAC6A}" type="datetimeFigureOut">
              <a:rPr lang="en-US" smtClean="0"/>
              <a:t>6/4/2020</a:t>
            </a:fld>
            <a:endParaRPr lang="en-US"/>
          </a:p>
        </p:txBody>
      </p:sp>
      <p:sp>
        <p:nvSpPr>
          <p:cNvPr id="6" name="Footer Placeholder 5">
            <a:extLst>
              <a:ext uri="{FF2B5EF4-FFF2-40B4-BE49-F238E27FC236}">
                <a16:creationId xmlns:a16="http://schemas.microsoft.com/office/drawing/2014/main" id="{A77D283B-FA74-DA45-A736-A10AF7B817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E950AE-39AC-3F47-9654-53C7BF338BC3}"/>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1375083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89F97C-6664-3346-BF11-14CDC4DA09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4038FCE-C6A4-4848-BFB9-95FB15D26D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22D45B-FAD5-794A-830F-9361B71808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A6086F-1785-9F4D-9288-82D685BFAC6A}" type="datetimeFigureOut">
              <a:rPr lang="en-US" smtClean="0"/>
              <a:t>6/4/2020</a:t>
            </a:fld>
            <a:endParaRPr lang="en-US"/>
          </a:p>
        </p:txBody>
      </p:sp>
      <p:sp>
        <p:nvSpPr>
          <p:cNvPr id="5" name="Footer Placeholder 4">
            <a:extLst>
              <a:ext uri="{FF2B5EF4-FFF2-40B4-BE49-F238E27FC236}">
                <a16:creationId xmlns:a16="http://schemas.microsoft.com/office/drawing/2014/main" id="{828D3F10-51A4-4249-9889-E25053C723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8B97BA-AF42-514D-9116-F603CCC6BE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FAB0AE-8F17-494F-A81D-804BDD4449FC}" type="slidenum">
              <a:rPr lang="en-US" smtClean="0"/>
              <a:t>‹#›</a:t>
            </a:fld>
            <a:endParaRPr lang="en-US"/>
          </a:p>
        </p:txBody>
      </p:sp>
    </p:spTree>
    <p:extLst>
      <p:ext uri="{BB962C8B-B14F-4D97-AF65-F5344CB8AC3E}">
        <p14:creationId xmlns:p14="http://schemas.microsoft.com/office/powerpoint/2010/main" val="4024386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9">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food on a plate&#10;&#10;Description automatically generated">
            <a:extLst>
              <a:ext uri="{FF2B5EF4-FFF2-40B4-BE49-F238E27FC236}">
                <a16:creationId xmlns:a16="http://schemas.microsoft.com/office/drawing/2014/main" id="{EB8C6DF4-6C74-824B-A13E-BE3BD21589DE}"/>
              </a:ext>
            </a:extLst>
          </p:cNvPr>
          <p:cNvPicPr>
            <a:picLocks noChangeAspect="1"/>
          </p:cNvPicPr>
          <p:nvPr/>
        </p:nvPicPr>
        <p:blipFill rotWithShape="1">
          <a:blip r:embed="rId3"/>
          <a:srcRect l="29299" t="9091" r="4341"/>
          <a:stretch/>
        </p:blipFill>
        <p:spPr>
          <a:xfrm>
            <a:off x="3697357" y="1"/>
            <a:ext cx="8494643" cy="6858000"/>
          </a:xfrm>
          <a:prstGeom prst="rect">
            <a:avLst/>
          </a:prstGeom>
        </p:spPr>
      </p:pic>
      <p:sp>
        <p:nvSpPr>
          <p:cNvPr id="19" name="Rectangle 11">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FE8EDD3-B430-9640-8DC3-7ED377141CCA}"/>
              </a:ext>
            </a:extLst>
          </p:cNvPr>
          <p:cNvSpPr>
            <a:spLocks noGrp="1"/>
          </p:cNvSpPr>
          <p:nvPr>
            <p:ph type="ctrTitle"/>
          </p:nvPr>
        </p:nvSpPr>
        <p:spPr>
          <a:xfrm>
            <a:off x="0" y="3082941"/>
            <a:ext cx="6496560" cy="884935"/>
          </a:xfrm>
        </p:spPr>
        <p:txBody>
          <a:bodyPr anchor="b">
            <a:normAutofit/>
          </a:bodyPr>
          <a:lstStyle/>
          <a:p>
            <a:r>
              <a:rPr lang="pt-PT" sz="4400">
                <a:latin typeface="Avenir Next" panose="020B0503020202020204" pitchFamily="34" charset="0"/>
              </a:rPr>
              <a:t>QUANDO JESUS </a:t>
            </a:r>
            <a:r>
              <a:rPr lang="pt-PT" sz="4400" b="1">
                <a:solidFill>
                  <a:srgbClr val="C00000"/>
                </a:solidFill>
                <a:latin typeface="Avenir Next" panose="020B0503020202020204" pitchFamily="34" charset="0"/>
              </a:rPr>
              <a:t>PÔS FIM</a:t>
            </a:r>
          </a:p>
        </p:txBody>
      </p:sp>
      <p:sp>
        <p:nvSpPr>
          <p:cNvPr id="3" name="Subtitle 2">
            <a:extLst>
              <a:ext uri="{FF2B5EF4-FFF2-40B4-BE49-F238E27FC236}">
                <a16:creationId xmlns:a16="http://schemas.microsoft.com/office/drawing/2014/main" id="{7C5D3547-91F2-904F-932C-D8ABDC3E6060}"/>
              </a:ext>
            </a:extLst>
          </p:cNvPr>
          <p:cNvSpPr>
            <a:spLocks noGrp="1"/>
          </p:cNvSpPr>
          <p:nvPr>
            <p:ph type="subTitle" idx="1"/>
          </p:nvPr>
        </p:nvSpPr>
        <p:spPr>
          <a:xfrm>
            <a:off x="352475" y="3936111"/>
            <a:ext cx="5080137" cy="1208141"/>
          </a:xfrm>
        </p:spPr>
        <p:txBody>
          <a:bodyPr>
            <a:normAutofit/>
          </a:bodyPr>
          <a:lstStyle/>
          <a:p>
            <a:pPr algn="l"/>
            <a:r>
              <a:rPr lang="pt-PT" sz="1200"/>
              <a:t>Escrito por Anthony R. Kent</a:t>
            </a:r>
          </a:p>
          <a:p>
            <a:pPr algn="l"/>
            <a:r>
              <a:rPr lang="pt-PT" sz="1200"/>
              <a:t>Secretário Ministerial Associado da Conferência Geral</a:t>
            </a:r>
          </a:p>
          <a:p>
            <a:pPr algn="l"/>
            <a:endParaRPr lang="pt-PT" sz="1600"/>
          </a:p>
        </p:txBody>
      </p:sp>
      <p:sp>
        <p:nvSpPr>
          <p:cNvPr id="20"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1"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Subtitle 2">
            <a:extLst>
              <a:ext uri="{FF2B5EF4-FFF2-40B4-BE49-F238E27FC236}">
                <a16:creationId xmlns:a16="http://schemas.microsoft.com/office/drawing/2014/main" id="{6D51664D-03EC-5344-AE55-24DDC3C8F58C}"/>
              </a:ext>
            </a:extLst>
          </p:cNvPr>
          <p:cNvSpPr txBox="1">
            <a:spLocks/>
          </p:cNvSpPr>
          <p:nvPr/>
        </p:nvSpPr>
        <p:spPr>
          <a:xfrm>
            <a:off x="504875" y="5312192"/>
            <a:ext cx="4023359" cy="12081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sz="2000" dirty="0"/>
          </a:p>
        </p:txBody>
      </p:sp>
      <p:sp>
        <p:nvSpPr>
          <p:cNvPr id="22" name="TextBox 21">
            <a:extLst>
              <a:ext uri="{FF2B5EF4-FFF2-40B4-BE49-F238E27FC236}">
                <a16:creationId xmlns:a16="http://schemas.microsoft.com/office/drawing/2014/main" id="{ADDBA779-EB69-A043-982A-21954AF1CB96}"/>
              </a:ext>
            </a:extLst>
          </p:cNvPr>
          <p:cNvSpPr txBox="1"/>
          <p:nvPr/>
        </p:nvSpPr>
        <p:spPr>
          <a:xfrm>
            <a:off x="619355" y="5497806"/>
            <a:ext cx="2611228" cy="338554"/>
          </a:xfrm>
          <a:prstGeom prst="rect">
            <a:avLst/>
          </a:prstGeom>
          <a:noFill/>
        </p:spPr>
        <p:txBody>
          <a:bodyPr wrap="none" rtlCol="0">
            <a:spAutoFit/>
          </a:bodyPr>
          <a:lstStyle/>
          <a:p>
            <a:pPr algn="ctr"/>
            <a:r>
              <a:rPr lang="pt-PT" sz="1600" b="1" spc="300">
                <a:latin typeface="Avenir Next" panose="020B0503020202020204" pitchFamily="34" charset="0"/>
              </a:rPr>
              <a:t>DIA DE ÊNFASE 2020</a:t>
            </a:r>
          </a:p>
        </p:txBody>
      </p:sp>
      <p:pic>
        <p:nvPicPr>
          <p:cNvPr id="7" name="Picture 6" descr="A close up of a logo&#10;&#10;Description automatically generated">
            <a:extLst>
              <a:ext uri="{FF2B5EF4-FFF2-40B4-BE49-F238E27FC236}">
                <a16:creationId xmlns:a16="http://schemas.microsoft.com/office/drawing/2014/main" id="{C545D3FD-71D6-884B-A14C-1B730453C4E6}"/>
              </a:ext>
            </a:extLst>
          </p:cNvPr>
          <p:cNvPicPr>
            <a:picLocks noChangeAspect="1"/>
          </p:cNvPicPr>
          <p:nvPr/>
        </p:nvPicPr>
        <p:blipFill>
          <a:blip r:embed="rId4"/>
          <a:stretch>
            <a:fillRect/>
          </a:stretch>
        </p:blipFill>
        <p:spPr>
          <a:xfrm>
            <a:off x="-177811" y="2764774"/>
            <a:ext cx="4224044" cy="4834059"/>
          </a:xfrm>
          <a:prstGeom prst="rect">
            <a:avLst/>
          </a:prstGeom>
        </p:spPr>
      </p:pic>
      <p:pic>
        <p:nvPicPr>
          <p:cNvPr id="12" name="Picture 11">
            <a:extLst>
              <a:ext uri="{FF2B5EF4-FFF2-40B4-BE49-F238E27FC236}">
                <a16:creationId xmlns:a16="http://schemas.microsoft.com/office/drawing/2014/main" id="{55A1479A-09DF-D944-BA96-3A9663EBC24F}"/>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56453" y="6033773"/>
            <a:ext cx="4953000" cy="558800"/>
          </a:xfrm>
          <a:prstGeom prst="rect">
            <a:avLst/>
          </a:prstGeom>
          <a:noFill/>
          <a:ln>
            <a:noFill/>
          </a:ln>
        </p:spPr>
      </p:pic>
    </p:spTree>
    <p:extLst>
      <p:ext uri="{BB962C8B-B14F-4D97-AF65-F5344CB8AC3E}">
        <p14:creationId xmlns:p14="http://schemas.microsoft.com/office/powerpoint/2010/main" val="626002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10;&#10;Description automatically generated">
            <a:extLst>
              <a:ext uri="{FF2B5EF4-FFF2-40B4-BE49-F238E27FC236}">
                <a16:creationId xmlns:a16="http://schemas.microsoft.com/office/drawing/2014/main" id="{55FF0618-FBE4-4B42-83C9-BF5D9D8AA6BE}"/>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2A23B71-7B02-6E46-9513-1B1DC1A4DD34}"/>
              </a:ext>
            </a:extLst>
          </p:cNvPr>
          <p:cNvSpPr>
            <a:spLocks noGrp="1"/>
          </p:cNvSpPr>
          <p:nvPr>
            <p:ph type="title"/>
          </p:nvPr>
        </p:nvSpPr>
        <p:spPr>
          <a:xfrm>
            <a:off x="1107137" y="705781"/>
            <a:ext cx="10515600" cy="1325563"/>
          </a:xfrm>
        </p:spPr>
        <p:txBody>
          <a:bodyPr>
            <a:normAutofit/>
          </a:bodyPr>
          <a:lstStyle/>
          <a:p>
            <a:pPr algn="ctr"/>
            <a:r>
              <a:rPr lang="pt-PT" sz="4000" dirty="0">
                <a:latin typeface="Avenir Next" panose="020B0503020202020204" pitchFamily="34" charset="0"/>
              </a:rPr>
              <a:t>AS MUITAS FARPAS</a:t>
            </a:r>
            <a:br>
              <a:rPr lang="pt-PT" sz="4000" b="1" dirty="0">
                <a:latin typeface="Avenir Next" panose="020B0503020202020204" pitchFamily="34" charset="0"/>
              </a:rPr>
            </a:br>
            <a:r>
              <a:rPr lang="pt-PT" sz="4000" b="1" dirty="0">
                <a:latin typeface="Avenir Next" panose="020B0503020202020204" pitchFamily="34" charset="0"/>
              </a:rPr>
              <a:t>DO PRÍNCIPE DA SINAGOGA</a:t>
            </a:r>
            <a:endParaRPr lang="pt-PT" sz="4000" dirty="0">
              <a:latin typeface="Avenir Next" panose="020B0503020202020204" pitchFamily="34" charset="0"/>
            </a:endParaRPr>
          </a:p>
        </p:txBody>
      </p:sp>
      <p:sp>
        <p:nvSpPr>
          <p:cNvPr id="3" name="Content Placeholder 2">
            <a:extLst>
              <a:ext uri="{FF2B5EF4-FFF2-40B4-BE49-F238E27FC236}">
                <a16:creationId xmlns:a16="http://schemas.microsoft.com/office/drawing/2014/main" id="{7BE992F1-B96A-FE4C-A079-98FF56F4ECC1}"/>
              </a:ext>
            </a:extLst>
          </p:cNvPr>
          <p:cNvSpPr>
            <a:spLocks noGrp="1"/>
          </p:cNvSpPr>
          <p:nvPr>
            <p:ph idx="1"/>
          </p:nvPr>
        </p:nvSpPr>
        <p:spPr>
          <a:xfrm>
            <a:off x="1537445" y="2409078"/>
            <a:ext cx="8700247" cy="4835157"/>
          </a:xfrm>
        </p:spPr>
        <p:txBody>
          <a:bodyPr>
            <a:normAutofit/>
          </a:bodyPr>
          <a:lstStyle/>
          <a:p>
            <a:pPr>
              <a:lnSpc>
                <a:spcPct val="100000"/>
              </a:lnSpc>
            </a:pPr>
            <a:r>
              <a:rPr lang="pt-PT" dirty="0"/>
              <a:t>Ao mencionar o mandamento do Sábado, ele usou uma arma contra Jesus e contra a mulher.</a:t>
            </a:r>
          </a:p>
          <a:p>
            <a:pPr>
              <a:lnSpc>
                <a:spcPct val="100000"/>
              </a:lnSpc>
            </a:pPr>
            <a:r>
              <a:rPr lang="pt-PT" dirty="0"/>
              <a:t>Quando citou as palavras da Bíblia, ele deturpou-as para fins perversos.</a:t>
            </a:r>
          </a:p>
          <a:p>
            <a:pPr>
              <a:lnSpc>
                <a:spcPct val="100000"/>
              </a:lnSpc>
            </a:pPr>
            <a:r>
              <a:rPr lang="pt-PT" dirty="0"/>
              <a:t>Ao tentar corrigir Jesus, ele reclamava ser mais santo do que Jesus.</a:t>
            </a:r>
          </a:p>
          <a:p>
            <a:pPr>
              <a:lnSpc>
                <a:spcPct val="100000"/>
              </a:lnSpc>
            </a:pPr>
            <a:r>
              <a:rPr lang="pt-PT" dirty="0"/>
              <a:t>Ao argumentar que ela não devia ter sido curada naquele dia, ele justificou o abuso da mulher.</a:t>
            </a:r>
          </a:p>
          <a:p>
            <a:pPr marL="0" indent="0">
              <a:lnSpc>
                <a:spcPct val="100000"/>
              </a:lnSpc>
              <a:buNone/>
            </a:pPr>
            <a:endParaRPr lang="pt-PT" dirty="0"/>
          </a:p>
          <a:p>
            <a:pPr marL="0" indent="0">
              <a:lnSpc>
                <a:spcPct val="100000"/>
              </a:lnSpc>
              <a:buNone/>
            </a:pPr>
            <a:endParaRPr lang="pt-PT" dirty="0"/>
          </a:p>
        </p:txBody>
      </p:sp>
    </p:spTree>
    <p:extLst>
      <p:ext uri="{BB962C8B-B14F-4D97-AF65-F5344CB8AC3E}">
        <p14:creationId xmlns:p14="http://schemas.microsoft.com/office/powerpoint/2010/main" val="3216119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food&#10;&#10;Description automatically generated">
            <a:extLst>
              <a:ext uri="{FF2B5EF4-FFF2-40B4-BE49-F238E27FC236}">
                <a16:creationId xmlns:a16="http://schemas.microsoft.com/office/drawing/2014/main" id="{2867CEA1-9BCA-8D4F-9367-DFFB02F9F7C6}"/>
              </a:ext>
            </a:extLst>
          </p:cNvPr>
          <p:cNvPicPr>
            <a:picLocks noChangeAspect="1"/>
          </p:cNvPicPr>
          <p:nvPr/>
        </p:nvPicPr>
        <p:blipFill>
          <a:blip r:embed="rId3"/>
          <a:stretch>
            <a:fillRect/>
          </a:stretch>
        </p:blipFill>
        <p:spPr>
          <a:xfrm>
            <a:off x="0" y="0"/>
            <a:ext cx="12284242" cy="6909886"/>
          </a:xfrm>
          <a:prstGeom prst="rect">
            <a:avLst/>
          </a:prstGeom>
        </p:spPr>
      </p:pic>
      <p:sp>
        <p:nvSpPr>
          <p:cNvPr id="2" name="Title 1">
            <a:extLst>
              <a:ext uri="{FF2B5EF4-FFF2-40B4-BE49-F238E27FC236}">
                <a16:creationId xmlns:a16="http://schemas.microsoft.com/office/drawing/2014/main" id="{CA1F0D4F-EE7C-EA45-8720-428A3F073893}"/>
              </a:ext>
            </a:extLst>
          </p:cNvPr>
          <p:cNvSpPr>
            <a:spLocks noGrp="1"/>
          </p:cNvSpPr>
          <p:nvPr>
            <p:ph type="title"/>
          </p:nvPr>
        </p:nvSpPr>
        <p:spPr>
          <a:xfrm>
            <a:off x="708876" y="371934"/>
            <a:ext cx="10515600" cy="1325563"/>
          </a:xfrm>
        </p:spPr>
        <p:txBody>
          <a:bodyPr>
            <a:normAutofit/>
          </a:bodyPr>
          <a:lstStyle/>
          <a:p>
            <a:pPr algn="ctr"/>
            <a:br>
              <a:rPr lang="en-US" sz="4000" dirty="0">
                <a:latin typeface="Avenir Next" panose="020B0503020202020204" pitchFamily="34" charset="0"/>
              </a:rPr>
            </a:br>
            <a:r>
              <a:rPr lang="en-US" sz="3600" b="1" dirty="0">
                <a:latin typeface="Avenir Next" panose="020B0503020202020204" pitchFamily="34" charset="0"/>
              </a:rPr>
              <a:t>ELLEN G. WHITE</a:t>
            </a:r>
            <a:endParaRPr lang="en-US" sz="4000" b="1" dirty="0">
              <a:latin typeface="Avenir Next" panose="020B0503020202020204" pitchFamily="34" charset="0"/>
            </a:endParaRPr>
          </a:p>
        </p:txBody>
      </p:sp>
      <p:sp>
        <p:nvSpPr>
          <p:cNvPr id="3" name="Content Placeholder 2">
            <a:extLst>
              <a:ext uri="{FF2B5EF4-FFF2-40B4-BE49-F238E27FC236}">
                <a16:creationId xmlns:a16="http://schemas.microsoft.com/office/drawing/2014/main" id="{DB3F27C8-3858-2A48-A190-2BB0F8FE09E3}"/>
              </a:ext>
            </a:extLst>
          </p:cNvPr>
          <p:cNvSpPr>
            <a:spLocks noGrp="1"/>
          </p:cNvSpPr>
          <p:nvPr>
            <p:ph idx="1"/>
          </p:nvPr>
        </p:nvSpPr>
        <p:spPr>
          <a:xfrm>
            <a:off x="457200" y="2069431"/>
            <a:ext cx="9865895" cy="4506938"/>
          </a:xfrm>
        </p:spPr>
        <p:txBody>
          <a:bodyPr>
            <a:normAutofit fontScale="92500"/>
          </a:bodyPr>
          <a:lstStyle/>
          <a:p>
            <a:pPr marL="0" indent="0" algn="ctr">
              <a:lnSpc>
                <a:spcPct val="110000"/>
              </a:lnSpc>
              <a:buNone/>
            </a:pPr>
            <a:r>
              <a:rPr lang="en-US" dirty="0"/>
              <a:t>“</a:t>
            </a:r>
            <a:r>
              <a:rPr lang="pt-PT" dirty="0"/>
              <a:t>Cristo, durante Seu ministério terrestre, deu ênfase aos imperiosos reclamos do sábado; em todo o Seu ensino Ele mostrou reverência pela instituição que Ele mesmo dera. Em Seus dias o sábado tinha-se tornado tão pervertido que sua observância refletia o caráter de homens egoístas e arbitrários, antes que o caráter de Deus. Cristo pôs de lado o falso ensino pelo qual os que proclamavam conhecer a Deus O tinham deformado. Embora seguido com impiedosa hostilidade pelos rabis, Ele não pareceu sequer conformar-Se a suas exigências, mas prosseguiu retamente, guardando o sábado de acordo com a lei de Deus</a:t>
            </a:r>
            <a:r>
              <a:rPr lang="en-US" dirty="0"/>
              <a:t>” (</a:t>
            </a:r>
            <a:r>
              <a:rPr lang="en-US" i="1" dirty="0" err="1"/>
              <a:t>Profetas</a:t>
            </a:r>
            <a:r>
              <a:rPr lang="en-US" i="1" dirty="0"/>
              <a:t> e Reis</a:t>
            </a:r>
            <a:r>
              <a:rPr lang="en-US" dirty="0"/>
              <a:t>, 90, 91).</a:t>
            </a:r>
          </a:p>
          <a:p>
            <a:pPr marL="0" indent="0">
              <a:buNone/>
            </a:pPr>
            <a:endParaRPr lang="en-US" sz="3200" b="1" dirty="0"/>
          </a:p>
        </p:txBody>
      </p:sp>
    </p:spTree>
    <p:extLst>
      <p:ext uri="{BB962C8B-B14F-4D97-AF65-F5344CB8AC3E}">
        <p14:creationId xmlns:p14="http://schemas.microsoft.com/office/powerpoint/2010/main" val="3400829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10;&#10;Description automatically generated">
            <a:extLst>
              <a:ext uri="{FF2B5EF4-FFF2-40B4-BE49-F238E27FC236}">
                <a16:creationId xmlns:a16="http://schemas.microsoft.com/office/drawing/2014/main" id="{55FF0618-FBE4-4B42-83C9-BF5D9D8AA6BE}"/>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2A23B71-7B02-6E46-9513-1B1DC1A4DD34}"/>
              </a:ext>
            </a:extLst>
          </p:cNvPr>
          <p:cNvSpPr>
            <a:spLocks noGrp="1"/>
          </p:cNvSpPr>
          <p:nvPr>
            <p:ph type="title"/>
          </p:nvPr>
        </p:nvSpPr>
        <p:spPr>
          <a:xfrm>
            <a:off x="1107137" y="705781"/>
            <a:ext cx="10515600" cy="1325563"/>
          </a:xfrm>
        </p:spPr>
        <p:txBody>
          <a:bodyPr>
            <a:normAutofit/>
          </a:bodyPr>
          <a:lstStyle/>
          <a:p>
            <a:pPr algn="ctr"/>
            <a:r>
              <a:rPr lang="pt-PT" sz="4000" dirty="0">
                <a:latin typeface="Avenir Next" panose="020B0503020202020204" pitchFamily="34" charset="0"/>
              </a:rPr>
              <a:t>AS MUITAS FARPAS</a:t>
            </a:r>
            <a:br>
              <a:rPr lang="pt-PT" sz="4000" b="1" dirty="0">
                <a:latin typeface="Avenir Next" panose="020B0503020202020204" pitchFamily="34" charset="0"/>
              </a:rPr>
            </a:br>
            <a:r>
              <a:rPr lang="pt-PT" sz="4000" b="1" dirty="0">
                <a:latin typeface="Avenir Next" panose="020B0503020202020204" pitchFamily="34" charset="0"/>
              </a:rPr>
              <a:t>DO PRÍNCIPE DA SINAGOGA</a:t>
            </a:r>
            <a:endParaRPr lang="en-US" sz="4000" dirty="0">
              <a:latin typeface="Avenir Next" panose="020B0503020202020204" pitchFamily="34" charset="0"/>
            </a:endParaRPr>
          </a:p>
        </p:txBody>
      </p:sp>
      <p:sp>
        <p:nvSpPr>
          <p:cNvPr id="3" name="Content Placeholder 2">
            <a:extLst>
              <a:ext uri="{FF2B5EF4-FFF2-40B4-BE49-F238E27FC236}">
                <a16:creationId xmlns:a16="http://schemas.microsoft.com/office/drawing/2014/main" id="{7BE992F1-B96A-FE4C-A079-98FF56F4ECC1}"/>
              </a:ext>
            </a:extLst>
          </p:cNvPr>
          <p:cNvSpPr>
            <a:spLocks noGrp="1"/>
          </p:cNvSpPr>
          <p:nvPr>
            <p:ph idx="1"/>
          </p:nvPr>
        </p:nvSpPr>
        <p:spPr>
          <a:xfrm>
            <a:off x="1537445" y="2022843"/>
            <a:ext cx="8700247" cy="4835157"/>
          </a:xfrm>
        </p:spPr>
        <p:txBody>
          <a:bodyPr>
            <a:normAutofit lnSpcReduction="10000"/>
          </a:bodyPr>
          <a:lstStyle/>
          <a:p>
            <a:pPr>
              <a:lnSpc>
                <a:spcPct val="100000"/>
              </a:lnSpc>
            </a:pPr>
            <a:r>
              <a:rPr lang="pt-PT"/>
              <a:t>Ao mencionar o mandamento do Sábado, ele usou uma arma contra Jesus e contra a mulher.</a:t>
            </a:r>
          </a:p>
          <a:p>
            <a:pPr>
              <a:lnSpc>
                <a:spcPct val="100000"/>
              </a:lnSpc>
            </a:pPr>
            <a:r>
              <a:rPr lang="pt-PT"/>
              <a:t>Quando citou as palavras da Bíblia, ele deturpou-as para fins perversos.</a:t>
            </a:r>
          </a:p>
          <a:p>
            <a:pPr>
              <a:lnSpc>
                <a:spcPct val="100000"/>
              </a:lnSpc>
            </a:pPr>
            <a:r>
              <a:rPr lang="pt-PT"/>
              <a:t>Ao tentar corrigir Jesus, ele reclamava ser mais santo do que Jesus.</a:t>
            </a:r>
          </a:p>
          <a:p>
            <a:pPr>
              <a:lnSpc>
                <a:spcPct val="100000"/>
              </a:lnSpc>
            </a:pPr>
            <a:r>
              <a:rPr lang="pt-PT"/>
              <a:t>Ao argumentar que ela não devia ter sido curada naquele dia, ele justificou o abuso da mulher.</a:t>
            </a:r>
          </a:p>
          <a:p>
            <a:pPr>
              <a:lnSpc>
                <a:spcPct val="100000"/>
              </a:lnSpc>
            </a:pPr>
            <a:r>
              <a:rPr lang="pt-PT"/>
              <a:t>Ao sugerir que Jesus não observou o Sábado, ele falhou em reconhecer a verdadeira identidade divina de Jesus.</a:t>
            </a:r>
          </a:p>
          <a:p>
            <a:pPr>
              <a:lnSpc>
                <a:spcPct val="100000"/>
              </a:lnSpc>
            </a:pPr>
            <a:endParaRPr lang="pt-PT"/>
          </a:p>
          <a:p>
            <a:pPr marL="0" indent="0">
              <a:lnSpc>
                <a:spcPct val="100000"/>
              </a:lnSpc>
              <a:buNone/>
            </a:pPr>
            <a:endParaRPr lang="pt-PT"/>
          </a:p>
        </p:txBody>
      </p:sp>
    </p:spTree>
    <p:extLst>
      <p:ext uri="{BB962C8B-B14F-4D97-AF65-F5344CB8AC3E}">
        <p14:creationId xmlns:p14="http://schemas.microsoft.com/office/powerpoint/2010/main" val="1809901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 table&#10;&#10;Description automatically generated">
            <a:extLst>
              <a:ext uri="{FF2B5EF4-FFF2-40B4-BE49-F238E27FC236}">
                <a16:creationId xmlns:a16="http://schemas.microsoft.com/office/drawing/2014/main" id="{E1A0E757-CFC5-B04A-B0A0-F12E9F1F1BD3}"/>
              </a:ext>
            </a:extLst>
          </p:cNvPr>
          <p:cNvPicPr>
            <a:picLocks noChangeAspect="1"/>
          </p:cNvPicPr>
          <p:nvPr/>
        </p:nvPicPr>
        <p:blipFill>
          <a:blip r:embed="rId3"/>
          <a:stretch>
            <a:fillRect/>
          </a:stretch>
        </p:blipFill>
        <p:spPr>
          <a:xfrm>
            <a:off x="0" y="14760"/>
            <a:ext cx="12192000" cy="6858000"/>
          </a:xfrm>
          <a:prstGeom prst="rect">
            <a:avLst/>
          </a:prstGeom>
        </p:spPr>
      </p:pic>
      <p:sp>
        <p:nvSpPr>
          <p:cNvPr id="2" name="Title 1">
            <a:extLst>
              <a:ext uri="{FF2B5EF4-FFF2-40B4-BE49-F238E27FC236}">
                <a16:creationId xmlns:a16="http://schemas.microsoft.com/office/drawing/2014/main" id="{28104260-7297-1A47-ADD7-567B429C68D7}"/>
              </a:ext>
            </a:extLst>
          </p:cNvPr>
          <p:cNvSpPr>
            <a:spLocks noGrp="1"/>
          </p:cNvSpPr>
          <p:nvPr>
            <p:ph type="title"/>
          </p:nvPr>
        </p:nvSpPr>
        <p:spPr>
          <a:xfrm>
            <a:off x="533403" y="1028510"/>
            <a:ext cx="10515600" cy="1325563"/>
          </a:xfrm>
        </p:spPr>
        <p:txBody>
          <a:bodyPr>
            <a:normAutofit/>
          </a:bodyPr>
          <a:lstStyle/>
          <a:p>
            <a:pPr algn="ctr"/>
            <a:r>
              <a:rPr lang="pt-PT" sz="4000" b="1">
                <a:latin typeface="Avenir Next" panose="020B0503020202020204" pitchFamily="34" charset="0"/>
              </a:rPr>
              <a:t>A RESPOSTA DO SENHOR</a:t>
            </a:r>
          </a:p>
        </p:txBody>
      </p:sp>
      <p:sp>
        <p:nvSpPr>
          <p:cNvPr id="3" name="Content Placeholder 2">
            <a:extLst>
              <a:ext uri="{FF2B5EF4-FFF2-40B4-BE49-F238E27FC236}">
                <a16:creationId xmlns:a16="http://schemas.microsoft.com/office/drawing/2014/main" id="{C2B493B8-FD09-FA45-854D-78A8CD4F14BF}"/>
              </a:ext>
            </a:extLst>
          </p:cNvPr>
          <p:cNvSpPr>
            <a:spLocks noGrp="1"/>
          </p:cNvSpPr>
          <p:nvPr>
            <p:ph idx="1"/>
          </p:nvPr>
        </p:nvSpPr>
        <p:spPr>
          <a:xfrm>
            <a:off x="1988299" y="2754223"/>
            <a:ext cx="7817224" cy="3499410"/>
          </a:xfrm>
        </p:spPr>
        <p:txBody>
          <a:bodyPr>
            <a:normAutofit/>
          </a:bodyPr>
          <a:lstStyle/>
          <a:p>
            <a:pPr>
              <a:lnSpc>
                <a:spcPct val="100000"/>
              </a:lnSpc>
            </a:pPr>
            <a:r>
              <a:rPr lang="pt-PT" sz="3200" b="1" dirty="0"/>
              <a:t>Ele chamou </a:t>
            </a:r>
            <a:r>
              <a:rPr lang="pt-PT" sz="3200" dirty="0"/>
              <a:t>de hipócrita o príncipe da sinagoga.</a:t>
            </a:r>
          </a:p>
          <a:p>
            <a:pPr>
              <a:lnSpc>
                <a:spcPct val="100000"/>
              </a:lnSpc>
            </a:pPr>
            <a:r>
              <a:rPr lang="pt-PT" sz="3200" b="1" dirty="0"/>
              <a:t>Ele pôs fim </a:t>
            </a:r>
            <a:r>
              <a:rPr lang="pt-PT" sz="3200" dirty="0"/>
              <a:t>ao sofrimento espiritual e emocional da mulher.</a:t>
            </a:r>
          </a:p>
          <a:p>
            <a:pPr>
              <a:lnSpc>
                <a:spcPct val="100000"/>
              </a:lnSpc>
            </a:pPr>
            <a:r>
              <a:rPr lang="pt-PT" sz="3200" b="1" dirty="0"/>
              <a:t>Ele posicionou-se </a:t>
            </a:r>
            <a:r>
              <a:rPr lang="pt-PT" sz="3200" dirty="0"/>
              <a:t>ao lado da “filha de Abraão” e também de Abraão.</a:t>
            </a:r>
          </a:p>
          <a:p>
            <a:pPr>
              <a:lnSpc>
                <a:spcPct val="100000"/>
              </a:lnSpc>
            </a:pPr>
            <a:endParaRPr lang="pt-PT" sz="3200" dirty="0"/>
          </a:p>
        </p:txBody>
      </p:sp>
    </p:spTree>
    <p:extLst>
      <p:ext uri="{BB962C8B-B14F-4D97-AF65-F5344CB8AC3E}">
        <p14:creationId xmlns:p14="http://schemas.microsoft.com/office/powerpoint/2010/main" val="43991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10;&#10;Description automatically generated">
            <a:extLst>
              <a:ext uri="{FF2B5EF4-FFF2-40B4-BE49-F238E27FC236}">
                <a16:creationId xmlns:a16="http://schemas.microsoft.com/office/drawing/2014/main" id="{B7DE0257-5B58-F646-9092-CDA939D54C32}"/>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DB25960-0768-6B48-ACEC-58F9AF963FCA}"/>
              </a:ext>
            </a:extLst>
          </p:cNvPr>
          <p:cNvSpPr>
            <a:spLocks noGrp="1"/>
          </p:cNvSpPr>
          <p:nvPr>
            <p:ph type="title"/>
          </p:nvPr>
        </p:nvSpPr>
        <p:spPr>
          <a:xfrm>
            <a:off x="3209363" y="831286"/>
            <a:ext cx="5916708" cy="1325563"/>
          </a:xfrm>
        </p:spPr>
        <p:txBody>
          <a:bodyPr/>
          <a:lstStyle/>
          <a:p>
            <a:pPr algn="ctr"/>
            <a:r>
              <a:rPr lang="en-US" b="1" dirty="0">
                <a:latin typeface="Avenir Next" panose="020B0503020202020204" pitchFamily="34" charset="0"/>
              </a:rPr>
              <a:t>ELLEN G. WHITE</a:t>
            </a:r>
          </a:p>
        </p:txBody>
      </p:sp>
      <p:sp>
        <p:nvSpPr>
          <p:cNvPr id="3" name="Content Placeholder 2">
            <a:extLst>
              <a:ext uri="{FF2B5EF4-FFF2-40B4-BE49-F238E27FC236}">
                <a16:creationId xmlns:a16="http://schemas.microsoft.com/office/drawing/2014/main" id="{F272F6B6-A7CF-9941-A34D-53A047ADE9B0}"/>
              </a:ext>
            </a:extLst>
          </p:cNvPr>
          <p:cNvSpPr>
            <a:spLocks noGrp="1"/>
          </p:cNvSpPr>
          <p:nvPr>
            <p:ph idx="1"/>
          </p:nvPr>
        </p:nvSpPr>
        <p:spPr>
          <a:xfrm>
            <a:off x="838200" y="2061882"/>
            <a:ext cx="9273988" cy="4635032"/>
          </a:xfrm>
        </p:spPr>
        <p:txBody>
          <a:bodyPr>
            <a:normAutofit fontScale="92500" lnSpcReduction="10000"/>
          </a:bodyPr>
          <a:lstStyle/>
          <a:p>
            <a:pPr marL="0" indent="0" algn="ctr">
              <a:lnSpc>
                <a:spcPct val="110000"/>
              </a:lnSpc>
              <a:buNone/>
            </a:pPr>
            <a:r>
              <a:rPr lang="pt-PT"/>
              <a:t>“A verdadeira compaixão entre o homem e seus semelhantes, deve ser o sinal que distingue os que amam e temem a Deus, dos que são indiferentes quanto a Sua lei. Quão grande foi a compaixão que Cristo expressou, ao vir a este mundo para dar a vida em sacrifício de um mundo moribundo! Sua religião levava à prática de genuíno trabalho médico-missionário. Era Ele um poder restaurador. “Misericórdia quero, e não sacrifícios,” disse Ele. Este é o teste que o Grande Autor da verdade usava para distinguir a verdadeira religião, da falsa. Deus quer que Seus médicos-missionários procedam com a ternura e compaixão que Cristo mostraria se estivesse em nosso mundo” (</a:t>
            </a:r>
            <a:r>
              <a:rPr lang="pt-PT" i="1"/>
              <a:t>Medicina e Salvação,</a:t>
            </a:r>
            <a:r>
              <a:rPr lang="pt-PT"/>
              <a:t> p. 251).</a:t>
            </a:r>
          </a:p>
          <a:p>
            <a:pPr>
              <a:lnSpc>
                <a:spcPct val="110000"/>
              </a:lnSpc>
            </a:pPr>
            <a:endParaRPr lang="pt-PT"/>
          </a:p>
        </p:txBody>
      </p:sp>
    </p:spTree>
    <p:extLst>
      <p:ext uri="{BB962C8B-B14F-4D97-AF65-F5344CB8AC3E}">
        <p14:creationId xmlns:p14="http://schemas.microsoft.com/office/powerpoint/2010/main" val="3111912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 table&#10;&#10;Description automatically generated">
            <a:extLst>
              <a:ext uri="{FF2B5EF4-FFF2-40B4-BE49-F238E27FC236}">
                <a16:creationId xmlns:a16="http://schemas.microsoft.com/office/drawing/2014/main" id="{5C304B8F-A673-7E4B-970F-F74B33D71ECF}"/>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A1F0D4F-EE7C-EA45-8720-428A3F073893}"/>
              </a:ext>
            </a:extLst>
          </p:cNvPr>
          <p:cNvSpPr>
            <a:spLocks noGrp="1"/>
          </p:cNvSpPr>
          <p:nvPr>
            <p:ph type="title"/>
          </p:nvPr>
        </p:nvSpPr>
        <p:spPr>
          <a:xfrm>
            <a:off x="838200" y="777498"/>
            <a:ext cx="10515600" cy="1325563"/>
          </a:xfrm>
        </p:spPr>
        <p:txBody>
          <a:bodyPr>
            <a:normAutofit/>
          </a:bodyPr>
          <a:lstStyle/>
          <a:p>
            <a:pPr algn="ctr"/>
            <a:r>
              <a:rPr lang="pt-PT" sz="4000" b="1">
                <a:latin typeface="Avenir Next" panose="020B0503020202020204" pitchFamily="34" charset="0"/>
              </a:rPr>
              <a:t>AS DIVERSAS CURAS</a:t>
            </a:r>
            <a:br>
              <a:rPr lang="pt-PT" sz="4000">
                <a:latin typeface="Avenir Next" panose="020B0503020202020204" pitchFamily="34" charset="0"/>
              </a:rPr>
            </a:br>
            <a:r>
              <a:rPr lang="pt-PT" sz="4000">
                <a:latin typeface="Avenir Next" panose="020B0503020202020204" pitchFamily="34" charset="0"/>
              </a:rPr>
              <a:t>DA MULHER</a:t>
            </a:r>
            <a:endParaRPr lang="pt-PT" sz="4000" b="1">
              <a:latin typeface="Avenir Next" panose="020B0503020202020204" pitchFamily="34" charset="0"/>
            </a:endParaRPr>
          </a:p>
        </p:txBody>
      </p:sp>
      <p:sp>
        <p:nvSpPr>
          <p:cNvPr id="3" name="Content Placeholder 2">
            <a:extLst>
              <a:ext uri="{FF2B5EF4-FFF2-40B4-BE49-F238E27FC236}">
                <a16:creationId xmlns:a16="http://schemas.microsoft.com/office/drawing/2014/main" id="{DB3F27C8-3858-2A48-A190-2BB0F8FE09E3}"/>
              </a:ext>
            </a:extLst>
          </p:cNvPr>
          <p:cNvSpPr>
            <a:spLocks noGrp="1"/>
          </p:cNvSpPr>
          <p:nvPr>
            <p:ph idx="1"/>
          </p:nvPr>
        </p:nvSpPr>
        <p:spPr>
          <a:xfrm>
            <a:off x="2912246" y="2359601"/>
            <a:ext cx="7279341" cy="2261815"/>
          </a:xfrm>
        </p:spPr>
        <p:txBody>
          <a:bodyPr>
            <a:normAutofit/>
          </a:bodyPr>
          <a:lstStyle/>
          <a:p>
            <a:r>
              <a:rPr lang="pt-PT" sz="3200" b="1" dirty="0"/>
              <a:t>Física </a:t>
            </a:r>
          </a:p>
          <a:p>
            <a:r>
              <a:rPr lang="pt-PT" sz="3200" b="1" dirty="0"/>
              <a:t>Emocional</a:t>
            </a:r>
          </a:p>
          <a:p>
            <a:r>
              <a:rPr lang="pt-PT" sz="3200" b="1" dirty="0"/>
              <a:t>Espiritual</a:t>
            </a:r>
          </a:p>
          <a:p>
            <a:r>
              <a:rPr lang="pt-PT" sz="3200" b="1" dirty="0"/>
              <a:t>Talvez sexual</a:t>
            </a:r>
          </a:p>
        </p:txBody>
      </p:sp>
      <p:sp>
        <p:nvSpPr>
          <p:cNvPr id="5" name="TextBox 4">
            <a:extLst>
              <a:ext uri="{FF2B5EF4-FFF2-40B4-BE49-F238E27FC236}">
                <a16:creationId xmlns:a16="http://schemas.microsoft.com/office/drawing/2014/main" id="{F667226C-CD74-7C4A-897B-ACEA2A6779A3}"/>
              </a:ext>
            </a:extLst>
          </p:cNvPr>
          <p:cNvSpPr txBox="1"/>
          <p:nvPr/>
        </p:nvSpPr>
        <p:spPr>
          <a:xfrm>
            <a:off x="2327564" y="4877957"/>
            <a:ext cx="7018317" cy="1661993"/>
          </a:xfrm>
          <a:prstGeom prst="rect">
            <a:avLst/>
          </a:prstGeom>
          <a:noFill/>
        </p:spPr>
        <p:txBody>
          <a:bodyPr wrap="square" rtlCol="0">
            <a:spAutoFit/>
          </a:bodyPr>
          <a:lstStyle/>
          <a:p>
            <a:pPr algn="ctr"/>
            <a:r>
              <a:rPr lang="pt-PT" sz="2800" i="1" dirty="0"/>
              <a:t>Deseja que Jesus o(a) cure?</a:t>
            </a:r>
          </a:p>
          <a:p>
            <a:pPr algn="ctr"/>
            <a:r>
              <a:rPr lang="pt-PT" sz="2800" i="1" dirty="0"/>
              <a:t>Jesus pode tocá-lo(a) também com o Seu amor puro, remodelando a sua vida e futuro.</a:t>
            </a:r>
          </a:p>
          <a:p>
            <a:endParaRPr lang="pt-PT" dirty="0"/>
          </a:p>
        </p:txBody>
      </p:sp>
    </p:spTree>
    <p:extLst>
      <p:ext uri="{BB962C8B-B14F-4D97-AF65-F5344CB8AC3E}">
        <p14:creationId xmlns:p14="http://schemas.microsoft.com/office/powerpoint/2010/main" val="895153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10;&#10;Description automatically generated">
            <a:extLst>
              <a:ext uri="{FF2B5EF4-FFF2-40B4-BE49-F238E27FC236}">
                <a16:creationId xmlns:a16="http://schemas.microsoft.com/office/drawing/2014/main" id="{A3A56122-1895-4743-86FE-BB7D17E9A008}"/>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2E2FD5-79B2-234E-B8BE-6C0311F00AA2}"/>
              </a:ext>
            </a:extLst>
          </p:cNvPr>
          <p:cNvSpPr>
            <a:spLocks noGrp="1"/>
          </p:cNvSpPr>
          <p:nvPr>
            <p:ph type="title"/>
          </p:nvPr>
        </p:nvSpPr>
        <p:spPr>
          <a:xfrm>
            <a:off x="1125069" y="705780"/>
            <a:ext cx="10515600" cy="1325563"/>
          </a:xfrm>
        </p:spPr>
        <p:txBody>
          <a:bodyPr>
            <a:normAutofit/>
          </a:bodyPr>
          <a:lstStyle/>
          <a:p>
            <a:pPr algn="ctr"/>
            <a:r>
              <a:rPr lang="pt-PT" sz="4000">
                <a:latin typeface="Avenir Next" panose="020B0503020202020204" pitchFamily="34" charset="0"/>
              </a:rPr>
              <a:t>LUCAS 13:12, </a:t>
            </a:r>
            <a:br>
              <a:rPr lang="pt-PT" sz="4000">
                <a:latin typeface="Avenir Next" panose="020B0503020202020204" pitchFamily="34" charset="0"/>
              </a:rPr>
            </a:br>
            <a:r>
              <a:rPr lang="pt-PT" sz="4000" b="1">
                <a:latin typeface="Avenir Next" panose="020B0503020202020204" pitchFamily="34" charset="0"/>
              </a:rPr>
              <a:t>“MULHER, ESTÁS LIVRE!” </a:t>
            </a:r>
          </a:p>
        </p:txBody>
      </p:sp>
      <p:sp>
        <p:nvSpPr>
          <p:cNvPr id="3" name="Content Placeholder 2">
            <a:extLst>
              <a:ext uri="{FF2B5EF4-FFF2-40B4-BE49-F238E27FC236}">
                <a16:creationId xmlns:a16="http://schemas.microsoft.com/office/drawing/2014/main" id="{CB960C75-086E-394B-A424-DC7E544D9288}"/>
              </a:ext>
            </a:extLst>
          </p:cNvPr>
          <p:cNvSpPr>
            <a:spLocks noGrp="1"/>
          </p:cNvSpPr>
          <p:nvPr>
            <p:ph idx="1"/>
          </p:nvPr>
        </p:nvSpPr>
        <p:spPr>
          <a:xfrm>
            <a:off x="1878104" y="2399367"/>
            <a:ext cx="10515600" cy="4351338"/>
          </a:xfrm>
        </p:spPr>
        <p:txBody>
          <a:bodyPr/>
          <a:lstStyle/>
          <a:p>
            <a:pPr>
              <a:lnSpc>
                <a:spcPct val="150000"/>
              </a:lnSpc>
            </a:pPr>
            <a:r>
              <a:rPr lang="en-US" dirty="0"/>
              <a:t>“</a:t>
            </a:r>
            <a:r>
              <a:rPr lang="pt-PT" dirty="0"/>
              <a:t>Mulher, estás </a:t>
            </a:r>
            <a:r>
              <a:rPr lang="pt-PT" b="1" dirty="0"/>
              <a:t>livre</a:t>
            </a:r>
            <a:r>
              <a:rPr lang="pt-PT" dirty="0"/>
              <a:t> da tua enfermidade</a:t>
            </a:r>
            <a:r>
              <a:rPr lang="en-US" dirty="0"/>
              <a:t>” (ARC). </a:t>
            </a:r>
          </a:p>
          <a:p>
            <a:pPr>
              <a:lnSpc>
                <a:spcPct val="150000"/>
              </a:lnSpc>
            </a:pPr>
            <a:r>
              <a:rPr lang="en-US" dirty="0"/>
              <a:t>“</a:t>
            </a:r>
            <a:r>
              <a:rPr lang="pt-PT" dirty="0"/>
              <a:t>Mulher, estás </a:t>
            </a:r>
            <a:r>
              <a:rPr lang="pt-PT" b="1" dirty="0"/>
              <a:t>livre</a:t>
            </a:r>
            <a:r>
              <a:rPr lang="pt-PT" dirty="0"/>
              <a:t> do teu mal</a:t>
            </a:r>
            <a:r>
              <a:rPr lang="en-US" dirty="0"/>
              <a:t>” (BTEC). </a:t>
            </a:r>
          </a:p>
          <a:p>
            <a:pPr>
              <a:lnSpc>
                <a:spcPct val="150000"/>
              </a:lnSpc>
            </a:pPr>
            <a:r>
              <a:rPr lang="en-US" dirty="0"/>
              <a:t>“</a:t>
            </a:r>
            <a:r>
              <a:rPr lang="pt-PT" dirty="0"/>
              <a:t>Mulher, você está </a:t>
            </a:r>
            <a:r>
              <a:rPr lang="pt-PT" b="1" dirty="0"/>
              <a:t>livre</a:t>
            </a:r>
            <a:r>
              <a:rPr lang="pt-PT" dirty="0"/>
              <a:t> da sua doença</a:t>
            </a:r>
            <a:r>
              <a:rPr lang="en-US" dirty="0"/>
              <a:t>” (</a:t>
            </a:r>
            <a:r>
              <a:rPr lang="en-US" dirty="0" err="1"/>
              <a:t>NVI</a:t>
            </a:r>
            <a:r>
              <a:rPr lang="en-US" dirty="0"/>
              <a:t>). </a:t>
            </a:r>
          </a:p>
          <a:p>
            <a:pPr>
              <a:lnSpc>
                <a:spcPct val="150000"/>
              </a:lnSpc>
            </a:pPr>
            <a:r>
              <a:rPr lang="en-US" dirty="0"/>
              <a:t>“</a:t>
            </a:r>
            <a:r>
              <a:rPr lang="pt-PT" dirty="0"/>
              <a:t>Mulher, você está </a:t>
            </a:r>
            <a:r>
              <a:rPr lang="pt-PT" b="1" dirty="0"/>
              <a:t>curada</a:t>
            </a:r>
            <a:r>
              <a:rPr lang="en-US" dirty="0"/>
              <a:t>” (</a:t>
            </a:r>
            <a:r>
              <a:rPr lang="en-US" dirty="0" err="1"/>
              <a:t>NTLH</a:t>
            </a:r>
            <a:r>
              <a:rPr lang="en-US" dirty="0"/>
              <a:t>). </a:t>
            </a:r>
          </a:p>
          <a:p>
            <a:pPr>
              <a:lnSpc>
                <a:spcPct val="150000"/>
              </a:lnSpc>
            </a:pPr>
            <a:r>
              <a:rPr lang="en-US" dirty="0"/>
              <a:t>“</a:t>
            </a:r>
            <a:r>
              <a:rPr lang="pt-PT" dirty="0"/>
              <a:t>Mulher, estás </a:t>
            </a:r>
            <a:r>
              <a:rPr lang="pt-PT" b="1" dirty="0"/>
              <a:t>curada</a:t>
            </a:r>
            <a:r>
              <a:rPr lang="pt-PT" dirty="0"/>
              <a:t> da tua doença</a:t>
            </a:r>
            <a:r>
              <a:rPr lang="en-US" dirty="0"/>
              <a:t>!” (O </a:t>
            </a:r>
            <a:r>
              <a:rPr lang="en-US" dirty="0" err="1"/>
              <a:t>Livro</a:t>
            </a:r>
            <a:r>
              <a:rPr lang="en-US" dirty="0"/>
              <a:t>).</a:t>
            </a:r>
          </a:p>
        </p:txBody>
      </p:sp>
    </p:spTree>
    <p:extLst>
      <p:ext uri="{BB962C8B-B14F-4D97-AF65-F5344CB8AC3E}">
        <p14:creationId xmlns:p14="http://schemas.microsoft.com/office/powerpoint/2010/main" val="3540453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2" name="Straight Connector 11">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pic>
        <p:nvPicPr>
          <p:cNvPr id="7" name="Picture 6" descr="A picture containing food&#10;&#10;Description automatically generated">
            <a:extLst>
              <a:ext uri="{FF2B5EF4-FFF2-40B4-BE49-F238E27FC236}">
                <a16:creationId xmlns:a16="http://schemas.microsoft.com/office/drawing/2014/main" id="{253D0391-0BCE-F142-A6C8-7043B5DD7382}"/>
              </a:ext>
            </a:extLst>
          </p:cNvPr>
          <p:cNvPicPr>
            <a:picLocks noChangeAspect="1"/>
          </p:cNvPicPr>
          <p:nvPr/>
        </p:nvPicPr>
        <p:blipFill>
          <a:blip r:embed="rId3"/>
          <a:stretch>
            <a:fillRect/>
          </a:stretch>
        </p:blipFill>
        <p:spPr>
          <a:xfrm>
            <a:off x="11561" y="0"/>
            <a:ext cx="12192000" cy="6858000"/>
          </a:xfrm>
          <a:prstGeom prst="rect">
            <a:avLst/>
          </a:prstGeom>
        </p:spPr>
      </p:pic>
      <p:sp>
        <p:nvSpPr>
          <p:cNvPr id="3" name="Content Placeholder 2">
            <a:extLst>
              <a:ext uri="{FF2B5EF4-FFF2-40B4-BE49-F238E27FC236}">
                <a16:creationId xmlns:a16="http://schemas.microsoft.com/office/drawing/2014/main" id="{E01139D0-ADB2-B749-AB8B-6EE180145424}"/>
              </a:ext>
            </a:extLst>
          </p:cNvPr>
          <p:cNvSpPr>
            <a:spLocks noGrp="1"/>
          </p:cNvSpPr>
          <p:nvPr>
            <p:ph idx="1"/>
          </p:nvPr>
        </p:nvSpPr>
        <p:spPr>
          <a:xfrm>
            <a:off x="2707340" y="2210847"/>
            <a:ext cx="7093036" cy="4261669"/>
          </a:xfrm>
        </p:spPr>
        <p:txBody>
          <a:bodyPr anchor="ctr">
            <a:noAutofit/>
          </a:bodyPr>
          <a:lstStyle/>
          <a:p>
            <a:pPr>
              <a:lnSpc>
                <a:spcPct val="100000"/>
              </a:lnSpc>
            </a:pPr>
            <a:r>
              <a:rPr lang="pt-PT" b="1" dirty="0"/>
              <a:t>Ela tinha sofrido durante dezoito anos:</a:t>
            </a:r>
          </a:p>
          <a:p>
            <a:pPr lvl="1">
              <a:lnSpc>
                <a:spcPct val="100000"/>
              </a:lnSpc>
            </a:pPr>
            <a:r>
              <a:rPr lang="pt-PT" sz="2800" dirty="0"/>
              <a:t>Sem alívio.</a:t>
            </a:r>
          </a:p>
          <a:p>
            <a:pPr lvl="1">
              <a:lnSpc>
                <a:spcPct val="100000"/>
              </a:lnSpc>
            </a:pPr>
            <a:r>
              <a:rPr lang="pt-PT" sz="2800" dirty="0"/>
              <a:t>Sem pausas.</a:t>
            </a:r>
          </a:p>
          <a:p>
            <a:pPr lvl="1">
              <a:lnSpc>
                <a:spcPct val="100000"/>
              </a:lnSpc>
            </a:pPr>
            <a:r>
              <a:rPr lang="pt-PT" sz="2800" dirty="0"/>
              <a:t>Sem descanso.</a:t>
            </a:r>
          </a:p>
          <a:p>
            <a:pPr>
              <a:lnSpc>
                <a:spcPct val="100000"/>
              </a:lnSpc>
            </a:pPr>
            <a:r>
              <a:rPr lang="pt-PT" b="1" dirty="0"/>
              <a:t>Em um Sábado, Ele mudou tudo:</a:t>
            </a:r>
          </a:p>
          <a:p>
            <a:pPr lvl="1">
              <a:lnSpc>
                <a:spcPct val="100000"/>
              </a:lnSpc>
            </a:pPr>
            <a:r>
              <a:rPr lang="pt-PT" sz="2800" dirty="0"/>
              <a:t>Ele pôs fim!</a:t>
            </a:r>
          </a:p>
          <a:p>
            <a:pPr lvl="1">
              <a:lnSpc>
                <a:spcPct val="100000"/>
              </a:lnSpc>
            </a:pPr>
            <a:r>
              <a:rPr lang="pt-PT" sz="2800" dirty="0"/>
              <a:t>Ele curou-a!</a:t>
            </a:r>
          </a:p>
          <a:p>
            <a:pPr lvl="1">
              <a:lnSpc>
                <a:spcPct val="100000"/>
              </a:lnSpc>
            </a:pPr>
            <a:r>
              <a:rPr lang="pt-PT" sz="2800" dirty="0"/>
              <a:t>O Seu nome é Jesus!</a:t>
            </a:r>
          </a:p>
        </p:txBody>
      </p:sp>
      <p:sp>
        <p:nvSpPr>
          <p:cNvPr id="11" name="Title 1">
            <a:extLst>
              <a:ext uri="{FF2B5EF4-FFF2-40B4-BE49-F238E27FC236}">
                <a16:creationId xmlns:a16="http://schemas.microsoft.com/office/drawing/2014/main" id="{F254F4FF-F886-9147-A784-48EDDF5CFB7E}"/>
              </a:ext>
            </a:extLst>
          </p:cNvPr>
          <p:cNvSpPr>
            <a:spLocks noGrp="1"/>
          </p:cNvSpPr>
          <p:nvPr>
            <p:ph type="title"/>
          </p:nvPr>
        </p:nvSpPr>
        <p:spPr>
          <a:xfrm>
            <a:off x="838200" y="992648"/>
            <a:ext cx="10515600" cy="1325563"/>
          </a:xfrm>
        </p:spPr>
        <p:txBody>
          <a:bodyPr>
            <a:normAutofit/>
          </a:bodyPr>
          <a:lstStyle/>
          <a:p>
            <a:pPr algn="ctr"/>
            <a:r>
              <a:rPr lang="pt-PT" sz="4000">
                <a:latin typeface="Avenir Next" panose="020B0503020202020204" pitchFamily="34" charset="0"/>
              </a:rPr>
              <a:t>QUANDO </a:t>
            </a:r>
            <a:r>
              <a:rPr lang="pt-PT" sz="4000" b="1">
                <a:latin typeface="Avenir Next" panose="020B0503020202020204" pitchFamily="34" charset="0"/>
              </a:rPr>
              <a:t>JESUS PÔS FIM</a:t>
            </a:r>
          </a:p>
        </p:txBody>
      </p:sp>
    </p:spTree>
    <p:extLst>
      <p:ext uri="{BB962C8B-B14F-4D97-AF65-F5344CB8AC3E}">
        <p14:creationId xmlns:p14="http://schemas.microsoft.com/office/powerpoint/2010/main" val="3362940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CF21F-D14D-344E-A3BE-5C251303F1CF}"/>
              </a:ext>
            </a:extLst>
          </p:cNvPr>
          <p:cNvSpPr>
            <a:spLocks noGrp="1"/>
          </p:cNvSpPr>
          <p:nvPr>
            <p:ph type="title"/>
          </p:nvPr>
        </p:nvSpPr>
        <p:spPr/>
        <p:txBody>
          <a:bodyPr/>
          <a:lstStyle/>
          <a:p>
            <a:r>
              <a:rPr lang="en-US" dirty="0"/>
              <a:t>Luke 4:16-19, ESV</a:t>
            </a:r>
          </a:p>
        </p:txBody>
      </p:sp>
      <p:pic>
        <p:nvPicPr>
          <p:cNvPr id="5" name="Picture 4" descr="A picture containing food, table&#10;&#10;Description automatically generated">
            <a:extLst>
              <a:ext uri="{FF2B5EF4-FFF2-40B4-BE49-F238E27FC236}">
                <a16:creationId xmlns:a16="http://schemas.microsoft.com/office/drawing/2014/main" id="{A03FC737-CE75-4349-AAEC-75D28B5FC199}"/>
              </a:ext>
            </a:extLst>
          </p:cNvPr>
          <p:cNvPicPr>
            <a:picLocks noChangeAspect="1"/>
          </p:cNvPicPr>
          <p:nvPr/>
        </p:nvPicPr>
        <p:blipFill>
          <a:blip r:embed="rId3"/>
          <a:stretch>
            <a:fillRect/>
          </a:stretch>
        </p:blipFill>
        <p:spPr>
          <a:xfrm>
            <a:off x="0" y="-161365"/>
            <a:ext cx="12192000" cy="7034125"/>
          </a:xfrm>
          <a:prstGeom prst="rect">
            <a:avLst/>
          </a:prstGeom>
        </p:spPr>
      </p:pic>
      <p:sp>
        <p:nvSpPr>
          <p:cNvPr id="3" name="Content Placeholder 2">
            <a:extLst>
              <a:ext uri="{FF2B5EF4-FFF2-40B4-BE49-F238E27FC236}">
                <a16:creationId xmlns:a16="http://schemas.microsoft.com/office/drawing/2014/main" id="{695F2B99-D062-6B4E-808E-DD72B93AFC7C}"/>
              </a:ext>
            </a:extLst>
          </p:cNvPr>
          <p:cNvSpPr>
            <a:spLocks noGrp="1"/>
          </p:cNvSpPr>
          <p:nvPr>
            <p:ph idx="1"/>
          </p:nvPr>
        </p:nvSpPr>
        <p:spPr>
          <a:xfrm>
            <a:off x="1053355" y="2876416"/>
            <a:ext cx="9412940" cy="3774114"/>
          </a:xfrm>
        </p:spPr>
        <p:txBody>
          <a:bodyPr>
            <a:normAutofit/>
          </a:bodyPr>
          <a:lstStyle/>
          <a:p>
            <a:pPr marL="0" indent="0" algn="ctr">
              <a:lnSpc>
                <a:spcPct val="100000"/>
              </a:lnSpc>
              <a:buNone/>
            </a:pPr>
            <a:r>
              <a:rPr lang="pt-PT" sz="2400" baseline="30000" dirty="0"/>
              <a:t>16</a:t>
            </a:r>
            <a:r>
              <a:rPr lang="pt-PT" sz="2400" dirty="0"/>
              <a:t> </a:t>
            </a:r>
            <a:r>
              <a:rPr lang="pt-BR" sz="2400" dirty="0"/>
              <a:t>E, chegando a Nazaré, onde fora criado, entrou num dia de sábado, segundo o seu costume, na sinagoga, e levantou-se para ler</a:t>
            </a:r>
            <a:r>
              <a:rPr lang="pt-PT" sz="2400" dirty="0"/>
              <a:t>. </a:t>
            </a:r>
            <a:r>
              <a:rPr lang="pt-PT" sz="2400" baseline="30000" dirty="0"/>
              <a:t>17</a:t>
            </a:r>
            <a:r>
              <a:rPr lang="pt-PT" sz="2400" dirty="0"/>
              <a:t> </a:t>
            </a:r>
            <a:r>
              <a:rPr lang="pt-BR" sz="2400" dirty="0"/>
              <a:t>E foi-lhe dado o livro do profeta Isaías; e, quando abriu o livro, achou o lugar em que estava escrito:</a:t>
            </a:r>
            <a:endParaRPr lang="pt-PT" sz="2400" dirty="0"/>
          </a:p>
          <a:p>
            <a:pPr marL="0" indent="0" algn="ctr">
              <a:lnSpc>
                <a:spcPct val="100000"/>
              </a:lnSpc>
              <a:buNone/>
            </a:pPr>
            <a:r>
              <a:rPr lang="pt-PT" sz="2400" baseline="30000" dirty="0"/>
              <a:t>18 </a:t>
            </a:r>
            <a:r>
              <a:rPr lang="pt-BR" sz="2400" dirty="0"/>
              <a:t>O Espírito do Senhor é sobre mim, pois que me ungiu para evangelizar os pobres, enviou-me a curar os quebrantados do coração</a:t>
            </a:r>
            <a:r>
              <a:rPr lang="pt-PT" sz="2400" dirty="0"/>
              <a:t>,</a:t>
            </a:r>
            <a:br>
              <a:rPr lang="pt-PT" sz="2400" dirty="0"/>
            </a:br>
            <a:r>
              <a:rPr lang="pt-PT" sz="2400" baseline="30000" dirty="0"/>
              <a:t>19 </a:t>
            </a:r>
            <a:r>
              <a:rPr lang="pt-BR" sz="2400" dirty="0"/>
              <a:t>A apregoar liberdade aos cativos, e dar vista aos cegos; a pôr em liberdade os oprimidos; a anunciar o ano aceitável do Senhor</a:t>
            </a:r>
            <a:r>
              <a:rPr lang="pt-PT" sz="2400" dirty="0"/>
              <a:t>.”</a:t>
            </a:r>
          </a:p>
        </p:txBody>
      </p:sp>
      <p:sp>
        <p:nvSpPr>
          <p:cNvPr id="8" name="Title 1">
            <a:extLst>
              <a:ext uri="{FF2B5EF4-FFF2-40B4-BE49-F238E27FC236}">
                <a16:creationId xmlns:a16="http://schemas.microsoft.com/office/drawing/2014/main" id="{A2CF5D2F-CE4B-F443-8E81-6EA89E9BA2D0}"/>
              </a:ext>
            </a:extLst>
          </p:cNvPr>
          <p:cNvSpPr txBox="1">
            <a:spLocks/>
          </p:cNvSpPr>
          <p:nvPr/>
        </p:nvSpPr>
        <p:spPr>
          <a:xfrm>
            <a:off x="1380566" y="589244"/>
            <a:ext cx="908572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PT" sz="4200" b="1" dirty="0">
                <a:latin typeface="Avenir Next" panose="020B0503020202020204" pitchFamily="34" charset="0"/>
              </a:rPr>
              <a:t>LUCAS 4:16-19</a:t>
            </a:r>
          </a:p>
          <a:p>
            <a:pPr algn="ctr"/>
            <a:r>
              <a:rPr lang="pt-PT" sz="2400" dirty="0">
                <a:latin typeface="Avenir Next" panose="020B0503020202020204" pitchFamily="34" charset="0"/>
              </a:rPr>
              <a:t>VERSÃO ALMEIDA REVISTA E CORRIGIDA</a:t>
            </a:r>
          </a:p>
        </p:txBody>
      </p:sp>
    </p:spTree>
    <p:extLst>
      <p:ext uri="{BB962C8B-B14F-4D97-AF65-F5344CB8AC3E}">
        <p14:creationId xmlns:p14="http://schemas.microsoft.com/office/powerpoint/2010/main" val="3511572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picture containing food&#10;&#10;Description automatically generated">
            <a:extLst>
              <a:ext uri="{FF2B5EF4-FFF2-40B4-BE49-F238E27FC236}">
                <a16:creationId xmlns:a16="http://schemas.microsoft.com/office/drawing/2014/main" id="{4EAF13F7-4E59-4A4D-AA35-4000D5E34896}"/>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843E5CD-726A-9444-8F42-E095A107805C}"/>
              </a:ext>
            </a:extLst>
          </p:cNvPr>
          <p:cNvSpPr>
            <a:spLocks noGrp="1"/>
          </p:cNvSpPr>
          <p:nvPr>
            <p:ph type="title"/>
          </p:nvPr>
        </p:nvSpPr>
        <p:spPr>
          <a:xfrm>
            <a:off x="1160928" y="705781"/>
            <a:ext cx="10515600" cy="1325563"/>
          </a:xfrm>
        </p:spPr>
        <p:txBody>
          <a:bodyPr>
            <a:normAutofit/>
          </a:bodyPr>
          <a:lstStyle/>
          <a:p>
            <a:pPr algn="ctr"/>
            <a:r>
              <a:rPr lang="pt-PT" sz="4000" b="1">
                <a:latin typeface="Avenir Next" panose="020B0503020202020204" pitchFamily="34" charset="0"/>
              </a:rPr>
              <a:t>JESUS E A SUA MISSÃO</a:t>
            </a:r>
            <a:br>
              <a:rPr lang="pt-PT" sz="4000">
                <a:latin typeface="Avenir Next" panose="020B0503020202020204" pitchFamily="34" charset="0"/>
              </a:rPr>
            </a:br>
            <a:r>
              <a:rPr lang="pt-PT" sz="4000">
                <a:latin typeface="Avenir Next" panose="020B0503020202020204" pitchFamily="34" charset="0"/>
              </a:rPr>
              <a:t> NO EVANGELHO DE LUCAS</a:t>
            </a:r>
          </a:p>
        </p:txBody>
      </p:sp>
      <p:sp>
        <p:nvSpPr>
          <p:cNvPr id="3" name="Content Placeholder 2">
            <a:extLst>
              <a:ext uri="{FF2B5EF4-FFF2-40B4-BE49-F238E27FC236}">
                <a16:creationId xmlns:a16="http://schemas.microsoft.com/office/drawing/2014/main" id="{B35A105A-9C50-534A-9CF6-22E74DE5534E}"/>
              </a:ext>
            </a:extLst>
          </p:cNvPr>
          <p:cNvSpPr>
            <a:spLocks noGrp="1"/>
          </p:cNvSpPr>
          <p:nvPr>
            <p:ph idx="1"/>
          </p:nvPr>
        </p:nvSpPr>
        <p:spPr>
          <a:xfrm>
            <a:off x="838200" y="2399363"/>
            <a:ext cx="9525000" cy="4351338"/>
          </a:xfrm>
        </p:spPr>
        <p:txBody>
          <a:bodyPr>
            <a:normAutofit/>
          </a:bodyPr>
          <a:lstStyle/>
          <a:p>
            <a:pPr marL="0" indent="0">
              <a:buNone/>
            </a:pPr>
            <a:r>
              <a:rPr lang="pt-PT" b="1" dirty="0"/>
              <a:t>VALORES DE JESUS:</a:t>
            </a:r>
          </a:p>
          <a:p>
            <a:pPr marL="514350" indent="-514350">
              <a:lnSpc>
                <a:spcPct val="100000"/>
              </a:lnSpc>
              <a:buAutoNum type="arabicPeriod"/>
            </a:pPr>
            <a:r>
              <a:rPr lang="pt-PT" dirty="0"/>
              <a:t>A Sua vida era estruturada em torno do </a:t>
            </a:r>
            <a:r>
              <a:rPr lang="pt-PT" b="1" dirty="0"/>
              <a:t>Sábado</a:t>
            </a:r>
            <a:r>
              <a:rPr lang="pt-PT" dirty="0"/>
              <a:t> e do Seu hábito de frequentar a sinagoga.</a:t>
            </a:r>
          </a:p>
          <a:p>
            <a:pPr marL="514350" indent="-514350">
              <a:lnSpc>
                <a:spcPct val="100000"/>
              </a:lnSpc>
              <a:buAutoNum type="arabicPeriod"/>
            </a:pPr>
            <a:r>
              <a:rPr lang="pt-PT" dirty="0"/>
              <a:t>Os Seus ensinos baseavam-se na </a:t>
            </a:r>
            <a:r>
              <a:rPr lang="pt-PT" b="1" dirty="0"/>
              <a:t>Bíblia</a:t>
            </a:r>
            <a:r>
              <a:rPr lang="pt-PT" dirty="0"/>
              <a:t>, e Ele ensinava livremente as pessoas a partir das Escrituras.</a:t>
            </a:r>
          </a:p>
          <a:p>
            <a:pPr marL="514350" indent="-514350">
              <a:lnSpc>
                <a:spcPct val="100000"/>
              </a:lnSpc>
              <a:buAutoNum type="arabicPeriod"/>
            </a:pPr>
            <a:r>
              <a:rPr lang="pt-PT" dirty="0"/>
              <a:t>O Seu ministério fundamentava-se no </a:t>
            </a:r>
            <a:r>
              <a:rPr lang="pt-PT" b="1" dirty="0"/>
              <a:t>amor pelas pessoas</a:t>
            </a:r>
            <a:r>
              <a:rPr lang="pt-PT" dirty="0"/>
              <a:t>, particularmente os pobres, os cativos, os deficientes físicos e os oprimidos. </a:t>
            </a:r>
          </a:p>
          <a:p>
            <a:pPr marL="514350" indent="-514350">
              <a:buAutoNum type="arabicPeriod"/>
            </a:pPr>
            <a:endParaRPr lang="pt-PT" dirty="0"/>
          </a:p>
        </p:txBody>
      </p:sp>
    </p:spTree>
    <p:extLst>
      <p:ext uri="{BB962C8B-B14F-4D97-AF65-F5344CB8AC3E}">
        <p14:creationId xmlns:p14="http://schemas.microsoft.com/office/powerpoint/2010/main" val="2199410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 table&#10;&#10;Description automatically generated">
            <a:extLst>
              <a:ext uri="{FF2B5EF4-FFF2-40B4-BE49-F238E27FC236}">
                <a16:creationId xmlns:a16="http://schemas.microsoft.com/office/drawing/2014/main" id="{7A21E6FE-C677-8941-B7B7-4382ADB74E06}"/>
              </a:ext>
            </a:extLst>
          </p:cNvPr>
          <p:cNvPicPr>
            <a:picLocks noChangeAspect="1"/>
          </p:cNvPicPr>
          <p:nvPr/>
        </p:nvPicPr>
        <p:blipFill>
          <a:blip r:embed="rId3"/>
          <a:stretch>
            <a:fillRect/>
          </a:stretch>
        </p:blipFill>
        <p:spPr>
          <a:xfrm>
            <a:off x="0" y="14760"/>
            <a:ext cx="12192000" cy="6858000"/>
          </a:xfrm>
          <a:prstGeom prst="rect">
            <a:avLst/>
          </a:prstGeom>
        </p:spPr>
      </p:pic>
      <p:sp>
        <p:nvSpPr>
          <p:cNvPr id="2" name="Title 1">
            <a:extLst>
              <a:ext uri="{FF2B5EF4-FFF2-40B4-BE49-F238E27FC236}">
                <a16:creationId xmlns:a16="http://schemas.microsoft.com/office/drawing/2014/main" id="{B1AEFB39-96CC-984D-BFE4-29B04166CB03}"/>
              </a:ext>
            </a:extLst>
          </p:cNvPr>
          <p:cNvSpPr>
            <a:spLocks noGrp="1"/>
          </p:cNvSpPr>
          <p:nvPr>
            <p:ph type="title"/>
          </p:nvPr>
        </p:nvSpPr>
        <p:spPr>
          <a:xfrm>
            <a:off x="838200" y="831287"/>
            <a:ext cx="10515600" cy="1325563"/>
          </a:xfrm>
        </p:spPr>
        <p:txBody>
          <a:bodyPr>
            <a:normAutofit/>
          </a:bodyPr>
          <a:lstStyle/>
          <a:p>
            <a:pPr algn="ctr"/>
            <a:r>
              <a:rPr lang="en-US" sz="4000" b="1" dirty="0">
                <a:latin typeface="Avenir Next" panose="020B0503020202020204" pitchFamily="34" charset="0"/>
              </a:rPr>
              <a:t>LUCAS 13:10-17 </a:t>
            </a:r>
            <a:br>
              <a:rPr lang="en-US" sz="4000" dirty="0">
                <a:latin typeface="Avenir Next" panose="020B0503020202020204" pitchFamily="34" charset="0"/>
              </a:rPr>
            </a:br>
            <a:r>
              <a:rPr lang="pt-PT" sz="2400" dirty="0">
                <a:latin typeface="Avenir Next" panose="020B0503020202020204" pitchFamily="34" charset="0"/>
              </a:rPr>
              <a:t>VERSÃO ALMEIDA REVISTA E CORRIGIDA</a:t>
            </a:r>
            <a:endParaRPr lang="en-US" dirty="0">
              <a:latin typeface="Avenir Next" panose="020B0503020202020204" pitchFamily="34" charset="0"/>
            </a:endParaRPr>
          </a:p>
        </p:txBody>
      </p:sp>
      <p:sp>
        <p:nvSpPr>
          <p:cNvPr id="3" name="Content Placeholder 2">
            <a:extLst>
              <a:ext uri="{FF2B5EF4-FFF2-40B4-BE49-F238E27FC236}">
                <a16:creationId xmlns:a16="http://schemas.microsoft.com/office/drawing/2014/main" id="{E1ECE90B-6CDF-BF43-A217-0DC149B4BA64}"/>
              </a:ext>
            </a:extLst>
          </p:cNvPr>
          <p:cNvSpPr>
            <a:spLocks noGrp="1"/>
          </p:cNvSpPr>
          <p:nvPr>
            <p:ph idx="1"/>
          </p:nvPr>
        </p:nvSpPr>
        <p:spPr>
          <a:xfrm>
            <a:off x="1734668" y="2785543"/>
            <a:ext cx="8520953" cy="4109010"/>
          </a:xfrm>
        </p:spPr>
        <p:txBody>
          <a:bodyPr>
            <a:normAutofit/>
          </a:bodyPr>
          <a:lstStyle/>
          <a:p>
            <a:pPr marL="0" indent="0" algn="ctr">
              <a:lnSpc>
                <a:spcPct val="100000"/>
              </a:lnSpc>
              <a:buNone/>
            </a:pPr>
            <a:r>
              <a:rPr lang="en-US" baseline="30000" dirty="0"/>
              <a:t>10 </a:t>
            </a:r>
            <a:r>
              <a:rPr lang="pt-BR" dirty="0"/>
              <a:t>E ensinava no sábado, numa das sinagogas</a:t>
            </a:r>
            <a:r>
              <a:rPr lang="en-US" dirty="0"/>
              <a:t>. </a:t>
            </a:r>
            <a:r>
              <a:rPr lang="en-US" baseline="30000" dirty="0"/>
              <a:t>11 </a:t>
            </a:r>
            <a:r>
              <a:rPr lang="pt-BR" dirty="0"/>
              <a:t>E eis que estava ali uma mulher que tinha um espírito de enfermidade, havia já dezoito anos; e andava curvada, e não podia, de modo algum, endireitar-se</a:t>
            </a:r>
            <a:r>
              <a:rPr lang="en-US" dirty="0"/>
              <a:t>. </a:t>
            </a:r>
            <a:r>
              <a:rPr lang="en-US" baseline="30000" dirty="0"/>
              <a:t>12 </a:t>
            </a:r>
            <a:r>
              <a:rPr lang="pt-BR" dirty="0"/>
              <a:t>E, vendo-a Jesus, chamou-a a si, e disse-lhe: Mulher, estás livre da tua enfermidade. </a:t>
            </a:r>
            <a:r>
              <a:rPr lang="en-US" baseline="30000" dirty="0"/>
              <a:t>13 </a:t>
            </a:r>
            <a:r>
              <a:rPr lang="pt-BR" dirty="0"/>
              <a:t>E pôs as mãos sobre ela, e logo se endireitou, e glorificava a Deus</a:t>
            </a:r>
            <a:r>
              <a:rPr lang="en-US" dirty="0"/>
              <a:t>. </a:t>
            </a:r>
          </a:p>
        </p:txBody>
      </p:sp>
    </p:spTree>
    <p:extLst>
      <p:ext uri="{BB962C8B-B14F-4D97-AF65-F5344CB8AC3E}">
        <p14:creationId xmlns:p14="http://schemas.microsoft.com/office/powerpoint/2010/main" val="1926268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 table&#10;&#10;Description automatically generated">
            <a:extLst>
              <a:ext uri="{FF2B5EF4-FFF2-40B4-BE49-F238E27FC236}">
                <a16:creationId xmlns:a16="http://schemas.microsoft.com/office/drawing/2014/main" id="{5F7D4FE8-3A45-1148-A3B6-B7750EB6F482}"/>
              </a:ext>
            </a:extLst>
          </p:cNvPr>
          <p:cNvPicPr>
            <a:picLocks noChangeAspect="1"/>
          </p:cNvPicPr>
          <p:nvPr/>
        </p:nvPicPr>
        <p:blipFill>
          <a:blip r:embed="rId2"/>
          <a:stretch>
            <a:fillRect/>
          </a:stretch>
        </p:blipFill>
        <p:spPr>
          <a:xfrm>
            <a:off x="0" y="14760"/>
            <a:ext cx="12192000" cy="6858000"/>
          </a:xfrm>
          <a:prstGeom prst="rect">
            <a:avLst/>
          </a:prstGeom>
        </p:spPr>
      </p:pic>
      <p:sp>
        <p:nvSpPr>
          <p:cNvPr id="3" name="Content Placeholder 2">
            <a:extLst>
              <a:ext uri="{FF2B5EF4-FFF2-40B4-BE49-F238E27FC236}">
                <a16:creationId xmlns:a16="http://schemas.microsoft.com/office/drawing/2014/main" id="{91614E40-1314-414C-8A81-D0D98DEEF908}"/>
              </a:ext>
            </a:extLst>
          </p:cNvPr>
          <p:cNvSpPr>
            <a:spLocks noGrp="1"/>
          </p:cNvSpPr>
          <p:nvPr>
            <p:ph idx="1"/>
          </p:nvPr>
        </p:nvSpPr>
        <p:spPr>
          <a:xfrm>
            <a:off x="838200" y="2049133"/>
            <a:ext cx="9238129" cy="4844116"/>
          </a:xfrm>
        </p:spPr>
        <p:txBody>
          <a:bodyPr>
            <a:normAutofit fontScale="92500" lnSpcReduction="10000"/>
          </a:bodyPr>
          <a:lstStyle/>
          <a:p>
            <a:pPr marL="0" indent="0" algn="ctr">
              <a:lnSpc>
                <a:spcPct val="110000"/>
              </a:lnSpc>
              <a:buNone/>
            </a:pPr>
            <a:r>
              <a:rPr lang="en-US" baseline="30000" dirty="0"/>
              <a:t>14 </a:t>
            </a:r>
            <a:r>
              <a:rPr lang="pt-BR" dirty="0"/>
              <a:t>E, tomando a palavra, o príncipe da sinagoga, indignado porque Jesus curava no sábado, disse à multidão: Seis dias há em que é mister trabalhar: nestes, pois, vinde, para serdes curados, e não no dia de sábado</a:t>
            </a:r>
            <a:r>
              <a:rPr lang="en-US" dirty="0"/>
              <a:t>. </a:t>
            </a:r>
          </a:p>
          <a:p>
            <a:pPr marL="0" indent="0" algn="ctr">
              <a:lnSpc>
                <a:spcPct val="110000"/>
              </a:lnSpc>
              <a:buNone/>
            </a:pPr>
            <a:r>
              <a:rPr lang="en-US" baseline="30000" dirty="0"/>
              <a:t>15 </a:t>
            </a:r>
            <a:r>
              <a:rPr lang="pt-BR" dirty="0"/>
              <a:t>Respondeu-lhe, porém, o Senhor, e disse: Hipócrita, no sábado, não desprende da manjedoura, cada um de vós, o seu boi, ou jumento, e não o leva a beber</a:t>
            </a:r>
            <a:r>
              <a:rPr lang="en-US" dirty="0"/>
              <a:t>? </a:t>
            </a:r>
            <a:r>
              <a:rPr lang="en-US" baseline="30000" dirty="0"/>
              <a:t>16 </a:t>
            </a:r>
            <a:r>
              <a:rPr lang="pt-BR" dirty="0"/>
              <a:t>E não convinha soltar desta prisão, no dia de sábado, esta filha de Abraão, a qual há dezoito anos Satanás tinha presa</a:t>
            </a:r>
            <a:r>
              <a:rPr lang="en-US" dirty="0"/>
              <a:t>? </a:t>
            </a:r>
            <a:r>
              <a:rPr lang="en-US" baseline="30000" dirty="0"/>
              <a:t>17 </a:t>
            </a:r>
            <a:r>
              <a:rPr lang="pt-BR" dirty="0"/>
              <a:t>E, dizendo ele isto, todos os seus adversários ficaram envergonhados, e todo o povo se alegrava, por todas as coisas gloriosas que eram feitas por ele</a:t>
            </a:r>
            <a:r>
              <a:rPr lang="en-US" dirty="0"/>
              <a:t>.</a:t>
            </a:r>
          </a:p>
          <a:p>
            <a:pPr>
              <a:lnSpc>
                <a:spcPct val="110000"/>
              </a:lnSpc>
            </a:pPr>
            <a:endParaRPr lang="en-US" dirty="0"/>
          </a:p>
        </p:txBody>
      </p:sp>
    </p:spTree>
    <p:extLst>
      <p:ext uri="{BB962C8B-B14F-4D97-AF65-F5344CB8AC3E}">
        <p14:creationId xmlns:p14="http://schemas.microsoft.com/office/powerpoint/2010/main" val="1003360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 table&#10;&#10;Description automatically generated">
            <a:extLst>
              <a:ext uri="{FF2B5EF4-FFF2-40B4-BE49-F238E27FC236}">
                <a16:creationId xmlns:a16="http://schemas.microsoft.com/office/drawing/2014/main" id="{8AC6F134-8E8E-D74D-8E07-4FC9FD0C33A7}"/>
              </a:ext>
            </a:extLst>
          </p:cNvPr>
          <p:cNvPicPr>
            <a:picLocks noChangeAspect="1"/>
          </p:cNvPicPr>
          <p:nvPr/>
        </p:nvPicPr>
        <p:blipFill>
          <a:blip r:embed="rId3"/>
          <a:stretch>
            <a:fillRect/>
          </a:stretch>
        </p:blipFill>
        <p:spPr>
          <a:xfrm>
            <a:off x="0" y="14760"/>
            <a:ext cx="12192000" cy="6858000"/>
          </a:xfrm>
          <a:prstGeom prst="rect">
            <a:avLst/>
          </a:prstGeom>
        </p:spPr>
      </p:pic>
      <p:sp>
        <p:nvSpPr>
          <p:cNvPr id="2" name="Title 1">
            <a:extLst>
              <a:ext uri="{FF2B5EF4-FFF2-40B4-BE49-F238E27FC236}">
                <a16:creationId xmlns:a16="http://schemas.microsoft.com/office/drawing/2014/main" id="{5CFCB8E8-8194-EF44-BB6A-4A3C53E8935B}"/>
              </a:ext>
            </a:extLst>
          </p:cNvPr>
          <p:cNvSpPr>
            <a:spLocks noGrp="1"/>
          </p:cNvSpPr>
          <p:nvPr>
            <p:ph type="title"/>
          </p:nvPr>
        </p:nvSpPr>
        <p:spPr>
          <a:xfrm>
            <a:off x="856133" y="956790"/>
            <a:ext cx="10515600" cy="1325563"/>
          </a:xfrm>
        </p:spPr>
        <p:txBody>
          <a:bodyPr>
            <a:normAutofit/>
          </a:bodyPr>
          <a:lstStyle/>
          <a:p>
            <a:pPr algn="ctr"/>
            <a:r>
              <a:rPr lang="pt-PT" sz="4000" b="1">
                <a:latin typeface="Avenir Next" panose="020B0503020202020204" pitchFamily="34" charset="0"/>
              </a:rPr>
              <a:t>JESUS E A SUA MISSÃO</a:t>
            </a:r>
          </a:p>
        </p:txBody>
      </p:sp>
      <p:sp>
        <p:nvSpPr>
          <p:cNvPr id="3" name="Content Placeholder 2">
            <a:extLst>
              <a:ext uri="{FF2B5EF4-FFF2-40B4-BE49-F238E27FC236}">
                <a16:creationId xmlns:a16="http://schemas.microsoft.com/office/drawing/2014/main" id="{A72C9B26-FC1E-F44E-BDD2-153CC4621ED1}"/>
              </a:ext>
            </a:extLst>
          </p:cNvPr>
          <p:cNvSpPr>
            <a:spLocks noGrp="1"/>
          </p:cNvSpPr>
          <p:nvPr>
            <p:ph idx="1"/>
          </p:nvPr>
        </p:nvSpPr>
        <p:spPr>
          <a:xfrm>
            <a:off x="0" y="2380427"/>
            <a:ext cx="10515600" cy="4351338"/>
          </a:xfrm>
        </p:spPr>
        <p:txBody>
          <a:bodyPr>
            <a:normAutofit/>
          </a:bodyPr>
          <a:lstStyle/>
          <a:p>
            <a:pPr marL="0" indent="0" algn="ctr">
              <a:buNone/>
            </a:pPr>
            <a:r>
              <a:rPr lang="pt-PT" dirty="0"/>
              <a:t>Ao omitir o nome do local e da mulher,</a:t>
            </a:r>
          </a:p>
          <a:p>
            <a:pPr marL="0" indent="0" algn="ctr">
              <a:buNone/>
            </a:pPr>
            <a:r>
              <a:rPr lang="pt-PT" dirty="0"/>
              <a:t>Lucas generaliza a aplicação e importância deste evento</a:t>
            </a:r>
          </a:p>
          <a:p>
            <a:pPr marL="0" indent="0" algn="ctr">
              <a:buNone/>
            </a:pPr>
            <a:r>
              <a:rPr lang="pt-PT" dirty="0"/>
              <a:t>Para além desta única mulher</a:t>
            </a:r>
          </a:p>
          <a:p>
            <a:pPr marL="0" indent="0" algn="ctr">
              <a:buNone/>
            </a:pPr>
            <a:r>
              <a:rPr lang="pt-PT" dirty="0"/>
              <a:t>A todas as mulheres que estão</a:t>
            </a:r>
          </a:p>
          <a:p>
            <a:pPr marL="0" indent="0" algn="ctr">
              <a:buNone/>
            </a:pPr>
            <a:r>
              <a:rPr lang="pt-PT" dirty="0"/>
              <a:t>cativas, </a:t>
            </a:r>
          </a:p>
          <a:p>
            <a:pPr marL="0" indent="0" algn="ctr">
              <a:buNone/>
            </a:pPr>
            <a:r>
              <a:rPr lang="pt-PT" dirty="0"/>
              <a:t>em todos os lugares, e </a:t>
            </a:r>
          </a:p>
          <a:p>
            <a:pPr marL="0" indent="0" algn="ctr">
              <a:buNone/>
            </a:pPr>
            <a:r>
              <a:rPr lang="pt-PT" dirty="0"/>
              <a:t>Em todas as eras subsequentes.</a:t>
            </a:r>
          </a:p>
          <a:p>
            <a:pPr marL="0" indent="0" algn="ctr">
              <a:buNone/>
            </a:pPr>
            <a:r>
              <a:rPr lang="pt-BR" dirty="0"/>
              <a:t>Esta linda história oferece esperança a todas as vítimas</a:t>
            </a:r>
            <a:r>
              <a:rPr lang="pt-PT" dirty="0"/>
              <a:t>.</a:t>
            </a:r>
          </a:p>
          <a:p>
            <a:endParaRPr lang="pt-PT" dirty="0"/>
          </a:p>
          <a:p>
            <a:endParaRPr lang="pt-PT" dirty="0"/>
          </a:p>
        </p:txBody>
      </p:sp>
    </p:spTree>
    <p:extLst>
      <p:ext uri="{BB962C8B-B14F-4D97-AF65-F5344CB8AC3E}">
        <p14:creationId xmlns:p14="http://schemas.microsoft.com/office/powerpoint/2010/main" val="2035134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10;&#10;Description automatically generated">
            <a:extLst>
              <a:ext uri="{FF2B5EF4-FFF2-40B4-BE49-F238E27FC236}">
                <a16:creationId xmlns:a16="http://schemas.microsoft.com/office/drawing/2014/main" id="{0D53A4AD-0B82-F94B-AA33-0D9FB4CABF46}"/>
              </a:ext>
            </a:extLst>
          </p:cNvPr>
          <p:cNvPicPr>
            <a:picLocks noChangeAspect="1"/>
          </p:cNvPicPr>
          <p:nvPr/>
        </p:nvPicPr>
        <p:blipFill>
          <a:blip r:embed="rId3"/>
          <a:stretch>
            <a:fillRect/>
          </a:stretch>
        </p:blipFill>
        <p:spPr>
          <a:xfrm>
            <a:off x="0" y="-1"/>
            <a:ext cx="12192000" cy="6992471"/>
          </a:xfrm>
          <a:prstGeom prst="rect">
            <a:avLst/>
          </a:prstGeom>
        </p:spPr>
      </p:pic>
      <p:sp>
        <p:nvSpPr>
          <p:cNvPr id="2" name="Title 1">
            <a:extLst>
              <a:ext uri="{FF2B5EF4-FFF2-40B4-BE49-F238E27FC236}">
                <a16:creationId xmlns:a16="http://schemas.microsoft.com/office/drawing/2014/main" id="{5F7009BF-101D-A64F-8BE4-797EFC8FE722}"/>
              </a:ext>
            </a:extLst>
          </p:cNvPr>
          <p:cNvSpPr>
            <a:spLocks noGrp="1"/>
          </p:cNvSpPr>
          <p:nvPr>
            <p:ph type="title"/>
          </p:nvPr>
        </p:nvSpPr>
        <p:spPr>
          <a:xfrm>
            <a:off x="838200" y="1028509"/>
            <a:ext cx="10515600" cy="1325563"/>
          </a:xfrm>
        </p:spPr>
        <p:txBody>
          <a:bodyPr>
            <a:normAutofit/>
          </a:bodyPr>
          <a:lstStyle/>
          <a:p>
            <a:pPr algn="ctr"/>
            <a:r>
              <a:rPr lang="pt-PT" sz="4000" b="1">
                <a:latin typeface="Avenir Next" panose="020B0503020202020204" pitchFamily="34" charset="0"/>
              </a:rPr>
              <a:t>JESUS PÔS FIM</a:t>
            </a:r>
          </a:p>
        </p:txBody>
      </p:sp>
      <p:sp>
        <p:nvSpPr>
          <p:cNvPr id="3" name="Content Placeholder 2">
            <a:extLst>
              <a:ext uri="{FF2B5EF4-FFF2-40B4-BE49-F238E27FC236}">
                <a16:creationId xmlns:a16="http://schemas.microsoft.com/office/drawing/2014/main" id="{35407B89-3776-F145-9F82-091954F71611}"/>
              </a:ext>
            </a:extLst>
          </p:cNvPr>
          <p:cNvSpPr>
            <a:spLocks noGrp="1"/>
          </p:cNvSpPr>
          <p:nvPr>
            <p:ph idx="1"/>
          </p:nvPr>
        </p:nvSpPr>
        <p:spPr>
          <a:xfrm>
            <a:off x="1734667" y="2238000"/>
            <a:ext cx="8664390" cy="4351338"/>
          </a:xfrm>
        </p:spPr>
        <p:txBody>
          <a:bodyPr>
            <a:normAutofit/>
          </a:bodyPr>
          <a:lstStyle/>
          <a:p>
            <a:pPr>
              <a:lnSpc>
                <a:spcPct val="100000"/>
              </a:lnSpc>
            </a:pPr>
            <a:r>
              <a:rPr lang="pt-PT" sz="3200" b="1" dirty="0"/>
              <a:t>Jesus viu </a:t>
            </a:r>
            <a:r>
              <a:rPr lang="pt-PT" sz="3200" dirty="0"/>
              <a:t>a mulher curvada.</a:t>
            </a:r>
          </a:p>
          <a:p>
            <a:pPr>
              <a:lnSpc>
                <a:spcPct val="100000"/>
              </a:lnSpc>
            </a:pPr>
            <a:r>
              <a:rPr lang="pt-PT" sz="3200" b="1" dirty="0"/>
              <a:t>Jesus chamou-a </a:t>
            </a:r>
            <a:r>
              <a:rPr lang="pt-PT" sz="3200" dirty="0"/>
              <a:t>para ir até Ele.</a:t>
            </a:r>
          </a:p>
          <a:p>
            <a:pPr>
              <a:lnSpc>
                <a:spcPct val="100000"/>
              </a:lnSpc>
            </a:pPr>
            <a:r>
              <a:rPr lang="pt-PT" sz="3200" b="1" dirty="0"/>
              <a:t>Jesus esperou </a:t>
            </a:r>
            <a:r>
              <a:rPr lang="pt-PT" sz="3200" dirty="0"/>
              <a:t>até ela obedecer.</a:t>
            </a:r>
          </a:p>
          <a:p>
            <a:pPr>
              <a:lnSpc>
                <a:spcPct val="100000"/>
              </a:lnSpc>
            </a:pPr>
            <a:r>
              <a:rPr lang="pt-PT" sz="3200" b="1" dirty="0"/>
              <a:t>Jesus disse</a:t>
            </a:r>
            <a:r>
              <a:rPr lang="pt-PT" sz="3200" dirty="0"/>
              <a:t>, “Mulher, estás livre da tua enfermidade.”</a:t>
            </a:r>
          </a:p>
          <a:p>
            <a:pPr>
              <a:lnSpc>
                <a:spcPct val="100000"/>
              </a:lnSpc>
            </a:pPr>
            <a:r>
              <a:rPr lang="pt-PT" sz="3200" b="1" dirty="0"/>
              <a:t>Jesus tocou </a:t>
            </a:r>
            <a:r>
              <a:rPr lang="pt-PT" sz="3200" dirty="0"/>
              <a:t>nela.</a:t>
            </a:r>
          </a:p>
          <a:p>
            <a:pPr>
              <a:lnSpc>
                <a:spcPct val="100000"/>
              </a:lnSpc>
            </a:pPr>
            <a:r>
              <a:rPr lang="pt-PT" sz="3200" dirty="0"/>
              <a:t>Ela endireitou-se imediatamente.</a:t>
            </a:r>
          </a:p>
        </p:txBody>
      </p:sp>
    </p:spTree>
    <p:extLst>
      <p:ext uri="{BB962C8B-B14F-4D97-AF65-F5344CB8AC3E}">
        <p14:creationId xmlns:p14="http://schemas.microsoft.com/office/powerpoint/2010/main" val="639968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 table&#10;&#10;Description automatically generated">
            <a:extLst>
              <a:ext uri="{FF2B5EF4-FFF2-40B4-BE49-F238E27FC236}">
                <a16:creationId xmlns:a16="http://schemas.microsoft.com/office/drawing/2014/main" id="{B8CD1140-029F-9E4C-BCC4-69F7871224CF}"/>
              </a:ext>
            </a:extLst>
          </p:cNvPr>
          <p:cNvPicPr>
            <a:picLocks noChangeAspect="1"/>
          </p:cNvPicPr>
          <p:nvPr/>
        </p:nvPicPr>
        <p:blipFill>
          <a:blip r:embed="rId3"/>
          <a:stretch>
            <a:fillRect/>
          </a:stretch>
        </p:blipFill>
        <p:spPr>
          <a:xfrm>
            <a:off x="0" y="14760"/>
            <a:ext cx="12192000" cy="6858000"/>
          </a:xfrm>
          <a:prstGeom prst="rect">
            <a:avLst/>
          </a:prstGeom>
        </p:spPr>
      </p:pic>
      <p:sp>
        <p:nvSpPr>
          <p:cNvPr id="2" name="Title 1">
            <a:extLst>
              <a:ext uri="{FF2B5EF4-FFF2-40B4-BE49-F238E27FC236}">
                <a16:creationId xmlns:a16="http://schemas.microsoft.com/office/drawing/2014/main" id="{80835EDA-B118-2941-8C3F-798E9FE5D7A6}"/>
              </a:ext>
            </a:extLst>
          </p:cNvPr>
          <p:cNvSpPr>
            <a:spLocks noGrp="1"/>
          </p:cNvSpPr>
          <p:nvPr>
            <p:ph type="title"/>
          </p:nvPr>
        </p:nvSpPr>
        <p:spPr>
          <a:xfrm>
            <a:off x="425825" y="992650"/>
            <a:ext cx="10515600" cy="1325563"/>
          </a:xfrm>
        </p:spPr>
        <p:txBody>
          <a:bodyPr>
            <a:normAutofit/>
          </a:bodyPr>
          <a:lstStyle/>
          <a:p>
            <a:pPr algn="ctr"/>
            <a:r>
              <a:rPr lang="pt-PT" sz="4000" b="1">
                <a:latin typeface="Avenir Next" panose="020B0503020202020204" pitchFamily="34" charset="0"/>
              </a:rPr>
              <a:t>JESUS LIBERTOU-A</a:t>
            </a:r>
          </a:p>
        </p:txBody>
      </p:sp>
      <p:sp>
        <p:nvSpPr>
          <p:cNvPr id="3" name="Content Placeholder 2">
            <a:extLst>
              <a:ext uri="{FF2B5EF4-FFF2-40B4-BE49-F238E27FC236}">
                <a16:creationId xmlns:a16="http://schemas.microsoft.com/office/drawing/2014/main" id="{5AC84DF8-C273-9E4A-A376-AE131692D8E2}"/>
              </a:ext>
            </a:extLst>
          </p:cNvPr>
          <p:cNvSpPr>
            <a:spLocks noGrp="1"/>
          </p:cNvSpPr>
          <p:nvPr>
            <p:ph idx="1"/>
          </p:nvPr>
        </p:nvSpPr>
        <p:spPr>
          <a:xfrm>
            <a:off x="1125069" y="2166282"/>
            <a:ext cx="9327776" cy="4351338"/>
          </a:xfrm>
        </p:spPr>
        <p:txBody>
          <a:bodyPr/>
          <a:lstStyle/>
          <a:p>
            <a:pPr>
              <a:lnSpc>
                <a:spcPct val="100000"/>
              </a:lnSpc>
            </a:pPr>
            <a:r>
              <a:rPr lang="pt-PT"/>
              <a:t>Ela estava livre! Estas eram as suas “boas novas.”</a:t>
            </a:r>
          </a:p>
          <a:p>
            <a:pPr>
              <a:lnSpc>
                <a:spcPct val="100000"/>
              </a:lnSpc>
            </a:pPr>
            <a:r>
              <a:rPr lang="pt-PT"/>
              <a:t>Ela tinha sido liberta do seu cativeiro.</a:t>
            </a:r>
          </a:p>
          <a:p>
            <a:pPr>
              <a:lnSpc>
                <a:spcPct val="100000"/>
              </a:lnSpc>
            </a:pPr>
            <a:r>
              <a:rPr lang="pt-PT"/>
              <a:t>A sua opressão física tinha chegado ao fim .</a:t>
            </a:r>
          </a:p>
          <a:p>
            <a:pPr>
              <a:lnSpc>
                <a:spcPct val="100000"/>
              </a:lnSpc>
            </a:pPr>
            <a:r>
              <a:rPr lang="pt-PT"/>
              <a:t>Ela sentiu o favor do Senhor.</a:t>
            </a:r>
          </a:p>
          <a:p>
            <a:pPr>
              <a:lnSpc>
                <a:spcPct val="100000"/>
              </a:lnSpc>
            </a:pPr>
            <a:r>
              <a:rPr lang="pt-PT"/>
              <a:t>O corpo dela estava a tornar-se aquilo que tinha sido originalmente pretendido—saudável e vertical.</a:t>
            </a:r>
          </a:p>
          <a:p>
            <a:pPr>
              <a:lnSpc>
                <a:spcPct val="100000"/>
              </a:lnSpc>
            </a:pPr>
            <a:r>
              <a:rPr lang="pt-PT"/>
              <a:t>Ela glorificou a Deus.</a:t>
            </a:r>
          </a:p>
          <a:p>
            <a:pPr>
              <a:lnSpc>
                <a:spcPct val="100000"/>
              </a:lnSpc>
            </a:pPr>
            <a:r>
              <a:rPr lang="pt-PT"/>
              <a:t>Ela estava a dizer ao mundo o que pensava de Jesus.</a:t>
            </a:r>
          </a:p>
        </p:txBody>
      </p:sp>
    </p:spTree>
    <p:extLst>
      <p:ext uri="{BB962C8B-B14F-4D97-AF65-F5344CB8AC3E}">
        <p14:creationId xmlns:p14="http://schemas.microsoft.com/office/powerpoint/2010/main" val="7067675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1131</TotalTime>
  <Words>5582</Words>
  <Application>Microsoft Office PowerPoint</Application>
  <PresentationFormat>Widescreen</PresentationFormat>
  <Paragraphs>257</Paragraphs>
  <Slides>16</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Avenir Next</vt:lpstr>
      <vt:lpstr>Calibri</vt:lpstr>
      <vt:lpstr>Calibri Light</vt:lpstr>
      <vt:lpstr>Office Theme</vt:lpstr>
      <vt:lpstr>QUANDO JESUS PÔS FIM</vt:lpstr>
      <vt:lpstr>QUANDO JESUS PÔS FIM</vt:lpstr>
      <vt:lpstr>Luke 4:16-19, ESV</vt:lpstr>
      <vt:lpstr>JESUS E A SUA MISSÃO  NO EVANGELHO DE LUCAS</vt:lpstr>
      <vt:lpstr>LUCAS 13:10-17  VERSÃO ALMEIDA REVISTA E CORRIGIDA</vt:lpstr>
      <vt:lpstr>PowerPoint Presentation</vt:lpstr>
      <vt:lpstr>JESUS E A SUA MISSÃO</vt:lpstr>
      <vt:lpstr>JESUS PÔS FIM</vt:lpstr>
      <vt:lpstr>JESUS LIBERTOU-A</vt:lpstr>
      <vt:lpstr>AS MUITAS FARPAS DO PRÍNCIPE DA SINAGOGA</vt:lpstr>
      <vt:lpstr> ELLEN G. WHITE</vt:lpstr>
      <vt:lpstr>AS MUITAS FARPAS DO PRÍNCIPE DA SINAGOGA</vt:lpstr>
      <vt:lpstr>A RESPOSTA DO SENHOR</vt:lpstr>
      <vt:lpstr>ELLEN G. WHITE</vt:lpstr>
      <vt:lpstr>AS DIVERSAS CURAS DA MULHER</vt:lpstr>
      <vt:lpstr>LUCAS 13:12,  “MULHER, ESTÁS LIVRE!”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JESUS ENDED IT</dc:title>
  <dc:creator>Arrais, Raquel</dc:creator>
  <cp:lastModifiedBy>Leila Neves</cp:lastModifiedBy>
  <cp:revision>44</cp:revision>
  <dcterms:created xsi:type="dcterms:W3CDTF">2020-04-22T12:51:37Z</dcterms:created>
  <dcterms:modified xsi:type="dcterms:W3CDTF">2020-06-04T15:59:28Z</dcterms:modified>
</cp:coreProperties>
</file>