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429"/>
  </p:normalViewPr>
  <p:slideViewPr>
    <p:cSldViewPr snapToGrid="0" snapToObjects="1">
      <p:cViewPr varScale="1">
        <p:scale>
          <a:sx n="93" d="100"/>
          <a:sy n="93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47CA-9E6C-FC45-812D-36A2C0568416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EA4E8-84EB-5A4F-8589-476820956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i="0" dirty="0">
                <a:latin typeface="Avenir Next" panose="020B0503020202020204" pitchFamily="34" charset="0"/>
              </a:rPr>
              <a:t>RESPOSTA INDIVIDUAL E COMUNITÁRIA À VIOLÊNCIA DOMÉSTICA</a:t>
            </a:r>
            <a:endParaRPr lang="en-US" sz="1200" b="1" i="0" dirty="0">
              <a:solidFill>
                <a:srgbClr val="C00000"/>
              </a:solidFill>
              <a:latin typeface="Avenir Next" panose="020B0503020202020204" pitchFamily="34" charset="0"/>
            </a:endParaRPr>
          </a:p>
          <a:p>
            <a:r>
              <a:rPr lang="en-US" sz="1200" b="0" i="0" dirty="0">
                <a:solidFill>
                  <a:srgbClr val="C00000"/>
                </a:solidFill>
                <a:latin typeface="Avenir Next" panose="020B0503020202020204" pitchFamily="34" charset="0"/>
              </a:rPr>
              <a:t>Por Mable C. Dunbar, PhD LPC</a:t>
            </a:r>
          </a:p>
          <a:p>
            <a:endParaRPr lang="en-US" sz="1200" b="0" i="0" dirty="0">
              <a:solidFill>
                <a:srgbClr val="C00000"/>
              </a:solidFill>
              <a:latin typeface="Avenir Next" panose="020B0503020202020204" pitchFamily="34" charset="0"/>
            </a:endParaRPr>
          </a:p>
          <a:p>
            <a:r>
              <a:rPr lang="pt-BR" sz="1200" b="0" i="0" dirty="0">
                <a:solidFill>
                  <a:srgbClr val="C00000"/>
                </a:solidFill>
                <a:latin typeface="Avenir Next" panose="020B0503020202020204" pitchFamily="34" charset="0"/>
              </a:rPr>
              <a:t>Excertos da Brochura A Dinâmica da Violência Doméstica,</a:t>
            </a:r>
          </a:p>
          <a:p>
            <a:r>
              <a:rPr lang="pt-BR" sz="1200" b="0" i="0" dirty="0">
                <a:solidFill>
                  <a:srgbClr val="C00000"/>
                </a:solidFill>
                <a:latin typeface="Avenir Next" panose="020B0503020202020204" pitchFamily="34" charset="0"/>
              </a:rPr>
              <a:t>Preparada pela Divisão Norte Americana,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Book Antiqua" panose="02040602050305030304" pitchFamily="18" charset="0"/>
              </a:rPr>
              <a:t>“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tratamento das famílias vítimas de violência e abuso exige a integração das necessidades da pessoa como um todo. Assim, não pode ser demasiado enfatizada a importância do desenvolvimento de uma noção partilhada e cooperação entre os assistentes seculares e religiosos para lidarem com a violência familiar</a:t>
            </a:r>
            <a:r>
              <a:rPr lang="en-US" sz="1200" dirty="0">
                <a:latin typeface="Book Antiqua" panose="02040602050305030304" pitchFamily="18" charset="0"/>
              </a:rPr>
              <a:t>”</a:t>
            </a:r>
            <a:br>
              <a:rPr lang="en-US" sz="1200" dirty="0">
                <a:latin typeface="Book Antiqua" panose="02040602050305030304" pitchFamily="18" charset="0"/>
              </a:rPr>
            </a:br>
            <a:r>
              <a:rPr lang="en-US" sz="1200" dirty="0">
                <a:latin typeface="Book Antiqua" panose="02040602050305030304" pitchFamily="18" charset="0"/>
              </a:rPr>
              <a:t> </a:t>
            </a:r>
            <a:br>
              <a:rPr lang="en-US" sz="1200" dirty="0">
                <a:latin typeface="Book Antiqua" panose="02040602050305030304" pitchFamily="18" charset="0"/>
              </a:rPr>
            </a:br>
            <a:r>
              <a:rPr lang="en-US" sz="1050" dirty="0">
                <a:latin typeface="Book Antiqua" panose="02040602050305030304" pitchFamily="18" charset="0"/>
              </a:rPr>
              <a:t>(Marie M. Fortune, “A Workshop Manual for Clergy and Other Service Providers,” published by the Center for the Prevention of Sexual and Domestic Violence). (</a:t>
            </a:r>
            <a:r>
              <a:rPr lang="pt-P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Manual para Ministros e Outros Provedores de Serviços,”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publicado pelo Centro de Prevenção de Violência Sexual e Doméstica)</a:t>
            </a:r>
            <a:br>
              <a:rPr lang="en-US" sz="1050" dirty="0">
                <a:latin typeface="Book Antiqua" panose="02040602050305030304" pitchFamily="18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Eduque-se </a:t>
            </a:r>
            <a:r>
              <a:rPr lang="pt-PT" sz="1200" b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esteja ciente da dinâmica da violência doméstica: leia livros, assista a vídeos, participe em seminários, etc</a:t>
            </a:r>
            <a:r>
              <a:rPr lang="pt-PT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 proativo(a) </a:t>
            </a:r>
            <a:r>
              <a:rPr lang="pt-PT" sz="1200" b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 contactar e frequentar programas na sua área que ofereçam segurança, defesa, apoio e outros serviços necessários para vítimas e agressores</a:t>
            </a:r>
            <a:r>
              <a:rPr lang="pt-PT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Promova uma resposta à violência com incidência na vítima </a:t>
            </a:r>
            <a:r>
              <a:rPr lang="pt-PT" sz="1200" b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procure acesso a recursos comunitários</a:t>
            </a:r>
            <a:r>
              <a:rPr lang="pt-PT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Responsabilize os ofensores</a:t>
            </a:r>
            <a:r>
              <a:rPr lang="pt-PT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Garanta que todas as comunidades, incluindo as populações carentes, afetadas pela violência doméstica, sejam ouvidas </a:t>
            </a:r>
            <a:r>
              <a:rPr lang="pt-PT" sz="1200" b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tenham acesso a respostas e recursos culturalmente adequados</a:t>
            </a:r>
            <a:r>
              <a:rPr lang="pt-PT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Promova uma posição coletiva de conscientização da violência doméstica </a:t>
            </a:r>
            <a:r>
              <a:rPr lang="pt-PT" sz="1200" b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 problema comunitário e responsabilidade da comunidade para evitá-la, assim como um protocolo de intervenção quando esta ocorre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2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Estabeleça uma resposta comunitária coordenada </a:t>
            </a:r>
            <a:r>
              <a:rPr lang="pt-PT" sz="1200" b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 violência doméstica que inclua representantes das autoridades policiais, sistema escolar, profissionais de saúde mental, advogados distritais, serviços de proteção à criança, pastores, profissionais de saúde,  defensores das vítimas, programas para ofensores, abuso de idosos, políticos ou funcionários de reinserção social</a:t>
            </a:r>
            <a:r>
              <a:rPr lang="pt-PT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Contacte o seu representante local para garantir o estabelecimento e cumprimento das leis que irão ajudar a evitar a violência doméstica, </a:t>
            </a:r>
            <a:r>
              <a:rPr lang="pt-PT" sz="1200" b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oferecer segurança e serviços às vítimas, assim como responsabilização dos abusadores.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6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2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3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2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694" r:id="rId5"/>
    <p:sldLayoutId id="2147483695" r:id="rId6"/>
    <p:sldLayoutId id="2147483701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1956D-47C2-9744-80BC-A71AAEB3A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049" y="769434"/>
            <a:ext cx="6203381" cy="308888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PT" sz="3600" b="1" i="0" dirty="0">
                <a:latin typeface="Avenir Next" panose="020B0503020202020204" pitchFamily="34" charset="0"/>
              </a:rPr>
              <a:t>RESPOSTA INDIVIDUAL E COMUNITÁRIA </a:t>
            </a:r>
            <a:r>
              <a:rPr lang="pt-PT" sz="3600" b="1" i="0" dirty="0">
                <a:solidFill>
                  <a:srgbClr val="C00000"/>
                </a:solidFill>
                <a:latin typeface="Avenir Next" panose="020B0503020202020204" pitchFamily="34" charset="0"/>
              </a:rPr>
              <a:t>À VIOLÊNCIA DOMÉSTICA</a:t>
            </a:r>
            <a:br>
              <a:rPr lang="pt-PT" sz="3600" i="0" dirty="0">
                <a:latin typeface="Avenir Next" panose="020B0503020202020204" pitchFamily="34" charset="0"/>
              </a:rPr>
            </a:br>
            <a:endParaRPr lang="pt-PT" sz="3600" i="0" dirty="0"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5F0B1-3DFA-6E42-BA56-3FE7DB9ED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56766" y="3944608"/>
            <a:ext cx="7574982" cy="2143958"/>
          </a:xfrm>
        </p:spPr>
        <p:txBody>
          <a:bodyPr>
            <a:normAutofit/>
          </a:bodyPr>
          <a:lstStyle/>
          <a:p>
            <a:pPr algn="ctr"/>
            <a:r>
              <a:rPr lang="pt-PT" sz="1600"/>
              <a:t>POR Mable C. Dunbar, PhD LPC</a:t>
            </a:r>
          </a:p>
          <a:p>
            <a:pPr algn="ctr"/>
            <a:endParaRPr lang="pt-PT" sz="1400"/>
          </a:p>
          <a:p>
            <a:pPr algn="ctr"/>
            <a:r>
              <a:rPr lang="pt-PT" sz="1400"/>
              <a:t>Excertos da brochurA </a:t>
            </a:r>
            <a:r>
              <a:rPr lang="pt-PT" sz="1400" i="1"/>
              <a:t>a dinâmica da violência doméstica,</a:t>
            </a:r>
            <a:endParaRPr lang="pt-PT" sz="1400"/>
          </a:p>
          <a:p>
            <a:pPr algn="ctr"/>
            <a:r>
              <a:rPr lang="pt-PT" sz="1400"/>
              <a:t>Preparada pela divisão norte americana, 2016</a:t>
            </a:r>
          </a:p>
          <a:p>
            <a:pPr algn="ctr"/>
            <a:endParaRPr lang="pt-PT" sz="1400"/>
          </a:p>
          <a:p>
            <a:pPr algn="ctr"/>
            <a:endParaRPr lang="pt-PT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591ADF-729E-4E52-A575-9CE6475224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E3AF3D-5D7C-7C48-ACFC-8F529440C1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045" y="6288590"/>
            <a:ext cx="543621" cy="38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8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5A4E5-CA5F-D543-8D89-226D0A4B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5236"/>
            <a:ext cx="5319318" cy="412874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latin typeface="Book Antiqua" panose="02040602050305030304" pitchFamily="18" charset="0"/>
              </a:rPr>
              <a:t>“</a:t>
            </a:r>
            <a:r>
              <a:rPr lang="pt-BR" sz="2400" dirty="0">
                <a:latin typeface="Book Antiqua" panose="02040602050305030304" pitchFamily="18" charset="0"/>
              </a:rPr>
              <a:t>O tratamento das famílias vítimas de violência e abuso exige a integração das necessidades da pessoa como um todo. Assim, não pode ser demasiado enfatizada a importância do desenvolvimento de uma noção partilhada e cooperação entre os assistentes seculares e religiosos para lidarem com a violência familiar</a:t>
            </a:r>
            <a:r>
              <a:rPr lang="en-US" sz="2400" dirty="0">
                <a:latin typeface="Book Antiqua" panose="02040602050305030304" pitchFamily="18" charset="0"/>
              </a:rPr>
              <a:t>”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 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1800" dirty="0">
                <a:latin typeface="Book Antiqua" panose="02040602050305030304" pitchFamily="18" charset="0"/>
              </a:rPr>
              <a:t>(Marie M. Fortune, “</a:t>
            </a:r>
            <a:r>
              <a:rPr lang="pt-BR" sz="1800" dirty="0">
                <a:latin typeface="Book Antiqua" panose="02040602050305030304" pitchFamily="18" charset="0"/>
              </a:rPr>
              <a:t>Manual para Ministros e Outros Provedores de Serviços,” publicado pelo Centro de Prevenção de Violência Sexual e Doméstica</a:t>
            </a:r>
            <a:r>
              <a:rPr lang="en-US" sz="1800" dirty="0">
                <a:latin typeface="Book Antiqua" panose="02040602050305030304" pitchFamily="18" charset="0"/>
              </a:rPr>
              <a:t>). </a:t>
            </a:r>
            <a:br>
              <a:rPr lang="en-US" sz="1800" dirty="0">
                <a:latin typeface="Book Antiqua" panose="02040602050305030304" pitchFamily="18" charset="0"/>
              </a:rPr>
            </a:br>
            <a:endParaRPr lang="en-US" sz="2400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A2814B-94F6-6742-9A80-911C98399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207" r="22756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44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26241-3FCC-514A-83EB-BAD60A40CA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31B2-021D-B144-95E2-7DD0C57F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61216"/>
            <a:ext cx="5735782" cy="4360718"/>
          </a:xfrm>
        </p:spPr>
        <p:txBody>
          <a:bodyPr>
            <a:normAutofit/>
          </a:bodyPr>
          <a:lstStyle/>
          <a:p>
            <a:pPr lvl="0"/>
            <a:r>
              <a:rPr lang="pt-PT" sz="2000" b="1" dirty="0"/>
              <a:t>Eduque-se </a:t>
            </a:r>
            <a:r>
              <a:rPr lang="pt-PT" sz="2000" dirty="0"/>
              <a:t>e esteja ciente da dinâmica da violência doméstica: leia livros, assista a vídeos, participe em seminários, etc. </a:t>
            </a:r>
          </a:p>
          <a:p>
            <a:pPr lvl="0"/>
            <a:r>
              <a:rPr lang="pt-PT" sz="2000" b="1" dirty="0"/>
              <a:t>Seja proativo(a) </a:t>
            </a:r>
            <a:r>
              <a:rPr lang="pt-PT" sz="2000" dirty="0"/>
              <a:t>ao contactar e frequentar programas na sua área que ofereçam segurança, defesa, apoio e outros serviços necessários para vítimas e agressores. </a:t>
            </a:r>
          </a:p>
          <a:p>
            <a:pPr lvl="0"/>
            <a:r>
              <a:rPr lang="pt-PT" sz="2000" b="1" dirty="0"/>
              <a:t>Promova uma resposta à violência com incidência na vítima </a:t>
            </a:r>
            <a:r>
              <a:rPr lang="pt-PT" sz="2000" dirty="0"/>
              <a:t>e procure acesso a recursos comunitários. </a:t>
            </a:r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89066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82CF41-67E0-3442-A116-9B909704D6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9CC64-451D-3C49-9BC0-6E1314AC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00088"/>
            <a:ext cx="5257798" cy="5506747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pt-PT" sz="2400" b="1"/>
              <a:t>Responsabilize os ofensores</a:t>
            </a:r>
            <a:r>
              <a:rPr lang="pt-PT" sz="2400"/>
              <a:t>. </a:t>
            </a:r>
          </a:p>
          <a:p>
            <a:pPr lvl="0">
              <a:lnSpc>
                <a:spcPct val="120000"/>
              </a:lnSpc>
            </a:pPr>
            <a:r>
              <a:rPr lang="pt-PT" sz="2400" b="1"/>
              <a:t>Garanta que todas as comunidades, incluindo as populações carentes, afetadas pela violência doméstica, sejam ouvidas </a:t>
            </a:r>
            <a:r>
              <a:rPr lang="pt-PT" sz="2400"/>
              <a:t>e tenham acesso a respostas e recursos culturalmente adequados. </a:t>
            </a:r>
          </a:p>
          <a:p>
            <a:pPr lvl="0">
              <a:lnSpc>
                <a:spcPct val="120000"/>
              </a:lnSpc>
            </a:pPr>
            <a:r>
              <a:rPr lang="pt-PT" sz="2400" b="1"/>
              <a:t>Promova uma posição coletiva de conscientização da violência doméstica </a:t>
            </a:r>
            <a:r>
              <a:rPr lang="pt-PT" sz="2400"/>
              <a:t>como problema comunitário e responsabilidade da comunidade para evitá-la, assim como um protocolo de intervenção quando esta ocorre. </a:t>
            </a:r>
          </a:p>
          <a:p>
            <a:pPr>
              <a:lnSpc>
                <a:spcPct val="120000"/>
              </a:lnSpc>
            </a:pPr>
            <a:endParaRPr lang="pt-PT" sz="2400"/>
          </a:p>
        </p:txBody>
      </p:sp>
    </p:spTree>
    <p:extLst>
      <p:ext uri="{BB962C8B-B14F-4D97-AF65-F5344CB8AC3E}">
        <p14:creationId xmlns:p14="http://schemas.microsoft.com/office/powerpoint/2010/main" val="268222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C872B-6CCC-874E-8866-0A1995D94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09" y="1115295"/>
            <a:ext cx="5824970" cy="5036127"/>
          </a:xfrm>
        </p:spPr>
        <p:txBody>
          <a:bodyPr>
            <a:normAutofit lnSpcReduction="10000"/>
          </a:bodyPr>
          <a:lstStyle/>
          <a:p>
            <a:pPr lvl="0"/>
            <a:r>
              <a:rPr lang="pt-PT" sz="2000" b="1"/>
              <a:t>Estabeleça uma resposta comunitária coordenada </a:t>
            </a:r>
            <a:r>
              <a:rPr lang="pt-PT" sz="2000"/>
              <a:t>à violência doméstica que inclua representantes das autoridades policiais, sistema escolar, profissionais de saúde mental, advogados distritais, serviços de proteção à criança, pastores, profissionais de saúde,  defensores das vítimas, programas para ofensores, abuso de idosos, políticos ou funcionários de reinserção social. </a:t>
            </a:r>
          </a:p>
          <a:p>
            <a:pPr lvl="0"/>
            <a:r>
              <a:rPr lang="pt-PT" sz="2000" b="1"/>
              <a:t>Contacte o seu representante local para garantir o estabelecimento e cumprimento das leis que irão ajudar a evitar a violência doméstica, </a:t>
            </a:r>
            <a:r>
              <a:rPr lang="pt-PT" sz="2000"/>
              <a:t>oferecer segurança e serviços às vítimas, assim como responsabilização dos abusadores. </a:t>
            </a:r>
          </a:p>
          <a:p>
            <a:endParaRPr lang="pt-PT" sz="200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FE0C40-26D6-4F47-A734-482AF387EE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6229215" y="27714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661530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41242B"/>
      </a:dk2>
      <a:lt2>
        <a:srgbClr val="E2E8E2"/>
      </a:lt2>
      <a:accent1>
        <a:srgbClr val="D62BE5"/>
      </a:accent1>
      <a:accent2>
        <a:srgbClr val="D31995"/>
      </a:accent2>
      <a:accent3>
        <a:srgbClr val="E52B59"/>
      </a:accent3>
      <a:accent4>
        <a:srgbClr val="D33819"/>
      </a:accent4>
      <a:accent5>
        <a:srgbClr val="DE9329"/>
      </a:accent5>
      <a:accent6>
        <a:srgbClr val="A8A814"/>
      </a:accent6>
      <a:hlink>
        <a:srgbClr val="399431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698</Words>
  <Application>Microsoft Office PowerPoint</Application>
  <PresentationFormat>Widescreen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Next</vt:lpstr>
      <vt:lpstr>Book Antiqua</vt:lpstr>
      <vt:lpstr>Calibri</vt:lpstr>
      <vt:lpstr>Century Gothic</vt:lpstr>
      <vt:lpstr>Elephant</vt:lpstr>
      <vt:lpstr>BrushVTI</vt:lpstr>
      <vt:lpstr>RESPOSTA INDIVIDUAL E COMUNITÁRIA À VIOLÊNCIA DOMÉSTICA </vt:lpstr>
      <vt:lpstr>“O tratamento das famílias vítimas de violência e abuso exige a integração das necessidades da pessoa como um todo. Assim, não pode ser demasiado enfatizada a importância do desenvolvimento de uma noção partilhada e cooperação entre os assistentes seculares e religiosos para lidarem com a violência familiar”   (Marie M. Fortune, “Manual para Ministros e Outros Provedores de Serviços,” publicado pelo Centro de Prevenção de Violência Sexual e Doméstica).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AND COMMUNITY RESPONSE TO DOMESTIC VIOLENCE</dc:title>
  <dc:creator>Arrais, Raquel</dc:creator>
  <cp:lastModifiedBy>Leila Neves</cp:lastModifiedBy>
  <cp:revision>13</cp:revision>
  <dcterms:created xsi:type="dcterms:W3CDTF">2020-04-14T13:54:34Z</dcterms:created>
  <dcterms:modified xsi:type="dcterms:W3CDTF">2020-06-04T16:02:53Z</dcterms:modified>
</cp:coreProperties>
</file>