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4"/>
    <p:sldMasterId id="2147483660" r:id="rId5"/>
  </p:sldMasterIdLst>
  <p:notesMasterIdLst>
    <p:notesMasterId r:id="rId43"/>
  </p:notesMasterIdLst>
  <p:sldIdLst>
    <p:sldId id="257" r:id="rId6"/>
    <p:sldId id="259" r:id="rId7"/>
    <p:sldId id="258" r:id="rId8"/>
    <p:sldId id="260" r:id="rId9"/>
    <p:sldId id="274" r:id="rId10"/>
    <p:sldId id="297" r:id="rId11"/>
    <p:sldId id="264" r:id="rId12"/>
    <p:sldId id="263" r:id="rId13"/>
    <p:sldId id="261" r:id="rId14"/>
    <p:sldId id="262" r:id="rId15"/>
    <p:sldId id="265" r:id="rId16"/>
    <p:sldId id="266" r:id="rId17"/>
    <p:sldId id="272" r:id="rId18"/>
    <p:sldId id="280" r:id="rId19"/>
    <p:sldId id="279" r:id="rId20"/>
    <p:sldId id="289" r:id="rId21"/>
    <p:sldId id="268" r:id="rId22"/>
    <p:sldId id="267" r:id="rId23"/>
    <p:sldId id="276" r:id="rId24"/>
    <p:sldId id="285" r:id="rId25"/>
    <p:sldId id="283" r:id="rId26"/>
    <p:sldId id="278" r:id="rId27"/>
    <p:sldId id="269" r:id="rId28"/>
    <p:sldId id="282" r:id="rId29"/>
    <p:sldId id="270" r:id="rId30"/>
    <p:sldId id="271" r:id="rId31"/>
    <p:sldId id="277" r:id="rId32"/>
    <p:sldId id="292" r:id="rId33"/>
    <p:sldId id="298" r:id="rId34"/>
    <p:sldId id="293" r:id="rId35"/>
    <p:sldId id="294" r:id="rId36"/>
    <p:sldId id="295" r:id="rId37"/>
    <p:sldId id="281" r:id="rId38"/>
    <p:sldId id="291" r:id="rId39"/>
    <p:sldId id="288" r:id="rId40"/>
    <p:sldId id="290" r:id="rId41"/>
    <p:sldId id="287" r:id="rId42"/>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9642"/>
    <a:srgbClr val="A09730"/>
    <a:srgbClr val="0432FF"/>
    <a:srgbClr val="938B2D"/>
    <a:srgbClr val="929000"/>
    <a:srgbClr val="FFD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132" autoAdjust="0"/>
    <p:restoredTop sz="71320" autoAdjust="0"/>
  </p:normalViewPr>
  <p:slideViewPr>
    <p:cSldViewPr snapToGrid="0">
      <p:cViewPr varScale="1">
        <p:scale>
          <a:sx n="83" d="100"/>
          <a:sy n="83" d="100"/>
        </p:scale>
        <p:origin x="208" y="1408"/>
      </p:cViewPr>
      <p:guideLst/>
    </p:cSldViewPr>
  </p:slideViewPr>
  <p:notesTextViewPr>
    <p:cViewPr>
      <p:scale>
        <a:sx n="1" d="1"/>
        <a:sy n="1" d="1"/>
      </p:scale>
      <p:origin x="0" y="0"/>
    </p:cViewPr>
  </p:notesTextViewPr>
  <p:sorterViewPr>
    <p:cViewPr>
      <p:scale>
        <a:sx n="100" d="100"/>
        <a:sy n="100" d="100"/>
      </p:scale>
      <p:origin x="0" y="-6019"/>
    </p:cViewPr>
  </p:sorterViewPr>
  <p:notesViewPr>
    <p:cSldViewPr snapToGrid="0">
      <p:cViewPr varScale="1">
        <p:scale>
          <a:sx n="81" d="100"/>
          <a:sy n="81" d="100"/>
        </p:scale>
        <p:origin x="396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F627ED-A304-4697-8C44-18E45D3D2B1A}" type="doc">
      <dgm:prSet loTypeId="urn:microsoft.com/office/officeart/2005/8/layout/process3" loCatId="process" qsTypeId="urn:microsoft.com/office/officeart/2005/8/quickstyle/simple4" qsCatId="simple" csTypeId="urn:microsoft.com/office/officeart/2005/8/colors/accent5_2" csCatId="accent5" phldr="1"/>
      <dgm:spPr/>
      <dgm:t>
        <a:bodyPr/>
        <a:lstStyle/>
        <a:p>
          <a:endParaRPr lang="en-US"/>
        </a:p>
      </dgm:t>
    </dgm:pt>
    <dgm:pt modelId="{5FC34D3A-C8D4-483C-8695-507470E74D50}">
      <dgm:prSet/>
      <dgm:spPr/>
      <dgm:t>
        <a:bodyPr/>
        <a:lstStyle/>
        <a:p>
          <a:r>
            <a:rPr lang="en-US" dirty="0"/>
            <a:t>Age 11</a:t>
          </a:r>
        </a:p>
      </dgm:t>
    </dgm:pt>
    <dgm:pt modelId="{9978A89C-C2F1-4241-807C-13619E6D6376}" type="parTrans" cxnId="{277179CE-E2F5-4733-8D23-9E37CACB7B9E}">
      <dgm:prSet/>
      <dgm:spPr/>
      <dgm:t>
        <a:bodyPr/>
        <a:lstStyle/>
        <a:p>
          <a:endParaRPr lang="en-US"/>
        </a:p>
      </dgm:t>
    </dgm:pt>
    <dgm:pt modelId="{1DECF9F5-40C0-4379-BCCE-7BCAAD54807B}" type="sibTrans" cxnId="{277179CE-E2F5-4733-8D23-9E37CACB7B9E}">
      <dgm:prSet/>
      <dgm:spPr/>
      <dgm:t>
        <a:bodyPr/>
        <a:lstStyle/>
        <a:p>
          <a:endParaRPr lang="en-US"/>
        </a:p>
      </dgm:t>
    </dgm:pt>
    <dgm:pt modelId="{C057D6ED-8F49-42DC-B8A7-C07F68F0F734}">
      <dgm:prSet/>
      <dgm:spPr/>
      <dgm:t>
        <a:bodyPr/>
        <a:lstStyle/>
        <a:p>
          <a:r>
            <a:rPr lang="en-US" dirty="0"/>
            <a:t>Average age of exposure</a:t>
          </a:r>
        </a:p>
      </dgm:t>
    </dgm:pt>
    <dgm:pt modelId="{131D11D9-3030-4E3B-8F84-0108E6497B2A}" type="parTrans" cxnId="{FB0FA082-3950-4822-951F-05A1A9548F18}">
      <dgm:prSet/>
      <dgm:spPr/>
      <dgm:t>
        <a:bodyPr/>
        <a:lstStyle/>
        <a:p>
          <a:endParaRPr lang="en-US"/>
        </a:p>
      </dgm:t>
    </dgm:pt>
    <dgm:pt modelId="{6E885013-4246-43E1-A818-2251A99C8FD2}" type="sibTrans" cxnId="{FB0FA082-3950-4822-951F-05A1A9548F18}">
      <dgm:prSet/>
      <dgm:spPr/>
      <dgm:t>
        <a:bodyPr/>
        <a:lstStyle/>
        <a:p>
          <a:endParaRPr lang="en-US"/>
        </a:p>
      </dgm:t>
    </dgm:pt>
    <dgm:pt modelId="{9845D52A-E054-4EB0-A5A3-32AE7DC6D645}">
      <dgm:prSet/>
      <dgm:spPr/>
      <dgm:t>
        <a:bodyPr/>
        <a:lstStyle/>
        <a:p>
          <a:r>
            <a:rPr lang="en-US" dirty="0"/>
            <a:t>68 million</a:t>
          </a:r>
        </a:p>
      </dgm:t>
    </dgm:pt>
    <dgm:pt modelId="{952EE001-86C3-4022-96EE-ABDB540B8A78}" type="parTrans" cxnId="{B04C6215-C46D-4282-963F-02A26E25C8AB}">
      <dgm:prSet/>
      <dgm:spPr/>
      <dgm:t>
        <a:bodyPr/>
        <a:lstStyle/>
        <a:p>
          <a:endParaRPr lang="en-US"/>
        </a:p>
      </dgm:t>
    </dgm:pt>
    <dgm:pt modelId="{796364FD-7651-493A-AEE5-8DD45DF8EEAC}" type="sibTrans" cxnId="{B04C6215-C46D-4282-963F-02A26E25C8AB}">
      <dgm:prSet/>
      <dgm:spPr/>
      <dgm:t>
        <a:bodyPr/>
        <a:lstStyle/>
        <a:p>
          <a:endParaRPr lang="en-US"/>
        </a:p>
      </dgm:t>
    </dgm:pt>
    <dgm:pt modelId="{566C4A8F-CE66-4FF5-AF11-6C385F74A275}">
      <dgm:prSet/>
      <dgm:spPr/>
      <dgm:t>
        <a:bodyPr/>
        <a:lstStyle/>
        <a:p>
          <a:r>
            <a:rPr lang="en-US" dirty="0"/>
            <a:t>Daily searches for porn</a:t>
          </a:r>
        </a:p>
      </dgm:t>
    </dgm:pt>
    <dgm:pt modelId="{375C5A5E-5F04-4FE8-98F8-795867C18A18}" type="parTrans" cxnId="{66E8CE3C-459F-4648-B4D7-5039298A0E92}">
      <dgm:prSet/>
      <dgm:spPr/>
      <dgm:t>
        <a:bodyPr/>
        <a:lstStyle/>
        <a:p>
          <a:endParaRPr lang="en-US"/>
        </a:p>
      </dgm:t>
    </dgm:pt>
    <dgm:pt modelId="{E74B8A5E-78D9-4E5B-86E1-203DE271581F}" type="sibTrans" cxnId="{66E8CE3C-459F-4648-B4D7-5039298A0E92}">
      <dgm:prSet/>
      <dgm:spPr/>
      <dgm:t>
        <a:bodyPr/>
        <a:lstStyle/>
        <a:p>
          <a:endParaRPr lang="en-US"/>
        </a:p>
      </dgm:t>
    </dgm:pt>
    <dgm:pt modelId="{9AC77E87-FC4D-4F04-889B-73358514DC0D}">
      <dgm:prSet/>
      <dgm:spPr/>
      <dgm:t>
        <a:bodyPr/>
        <a:lstStyle/>
        <a:p>
          <a:r>
            <a:rPr lang="en-US" dirty="0"/>
            <a:t>47%</a:t>
          </a:r>
        </a:p>
      </dgm:t>
    </dgm:pt>
    <dgm:pt modelId="{B29F90F6-921F-42B9-A496-5D121F61821E}" type="parTrans" cxnId="{04774158-8FAB-47B4-A2EE-D3D3A7E958BE}">
      <dgm:prSet/>
      <dgm:spPr/>
      <dgm:t>
        <a:bodyPr/>
        <a:lstStyle/>
        <a:p>
          <a:endParaRPr lang="en-US"/>
        </a:p>
      </dgm:t>
    </dgm:pt>
    <dgm:pt modelId="{3A77AB9A-DF29-465E-A0A5-D4FA3D0C537F}" type="sibTrans" cxnId="{04774158-8FAB-47B4-A2EE-D3D3A7E958BE}">
      <dgm:prSet/>
      <dgm:spPr/>
      <dgm:t>
        <a:bodyPr/>
        <a:lstStyle/>
        <a:p>
          <a:endParaRPr lang="en-US"/>
        </a:p>
      </dgm:t>
    </dgm:pt>
    <dgm:pt modelId="{C2F0E5C9-2943-4A9B-872F-ECF6B159E9F4}">
      <dgm:prSet/>
      <dgm:spPr/>
      <dgm:t>
        <a:bodyPr/>
        <a:lstStyle/>
        <a:p>
          <a:r>
            <a:rPr lang="en-US" dirty="0"/>
            <a:t>Christians: porn is a major problem in the home</a:t>
          </a:r>
        </a:p>
      </dgm:t>
    </dgm:pt>
    <dgm:pt modelId="{8FBB852D-32B7-4273-9DE3-951F1CFE69EC}" type="parTrans" cxnId="{F7608388-5A1F-4FE9-96E5-520EA7B1F725}">
      <dgm:prSet/>
      <dgm:spPr/>
      <dgm:t>
        <a:bodyPr/>
        <a:lstStyle/>
        <a:p>
          <a:endParaRPr lang="en-US"/>
        </a:p>
      </dgm:t>
    </dgm:pt>
    <dgm:pt modelId="{1A62CB6F-38D7-44F2-AFAB-0C4382E3DA24}" type="sibTrans" cxnId="{F7608388-5A1F-4FE9-96E5-520EA7B1F725}">
      <dgm:prSet/>
      <dgm:spPr/>
      <dgm:t>
        <a:bodyPr/>
        <a:lstStyle/>
        <a:p>
          <a:endParaRPr lang="en-US"/>
        </a:p>
      </dgm:t>
    </dgm:pt>
    <dgm:pt modelId="{BFDA231B-0350-428F-B42C-CEE73756DB19}">
      <dgm:prSet/>
      <dgm:spPr/>
      <dgm:t>
        <a:bodyPr/>
        <a:lstStyle/>
        <a:p>
          <a:r>
            <a:rPr lang="en-US" dirty="0"/>
            <a:t>1/3</a:t>
          </a:r>
        </a:p>
      </dgm:t>
    </dgm:pt>
    <dgm:pt modelId="{0134FAEF-77B9-40D2-8388-B1AEBFC02620}" type="sibTrans" cxnId="{436FC264-82C2-4B48-B805-A3CE01EAF49B}">
      <dgm:prSet/>
      <dgm:spPr/>
      <dgm:t>
        <a:bodyPr/>
        <a:lstStyle/>
        <a:p>
          <a:endParaRPr lang="en-US"/>
        </a:p>
      </dgm:t>
    </dgm:pt>
    <dgm:pt modelId="{D8B84BB0-8DCE-4134-A255-4493C1D64C01}" type="parTrans" cxnId="{436FC264-82C2-4B48-B805-A3CE01EAF49B}">
      <dgm:prSet/>
      <dgm:spPr/>
      <dgm:t>
        <a:bodyPr/>
        <a:lstStyle/>
        <a:p>
          <a:endParaRPr lang="en-US"/>
        </a:p>
      </dgm:t>
    </dgm:pt>
    <dgm:pt modelId="{F821B21A-2D1F-4D2E-B07F-4C985B23A27A}">
      <dgm:prSet/>
      <dgm:spPr/>
      <dgm:t>
        <a:bodyPr/>
        <a:lstStyle/>
        <a:p>
          <a:r>
            <a:rPr lang="en-US" dirty="0"/>
            <a:t>Women who use it regularly</a:t>
          </a:r>
        </a:p>
      </dgm:t>
    </dgm:pt>
    <dgm:pt modelId="{1D6B46DA-C7F1-44CE-9259-2532A648B6B8}" type="parTrans" cxnId="{66989D8F-AAB2-490C-88E6-2AE3D8F6DDA8}">
      <dgm:prSet/>
      <dgm:spPr/>
      <dgm:t>
        <a:bodyPr/>
        <a:lstStyle/>
        <a:p>
          <a:endParaRPr lang="en-US"/>
        </a:p>
      </dgm:t>
    </dgm:pt>
    <dgm:pt modelId="{AE026CDA-B649-487D-B2B7-818EA572EFCF}" type="sibTrans" cxnId="{66989D8F-AAB2-490C-88E6-2AE3D8F6DDA8}">
      <dgm:prSet/>
      <dgm:spPr/>
      <dgm:t>
        <a:bodyPr/>
        <a:lstStyle/>
        <a:p>
          <a:endParaRPr lang="en-US"/>
        </a:p>
      </dgm:t>
    </dgm:pt>
    <dgm:pt modelId="{B4B1CD1E-7A93-4988-AE77-4E261876AE8E}" type="pres">
      <dgm:prSet presAssocID="{08F627ED-A304-4697-8C44-18E45D3D2B1A}" presName="linearFlow" presStyleCnt="0">
        <dgm:presLayoutVars>
          <dgm:dir/>
          <dgm:animLvl val="lvl"/>
          <dgm:resizeHandles val="exact"/>
        </dgm:presLayoutVars>
      </dgm:prSet>
      <dgm:spPr/>
    </dgm:pt>
    <dgm:pt modelId="{AC8DE43C-F29D-4914-AE97-9330517EE09E}" type="pres">
      <dgm:prSet presAssocID="{5FC34D3A-C8D4-483C-8695-507470E74D50}" presName="composite" presStyleCnt="0"/>
      <dgm:spPr/>
    </dgm:pt>
    <dgm:pt modelId="{B6F2A473-8329-44BC-873A-CE4341B12225}" type="pres">
      <dgm:prSet presAssocID="{5FC34D3A-C8D4-483C-8695-507470E74D50}" presName="parTx" presStyleLbl="node1" presStyleIdx="0" presStyleCnt="4">
        <dgm:presLayoutVars>
          <dgm:chMax val="0"/>
          <dgm:chPref val="0"/>
          <dgm:bulletEnabled val="1"/>
        </dgm:presLayoutVars>
      </dgm:prSet>
      <dgm:spPr/>
    </dgm:pt>
    <dgm:pt modelId="{993C62E0-3C5A-48D7-B419-59191458099D}" type="pres">
      <dgm:prSet presAssocID="{5FC34D3A-C8D4-483C-8695-507470E74D50}" presName="parSh" presStyleLbl="node1" presStyleIdx="0" presStyleCnt="4"/>
      <dgm:spPr/>
    </dgm:pt>
    <dgm:pt modelId="{2A5BA5A5-1212-4538-B06E-9FC3EE8C383A}" type="pres">
      <dgm:prSet presAssocID="{5FC34D3A-C8D4-483C-8695-507470E74D50}" presName="desTx" presStyleLbl="fgAcc1" presStyleIdx="0" presStyleCnt="4">
        <dgm:presLayoutVars>
          <dgm:bulletEnabled val="1"/>
        </dgm:presLayoutVars>
      </dgm:prSet>
      <dgm:spPr/>
    </dgm:pt>
    <dgm:pt modelId="{683D87F0-9D77-4EA1-9256-FD223A85A997}" type="pres">
      <dgm:prSet presAssocID="{1DECF9F5-40C0-4379-BCCE-7BCAAD54807B}" presName="sibTrans" presStyleLbl="sibTrans2D1" presStyleIdx="0" presStyleCnt="3"/>
      <dgm:spPr/>
    </dgm:pt>
    <dgm:pt modelId="{8B5F0A0E-4306-4A9D-AA5F-B1CE05CEF994}" type="pres">
      <dgm:prSet presAssocID="{1DECF9F5-40C0-4379-BCCE-7BCAAD54807B}" presName="connTx" presStyleLbl="sibTrans2D1" presStyleIdx="0" presStyleCnt="3"/>
      <dgm:spPr/>
    </dgm:pt>
    <dgm:pt modelId="{5171A6CD-28F1-42A2-AC1E-C32DD24ABA08}" type="pres">
      <dgm:prSet presAssocID="{9845D52A-E054-4EB0-A5A3-32AE7DC6D645}" presName="composite" presStyleCnt="0"/>
      <dgm:spPr/>
    </dgm:pt>
    <dgm:pt modelId="{0167769D-9FB4-4F69-A02A-65B81C3F6C93}" type="pres">
      <dgm:prSet presAssocID="{9845D52A-E054-4EB0-A5A3-32AE7DC6D645}" presName="parTx" presStyleLbl="node1" presStyleIdx="0" presStyleCnt="4">
        <dgm:presLayoutVars>
          <dgm:chMax val="0"/>
          <dgm:chPref val="0"/>
          <dgm:bulletEnabled val="1"/>
        </dgm:presLayoutVars>
      </dgm:prSet>
      <dgm:spPr/>
    </dgm:pt>
    <dgm:pt modelId="{E621182F-7AA0-43B2-9C6F-49694CC9CCF0}" type="pres">
      <dgm:prSet presAssocID="{9845D52A-E054-4EB0-A5A3-32AE7DC6D645}" presName="parSh" presStyleLbl="node1" presStyleIdx="1" presStyleCnt="4"/>
      <dgm:spPr/>
    </dgm:pt>
    <dgm:pt modelId="{15451479-B759-4C97-AB9B-7B5C6A3F8478}" type="pres">
      <dgm:prSet presAssocID="{9845D52A-E054-4EB0-A5A3-32AE7DC6D645}" presName="desTx" presStyleLbl="fgAcc1" presStyleIdx="1" presStyleCnt="4">
        <dgm:presLayoutVars>
          <dgm:bulletEnabled val="1"/>
        </dgm:presLayoutVars>
      </dgm:prSet>
      <dgm:spPr/>
    </dgm:pt>
    <dgm:pt modelId="{D95CD353-4032-4F2C-AA29-205958412ACE}" type="pres">
      <dgm:prSet presAssocID="{796364FD-7651-493A-AEE5-8DD45DF8EEAC}" presName="sibTrans" presStyleLbl="sibTrans2D1" presStyleIdx="1" presStyleCnt="3"/>
      <dgm:spPr/>
    </dgm:pt>
    <dgm:pt modelId="{0DDA3E5C-246E-4F86-A945-982A708F90C9}" type="pres">
      <dgm:prSet presAssocID="{796364FD-7651-493A-AEE5-8DD45DF8EEAC}" presName="connTx" presStyleLbl="sibTrans2D1" presStyleIdx="1" presStyleCnt="3"/>
      <dgm:spPr/>
    </dgm:pt>
    <dgm:pt modelId="{43613E1F-CDD2-400B-AC24-F58B9159730B}" type="pres">
      <dgm:prSet presAssocID="{9AC77E87-FC4D-4F04-889B-73358514DC0D}" presName="composite" presStyleCnt="0"/>
      <dgm:spPr/>
    </dgm:pt>
    <dgm:pt modelId="{824C6025-568A-41A2-BFD7-AAB74DB7599B}" type="pres">
      <dgm:prSet presAssocID="{9AC77E87-FC4D-4F04-889B-73358514DC0D}" presName="parTx" presStyleLbl="node1" presStyleIdx="1" presStyleCnt="4">
        <dgm:presLayoutVars>
          <dgm:chMax val="0"/>
          <dgm:chPref val="0"/>
          <dgm:bulletEnabled val="1"/>
        </dgm:presLayoutVars>
      </dgm:prSet>
      <dgm:spPr/>
    </dgm:pt>
    <dgm:pt modelId="{53D8A6C9-B63B-430E-B06F-AD533374AE92}" type="pres">
      <dgm:prSet presAssocID="{9AC77E87-FC4D-4F04-889B-73358514DC0D}" presName="parSh" presStyleLbl="node1" presStyleIdx="2" presStyleCnt="4"/>
      <dgm:spPr/>
    </dgm:pt>
    <dgm:pt modelId="{816FE444-CDCA-4AFF-8288-59CE934EA139}" type="pres">
      <dgm:prSet presAssocID="{9AC77E87-FC4D-4F04-889B-73358514DC0D}" presName="desTx" presStyleLbl="fgAcc1" presStyleIdx="2" presStyleCnt="4">
        <dgm:presLayoutVars>
          <dgm:bulletEnabled val="1"/>
        </dgm:presLayoutVars>
      </dgm:prSet>
      <dgm:spPr/>
    </dgm:pt>
    <dgm:pt modelId="{21898E54-164B-4EA9-9803-C775DDFD3EB3}" type="pres">
      <dgm:prSet presAssocID="{3A77AB9A-DF29-465E-A0A5-D4FA3D0C537F}" presName="sibTrans" presStyleLbl="sibTrans2D1" presStyleIdx="2" presStyleCnt="3"/>
      <dgm:spPr/>
    </dgm:pt>
    <dgm:pt modelId="{091A20BD-C9DE-470A-923A-33AB7077D04D}" type="pres">
      <dgm:prSet presAssocID="{3A77AB9A-DF29-465E-A0A5-D4FA3D0C537F}" presName="connTx" presStyleLbl="sibTrans2D1" presStyleIdx="2" presStyleCnt="3"/>
      <dgm:spPr/>
    </dgm:pt>
    <dgm:pt modelId="{0BFCF02F-B9F0-4B42-923B-4CE7F8F24AA5}" type="pres">
      <dgm:prSet presAssocID="{BFDA231B-0350-428F-B42C-CEE73756DB19}" presName="composite" presStyleCnt="0"/>
      <dgm:spPr/>
    </dgm:pt>
    <dgm:pt modelId="{1A4C524F-B37D-44AD-98DA-BC517EC67351}" type="pres">
      <dgm:prSet presAssocID="{BFDA231B-0350-428F-B42C-CEE73756DB19}" presName="parTx" presStyleLbl="node1" presStyleIdx="2" presStyleCnt="4">
        <dgm:presLayoutVars>
          <dgm:chMax val="0"/>
          <dgm:chPref val="0"/>
          <dgm:bulletEnabled val="1"/>
        </dgm:presLayoutVars>
      </dgm:prSet>
      <dgm:spPr/>
    </dgm:pt>
    <dgm:pt modelId="{BD57182C-6CA9-4062-AB68-8024045A4802}" type="pres">
      <dgm:prSet presAssocID="{BFDA231B-0350-428F-B42C-CEE73756DB19}" presName="parSh" presStyleLbl="node1" presStyleIdx="3" presStyleCnt="4"/>
      <dgm:spPr/>
    </dgm:pt>
    <dgm:pt modelId="{742DEA62-08CF-42FD-9EDF-6A38977A15B6}" type="pres">
      <dgm:prSet presAssocID="{BFDA231B-0350-428F-B42C-CEE73756DB19}" presName="desTx" presStyleLbl="fgAcc1" presStyleIdx="3" presStyleCnt="4">
        <dgm:presLayoutVars>
          <dgm:bulletEnabled val="1"/>
        </dgm:presLayoutVars>
      </dgm:prSet>
      <dgm:spPr/>
    </dgm:pt>
  </dgm:ptLst>
  <dgm:cxnLst>
    <dgm:cxn modelId="{C1809E0B-F0CB-4317-A202-05015E7AC632}" type="presOf" srcId="{C2F0E5C9-2943-4A9B-872F-ECF6B159E9F4}" destId="{816FE444-CDCA-4AFF-8288-59CE934EA139}" srcOrd="0" destOrd="0" presId="urn:microsoft.com/office/officeart/2005/8/layout/process3"/>
    <dgm:cxn modelId="{B04C6215-C46D-4282-963F-02A26E25C8AB}" srcId="{08F627ED-A304-4697-8C44-18E45D3D2B1A}" destId="{9845D52A-E054-4EB0-A5A3-32AE7DC6D645}" srcOrd="1" destOrd="0" parTransId="{952EE001-86C3-4022-96EE-ABDB540B8A78}" sibTransId="{796364FD-7651-493A-AEE5-8DD45DF8EEAC}"/>
    <dgm:cxn modelId="{1F9E6117-4ED5-473B-AF3E-ABD08468FE58}" type="presOf" srcId="{796364FD-7651-493A-AEE5-8DD45DF8EEAC}" destId="{D95CD353-4032-4F2C-AA29-205958412ACE}" srcOrd="0" destOrd="0" presId="urn:microsoft.com/office/officeart/2005/8/layout/process3"/>
    <dgm:cxn modelId="{03446920-D7EA-4915-BE1A-204276203DFC}" type="presOf" srcId="{1DECF9F5-40C0-4379-BCCE-7BCAAD54807B}" destId="{683D87F0-9D77-4EA1-9256-FD223A85A997}" srcOrd="0" destOrd="0" presId="urn:microsoft.com/office/officeart/2005/8/layout/process3"/>
    <dgm:cxn modelId="{6E2AD427-EC3D-43E4-9331-0D4CD5D11FB9}" type="presOf" srcId="{BFDA231B-0350-428F-B42C-CEE73756DB19}" destId="{BD57182C-6CA9-4062-AB68-8024045A4802}" srcOrd="1" destOrd="0" presId="urn:microsoft.com/office/officeart/2005/8/layout/process3"/>
    <dgm:cxn modelId="{66E8CE3C-459F-4648-B4D7-5039298A0E92}" srcId="{9845D52A-E054-4EB0-A5A3-32AE7DC6D645}" destId="{566C4A8F-CE66-4FF5-AF11-6C385F74A275}" srcOrd="0" destOrd="0" parTransId="{375C5A5E-5F04-4FE8-98F8-795867C18A18}" sibTransId="{E74B8A5E-78D9-4E5B-86E1-203DE271581F}"/>
    <dgm:cxn modelId="{0A19804E-2B88-45D1-A298-67C90FD0E2EA}" type="presOf" srcId="{5FC34D3A-C8D4-483C-8695-507470E74D50}" destId="{B6F2A473-8329-44BC-873A-CE4341B12225}" srcOrd="0" destOrd="0" presId="urn:microsoft.com/office/officeart/2005/8/layout/process3"/>
    <dgm:cxn modelId="{1B6B2955-F3C7-4337-8F56-53C857856A5E}" type="presOf" srcId="{08F627ED-A304-4697-8C44-18E45D3D2B1A}" destId="{B4B1CD1E-7A93-4988-AE77-4E261876AE8E}" srcOrd="0" destOrd="0" presId="urn:microsoft.com/office/officeart/2005/8/layout/process3"/>
    <dgm:cxn modelId="{04774158-8FAB-47B4-A2EE-D3D3A7E958BE}" srcId="{08F627ED-A304-4697-8C44-18E45D3D2B1A}" destId="{9AC77E87-FC4D-4F04-889B-73358514DC0D}" srcOrd="2" destOrd="0" parTransId="{B29F90F6-921F-42B9-A496-5D121F61821E}" sibTransId="{3A77AB9A-DF29-465E-A0A5-D4FA3D0C537F}"/>
    <dgm:cxn modelId="{65998F5C-9491-499A-A106-BA96C435E4AF}" type="presOf" srcId="{566C4A8F-CE66-4FF5-AF11-6C385F74A275}" destId="{15451479-B759-4C97-AB9B-7B5C6A3F8478}" srcOrd="0" destOrd="0" presId="urn:microsoft.com/office/officeart/2005/8/layout/process3"/>
    <dgm:cxn modelId="{436FC264-82C2-4B48-B805-A3CE01EAF49B}" srcId="{08F627ED-A304-4697-8C44-18E45D3D2B1A}" destId="{BFDA231B-0350-428F-B42C-CEE73756DB19}" srcOrd="3" destOrd="0" parTransId="{D8B84BB0-8DCE-4134-A255-4493C1D64C01}" sibTransId="{0134FAEF-77B9-40D2-8388-B1AEBFC02620}"/>
    <dgm:cxn modelId="{AB551071-C170-4717-BA05-20EAAED468C4}" type="presOf" srcId="{3A77AB9A-DF29-465E-A0A5-D4FA3D0C537F}" destId="{21898E54-164B-4EA9-9803-C775DDFD3EB3}" srcOrd="0" destOrd="0" presId="urn:microsoft.com/office/officeart/2005/8/layout/process3"/>
    <dgm:cxn modelId="{FDF4827D-2882-497D-997E-1A92494A9107}" type="presOf" srcId="{9845D52A-E054-4EB0-A5A3-32AE7DC6D645}" destId="{0167769D-9FB4-4F69-A02A-65B81C3F6C93}" srcOrd="0" destOrd="0" presId="urn:microsoft.com/office/officeart/2005/8/layout/process3"/>
    <dgm:cxn modelId="{7EBE687F-C116-4B57-9555-141C348193AB}" type="presOf" srcId="{3A77AB9A-DF29-465E-A0A5-D4FA3D0C537F}" destId="{091A20BD-C9DE-470A-923A-33AB7077D04D}" srcOrd="1" destOrd="0" presId="urn:microsoft.com/office/officeart/2005/8/layout/process3"/>
    <dgm:cxn modelId="{FB0FA082-3950-4822-951F-05A1A9548F18}" srcId="{5FC34D3A-C8D4-483C-8695-507470E74D50}" destId="{C057D6ED-8F49-42DC-B8A7-C07F68F0F734}" srcOrd="0" destOrd="0" parTransId="{131D11D9-3030-4E3B-8F84-0108E6497B2A}" sibTransId="{6E885013-4246-43E1-A818-2251A99C8FD2}"/>
    <dgm:cxn modelId="{6AD76384-E9B2-435A-8E35-F0269F18BEBB}" type="presOf" srcId="{BFDA231B-0350-428F-B42C-CEE73756DB19}" destId="{1A4C524F-B37D-44AD-98DA-BC517EC67351}" srcOrd="0" destOrd="0" presId="urn:microsoft.com/office/officeart/2005/8/layout/process3"/>
    <dgm:cxn modelId="{C0DCAD85-3B18-4519-BA22-2804399C83D8}" type="presOf" srcId="{C057D6ED-8F49-42DC-B8A7-C07F68F0F734}" destId="{2A5BA5A5-1212-4538-B06E-9FC3EE8C383A}" srcOrd="0" destOrd="0" presId="urn:microsoft.com/office/officeart/2005/8/layout/process3"/>
    <dgm:cxn modelId="{F7608388-5A1F-4FE9-96E5-520EA7B1F725}" srcId="{9AC77E87-FC4D-4F04-889B-73358514DC0D}" destId="{C2F0E5C9-2943-4A9B-872F-ECF6B159E9F4}" srcOrd="0" destOrd="0" parTransId="{8FBB852D-32B7-4273-9DE3-951F1CFE69EC}" sibTransId="{1A62CB6F-38D7-44F2-AFAB-0C4382E3DA24}"/>
    <dgm:cxn modelId="{58ED2B8F-EE29-49C8-8FE4-3C8BFDE6DBB2}" type="presOf" srcId="{5FC34D3A-C8D4-483C-8695-507470E74D50}" destId="{993C62E0-3C5A-48D7-B419-59191458099D}" srcOrd="1" destOrd="0" presId="urn:microsoft.com/office/officeart/2005/8/layout/process3"/>
    <dgm:cxn modelId="{66989D8F-AAB2-490C-88E6-2AE3D8F6DDA8}" srcId="{BFDA231B-0350-428F-B42C-CEE73756DB19}" destId="{F821B21A-2D1F-4D2E-B07F-4C985B23A27A}" srcOrd="0" destOrd="0" parTransId="{1D6B46DA-C7F1-44CE-9259-2532A648B6B8}" sibTransId="{AE026CDA-B649-487D-B2B7-818EA572EFCF}"/>
    <dgm:cxn modelId="{8858B29F-B6A8-4602-93C1-865A6FFDE6EB}" type="presOf" srcId="{796364FD-7651-493A-AEE5-8DD45DF8EEAC}" destId="{0DDA3E5C-246E-4F86-A945-982A708F90C9}" srcOrd="1" destOrd="0" presId="urn:microsoft.com/office/officeart/2005/8/layout/process3"/>
    <dgm:cxn modelId="{E0A338AD-A8E1-4AD2-81D5-F93032BCB4F1}" type="presOf" srcId="{9AC77E87-FC4D-4F04-889B-73358514DC0D}" destId="{824C6025-568A-41A2-BFD7-AAB74DB7599B}" srcOrd="0" destOrd="0" presId="urn:microsoft.com/office/officeart/2005/8/layout/process3"/>
    <dgm:cxn modelId="{0B809DBC-6E86-4611-B833-E989A3D90978}" type="presOf" srcId="{9845D52A-E054-4EB0-A5A3-32AE7DC6D645}" destId="{E621182F-7AA0-43B2-9C6F-49694CC9CCF0}" srcOrd="1" destOrd="0" presId="urn:microsoft.com/office/officeart/2005/8/layout/process3"/>
    <dgm:cxn modelId="{A131F0C8-BC1A-4CAC-90C1-E6DD40236F09}" type="presOf" srcId="{9AC77E87-FC4D-4F04-889B-73358514DC0D}" destId="{53D8A6C9-B63B-430E-B06F-AD533374AE92}" srcOrd="1" destOrd="0" presId="urn:microsoft.com/office/officeart/2005/8/layout/process3"/>
    <dgm:cxn modelId="{277179CE-E2F5-4733-8D23-9E37CACB7B9E}" srcId="{08F627ED-A304-4697-8C44-18E45D3D2B1A}" destId="{5FC34D3A-C8D4-483C-8695-507470E74D50}" srcOrd="0" destOrd="0" parTransId="{9978A89C-C2F1-4241-807C-13619E6D6376}" sibTransId="{1DECF9F5-40C0-4379-BCCE-7BCAAD54807B}"/>
    <dgm:cxn modelId="{85AB0ED6-32AD-4965-BF41-6F5CEC6D77C9}" type="presOf" srcId="{1DECF9F5-40C0-4379-BCCE-7BCAAD54807B}" destId="{8B5F0A0E-4306-4A9D-AA5F-B1CE05CEF994}" srcOrd="1" destOrd="0" presId="urn:microsoft.com/office/officeart/2005/8/layout/process3"/>
    <dgm:cxn modelId="{10D5F8F4-77B8-4165-9ABA-889747AF0B9B}" type="presOf" srcId="{F821B21A-2D1F-4D2E-B07F-4C985B23A27A}" destId="{742DEA62-08CF-42FD-9EDF-6A38977A15B6}" srcOrd="0" destOrd="0" presId="urn:microsoft.com/office/officeart/2005/8/layout/process3"/>
    <dgm:cxn modelId="{5D2A6D6A-074D-4AAA-B117-839240D4891C}" type="presParOf" srcId="{B4B1CD1E-7A93-4988-AE77-4E261876AE8E}" destId="{AC8DE43C-F29D-4914-AE97-9330517EE09E}" srcOrd="0" destOrd="0" presId="urn:microsoft.com/office/officeart/2005/8/layout/process3"/>
    <dgm:cxn modelId="{3D6B84AA-6114-407F-92DA-63CC73C19BBA}" type="presParOf" srcId="{AC8DE43C-F29D-4914-AE97-9330517EE09E}" destId="{B6F2A473-8329-44BC-873A-CE4341B12225}" srcOrd="0" destOrd="0" presId="urn:microsoft.com/office/officeart/2005/8/layout/process3"/>
    <dgm:cxn modelId="{F9E6CB36-9442-4E86-BF10-FC4676E8CED0}" type="presParOf" srcId="{AC8DE43C-F29D-4914-AE97-9330517EE09E}" destId="{993C62E0-3C5A-48D7-B419-59191458099D}" srcOrd="1" destOrd="0" presId="urn:microsoft.com/office/officeart/2005/8/layout/process3"/>
    <dgm:cxn modelId="{8AFDC9F4-6369-4913-A9B8-49BE8DADC6B6}" type="presParOf" srcId="{AC8DE43C-F29D-4914-AE97-9330517EE09E}" destId="{2A5BA5A5-1212-4538-B06E-9FC3EE8C383A}" srcOrd="2" destOrd="0" presId="urn:microsoft.com/office/officeart/2005/8/layout/process3"/>
    <dgm:cxn modelId="{50539915-F940-42B0-8682-2E5A628C9C00}" type="presParOf" srcId="{B4B1CD1E-7A93-4988-AE77-4E261876AE8E}" destId="{683D87F0-9D77-4EA1-9256-FD223A85A997}" srcOrd="1" destOrd="0" presId="urn:microsoft.com/office/officeart/2005/8/layout/process3"/>
    <dgm:cxn modelId="{5D69A1C1-DF9B-4409-814F-5A7CABE88C58}" type="presParOf" srcId="{683D87F0-9D77-4EA1-9256-FD223A85A997}" destId="{8B5F0A0E-4306-4A9D-AA5F-B1CE05CEF994}" srcOrd="0" destOrd="0" presId="urn:microsoft.com/office/officeart/2005/8/layout/process3"/>
    <dgm:cxn modelId="{CB252F10-81BC-4D19-9F4B-121EF512BCE7}" type="presParOf" srcId="{B4B1CD1E-7A93-4988-AE77-4E261876AE8E}" destId="{5171A6CD-28F1-42A2-AC1E-C32DD24ABA08}" srcOrd="2" destOrd="0" presId="urn:microsoft.com/office/officeart/2005/8/layout/process3"/>
    <dgm:cxn modelId="{5583997B-4564-4526-A308-46872B9CDD54}" type="presParOf" srcId="{5171A6CD-28F1-42A2-AC1E-C32DD24ABA08}" destId="{0167769D-9FB4-4F69-A02A-65B81C3F6C93}" srcOrd="0" destOrd="0" presId="urn:microsoft.com/office/officeart/2005/8/layout/process3"/>
    <dgm:cxn modelId="{785D22B6-A5A6-44DD-B120-B738AE24A098}" type="presParOf" srcId="{5171A6CD-28F1-42A2-AC1E-C32DD24ABA08}" destId="{E621182F-7AA0-43B2-9C6F-49694CC9CCF0}" srcOrd="1" destOrd="0" presId="urn:microsoft.com/office/officeart/2005/8/layout/process3"/>
    <dgm:cxn modelId="{369985A7-7161-4B0A-B0CE-4F302ABC8B33}" type="presParOf" srcId="{5171A6CD-28F1-42A2-AC1E-C32DD24ABA08}" destId="{15451479-B759-4C97-AB9B-7B5C6A3F8478}" srcOrd="2" destOrd="0" presId="urn:microsoft.com/office/officeart/2005/8/layout/process3"/>
    <dgm:cxn modelId="{A7F815AD-76F1-46F1-A137-04EB933DE34E}" type="presParOf" srcId="{B4B1CD1E-7A93-4988-AE77-4E261876AE8E}" destId="{D95CD353-4032-4F2C-AA29-205958412ACE}" srcOrd="3" destOrd="0" presId="urn:microsoft.com/office/officeart/2005/8/layout/process3"/>
    <dgm:cxn modelId="{60847FDA-691E-437A-8F98-147FCCCEB598}" type="presParOf" srcId="{D95CD353-4032-4F2C-AA29-205958412ACE}" destId="{0DDA3E5C-246E-4F86-A945-982A708F90C9}" srcOrd="0" destOrd="0" presId="urn:microsoft.com/office/officeart/2005/8/layout/process3"/>
    <dgm:cxn modelId="{ABB2806C-409C-4251-80EE-A381AE5CBE7A}" type="presParOf" srcId="{B4B1CD1E-7A93-4988-AE77-4E261876AE8E}" destId="{43613E1F-CDD2-400B-AC24-F58B9159730B}" srcOrd="4" destOrd="0" presId="urn:microsoft.com/office/officeart/2005/8/layout/process3"/>
    <dgm:cxn modelId="{F80A46AB-8F20-4A1F-A4D0-133B7A9DD0CD}" type="presParOf" srcId="{43613E1F-CDD2-400B-AC24-F58B9159730B}" destId="{824C6025-568A-41A2-BFD7-AAB74DB7599B}" srcOrd="0" destOrd="0" presId="urn:microsoft.com/office/officeart/2005/8/layout/process3"/>
    <dgm:cxn modelId="{9F2A2A6C-3ADD-4766-89BA-42BB05CF4847}" type="presParOf" srcId="{43613E1F-CDD2-400B-AC24-F58B9159730B}" destId="{53D8A6C9-B63B-430E-B06F-AD533374AE92}" srcOrd="1" destOrd="0" presId="urn:microsoft.com/office/officeart/2005/8/layout/process3"/>
    <dgm:cxn modelId="{174E063E-01C6-444E-B6FF-D921132113EC}" type="presParOf" srcId="{43613E1F-CDD2-400B-AC24-F58B9159730B}" destId="{816FE444-CDCA-4AFF-8288-59CE934EA139}" srcOrd="2" destOrd="0" presId="urn:microsoft.com/office/officeart/2005/8/layout/process3"/>
    <dgm:cxn modelId="{BD3D7786-E7DD-4711-AF53-3ACA293B719B}" type="presParOf" srcId="{B4B1CD1E-7A93-4988-AE77-4E261876AE8E}" destId="{21898E54-164B-4EA9-9803-C775DDFD3EB3}" srcOrd="5" destOrd="0" presId="urn:microsoft.com/office/officeart/2005/8/layout/process3"/>
    <dgm:cxn modelId="{2EF4C5F6-FB4A-4179-AF6D-C71B8CD40569}" type="presParOf" srcId="{21898E54-164B-4EA9-9803-C775DDFD3EB3}" destId="{091A20BD-C9DE-470A-923A-33AB7077D04D}" srcOrd="0" destOrd="0" presId="urn:microsoft.com/office/officeart/2005/8/layout/process3"/>
    <dgm:cxn modelId="{7E7C003F-E342-4C5D-8B6D-7BAA2235EDBA}" type="presParOf" srcId="{B4B1CD1E-7A93-4988-AE77-4E261876AE8E}" destId="{0BFCF02F-B9F0-4B42-923B-4CE7F8F24AA5}" srcOrd="6" destOrd="0" presId="urn:microsoft.com/office/officeart/2005/8/layout/process3"/>
    <dgm:cxn modelId="{F07777D3-A564-4B63-9754-07A1EF1004CD}" type="presParOf" srcId="{0BFCF02F-B9F0-4B42-923B-4CE7F8F24AA5}" destId="{1A4C524F-B37D-44AD-98DA-BC517EC67351}" srcOrd="0" destOrd="0" presId="urn:microsoft.com/office/officeart/2005/8/layout/process3"/>
    <dgm:cxn modelId="{3A8E65B9-49D1-438A-837E-EF209A28C813}" type="presParOf" srcId="{0BFCF02F-B9F0-4B42-923B-4CE7F8F24AA5}" destId="{BD57182C-6CA9-4062-AB68-8024045A4802}" srcOrd="1" destOrd="0" presId="urn:microsoft.com/office/officeart/2005/8/layout/process3"/>
    <dgm:cxn modelId="{79CB3A81-9DD5-418B-87F0-1AB021B64287}" type="presParOf" srcId="{0BFCF02F-B9F0-4B42-923B-4CE7F8F24AA5}" destId="{742DEA62-08CF-42FD-9EDF-6A38977A15B6}" srcOrd="2" destOrd="0" presId="urn:microsoft.com/office/officeart/2005/8/layout/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333D7C7-F745-4966-8BF9-BEB67943B190}" type="doc">
      <dgm:prSet loTypeId="urn:microsoft.com/office/officeart/2005/8/layout/cycle6" loCatId="cycle" qsTypeId="urn:microsoft.com/office/officeart/2005/8/quickstyle/simple4" qsCatId="simple" csTypeId="urn:microsoft.com/office/officeart/2005/8/colors/colorful5" csCatId="colorful" phldr="1"/>
      <dgm:spPr/>
      <dgm:t>
        <a:bodyPr/>
        <a:lstStyle/>
        <a:p>
          <a:endParaRPr lang="en-US"/>
        </a:p>
      </dgm:t>
    </dgm:pt>
    <dgm:pt modelId="{E0BDAB6A-38D8-4885-8686-52AB61F466DC}">
      <dgm:prSet phldrT="[Text]"/>
      <dgm:spPr/>
      <dgm:t>
        <a:bodyPr/>
        <a:lstStyle/>
        <a:p>
          <a:r>
            <a:rPr lang="en-US" dirty="0"/>
            <a:t>Curiosity</a:t>
          </a:r>
        </a:p>
      </dgm:t>
    </dgm:pt>
    <dgm:pt modelId="{C17415A6-3448-4689-A7E8-F7E2EB6BD468}" type="parTrans" cxnId="{BBB6012A-70C5-4CAE-A3BA-0C40AB33D35C}">
      <dgm:prSet/>
      <dgm:spPr/>
      <dgm:t>
        <a:bodyPr/>
        <a:lstStyle/>
        <a:p>
          <a:endParaRPr lang="en-US"/>
        </a:p>
      </dgm:t>
    </dgm:pt>
    <dgm:pt modelId="{11850448-5D4F-4A16-A3C4-B53616326A0D}" type="sibTrans" cxnId="{BBB6012A-70C5-4CAE-A3BA-0C40AB33D35C}">
      <dgm:prSet/>
      <dgm:spPr/>
      <dgm:t>
        <a:bodyPr/>
        <a:lstStyle/>
        <a:p>
          <a:endParaRPr lang="en-US"/>
        </a:p>
      </dgm:t>
    </dgm:pt>
    <dgm:pt modelId="{0B42D82B-5C70-4677-960E-09175F9665D1}">
      <dgm:prSet phldrT="[Text]"/>
      <dgm:spPr/>
      <dgm:t>
        <a:bodyPr/>
        <a:lstStyle/>
        <a:p>
          <a:r>
            <a:rPr lang="en-US" dirty="0"/>
            <a:t>Absorption</a:t>
          </a:r>
        </a:p>
      </dgm:t>
    </dgm:pt>
    <dgm:pt modelId="{604F7103-5F46-4BC3-B2BA-A82D5C40BBAF}" type="parTrans" cxnId="{E7C7DC43-2620-418E-BEED-0514279CF56C}">
      <dgm:prSet/>
      <dgm:spPr/>
      <dgm:t>
        <a:bodyPr/>
        <a:lstStyle/>
        <a:p>
          <a:endParaRPr lang="en-US"/>
        </a:p>
      </dgm:t>
    </dgm:pt>
    <dgm:pt modelId="{FEBE9100-5340-48E1-84EA-B4E3D58BAC43}" type="sibTrans" cxnId="{E7C7DC43-2620-418E-BEED-0514279CF56C}">
      <dgm:prSet/>
      <dgm:spPr/>
      <dgm:t>
        <a:bodyPr/>
        <a:lstStyle/>
        <a:p>
          <a:endParaRPr lang="en-US"/>
        </a:p>
      </dgm:t>
    </dgm:pt>
    <dgm:pt modelId="{C5DC9BBE-8F66-4F45-8693-79C85D5EEDF8}">
      <dgm:prSet phldrT="[Text]"/>
      <dgm:spPr/>
      <dgm:t>
        <a:bodyPr/>
        <a:lstStyle/>
        <a:p>
          <a:r>
            <a:rPr lang="en-US" dirty="0"/>
            <a:t>Dependence</a:t>
          </a:r>
        </a:p>
      </dgm:t>
    </dgm:pt>
    <dgm:pt modelId="{2D828DBE-3BA2-4FAA-A068-4FD3AB4776F8}" type="parTrans" cxnId="{F788A35C-1BD3-43CD-A7AF-9B23DEF0970D}">
      <dgm:prSet/>
      <dgm:spPr/>
      <dgm:t>
        <a:bodyPr/>
        <a:lstStyle/>
        <a:p>
          <a:endParaRPr lang="en-US"/>
        </a:p>
      </dgm:t>
    </dgm:pt>
    <dgm:pt modelId="{A3D252C1-D6FC-45D1-9257-F16C6101D7B6}" type="sibTrans" cxnId="{F788A35C-1BD3-43CD-A7AF-9B23DEF0970D}">
      <dgm:prSet/>
      <dgm:spPr/>
      <dgm:t>
        <a:bodyPr/>
        <a:lstStyle/>
        <a:p>
          <a:endParaRPr lang="en-US"/>
        </a:p>
      </dgm:t>
    </dgm:pt>
    <dgm:pt modelId="{A54C0275-3DB9-4620-BFFF-F7975D457D53}">
      <dgm:prSet phldrT="[Text]"/>
      <dgm:spPr/>
      <dgm:t>
        <a:bodyPr/>
        <a:lstStyle/>
        <a:p>
          <a:r>
            <a:rPr lang="en-US" dirty="0"/>
            <a:t>Tolerance</a:t>
          </a:r>
        </a:p>
      </dgm:t>
    </dgm:pt>
    <dgm:pt modelId="{68A254EB-9E7B-451F-A911-82D3A7F7DF16}" type="parTrans" cxnId="{57068050-2AC3-4F3D-BE7A-2A97A45789AA}">
      <dgm:prSet/>
      <dgm:spPr/>
      <dgm:t>
        <a:bodyPr/>
        <a:lstStyle/>
        <a:p>
          <a:endParaRPr lang="en-US"/>
        </a:p>
      </dgm:t>
    </dgm:pt>
    <dgm:pt modelId="{89F71078-F575-4496-B2AA-F80D102DFD8B}" type="sibTrans" cxnId="{57068050-2AC3-4F3D-BE7A-2A97A45789AA}">
      <dgm:prSet/>
      <dgm:spPr/>
      <dgm:t>
        <a:bodyPr/>
        <a:lstStyle/>
        <a:p>
          <a:endParaRPr lang="en-US"/>
        </a:p>
      </dgm:t>
    </dgm:pt>
    <dgm:pt modelId="{8571B2F6-69B5-4C51-8F2C-ECC248DF3BF7}">
      <dgm:prSet phldrT="[Text]"/>
      <dgm:spPr/>
      <dgm:t>
        <a:bodyPr/>
        <a:lstStyle/>
        <a:p>
          <a:r>
            <a:rPr lang="en-US" dirty="0"/>
            <a:t>Shame</a:t>
          </a:r>
        </a:p>
      </dgm:t>
    </dgm:pt>
    <dgm:pt modelId="{DC7F1031-6F17-4A2E-8526-AE66776AAB89}" type="parTrans" cxnId="{DF3E8C83-5390-46C6-8BB9-EE895B8B1537}">
      <dgm:prSet/>
      <dgm:spPr/>
      <dgm:t>
        <a:bodyPr/>
        <a:lstStyle/>
        <a:p>
          <a:endParaRPr lang="en-US"/>
        </a:p>
      </dgm:t>
    </dgm:pt>
    <dgm:pt modelId="{A9DB4C04-998F-4FD3-97BD-8E08C5FEF9AC}" type="sibTrans" cxnId="{DF3E8C83-5390-46C6-8BB9-EE895B8B1537}">
      <dgm:prSet/>
      <dgm:spPr/>
      <dgm:t>
        <a:bodyPr/>
        <a:lstStyle/>
        <a:p>
          <a:endParaRPr lang="en-US"/>
        </a:p>
      </dgm:t>
    </dgm:pt>
    <dgm:pt modelId="{E7A411D6-DCB5-438A-8F59-7DA0C239C597}" type="pres">
      <dgm:prSet presAssocID="{7333D7C7-F745-4966-8BF9-BEB67943B190}" presName="cycle" presStyleCnt="0">
        <dgm:presLayoutVars>
          <dgm:dir/>
          <dgm:resizeHandles val="exact"/>
        </dgm:presLayoutVars>
      </dgm:prSet>
      <dgm:spPr/>
    </dgm:pt>
    <dgm:pt modelId="{ABC6CEB3-455C-4582-902E-B83DDB4C1F42}" type="pres">
      <dgm:prSet presAssocID="{E0BDAB6A-38D8-4885-8686-52AB61F466DC}" presName="node" presStyleLbl="node1" presStyleIdx="0" presStyleCnt="5">
        <dgm:presLayoutVars>
          <dgm:bulletEnabled val="1"/>
        </dgm:presLayoutVars>
      </dgm:prSet>
      <dgm:spPr/>
    </dgm:pt>
    <dgm:pt modelId="{8A307653-F28C-470B-AC24-03406C510150}" type="pres">
      <dgm:prSet presAssocID="{E0BDAB6A-38D8-4885-8686-52AB61F466DC}" presName="spNode" presStyleCnt="0"/>
      <dgm:spPr/>
    </dgm:pt>
    <dgm:pt modelId="{D8DDDF2B-D688-4812-BA4E-43C652AB88EB}" type="pres">
      <dgm:prSet presAssocID="{11850448-5D4F-4A16-A3C4-B53616326A0D}" presName="sibTrans" presStyleLbl="sibTrans1D1" presStyleIdx="0" presStyleCnt="5"/>
      <dgm:spPr/>
    </dgm:pt>
    <dgm:pt modelId="{AF609DB7-245B-4749-8F61-9EFF7ED8E610}" type="pres">
      <dgm:prSet presAssocID="{0B42D82B-5C70-4677-960E-09175F9665D1}" presName="node" presStyleLbl="node1" presStyleIdx="1" presStyleCnt="5">
        <dgm:presLayoutVars>
          <dgm:bulletEnabled val="1"/>
        </dgm:presLayoutVars>
      </dgm:prSet>
      <dgm:spPr/>
    </dgm:pt>
    <dgm:pt modelId="{6FFF474A-0366-488A-BA4E-E6FB15399229}" type="pres">
      <dgm:prSet presAssocID="{0B42D82B-5C70-4677-960E-09175F9665D1}" presName="spNode" presStyleCnt="0"/>
      <dgm:spPr/>
    </dgm:pt>
    <dgm:pt modelId="{0765A024-4E98-42E6-9370-EE6D0704466B}" type="pres">
      <dgm:prSet presAssocID="{FEBE9100-5340-48E1-84EA-B4E3D58BAC43}" presName="sibTrans" presStyleLbl="sibTrans1D1" presStyleIdx="1" presStyleCnt="5"/>
      <dgm:spPr/>
    </dgm:pt>
    <dgm:pt modelId="{F739B99B-C8E6-4EA3-BB8E-9B21DC1D2E98}" type="pres">
      <dgm:prSet presAssocID="{C5DC9BBE-8F66-4F45-8693-79C85D5EEDF8}" presName="node" presStyleLbl="node1" presStyleIdx="2" presStyleCnt="5">
        <dgm:presLayoutVars>
          <dgm:bulletEnabled val="1"/>
        </dgm:presLayoutVars>
      </dgm:prSet>
      <dgm:spPr/>
    </dgm:pt>
    <dgm:pt modelId="{72642454-4E85-4F04-AF66-6D3A6F8227D0}" type="pres">
      <dgm:prSet presAssocID="{C5DC9BBE-8F66-4F45-8693-79C85D5EEDF8}" presName="spNode" presStyleCnt="0"/>
      <dgm:spPr/>
    </dgm:pt>
    <dgm:pt modelId="{60D4135A-A808-4692-A2DE-A89A3AE848DF}" type="pres">
      <dgm:prSet presAssocID="{A3D252C1-D6FC-45D1-9257-F16C6101D7B6}" presName="sibTrans" presStyleLbl="sibTrans1D1" presStyleIdx="2" presStyleCnt="5"/>
      <dgm:spPr/>
    </dgm:pt>
    <dgm:pt modelId="{03BCB314-DE07-410F-9CAA-35B38921521D}" type="pres">
      <dgm:prSet presAssocID="{A54C0275-3DB9-4620-BFFF-F7975D457D53}" presName="node" presStyleLbl="node1" presStyleIdx="3" presStyleCnt="5">
        <dgm:presLayoutVars>
          <dgm:bulletEnabled val="1"/>
        </dgm:presLayoutVars>
      </dgm:prSet>
      <dgm:spPr/>
    </dgm:pt>
    <dgm:pt modelId="{16A9643C-3E2F-4273-940B-92E28A43CD0B}" type="pres">
      <dgm:prSet presAssocID="{A54C0275-3DB9-4620-BFFF-F7975D457D53}" presName="spNode" presStyleCnt="0"/>
      <dgm:spPr/>
    </dgm:pt>
    <dgm:pt modelId="{266049B0-9076-469B-AE31-1F720B01A15C}" type="pres">
      <dgm:prSet presAssocID="{89F71078-F575-4496-B2AA-F80D102DFD8B}" presName="sibTrans" presStyleLbl="sibTrans1D1" presStyleIdx="3" presStyleCnt="5"/>
      <dgm:spPr/>
    </dgm:pt>
    <dgm:pt modelId="{4A63F1B7-D110-464F-B05B-DA2DD3D0FE70}" type="pres">
      <dgm:prSet presAssocID="{8571B2F6-69B5-4C51-8F2C-ECC248DF3BF7}" presName="node" presStyleLbl="node1" presStyleIdx="4" presStyleCnt="5">
        <dgm:presLayoutVars>
          <dgm:bulletEnabled val="1"/>
        </dgm:presLayoutVars>
      </dgm:prSet>
      <dgm:spPr/>
    </dgm:pt>
    <dgm:pt modelId="{0E301AD9-2036-42AE-8ED5-F0BD6858165D}" type="pres">
      <dgm:prSet presAssocID="{8571B2F6-69B5-4C51-8F2C-ECC248DF3BF7}" presName="spNode" presStyleCnt="0"/>
      <dgm:spPr/>
    </dgm:pt>
    <dgm:pt modelId="{1826B57B-FEE3-485E-9554-3B0026170ADC}" type="pres">
      <dgm:prSet presAssocID="{A9DB4C04-998F-4FD3-97BD-8E08C5FEF9AC}" presName="sibTrans" presStyleLbl="sibTrans1D1" presStyleIdx="4" presStyleCnt="5"/>
      <dgm:spPr/>
    </dgm:pt>
  </dgm:ptLst>
  <dgm:cxnLst>
    <dgm:cxn modelId="{6E26AB1F-CAAD-434F-9CD9-A3F5BF69BDFD}" type="presOf" srcId="{7333D7C7-F745-4966-8BF9-BEB67943B190}" destId="{E7A411D6-DCB5-438A-8F59-7DA0C239C597}" srcOrd="0" destOrd="0" presId="urn:microsoft.com/office/officeart/2005/8/layout/cycle6"/>
    <dgm:cxn modelId="{BBB6012A-70C5-4CAE-A3BA-0C40AB33D35C}" srcId="{7333D7C7-F745-4966-8BF9-BEB67943B190}" destId="{E0BDAB6A-38D8-4885-8686-52AB61F466DC}" srcOrd="0" destOrd="0" parTransId="{C17415A6-3448-4689-A7E8-F7E2EB6BD468}" sibTransId="{11850448-5D4F-4A16-A3C4-B53616326A0D}"/>
    <dgm:cxn modelId="{68B9823C-60B2-465C-9FDF-00D03892AB60}" type="presOf" srcId="{C5DC9BBE-8F66-4F45-8693-79C85D5EEDF8}" destId="{F739B99B-C8E6-4EA3-BB8E-9B21DC1D2E98}" srcOrd="0" destOrd="0" presId="urn:microsoft.com/office/officeart/2005/8/layout/cycle6"/>
    <dgm:cxn modelId="{E7C7DC43-2620-418E-BEED-0514279CF56C}" srcId="{7333D7C7-F745-4966-8BF9-BEB67943B190}" destId="{0B42D82B-5C70-4677-960E-09175F9665D1}" srcOrd="1" destOrd="0" parTransId="{604F7103-5F46-4BC3-B2BA-A82D5C40BBAF}" sibTransId="{FEBE9100-5340-48E1-84EA-B4E3D58BAC43}"/>
    <dgm:cxn modelId="{57068050-2AC3-4F3D-BE7A-2A97A45789AA}" srcId="{7333D7C7-F745-4966-8BF9-BEB67943B190}" destId="{A54C0275-3DB9-4620-BFFF-F7975D457D53}" srcOrd="3" destOrd="0" parTransId="{68A254EB-9E7B-451F-A911-82D3A7F7DF16}" sibTransId="{89F71078-F575-4496-B2AA-F80D102DFD8B}"/>
    <dgm:cxn modelId="{F788A35C-1BD3-43CD-A7AF-9B23DEF0970D}" srcId="{7333D7C7-F745-4966-8BF9-BEB67943B190}" destId="{C5DC9BBE-8F66-4F45-8693-79C85D5EEDF8}" srcOrd="2" destOrd="0" parTransId="{2D828DBE-3BA2-4FAA-A068-4FD3AB4776F8}" sibTransId="{A3D252C1-D6FC-45D1-9257-F16C6101D7B6}"/>
    <dgm:cxn modelId="{F2CC856B-D437-42BA-81DD-471BCC6D6A07}" type="presOf" srcId="{A3D252C1-D6FC-45D1-9257-F16C6101D7B6}" destId="{60D4135A-A808-4692-A2DE-A89A3AE848DF}" srcOrd="0" destOrd="0" presId="urn:microsoft.com/office/officeart/2005/8/layout/cycle6"/>
    <dgm:cxn modelId="{D124C46B-E068-483C-959E-045E77CB0D64}" type="presOf" srcId="{FEBE9100-5340-48E1-84EA-B4E3D58BAC43}" destId="{0765A024-4E98-42E6-9370-EE6D0704466B}" srcOrd="0" destOrd="0" presId="urn:microsoft.com/office/officeart/2005/8/layout/cycle6"/>
    <dgm:cxn modelId="{5FE3EA71-97D8-4C49-AA18-4E7462A141E1}" type="presOf" srcId="{89F71078-F575-4496-B2AA-F80D102DFD8B}" destId="{266049B0-9076-469B-AE31-1F720B01A15C}" srcOrd="0" destOrd="0" presId="urn:microsoft.com/office/officeart/2005/8/layout/cycle6"/>
    <dgm:cxn modelId="{46148A72-A792-43A8-A510-86B744F6E1D0}" type="presOf" srcId="{A9DB4C04-998F-4FD3-97BD-8E08C5FEF9AC}" destId="{1826B57B-FEE3-485E-9554-3B0026170ADC}" srcOrd="0" destOrd="0" presId="urn:microsoft.com/office/officeart/2005/8/layout/cycle6"/>
    <dgm:cxn modelId="{AAD29676-03E9-4AFB-A71D-C2C04049EFD4}" type="presOf" srcId="{11850448-5D4F-4A16-A3C4-B53616326A0D}" destId="{D8DDDF2B-D688-4812-BA4E-43C652AB88EB}" srcOrd="0" destOrd="0" presId="urn:microsoft.com/office/officeart/2005/8/layout/cycle6"/>
    <dgm:cxn modelId="{DF3E8C83-5390-46C6-8BB9-EE895B8B1537}" srcId="{7333D7C7-F745-4966-8BF9-BEB67943B190}" destId="{8571B2F6-69B5-4C51-8F2C-ECC248DF3BF7}" srcOrd="4" destOrd="0" parTransId="{DC7F1031-6F17-4A2E-8526-AE66776AAB89}" sibTransId="{A9DB4C04-998F-4FD3-97BD-8E08C5FEF9AC}"/>
    <dgm:cxn modelId="{2D3CBF8C-245C-4E79-A7DD-91B1AE313FD4}" type="presOf" srcId="{A54C0275-3DB9-4620-BFFF-F7975D457D53}" destId="{03BCB314-DE07-410F-9CAA-35B38921521D}" srcOrd="0" destOrd="0" presId="urn:microsoft.com/office/officeart/2005/8/layout/cycle6"/>
    <dgm:cxn modelId="{557FADA9-B4B9-4A62-ADD7-1F1A292F8E24}" type="presOf" srcId="{8571B2F6-69B5-4C51-8F2C-ECC248DF3BF7}" destId="{4A63F1B7-D110-464F-B05B-DA2DD3D0FE70}" srcOrd="0" destOrd="0" presId="urn:microsoft.com/office/officeart/2005/8/layout/cycle6"/>
    <dgm:cxn modelId="{1E1955BC-F6E5-4225-905C-A00326E73875}" type="presOf" srcId="{E0BDAB6A-38D8-4885-8686-52AB61F466DC}" destId="{ABC6CEB3-455C-4582-902E-B83DDB4C1F42}" srcOrd="0" destOrd="0" presId="urn:microsoft.com/office/officeart/2005/8/layout/cycle6"/>
    <dgm:cxn modelId="{F2F793C8-4FC0-40A5-9A68-1F340FED90B2}" type="presOf" srcId="{0B42D82B-5C70-4677-960E-09175F9665D1}" destId="{AF609DB7-245B-4749-8F61-9EFF7ED8E610}" srcOrd="0" destOrd="0" presId="urn:microsoft.com/office/officeart/2005/8/layout/cycle6"/>
    <dgm:cxn modelId="{42EBCA45-E0E7-4AE7-9496-8CAB095BAA07}" type="presParOf" srcId="{E7A411D6-DCB5-438A-8F59-7DA0C239C597}" destId="{ABC6CEB3-455C-4582-902E-B83DDB4C1F42}" srcOrd="0" destOrd="0" presId="urn:microsoft.com/office/officeart/2005/8/layout/cycle6"/>
    <dgm:cxn modelId="{96D27F4D-8AE1-4799-9208-DCA46B2EA803}" type="presParOf" srcId="{E7A411D6-DCB5-438A-8F59-7DA0C239C597}" destId="{8A307653-F28C-470B-AC24-03406C510150}" srcOrd="1" destOrd="0" presId="urn:microsoft.com/office/officeart/2005/8/layout/cycle6"/>
    <dgm:cxn modelId="{25A8CA8F-3AF6-48F2-9453-30DF0D0BF5F7}" type="presParOf" srcId="{E7A411D6-DCB5-438A-8F59-7DA0C239C597}" destId="{D8DDDF2B-D688-4812-BA4E-43C652AB88EB}" srcOrd="2" destOrd="0" presId="urn:microsoft.com/office/officeart/2005/8/layout/cycle6"/>
    <dgm:cxn modelId="{9B2A73BE-9D22-4C28-8F83-EF3F8E0EE486}" type="presParOf" srcId="{E7A411D6-DCB5-438A-8F59-7DA0C239C597}" destId="{AF609DB7-245B-4749-8F61-9EFF7ED8E610}" srcOrd="3" destOrd="0" presId="urn:microsoft.com/office/officeart/2005/8/layout/cycle6"/>
    <dgm:cxn modelId="{1D6A3223-5115-44B3-8380-B0E39C41E321}" type="presParOf" srcId="{E7A411D6-DCB5-438A-8F59-7DA0C239C597}" destId="{6FFF474A-0366-488A-BA4E-E6FB15399229}" srcOrd="4" destOrd="0" presId="urn:microsoft.com/office/officeart/2005/8/layout/cycle6"/>
    <dgm:cxn modelId="{ACBE52EF-1385-48E4-B8A3-B19185408387}" type="presParOf" srcId="{E7A411D6-DCB5-438A-8F59-7DA0C239C597}" destId="{0765A024-4E98-42E6-9370-EE6D0704466B}" srcOrd="5" destOrd="0" presId="urn:microsoft.com/office/officeart/2005/8/layout/cycle6"/>
    <dgm:cxn modelId="{D0AEA5CB-B4A1-4E75-88F1-4C7EA42590DC}" type="presParOf" srcId="{E7A411D6-DCB5-438A-8F59-7DA0C239C597}" destId="{F739B99B-C8E6-4EA3-BB8E-9B21DC1D2E98}" srcOrd="6" destOrd="0" presId="urn:microsoft.com/office/officeart/2005/8/layout/cycle6"/>
    <dgm:cxn modelId="{FE6DFC64-0FA9-462A-8636-61B571E41122}" type="presParOf" srcId="{E7A411D6-DCB5-438A-8F59-7DA0C239C597}" destId="{72642454-4E85-4F04-AF66-6D3A6F8227D0}" srcOrd="7" destOrd="0" presId="urn:microsoft.com/office/officeart/2005/8/layout/cycle6"/>
    <dgm:cxn modelId="{3437449E-5C66-475E-BD44-0A94D192BEAE}" type="presParOf" srcId="{E7A411D6-DCB5-438A-8F59-7DA0C239C597}" destId="{60D4135A-A808-4692-A2DE-A89A3AE848DF}" srcOrd="8" destOrd="0" presId="urn:microsoft.com/office/officeart/2005/8/layout/cycle6"/>
    <dgm:cxn modelId="{55FBD3D3-BB70-44B0-9D1A-A4845CA707FF}" type="presParOf" srcId="{E7A411D6-DCB5-438A-8F59-7DA0C239C597}" destId="{03BCB314-DE07-410F-9CAA-35B38921521D}" srcOrd="9" destOrd="0" presId="urn:microsoft.com/office/officeart/2005/8/layout/cycle6"/>
    <dgm:cxn modelId="{57BDCFA5-B2EF-4C65-BA76-E136B78D3C2E}" type="presParOf" srcId="{E7A411D6-DCB5-438A-8F59-7DA0C239C597}" destId="{16A9643C-3E2F-4273-940B-92E28A43CD0B}" srcOrd="10" destOrd="0" presId="urn:microsoft.com/office/officeart/2005/8/layout/cycle6"/>
    <dgm:cxn modelId="{55EB7F15-6EED-445D-A497-916F71E98C7B}" type="presParOf" srcId="{E7A411D6-DCB5-438A-8F59-7DA0C239C597}" destId="{266049B0-9076-469B-AE31-1F720B01A15C}" srcOrd="11" destOrd="0" presId="urn:microsoft.com/office/officeart/2005/8/layout/cycle6"/>
    <dgm:cxn modelId="{BD98874C-31C4-4B7C-BB6E-5B6F616644F2}" type="presParOf" srcId="{E7A411D6-DCB5-438A-8F59-7DA0C239C597}" destId="{4A63F1B7-D110-464F-B05B-DA2DD3D0FE70}" srcOrd="12" destOrd="0" presId="urn:microsoft.com/office/officeart/2005/8/layout/cycle6"/>
    <dgm:cxn modelId="{9AA21AF8-0A77-476A-A023-B63798FF45DB}" type="presParOf" srcId="{E7A411D6-DCB5-438A-8F59-7DA0C239C597}" destId="{0E301AD9-2036-42AE-8ED5-F0BD6858165D}" srcOrd="13" destOrd="0" presId="urn:microsoft.com/office/officeart/2005/8/layout/cycle6"/>
    <dgm:cxn modelId="{299B2CFF-B95E-4213-8443-37D6CE6F68DA}" type="presParOf" srcId="{E7A411D6-DCB5-438A-8F59-7DA0C239C597}" destId="{1826B57B-FEE3-485E-9554-3B0026170ADC}" srcOrd="14" destOrd="0" presId="urn:microsoft.com/office/officeart/2005/8/layout/cycle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9425FF5-9AC4-4EBB-9E0D-77C7FAFCA336}"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D8141856-B66D-437F-AEE1-9576AC4EB310}">
      <dgm:prSet phldrT="[Text]"/>
      <dgm:spPr/>
      <dgm:t>
        <a:bodyPr/>
        <a:lstStyle/>
        <a:p>
          <a:r>
            <a:rPr lang="en-US" dirty="0"/>
            <a:t>acknowledge</a:t>
          </a:r>
        </a:p>
      </dgm:t>
    </dgm:pt>
    <dgm:pt modelId="{26F9616D-D0EF-403E-A49D-FB0C512776C6}" type="parTrans" cxnId="{A6508DD3-84BE-4828-85A8-ECF8DF05ED57}">
      <dgm:prSet/>
      <dgm:spPr/>
      <dgm:t>
        <a:bodyPr/>
        <a:lstStyle/>
        <a:p>
          <a:endParaRPr lang="en-US"/>
        </a:p>
      </dgm:t>
    </dgm:pt>
    <dgm:pt modelId="{739B755F-08FA-4AAE-8537-D0577AB974F0}" type="sibTrans" cxnId="{A6508DD3-84BE-4828-85A8-ECF8DF05ED57}">
      <dgm:prSet/>
      <dgm:spPr/>
      <dgm:t>
        <a:bodyPr/>
        <a:lstStyle/>
        <a:p>
          <a:endParaRPr lang="en-US"/>
        </a:p>
      </dgm:t>
    </dgm:pt>
    <dgm:pt modelId="{A0DE9469-0439-4C63-B071-179C310D8E9F}">
      <dgm:prSet phldrT="[Text]"/>
      <dgm:spPr/>
      <dgm:t>
        <a:bodyPr/>
        <a:lstStyle/>
        <a:p>
          <a:r>
            <a:rPr lang="en-US" dirty="0"/>
            <a:t>be vulnerable</a:t>
          </a:r>
        </a:p>
      </dgm:t>
    </dgm:pt>
    <dgm:pt modelId="{D6070E69-A31B-42B7-AD26-CD4594155773}" type="parTrans" cxnId="{28EDE656-9CC4-4725-81A1-F6E45F9FE64D}">
      <dgm:prSet/>
      <dgm:spPr/>
      <dgm:t>
        <a:bodyPr/>
        <a:lstStyle/>
        <a:p>
          <a:endParaRPr lang="en-US"/>
        </a:p>
      </dgm:t>
    </dgm:pt>
    <dgm:pt modelId="{92145C82-318E-4281-BBD2-D39AE3BF2489}" type="sibTrans" cxnId="{28EDE656-9CC4-4725-81A1-F6E45F9FE64D}">
      <dgm:prSet/>
      <dgm:spPr/>
      <dgm:t>
        <a:bodyPr/>
        <a:lstStyle/>
        <a:p>
          <a:endParaRPr lang="en-US"/>
        </a:p>
      </dgm:t>
    </dgm:pt>
    <dgm:pt modelId="{2D659647-378B-4EE7-BEF4-131922A0CD74}">
      <dgm:prSet phldrT="[Text]"/>
      <dgm:spPr/>
      <dgm:t>
        <a:bodyPr/>
        <a:lstStyle/>
        <a:p>
          <a:r>
            <a:rPr lang="en-US" dirty="0"/>
            <a:t>call it out</a:t>
          </a:r>
        </a:p>
      </dgm:t>
    </dgm:pt>
    <dgm:pt modelId="{9E02726F-0785-4F90-AB7E-A4E243D6EF08}" type="parTrans" cxnId="{E340DE2E-49FA-4A58-849B-0C286F89CF2E}">
      <dgm:prSet/>
      <dgm:spPr/>
      <dgm:t>
        <a:bodyPr/>
        <a:lstStyle/>
        <a:p>
          <a:endParaRPr lang="en-US"/>
        </a:p>
      </dgm:t>
    </dgm:pt>
    <dgm:pt modelId="{2E7ADEF2-2A85-4D23-A31F-94F7887952DA}" type="sibTrans" cxnId="{E340DE2E-49FA-4A58-849B-0C286F89CF2E}">
      <dgm:prSet/>
      <dgm:spPr/>
      <dgm:t>
        <a:bodyPr/>
        <a:lstStyle/>
        <a:p>
          <a:endParaRPr lang="en-US"/>
        </a:p>
      </dgm:t>
    </dgm:pt>
    <dgm:pt modelId="{5AB28B9D-954D-4D27-BD46-E72B1D340DA7}">
      <dgm:prSet phldrT="[Text]"/>
      <dgm:spPr/>
      <dgm:t>
        <a:bodyPr/>
        <a:lstStyle/>
        <a:p>
          <a:r>
            <a:rPr lang="en-US" dirty="0"/>
            <a:t>no more blame</a:t>
          </a:r>
        </a:p>
      </dgm:t>
    </dgm:pt>
    <dgm:pt modelId="{300B9EB4-6FA2-4384-ACB3-C4F65D780BB6}" type="parTrans" cxnId="{6E5A021D-8E0A-4B61-BAC8-9585B8E09A2C}">
      <dgm:prSet/>
      <dgm:spPr/>
      <dgm:t>
        <a:bodyPr/>
        <a:lstStyle/>
        <a:p>
          <a:endParaRPr lang="en-US"/>
        </a:p>
      </dgm:t>
    </dgm:pt>
    <dgm:pt modelId="{6AA3A022-432C-4005-88BE-1F1A76C432C0}" type="sibTrans" cxnId="{6E5A021D-8E0A-4B61-BAC8-9585B8E09A2C}">
      <dgm:prSet/>
      <dgm:spPr/>
      <dgm:t>
        <a:bodyPr/>
        <a:lstStyle/>
        <a:p>
          <a:endParaRPr lang="en-US"/>
        </a:p>
      </dgm:t>
    </dgm:pt>
    <dgm:pt modelId="{F2548869-21B7-4091-BBC0-206522374F2C}">
      <dgm:prSet phldrT="[Text]"/>
      <dgm:spPr/>
      <dgm:t>
        <a:bodyPr/>
        <a:lstStyle/>
        <a:p>
          <a:r>
            <a:rPr lang="en-US" dirty="0"/>
            <a:t>seek truth</a:t>
          </a:r>
        </a:p>
      </dgm:t>
    </dgm:pt>
    <dgm:pt modelId="{3B7B2ACC-2F91-4CAD-A7B4-5594489ABB53}" type="parTrans" cxnId="{41C05A27-C218-455C-B4E1-C2DFB35ACCF7}">
      <dgm:prSet/>
      <dgm:spPr/>
      <dgm:t>
        <a:bodyPr/>
        <a:lstStyle/>
        <a:p>
          <a:endParaRPr lang="en-US"/>
        </a:p>
      </dgm:t>
    </dgm:pt>
    <dgm:pt modelId="{85E8B8FA-D322-49C9-B12B-DB20A30A0E58}" type="sibTrans" cxnId="{41C05A27-C218-455C-B4E1-C2DFB35ACCF7}">
      <dgm:prSet/>
      <dgm:spPr/>
      <dgm:t>
        <a:bodyPr/>
        <a:lstStyle/>
        <a:p>
          <a:endParaRPr lang="en-US"/>
        </a:p>
      </dgm:t>
    </dgm:pt>
    <dgm:pt modelId="{764EF5EA-9F6C-4498-AEF9-EEEA2B64C776}" type="pres">
      <dgm:prSet presAssocID="{79425FF5-9AC4-4EBB-9E0D-77C7FAFCA336}" presName="outerComposite" presStyleCnt="0">
        <dgm:presLayoutVars>
          <dgm:chMax val="5"/>
          <dgm:dir/>
          <dgm:resizeHandles val="exact"/>
        </dgm:presLayoutVars>
      </dgm:prSet>
      <dgm:spPr/>
    </dgm:pt>
    <dgm:pt modelId="{98B8D759-421C-4C34-B0A9-6D40AF0EE92D}" type="pres">
      <dgm:prSet presAssocID="{79425FF5-9AC4-4EBB-9E0D-77C7FAFCA336}" presName="dummyMaxCanvas" presStyleCnt="0">
        <dgm:presLayoutVars/>
      </dgm:prSet>
      <dgm:spPr/>
    </dgm:pt>
    <dgm:pt modelId="{1A0F2EE6-2372-4297-931F-5D8A8FAAC5AD}" type="pres">
      <dgm:prSet presAssocID="{79425FF5-9AC4-4EBB-9E0D-77C7FAFCA336}" presName="FiveNodes_1" presStyleLbl="node1" presStyleIdx="0" presStyleCnt="5">
        <dgm:presLayoutVars>
          <dgm:bulletEnabled val="1"/>
        </dgm:presLayoutVars>
      </dgm:prSet>
      <dgm:spPr/>
    </dgm:pt>
    <dgm:pt modelId="{C0BE4FDA-1C10-4485-8711-F6B652FADB69}" type="pres">
      <dgm:prSet presAssocID="{79425FF5-9AC4-4EBB-9E0D-77C7FAFCA336}" presName="FiveNodes_2" presStyleLbl="node1" presStyleIdx="1" presStyleCnt="5">
        <dgm:presLayoutVars>
          <dgm:bulletEnabled val="1"/>
        </dgm:presLayoutVars>
      </dgm:prSet>
      <dgm:spPr/>
    </dgm:pt>
    <dgm:pt modelId="{85327D2D-4B0C-4CE0-8C22-D0449B2CF11F}" type="pres">
      <dgm:prSet presAssocID="{79425FF5-9AC4-4EBB-9E0D-77C7FAFCA336}" presName="FiveNodes_3" presStyleLbl="node1" presStyleIdx="2" presStyleCnt="5">
        <dgm:presLayoutVars>
          <dgm:bulletEnabled val="1"/>
        </dgm:presLayoutVars>
      </dgm:prSet>
      <dgm:spPr/>
    </dgm:pt>
    <dgm:pt modelId="{C0831CC8-E71F-4B39-8499-68326D6CA574}" type="pres">
      <dgm:prSet presAssocID="{79425FF5-9AC4-4EBB-9E0D-77C7FAFCA336}" presName="FiveNodes_4" presStyleLbl="node1" presStyleIdx="3" presStyleCnt="5">
        <dgm:presLayoutVars>
          <dgm:bulletEnabled val="1"/>
        </dgm:presLayoutVars>
      </dgm:prSet>
      <dgm:spPr/>
    </dgm:pt>
    <dgm:pt modelId="{0B650FA0-3241-48B0-A44A-8545D7C8FFD8}" type="pres">
      <dgm:prSet presAssocID="{79425FF5-9AC4-4EBB-9E0D-77C7FAFCA336}" presName="FiveNodes_5" presStyleLbl="node1" presStyleIdx="4" presStyleCnt="5">
        <dgm:presLayoutVars>
          <dgm:bulletEnabled val="1"/>
        </dgm:presLayoutVars>
      </dgm:prSet>
      <dgm:spPr/>
    </dgm:pt>
    <dgm:pt modelId="{0DEE0541-7601-4313-83BB-CD11EB9033D7}" type="pres">
      <dgm:prSet presAssocID="{79425FF5-9AC4-4EBB-9E0D-77C7FAFCA336}" presName="FiveConn_1-2" presStyleLbl="fgAccFollowNode1" presStyleIdx="0" presStyleCnt="4">
        <dgm:presLayoutVars>
          <dgm:bulletEnabled val="1"/>
        </dgm:presLayoutVars>
      </dgm:prSet>
      <dgm:spPr/>
    </dgm:pt>
    <dgm:pt modelId="{AECA2DDB-8367-4A9B-9AFE-84FEAB4156DA}" type="pres">
      <dgm:prSet presAssocID="{79425FF5-9AC4-4EBB-9E0D-77C7FAFCA336}" presName="FiveConn_2-3" presStyleLbl="fgAccFollowNode1" presStyleIdx="1" presStyleCnt="4">
        <dgm:presLayoutVars>
          <dgm:bulletEnabled val="1"/>
        </dgm:presLayoutVars>
      </dgm:prSet>
      <dgm:spPr/>
    </dgm:pt>
    <dgm:pt modelId="{B3528AF5-F635-4024-9A18-1800945C7272}" type="pres">
      <dgm:prSet presAssocID="{79425FF5-9AC4-4EBB-9E0D-77C7FAFCA336}" presName="FiveConn_3-4" presStyleLbl="fgAccFollowNode1" presStyleIdx="2" presStyleCnt="4">
        <dgm:presLayoutVars>
          <dgm:bulletEnabled val="1"/>
        </dgm:presLayoutVars>
      </dgm:prSet>
      <dgm:spPr/>
    </dgm:pt>
    <dgm:pt modelId="{E3FE8376-28AD-4BB5-9A0C-41B76106C705}" type="pres">
      <dgm:prSet presAssocID="{79425FF5-9AC4-4EBB-9E0D-77C7FAFCA336}" presName="FiveConn_4-5" presStyleLbl="fgAccFollowNode1" presStyleIdx="3" presStyleCnt="4">
        <dgm:presLayoutVars>
          <dgm:bulletEnabled val="1"/>
        </dgm:presLayoutVars>
      </dgm:prSet>
      <dgm:spPr/>
    </dgm:pt>
    <dgm:pt modelId="{DCFC2FB1-043B-4F5E-99F8-5DE7E6D3B75A}" type="pres">
      <dgm:prSet presAssocID="{79425FF5-9AC4-4EBB-9E0D-77C7FAFCA336}" presName="FiveNodes_1_text" presStyleLbl="node1" presStyleIdx="4" presStyleCnt="5">
        <dgm:presLayoutVars>
          <dgm:bulletEnabled val="1"/>
        </dgm:presLayoutVars>
      </dgm:prSet>
      <dgm:spPr/>
    </dgm:pt>
    <dgm:pt modelId="{AB175FF6-BFB2-4FF8-8B4D-225E02B6286D}" type="pres">
      <dgm:prSet presAssocID="{79425FF5-9AC4-4EBB-9E0D-77C7FAFCA336}" presName="FiveNodes_2_text" presStyleLbl="node1" presStyleIdx="4" presStyleCnt="5">
        <dgm:presLayoutVars>
          <dgm:bulletEnabled val="1"/>
        </dgm:presLayoutVars>
      </dgm:prSet>
      <dgm:spPr/>
    </dgm:pt>
    <dgm:pt modelId="{7524F570-7277-41FD-9D16-D0F459B1CB0E}" type="pres">
      <dgm:prSet presAssocID="{79425FF5-9AC4-4EBB-9E0D-77C7FAFCA336}" presName="FiveNodes_3_text" presStyleLbl="node1" presStyleIdx="4" presStyleCnt="5">
        <dgm:presLayoutVars>
          <dgm:bulletEnabled val="1"/>
        </dgm:presLayoutVars>
      </dgm:prSet>
      <dgm:spPr/>
    </dgm:pt>
    <dgm:pt modelId="{166CB836-A516-4821-A61C-FE2755B8D16A}" type="pres">
      <dgm:prSet presAssocID="{79425FF5-9AC4-4EBB-9E0D-77C7FAFCA336}" presName="FiveNodes_4_text" presStyleLbl="node1" presStyleIdx="4" presStyleCnt="5">
        <dgm:presLayoutVars>
          <dgm:bulletEnabled val="1"/>
        </dgm:presLayoutVars>
      </dgm:prSet>
      <dgm:spPr/>
    </dgm:pt>
    <dgm:pt modelId="{9240DE18-1E71-42D3-AD5F-61A22A947F35}" type="pres">
      <dgm:prSet presAssocID="{79425FF5-9AC4-4EBB-9E0D-77C7FAFCA336}" presName="FiveNodes_5_text" presStyleLbl="node1" presStyleIdx="4" presStyleCnt="5">
        <dgm:presLayoutVars>
          <dgm:bulletEnabled val="1"/>
        </dgm:presLayoutVars>
      </dgm:prSet>
      <dgm:spPr/>
    </dgm:pt>
  </dgm:ptLst>
  <dgm:cxnLst>
    <dgm:cxn modelId="{F8AAAB16-12D6-4E99-BDE4-C441DC1AFBFB}" type="presOf" srcId="{F2548869-21B7-4091-BBC0-206522374F2C}" destId="{0B650FA0-3241-48B0-A44A-8545D7C8FFD8}" srcOrd="0" destOrd="0" presId="urn:microsoft.com/office/officeart/2005/8/layout/vProcess5"/>
    <dgm:cxn modelId="{6E5A021D-8E0A-4B61-BAC8-9585B8E09A2C}" srcId="{79425FF5-9AC4-4EBB-9E0D-77C7FAFCA336}" destId="{5AB28B9D-954D-4D27-BD46-E72B1D340DA7}" srcOrd="3" destOrd="0" parTransId="{300B9EB4-6FA2-4384-ACB3-C4F65D780BB6}" sibTransId="{6AA3A022-432C-4005-88BE-1F1A76C432C0}"/>
    <dgm:cxn modelId="{86BE4C23-D17E-4A42-9652-A48D46C428A2}" type="presOf" srcId="{5AB28B9D-954D-4D27-BD46-E72B1D340DA7}" destId="{C0831CC8-E71F-4B39-8499-68326D6CA574}" srcOrd="0" destOrd="0" presId="urn:microsoft.com/office/officeart/2005/8/layout/vProcess5"/>
    <dgm:cxn modelId="{41C05A27-C218-455C-B4E1-C2DFB35ACCF7}" srcId="{79425FF5-9AC4-4EBB-9E0D-77C7FAFCA336}" destId="{F2548869-21B7-4091-BBC0-206522374F2C}" srcOrd="4" destOrd="0" parTransId="{3B7B2ACC-2F91-4CAD-A7B4-5594489ABB53}" sibTransId="{85E8B8FA-D322-49C9-B12B-DB20A30A0E58}"/>
    <dgm:cxn modelId="{E340DE2E-49FA-4A58-849B-0C286F89CF2E}" srcId="{79425FF5-9AC4-4EBB-9E0D-77C7FAFCA336}" destId="{2D659647-378B-4EE7-BEF4-131922A0CD74}" srcOrd="2" destOrd="0" parTransId="{9E02726F-0785-4F90-AB7E-A4E243D6EF08}" sibTransId="{2E7ADEF2-2A85-4D23-A31F-94F7887952DA}"/>
    <dgm:cxn modelId="{28EDE656-9CC4-4725-81A1-F6E45F9FE64D}" srcId="{79425FF5-9AC4-4EBB-9E0D-77C7FAFCA336}" destId="{A0DE9469-0439-4C63-B071-179C310D8E9F}" srcOrd="1" destOrd="0" parTransId="{D6070E69-A31B-42B7-AD26-CD4594155773}" sibTransId="{92145C82-318E-4281-BBD2-D39AE3BF2489}"/>
    <dgm:cxn modelId="{ACAD0F5A-A108-4B18-B276-156F40EFCC0B}" type="presOf" srcId="{F2548869-21B7-4091-BBC0-206522374F2C}" destId="{9240DE18-1E71-42D3-AD5F-61A22A947F35}" srcOrd="1" destOrd="0" presId="urn:microsoft.com/office/officeart/2005/8/layout/vProcess5"/>
    <dgm:cxn modelId="{39704666-6F78-4996-9991-D0E94B93A51D}" type="presOf" srcId="{6AA3A022-432C-4005-88BE-1F1A76C432C0}" destId="{E3FE8376-28AD-4BB5-9A0C-41B76106C705}" srcOrd="0" destOrd="0" presId="urn:microsoft.com/office/officeart/2005/8/layout/vProcess5"/>
    <dgm:cxn modelId="{B3BB2172-715E-4F35-B4A9-2F400DB2EA76}" type="presOf" srcId="{79425FF5-9AC4-4EBB-9E0D-77C7FAFCA336}" destId="{764EF5EA-9F6C-4498-AEF9-EEEA2B64C776}" srcOrd="0" destOrd="0" presId="urn:microsoft.com/office/officeart/2005/8/layout/vProcess5"/>
    <dgm:cxn modelId="{9237A07C-52B7-4C36-A022-D995FA127125}" type="presOf" srcId="{D8141856-B66D-437F-AEE1-9576AC4EB310}" destId="{1A0F2EE6-2372-4297-931F-5D8A8FAAC5AD}" srcOrd="0" destOrd="0" presId="urn:microsoft.com/office/officeart/2005/8/layout/vProcess5"/>
    <dgm:cxn modelId="{CB65FDA0-A13A-4D0E-B019-0C92A9A93499}" type="presOf" srcId="{D8141856-B66D-437F-AEE1-9576AC4EB310}" destId="{DCFC2FB1-043B-4F5E-99F8-5DE7E6D3B75A}" srcOrd="1" destOrd="0" presId="urn:microsoft.com/office/officeart/2005/8/layout/vProcess5"/>
    <dgm:cxn modelId="{FA3218A8-DABE-4BD5-81B4-F8C8AB3C9DB3}" type="presOf" srcId="{A0DE9469-0439-4C63-B071-179C310D8E9F}" destId="{AB175FF6-BFB2-4FF8-8B4D-225E02B6286D}" srcOrd="1" destOrd="0" presId="urn:microsoft.com/office/officeart/2005/8/layout/vProcess5"/>
    <dgm:cxn modelId="{95EC17AB-7BEE-43C3-85B1-751765E717A3}" type="presOf" srcId="{2E7ADEF2-2A85-4D23-A31F-94F7887952DA}" destId="{B3528AF5-F635-4024-9A18-1800945C7272}" srcOrd="0" destOrd="0" presId="urn:microsoft.com/office/officeart/2005/8/layout/vProcess5"/>
    <dgm:cxn modelId="{218ECEB9-A45E-4302-BB52-7C1336925EE2}" type="presOf" srcId="{5AB28B9D-954D-4D27-BD46-E72B1D340DA7}" destId="{166CB836-A516-4821-A61C-FE2755B8D16A}" srcOrd="1" destOrd="0" presId="urn:microsoft.com/office/officeart/2005/8/layout/vProcess5"/>
    <dgm:cxn modelId="{BC10DDCB-EAC2-4B28-9207-5BF8FA3A38C7}" type="presOf" srcId="{2D659647-378B-4EE7-BEF4-131922A0CD74}" destId="{7524F570-7277-41FD-9D16-D0F459B1CB0E}" srcOrd="1" destOrd="0" presId="urn:microsoft.com/office/officeart/2005/8/layout/vProcess5"/>
    <dgm:cxn modelId="{A6508DD3-84BE-4828-85A8-ECF8DF05ED57}" srcId="{79425FF5-9AC4-4EBB-9E0D-77C7FAFCA336}" destId="{D8141856-B66D-437F-AEE1-9576AC4EB310}" srcOrd="0" destOrd="0" parTransId="{26F9616D-D0EF-403E-A49D-FB0C512776C6}" sibTransId="{739B755F-08FA-4AAE-8537-D0577AB974F0}"/>
    <dgm:cxn modelId="{994B31E4-DC03-4128-9500-83D154345505}" type="presOf" srcId="{92145C82-318E-4281-BBD2-D39AE3BF2489}" destId="{AECA2DDB-8367-4A9B-9AFE-84FEAB4156DA}" srcOrd="0" destOrd="0" presId="urn:microsoft.com/office/officeart/2005/8/layout/vProcess5"/>
    <dgm:cxn modelId="{4A1F72E7-A740-4583-A34F-B148C94C5288}" type="presOf" srcId="{A0DE9469-0439-4C63-B071-179C310D8E9F}" destId="{C0BE4FDA-1C10-4485-8711-F6B652FADB69}" srcOrd="0" destOrd="0" presId="urn:microsoft.com/office/officeart/2005/8/layout/vProcess5"/>
    <dgm:cxn modelId="{3F8195EF-AA4C-447B-860B-8F8DFAD5BFC7}" type="presOf" srcId="{739B755F-08FA-4AAE-8537-D0577AB974F0}" destId="{0DEE0541-7601-4313-83BB-CD11EB9033D7}" srcOrd="0" destOrd="0" presId="urn:microsoft.com/office/officeart/2005/8/layout/vProcess5"/>
    <dgm:cxn modelId="{04F6CEF7-B33A-452E-B316-0E2DB37813D0}" type="presOf" srcId="{2D659647-378B-4EE7-BEF4-131922A0CD74}" destId="{85327D2D-4B0C-4CE0-8C22-D0449B2CF11F}" srcOrd="0" destOrd="0" presId="urn:microsoft.com/office/officeart/2005/8/layout/vProcess5"/>
    <dgm:cxn modelId="{B6342EDD-322F-405E-A4A8-4F051290B4A4}" type="presParOf" srcId="{764EF5EA-9F6C-4498-AEF9-EEEA2B64C776}" destId="{98B8D759-421C-4C34-B0A9-6D40AF0EE92D}" srcOrd="0" destOrd="0" presId="urn:microsoft.com/office/officeart/2005/8/layout/vProcess5"/>
    <dgm:cxn modelId="{29759752-4CC0-4CF3-AFF0-7A6A0D295653}" type="presParOf" srcId="{764EF5EA-9F6C-4498-AEF9-EEEA2B64C776}" destId="{1A0F2EE6-2372-4297-931F-5D8A8FAAC5AD}" srcOrd="1" destOrd="0" presId="urn:microsoft.com/office/officeart/2005/8/layout/vProcess5"/>
    <dgm:cxn modelId="{3F19AE0C-420E-4DB8-904C-C71550FF5D5B}" type="presParOf" srcId="{764EF5EA-9F6C-4498-AEF9-EEEA2B64C776}" destId="{C0BE4FDA-1C10-4485-8711-F6B652FADB69}" srcOrd="2" destOrd="0" presId="urn:microsoft.com/office/officeart/2005/8/layout/vProcess5"/>
    <dgm:cxn modelId="{B3B56632-C47A-42D5-B3AC-40F6E65D330F}" type="presParOf" srcId="{764EF5EA-9F6C-4498-AEF9-EEEA2B64C776}" destId="{85327D2D-4B0C-4CE0-8C22-D0449B2CF11F}" srcOrd="3" destOrd="0" presId="urn:microsoft.com/office/officeart/2005/8/layout/vProcess5"/>
    <dgm:cxn modelId="{270B3AC7-5FDC-4E62-9735-153273B2485D}" type="presParOf" srcId="{764EF5EA-9F6C-4498-AEF9-EEEA2B64C776}" destId="{C0831CC8-E71F-4B39-8499-68326D6CA574}" srcOrd="4" destOrd="0" presId="urn:microsoft.com/office/officeart/2005/8/layout/vProcess5"/>
    <dgm:cxn modelId="{A2D6157E-67F8-4855-9660-717DFCC8067B}" type="presParOf" srcId="{764EF5EA-9F6C-4498-AEF9-EEEA2B64C776}" destId="{0B650FA0-3241-48B0-A44A-8545D7C8FFD8}" srcOrd="5" destOrd="0" presId="urn:microsoft.com/office/officeart/2005/8/layout/vProcess5"/>
    <dgm:cxn modelId="{A29E7D89-A842-4776-9101-207E9EB6746C}" type="presParOf" srcId="{764EF5EA-9F6C-4498-AEF9-EEEA2B64C776}" destId="{0DEE0541-7601-4313-83BB-CD11EB9033D7}" srcOrd="6" destOrd="0" presId="urn:microsoft.com/office/officeart/2005/8/layout/vProcess5"/>
    <dgm:cxn modelId="{A168C1FB-94E1-4F69-9F85-1AE8072485DD}" type="presParOf" srcId="{764EF5EA-9F6C-4498-AEF9-EEEA2B64C776}" destId="{AECA2DDB-8367-4A9B-9AFE-84FEAB4156DA}" srcOrd="7" destOrd="0" presId="urn:microsoft.com/office/officeart/2005/8/layout/vProcess5"/>
    <dgm:cxn modelId="{E8EFD873-15E0-4A62-BD2C-7CA022B7B94A}" type="presParOf" srcId="{764EF5EA-9F6C-4498-AEF9-EEEA2B64C776}" destId="{B3528AF5-F635-4024-9A18-1800945C7272}" srcOrd="8" destOrd="0" presId="urn:microsoft.com/office/officeart/2005/8/layout/vProcess5"/>
    <dgm:cxn modelId="{83C6BD38-07FC-4C33-A521-6A4F6AF7F41F}" type="presParOf" srcId="{764EF5EA-9F6C-4498-AEF9-EEEA2B64C776}" destId="{E3FE8376-28AD-4BB5-9A0C-41B76106C705}" srcOrd="9" destOrd="0" presId="urn:microsoft.com/office/officeart/2005/8/layout/vProcess5"/>
    <dgm:cxn modelId="{ED4FE2B9-5E30-41F7-982C-8AE2D8BFAF18}" type="presParOf" srcId="{764EF5EA-9F6C-4498-AEF9-EEEA2B64C776}" destId="{DCFC2FB1-043B-4F5E-99F8-5DE7E6D3B75A}" srcOrd="10" destOrd="0" presId="urn:microsoft.com/office/officeart/2005/8/layout/vProcess5"/>
    <dgm:cxn modelId="{8321578D-40B9-4420-863B-7512217A0027}" type="presParOf" srcId="{764EF5EA-9F6C-4498-AEF9-EEEA2B64C776}" destId="{AB175FF6-BFB2-4FF8-8B4D-225E02B6286D}" srcOrd="11" destOrd="0" presId="urn:microsoft.com/office/officeart/2005/8/layout/vProcess5"/>
    <dgm:cxn modelId="{ACE2E1FF-013D-4DFE-ADF9-4F18549CF371}" type="presParOf" srcId="{764EF5EA-9F6C-4498-AEF9-EEEA2B64C776}" destId="{7524F570-7277-41FD-9D16-D0F459B1CB0E}" srcOrd="12" destOrd="0" presId="urn:microsoft.com/office/officeart/2005/8/layout/vProcess5"/>
    <dgm:cxn modelId="{A195615E-D8EB-4C93-9DC2-D97CE98C8F06}" type="presParOf" srcId="{764EF5EA-9F6C-4498-AEF9-EEEA2B64C776}" destId="{166CB836-A516-4821-A61C-FE2755B8D16A}" srcOrd="13" destOrd="0" presId="urn:microsoft.com/office/officeart/2005/8/layout/vProcess5"/>
    <dgm:cxn modelId="{4F6AF36E-19BB-418D-AC3C-752B3037A555}" type="presParOf" srcId="{764EF5EA-9F6C-4498-AEF9-EEEA2B64C776}" destId="{9240DE18-1E71-42D3-AD5F-61A22A947F35}"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73836E-1E66-4071-9D46-2B6CBD9F67D1}"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394DDAE4-78AE-40FB-A9B6-45930E6671B1}">
      <dgm:prSet phldrT="[Text]"/>
      <dgm:spPr/>
      <dgm:t>
        <a:bodyPr/>
        <a:lstStyle/>
        <a:p>
          <a:r>
            <a:rPr lang="en-US" dirty="0"/>
            <a:t>Recognize</a:t>
          </a:r>
        </a:p>
      </dgm:t>
    </dgm:pt>
    <dgm:pt modelId="{DF60B4CA-7553-4FFC-82FB-23677611C204}" type="parTrans" cxnId="{E4DD4A08-21D1-4225-A1E5-2E1BFAD5EA0A}">
      <dgm:prSet/>
      <dgm:spPr/>
      <dgm:t>
        <a:bodyPr/>
        <a:lstStyle/>
        <a:p>
          <a:endParaRPr lang="en-US"/>
        </a:p>
      </dgm:t>
    </dgm:pt>
    <dgm:pt modelId="{DB64ED93-25E0-4004-8B70-BD2360D858E0}" type="sibTrans" cxnId="{E4DD4A08-21D1-4225-A1E5-2E1BFAD5EA0A}">
      <dgm:prSet/>
      <dgm:spPr/>
      <dgm:t>
        <a:bodyPr/>
        <a:lstStyle/>
        <a:p>
          <a:endParaRPr lang="en-US"/>
        </a:p>
      </dgm:t>
    </dgm:pt>
    <dgm:pt modelId="{484D66C6-4D49-4D21-BA1B-A0B2205DA611}">
      <dgm:prSet phldrT="[Text]"/>
      <dgm:spPr/>
      <dgm:t>
        <a:bodyPr/>
        <a:lstStyle/>
        <a:p>
          <a:r>
            <a:rPr lang="en-US" dirty="0"/>
            <a:t>Reveal </a:t>
          </a:r>
        </a:p>
      </dgm:t>
    </dgm:pt>
    <dgm:pt modelId="{383EEA52-0742-4596-918F-6FD6F96AD8D4}" type="parTrans" cxnId="{11881BC1-2BF2-4B5C-A773-64E9586350B2}">
      <dgm:prSet/>
      <dgm:spPr/>
      <dgm:t>
        <a:bodyPr/>
        <a:lstStyle/>
        <a:p>
          <a:endParaRPr lang="en-US"/>
        </a:p>
      </dgm:t>
    </dgm:pt>
    <dgm:pt modelId="{6AD2CBC7-9CA0-4568-9A32-60CCCE918BEC}" type="sibTrans" cxnId="{11881BC1-2BF2-4B5C-A773-64E9586350B2}">
      <dgm:prSet/>
      <dgm:spPr/>
      <dgm:t>
        <a:bodyPr/>
        <a:lstStyle/>
        <a:p>
          <a:endParaRPr lang="en-US"/>
        </a:p>
      </dgm:t>
    </dgm:pt>
    <dgm:pt modelId="{B92ADF06-A2A7-48B3-B5B6-242E2C1A5E4F}">
      <dgm:prSet phldrT="[Text]"/>
      <dgm:spPr/>
      <dgm:t>
        <a:bodyPr/>
        <a:lstStyle/>
        <a:p>
          <a:r>
            <a:rPr lang="en-US" dirty="0"/>
            <a:t>Restore</a:t>
          </a:r>
        </a:p>
      </dgm:t>
    </dgm:pt>
    <dgm:pt modelId="{FEF1288E-DBB5-43C9-995E-373C77A1805E}" type="parTrans" cxnId="{F0D5BA1A-6DA8-4262-B471-2D5D844153F4}">
      <dgm:prSet/>
      <dgm:spPr/>
      <dgm:t>
        <a:bodyPr/>
        <a:lstStyle/>
        <a:p>
          <a:endParaRPr lang="en-US"/>
        </a:p>
      </dgm:t>
    </dgm:pt>
    <dgm:pt modelId="{9C690180-C26E-4ACD-87F5-F7D5F6D94A0A}" type="sibTrans" cxnId="{F0D5BA1A-6DA8-4262-B471-2D5D844153F4}">
      <dgm:prSet/>
      <dgm:spPr/>
      <dgm:t>
        <a:bodyPr/>
        <a:lstStyle/>
        <a:p>
          <a:endParaRPr lang="en-US"/>
        </a:p>
      </dgm:t>
    </dgm:pt>
    <dgm:pt modelId="{583B62C4-9955-401E-B4ED-61824B382284}" type="pres">
      <dgm:prSet presAssocID="{0873836E-1E66-4071-9D46-2B6CBD9F67D1}" presName="Name0" presStyleCnt="0">
        <dgm:presLayoutVars>
          <dgm:dir/>
          <dgm:animLvl val="lvl"/>
          <dgm:resizeHandles val="exact"/>
        </dgm:presLayoutVars>
      </dgm:prSet>
      <dgm:spPr/>
    </dgm:pt>
    <dgm:pt modelId="{D1A72693-039F-45F0-9D0E-57D8B911BB66}" type="pres">
      <dgm:prSet presAssocID="{B92ADF06-A2A7-48B3-B5B6-242E2C1A5E4F}" presName="boxAndChildren" presStyleCnt="0"/>
      <dgm:spPr/>
    </dgm:pt>
    <dgm:pt modelId="{7BF1C5CF-0D74-4C44-A6CC-C1FAB8611F3B}" type="pres">
      <dgm:prSet presAssocID="{B92ADF06-A2A7-48B3-B5B6-242E2C1A5E4F}" presName="parentTextBox" presStyleLbl="node1" presStyleIdx="0" presStyleCnt="3"/>
      <dgm:spPr/>
    </dgm:pt>
    <dgm:pt modelId="{69B1006B-26F5-476E-9547-E357ADDD4835}" type="pres">
      <dgm:prSet presAssocID="{6AD2CBC7-9CA0-4568-9A32-60CCCE918BEC}" presName="sp" presStyleCnt="0"/>
      <dgm:spPr/>
    </dgm:pt>
    <dgm:pt modelId="{C6E5E2AD-BF1E-4AE5-B3FE-24C80DA0D31C}" type="pres">
      <dgm:prSet presAssocID="{484D66C6-4D49-4D21-BA1B-A0B2205DA611}" presName="arrowAndChildren" presStyleCnt="0"/>
      <dgm:spPr/>
    </dgm:pt>
    <dgm:pt modelId="{28A3E437-FFE6-4347-801F-A44C57A0B329}" type="pres">
      <dgm:prSet presAssocID="{484D66C6-4D49-4D21-BA1B-A0B2205DA611}" presName="parentTextArrow" presStyleLbl="node1" presStyleIdx="1" presStyleCnt="3"/>
      <dgm:spPr/>
    </dgm:pt>
    <dgm:pt modelId="{66ED2F61-CC33-4A91-828B-EF6B09AB3AD1}" type="pres">
      <dgm:prSet presAssocID="{DB64ED93-25E0-4004-8B70-BD2360D858E0}" presName="sp" presStyleCnt="0"/>
      <dgm:spPr/>
    </dgm:pt>
    <dgm:pt modelId="{06C7D322-1CAF-496C-A7E8-81EC83D04E66}" type="pres">
      <dgm:prSet presAssocID="{394DDAE4-78AE-40FB-A9B6-45930E6671B1}" presName="arrowAndChildren" presStyleCnt="0"/>
      <dgm:spPr/>
    </dgm:pt>
    <dgm:pt modelId="{6CFB23FB-3716-42E6-A9C8-0280D1152C52}" type="pres">
      <dgm:prSet presAssocID="{394DDAE4-78AE-40FB-A9B6-45930E6671B1}" presName="parentTextArrow" presStyleLbl="node1" presStyleIdx="2" presStyleCnt="3"/>
      <dgm:spPr/>
    </dgm:pt>
  </dgm:ptLst>
  <dgm:cxnLst>
    <dgm:cxn modelId="{E4DD4A08-21D1-4225-A1E5-2E1BFAD5EA0A}" srcId="{0873836E-1E66-4071-9D46-2B6CBD9F67D1}" destId="{394DDAE4-78AE-40FB-A9B6-45930E6671B1}" srcOrd="0" destOrd="0" parTransId="{DF60B4CA-7553-4FFC-82FB-23677611C204}" sibTransId="{DB64ED93-25E0-4004-8B70-BD2360D858E0}"/>
    <dgm:cxn modelId="{F0D5BA1A-6DA8-4262-B471-2D5D844153F4}" srcId="{0873836E-1E66-4071-9D46-2B6CBD9F67D1}" destId="{B92ADF06-A2A7-48B3-B5B6-242E2C1A5E4F}" srcOrd="2" destOrd="0" parTransId="{FEF1288E-DBB5-43C9-995E-373C77A1805E}" sibTransId="{9C690180-C26E-4ACD-87F5-F7D5F6D94A0A}"/>
    <dgm:cxn modelId="{D1435B22-FDF2-4711-B65D-8B30BE6F2750}" type="presOf" srcId="{0873836E-1E66-4071-9D46-2B6CBD9F67D1}" destId="{583B62C4-9955-401E-B4ED-61824B382284}" srcOrd="0" destOrd="0" presId="urn:microsoft.com/office/officeart/2005/8/layout/process4"/>
    <dgm:cxn modelId="{E06F64AE-FA9E-4F46-9617-1B9532F0930E}" type="presOf" srcId="{484D66C6-4D49-4D21-BA1B-A0B2205DA611}" destId="{28A3E437-FFE6-4347-801F-A44C57A0B329}" srcOrd="0" destOrd="0" presId="urn:microsoft.com/office/officeart/2005/8/layout/process4"/>
    <dgm:cxn modelId="{11881BC1-2BF2-4B5C-A773-64E9586350B2}" srcId="{0873836E-1E66-4071-9D46-2B6CBD9F67D1}" destId="{484D66C6-4D49-4D21-BA1B-A0B2205DA611}" srcOrd="1" destOrd="0" parTransId="{383EEA52-0742-4596-918F-6FD6F96AD8D4}" sibTransId="{6AD2CBC7-9CA0-4568-9A32-60CCCE918BEC}"/>
    <dgm:cxn modelId="{1BD5E4D4-B7B2-4738-81A6-E8D17343D53D}" type="presOf" srcId="{394DDAE4-78AE-40FB-A9B6-45930E6671B1}" destId="{6CFB23FB-3716-42E6-A9C8-0280D1152C52}" srcOrd="0" destOrd="0" presId="urn:microsoft.com/office/officeart/2005/8/layout/process4"/>
    <dgm:cxn modelId="{1BA8A3E3-7EBC-41A7-92CC-72CB3E642347}" type="presOf" srcId="{B92ADF06-A2A7-48B3-B5B6-242E2C1A5E4F}" destId="{7BF1C5CF-0D74-4C44-A6CC-C1FAB8611F3B}" srcOrd="0" destOrd="0" presId="urn:microsoft.com/office/officeart/2005/8/layout/process4"/>
    <dgm:cxn modelId="{D8EE4F70-E344-44FB-9E40-54EC9F4F0188}" type="presParOf" srcId="{583B62C4-9955-401E-B4ED-61824B382284}" destId="{D1A72693-039F-45F0-9D0E-57D8B911BB66}" srcOrd="0" destOrd="0" presId="urn:microsoft.com/office/officeart/2005/8/layout/process4"/>
    <dgm:cxn modelId="{1946248B-F784-4E51-908F-D1D04F851440}" type="presParOf" srcId="{D1A72693-039F-45F0-9D0E-57D8B911BB66}" destId="{7BF1C5CF-0D74-4C44-A6CC-C1FAB8611F3B}" srcOrd="0" destOrd="0" presId="urn:microsoft.com/office/officeart/2005/8/layout/process4"/>
    <dgm:cxn modelId="{4775CEE2-81E2-46D7-96E3-5550CFC5792D}" type="presParOf" srcId="{583B62C4-9955-401E-B4ED-61824B382284}" destId="{69B1006B-26F5-476E-9547-E357ADDD4835}" srcOrd="1" destOrd="0" presId="urn:microsoft.com/office/officeart/2005/8/layout/process4"/>
    <dgm:cxn modelId="{985B5E19-6DEC-40F0-8CC7-DD9B71387456}" type="presParOf" srcId="{583B62C4-9955-401E-B4ED-61824B382284}" destId="{C6E5E2AD-BF1E-4AE5-B3FE-24C80DA0D31C}" srcOrd="2" destOrd="0" presId="urn:microsoft.com/office/officeart/2005/8/layout/process4"/>
    <dgm:cxn modelId="{16E189DF-3165-40F8-AD91-65EBC76130DE}" type="presParOf" srcId="{C6E5E2AD-BF1E-4AE5-B3FE-24C80DA0D31C}" destId="{28A3E437-FFE6-4347-801F-A44C57A0B329}" srcOrd="0" destOrd="0" presId="urn:microsoft.com/office/officeart/2005/8/layout/process4"/>
    <dgm:cxn modelId="{18EB2686-A177-4196-B8C4-724BB924AECF}" type="presParOf" srcId="{583B62C4-9955-401E-B4ED-61824B382284}" destId="{66ED2F61-CC33-4A91-828B-EF6B09AB3AD1}" srcOrd="3" destOrd="0" presId="urn:microsoft.com/office/officeart/2005/8/layout/process4"/>
    <dgm:cxn modelId="{5DAE5F27-7502-465E-B4DD-FD4C7B4C83EA}" type="presParOf" srcId="{583B62C4-9955-401E-B4ED-61824B382284}" destId="{06C7D322-1CAF-496C-A7E8-81EC83D04E66}" srcOrd="4" destOrd="0" presId="urn:microsoft.com/office/officeart/2005/8/layout/process4"/>
    <dgm:cxn modelId="{28606429-BE34-4D5C-AC4C-FFF09DDB82F5}" type="presParOf" srcId="{06C7D322-1CAF-496C-A7E8-81EC83D04E66}" destId="{6CFB23FB-3716-42E6-A9C8-0280D1152C52}"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3C62E0-3C5A-48D7-B419-59191458099D}">
      <dsp:nvSpPr>
        <dsp:cNvPr id="0" name=""/>
        <dsp:cNvSpPr/>
      </dsp:nvSpPr>
      <dsp:spPr>
        <a:xfrm>
          <a:off x="1328" y="863712"/>
          <a:ext cx="1669286" cy="777599"/>
        </a:xfrm>
        <a:prstGeom prst="roundRect">
          <a:avLst>
            <a:gd name="adj" fmla="val 10000"/>
          </a:avLst>
        </a:prstGeom>
        <a:gradFill rotWithShape="0">
          <a:gsLst>
            <a:gs pos="0">
              <a:schemeClr val="accent5">
                <a:hueOff val="0"/>
                <a:satOff val="0"/>
                <a:lumOff val="0"/>
                <a:alphaOff val="0"/>
                <a:satMod val="100000"/>
                <a:lumMod val="100000"/>
              </a:schemeClr>
            </a:gs>
            <a:gs pos="50000">
              <a:schemeClr val="accent5">
                <a:hueOff val="0"/>
                <a:satOff val="0"/>
                <a:lumOff val="0"/>
                <a:alphaOff val="0"/>
                <a:shade val="99000"/>
                <a:satMod val="105000"/>
                <a:lumMod val="100000"/>
              </a:schemeClr>
            </a:gs>
            <a:gs pos="100000">
              <a:schemeClr val="accent5">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kern="1200" dirty="0"/>
            <a:t>Age 11</a:t>
          </a:r>
        </a:p>
      </dsp:txBody>
      <dsp:txXfrm>
        <a:off x="1328" y="863712"/>
        <a:ext cx="1669286" cy="518400"/>
      </dsp:txXfrm>
    </dsp:sp>
    <dsp:sp modelId="{2A5BA5A5-1212-4538-B06E-9FC3EE8C383A}">
      <dsp:nvSpPr>
        <dsp:cNvPr id="0" name=""/>
        <dsp:cNvSpPr/>
      </dsp:nvSpPr>
      <dsp:spPr>
        <a:xfrm>
          <a:off x="343230" y="1382112"/>
          <a:ext cx="1669286" cy="160379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Average age of exposure</a:t>
          </a:r>
        </a:p>
      </dsp:txBody>
      <dsp:txXfrm>
        <a:off x="390204" y="1429086"/>
        <a:ext cx="1575338" cy="1509851"/>
      </dsp:txXfrm>
    </dsp:sp>
    <dsp:sp modelId="{683D87F0-9D77-4EA1-9256-FD223A85A997}">
      <dsp:nvSpPr>
        <dsp:cNvPr id="0" name=""/>
        <dsp:cNvSpPr/>
      </dsp:nvSpPr>
      <dsp:spPr>
        <a:xfrm>
          <a:off x="1923672" y="915109"/>
          <a:ext cx="536482" cy="415604"/>
        </a:xfrm>
        <a:prstGeom prst="rightArrow">
          <a:avLst>
            <a:gd name="adj1" fmla="val 60000"/>
            <a:gd name="adj2" fmla="val 50000"/>
          </a:avLst>
        </a:prstGeom>
        <a:gradFill rotWithShape="0">
          <a:gsLst>
            <a:gs pos="0">
              <a:schemeClr val="accent5">
                <a:tint val="60000"/>
                <a:hueOff val="0"/>
                <a:satOff val="0"/>
                <a:lumOff val="0"/>
                <a:alphaOff val="0"/>
                <a:satMod val="100000"/>
                <a:lumMod val="100000"/>
              </a:schemeClr>
            </a:gs>
            <a:gs pos="50000">
              <a:schemeClr val="accent5">
                <a:tint val="60000"/>
                <a:hueOff val="0"/>
                <a:satOff val="0"/>
                <a:lumOff val="0"/>
                <a:alphaOff val="0"/>
                <a:shade val="99000"/>
                <a:satMod val="105000"/>
                <a:lumMod val="100000"/>
              </a:schemeClr>
            </a:gs>
            <a:gs pos="100000">
              <a:schemeClr val="accent5">
                <a:tint val="6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923672" y="998230"/>
        <a:ext cx="411801" cy="249362"/>
      </dsp:txXfrm>
    </dsp:sp>
    <dsp:sp modelId="{E621182F-7AA0-43B2-9C6F-49694CC9CCF0}">
      <dsp:nvSpPr>
        <dsp:cNvPr id="0" name=""/>
        <dsp:cNvSpPr/>
      </dsp:nvSpPr>
      <dsp:spPr>
        <a:xfrm>
          <a:off x="2682846" y="863712"/>
          <a:ext cx="1669286" cy="777599"/>
        </a:xfrm>
        <a:prstGeom prst="roundRect">
          <a:avLst>
            <a:gd name="adj" fmla="val 10000"/>
          </a:avLst>
        </a:prstGeom>
        <a:gradFill rotWithShape="0">
          <a:gsLst>
            <a:gs pos="0">
              <a:schemeClr val="accent5">
                <a:hueOff val="0"/>
                <a:satOff val="0"/>
                <a:lumOff val="0"/>
                <a:alphaOff val="0"/>
                <a:satMod val="100000"/>
                <a:lumMod val="100000"/>
              </a:schemeClr>
            </a:gs>
            <a:gs pos="50000">
              <a:schemeClr val="accent5">
                <a:hueOff val="0"/>
                <a:satOff val="0"/>
                <a:lumOff val="0"/>
                <a:alphaOff val="0"/>
                <a:shade val="99000"/>
                <a:satMod val="105000"/>
                <a:lumMod val="100000"/>
              </a:schemeClr>
            </a:gs>
            <a:gs pos="100000">
              <a:schemeClr val="accent5">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kern="1200" dirty="0"/>
            <a:t>68 million</a:t>
          </a:r>
        </a:p>
      </dsp:txBody>
      <dsp:txXfrm>
        <a:off x="2682846" y="863712"/>
        <a:ext cx="1669286" cy="518400"/>
      </dsp:txXfrm>
    </dsp:sp>
    <dsp:sp modelId="{15451479-B759-4C97-AB9B-7B5C6A3F8478}">
      <dsp:nvSpPr>
        <dsp:cNvPr id="0" name=""/>
        <dsp:cNvSpPr/>
      </dsp:nvSpPr>
      <dsp:spPr>
        <a:xfrm>
          <a:off x="3024748" y="1382112"/>
          <a:ext cx="1669286" cy="160379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Daily searches for porn</a:t>
          </a:r>
        </a:p>
      </dsp:txBody>
      <dsp:txXfrm>
        <a:off x="3071722" y="1429086"/>
        <a:ext cx="1575338" cy="1509851"/>
      </dsp:txXfrm>
    </dsp:sp>
    <dsp:sp modelId="{D95CD353-4032-4F2C-AA29-205958412ACE}">
      <dsp:nvSpPr>
        <dsp:cNvPr id="0" name=""/>
        <dsp:cNvSpPr/>
      </dsp:nvSpPr>
      <dsp:spPr>
        <a:xfrm>
          <a:off x="4605191" y="915109"/>
          <a:ext cx="536482" cy="415604"/>
        </a:xfrm>
        <a:prstGeom prst="rightArrow">
          <a:avLst>
            <a:gd name="adj1" fmla="val 60000"/>
            <a:gd name="adj2" fmla="val 50000"/>
          </a:avLst>
        </a:prstGeom>
        <a:gradFill rotWithShape="0">
          <a:gsLst>
            <a:gs pos="0">
              <a:schemeClr val="accent5">
                <a:tint val="60000"/>
                <a:hueOff val="0"/>
                <a:satOff val="0"/>
                <a:lumOff val="0"/>
                <a:alphaOff val="0"/>
                <a:satMod val="100000"/>
                <a:lumMod val="100000"/>
              </a:schemeClr>
            </a:gs>
            <a:gs pos="50000">
              <a:schemeClr val="accent5">
                <a:tint val="60000"/>
                <a:hueOff val="0"/>
                <a:satOff val="0"/>
                <a:lumOff val="0"/>
                <a:alphaOff val="0"/>
                <a:shade val="99000"/>
                <a:satMod val="105000"/>
                <a:lumMod val="100000"/>
              </a:schemeClr>
            </a:gs>
            <a:gs pos="100000">
              <a:schemeClr val="accent5">
                <a:tint val="6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605191" y="998230"/>
        <a:ext cx="411801" cy="249362"/>
      </dsp:txXfrm>
    </dsp:sp>
    <dsp:sp modelId="{53D8A6C9-B63B-430E-B06F-AD533374AE92}">
      <dsp:nvSpPr>
        <dsp:cNvPr id="0" name=""/>
        <dsp:cNvSpPr/>
      </dsp:nvSpPr>
      <dsp:spPr>
        <a:xfrm>
          <a:off x="5364364" y="863712"/>
          <a:ext cx="1669286" cy="777599"/>
        </a:xfrm>
        <a:prstGeom prst="roundRect">
          <a:avLst>
            <a:gd name="adj" fmla="val 10000"/>
          </a:avLst>
        </a:prstGeom>
        <a:gradFill rotWithShape="0">
          <a:gsLst>
            <a:gs pos="0">
              <a:schemeClr val="accent5">
                <a:hueOff val="0"/>
                <a:satOff val="0"/>
                <a:lumOff val="0"/>
                <a:alphaOff val="0"/>
                <a:satMod val="100000"/>
                <a:lumMod val="100000"/>
              </a:schemeClr>
            </a:gs>
            <a:gs pos="50000">
              <a:schemeClr val="accent5">
                <a:hueOff val="0"/>
                <a:satOff val="0"/>
                <a:lumOff val="0"/>
                <a:alphaOff val="0"/>
                <a:shade val="99000"/>
                <a:satMod val="105000"/>
                <a:lumMod val="100000"/>
              </a:schemeClr>
            </a:gs>
            <a:gs pos="100000">
              <a:schemeClr val="accent5">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kern="1200" dirty="0"/>
            <a:t>47%</a:t>
          </a:r>
        </a:p>
      </dsp:txBody>
      <dsp:txXfrm>
        <a:off x="5364364" y="863712"/>
        <a:ext cx="1669286" cy="518400"/>
      </dsp:txXfrm>
    </dsp:sp>
    <dsp:sp modelId="{816FE444-CDCA-4AFF-8288-59CE934EA139}">
      <dsp:nvSpPr>
        <dsp:cNvPr id="0" name=""/>
        <dsp:cNvSpPr/>
      </dsp:nvSpPr>
      <dsp:spPr>
        <a:xfrm>
          <a:off x="5706266" y="1382112"/>
          <a:ext cx="1669286" cy="160379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Christians: porn is a major problem in the home</a:t>
          </a:r>
        </a:p>
      </dsp:txBody>
      <dsp:txXfrm>
        <a:off x="5753240" y="1429086"/>
        <a:ext cx="1575338" cy="1509851"/>
      </dsp:txXfrm>
    </dsp:sp>
    <dsp:sp modelId="{21898E54-164B-4EA9-9803-C775DDFD3EB3}">
      <dsp:nvSpPr>
        <dsp:cNvPr id="0" name=""/>
        <dsp:cNvSpPr/>
      </dsp:nvSpPr>
      <dsp:spPr>
        <a:xfrm>
          <a:off x="7286709" y="915109"/>
          <a:ext cx="536482" cy="415604"/>
        </a:xfrm>
        <a:prstGeom prst="rightArrow">
          <a:avLst>
            <a:gd name="adj1" fmla="val 60000"/>
            <a:gd name="adj2" fmla="val 50000"/>
          </a:avLst>
        </a:prstGeom>
        <a:gradFill rotWithShape="0">
          <a:gsLst>
            <a:gs pos="0">
              <a:schemeClr val="accent5">
                <a:tint val="60000"/>
                <a:hueOff val="0"/>
                <a:satOff val="0"/>
                <a:lumOff val="0"/>
                <a:alphaOff val="0"/>
                <a:satMod val="100000"/>
                <a:lumMod val="100000"/>
              </a:schemeClr>
            </a:gs>
            <a:gs pos="50000">
              <a:schemeClr val="accent5">
                <a:tint val="60000"/>
                <a:hueOff val="0"/>
                <a:satOff val="0"/>
                <a:lumOff val="0"/>
                <a:alphaOff val="0"/>
                <a:shade val="99000"/>
                <a:satMod val="105000"/>
                <a:lumMod val="100000"/>
              </a:schemeClr>
            </a:gs>
            <a:gs pos="100000">
              <a:schemeClr val="accent5">
                <a:tint val="60000"/>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7286709" y="998230"/>
        <a:ext cx="411801" cy="249362"/>
      </dsp:txXfrm>
    </dsp:sp>
    <dsp:sp modelId="{BD57182C-6CA9-4062-AB68-8024045A4802}">
      <dsp:nvSpPr>
        <dsp:cNvPr id="0" name=""/>
        <dsp:cNvSpPr/>
      </dsp:nvSpPr>
      <dsp:spPr>
        <a:xfrm>
          <a:off x="8045882" y="863712"/>
          <a:ext cx="1669286" cy="777599"/>
        </a:xfrm>
        <a:prstGeom prst="roundRect">
          <a:avLst>
            <a:gd name="adj" fmla="val 10000"/>
          </a:avLst>
        </a:prstGeom>
        <a:gradFill rotWithShape="0">
          <a:gsLst>
            <a:gs pos="0">
              <a:schemeClr val="accent5">
                <a:hueOff val="0"/>
                <a:satOff val="0"/>
                <a:lumOff val="0"/>
                <a:alphaOff val="0"/>
                <a:satMod val="100000"/>
                <a:lumMod val="100000"/>
              </a:schemeClr>
            </a:gs>
            <a:gs pos="50000">
              <a:schemeClr val="accent5">
                <a:hueOff val="0"/>
                <a:satOff val="0"/>
                <a:lumOff val="0"/>
                <a:alphaOff val="0"/>
                <a:shade val="99000"/>
                <a:satMod val="105000"/>
                <a:lumMod val="100000"/>
              </a:schemeClr>
            </a:gs>
            <a:gs pos="100000">
              <a:schemeClr val="accent5">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8016" tIns="128016" rIns="128016" bIns="68580" numCol="1" spcCol="1270" anchor="t" anchorCtr="0">
          <a:noAutofit/>
        </a:bodyPr>
        <a:lstStyle/>
        <a:p>
          <a:pPr marL="0" lvl="0" indent="0" algn="l" defTabSz="800100">
            <a:lnSpc>
              <a:spcPct val="90000"/>
            </a:lnSpc>
            <a:spcBef>
              <a:spcPct val="0"/>
            </a:spcBef>
            <a:spcAft>
              <a:spcPct val="35000"/>
            </a:spcAft>
            <a:buNone/>
          </a:pPr>
          <a:r>
            <a:rPr lang="en-US" sz="1800" kern="1200" dirty="0"/>
            <a:t>1/3</a:t>
          </a:r>
        </a:p>
      </dsp:txBody>
      <dsp:txXfrm>
        <a:off x="8045882" y="863712"/>
        <a:ext cx="1669286" cy="518400"/>
      </dsp:txXfrm>
    </dsp:sp>
    <dsp:sp modelId="{742DEA62-08CF-42FD-9EDF-6A38977A15B6}">
      <dsp:nvSpPr>
        <dsp:cNvPr id="0" name=""/>
        <dsp:cNvSpPr/>
      </dsp:nvSpPr>
      <dsp:spPr>
        <a:xfrm>
          <a:off x="8387784" y="1382112"/>
          <a:ext cx="1669286" cy="1603799"/>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a:t>Women who use it regularly</a:t>
          </a:r>
        </a:p>
      </dsp:txBody>
      <dsp:txXfrm>
        <a:off x="8434758" y="1429086"/>
        <a:ext cx="1575338" cy="15098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C6CEB3-455C-4582-902E-B83DDB4C1F42}">
      <dsp:nvSpPr>
        <dsp:cNvPr id="0" name=""/>
        <dsp:cNvSpPr/>
      </dsp:nvSpPr>
      <dsp:spPr>
        <a:xfrm>
          <a:off x="2542064" y="2844"/>
          <a:ext cx="1197799" cy="778569"/>
        </a:xfrm>
        <a:prstGeom prst="roundRect">
          <a:avLst/>
        </a:prstGeom>
        <a:gradFill rotWithShape="0">
          <a:gsLst>
            <a:gs pos="0">
              <a:schemeClr val="accent5">
                <a:hueOff val="0"/>
                <a:satOff val="0"/>
                <a:lumOff val="0"/>
                <a:alphaOff val="0"/>
                <a:satMod val="100000"/>
                <a:lumMod val="100000"/>
              </a:schemeClr>
            </a:gs>
            <a:gs pos="50000">
              <a:schemeClr val="accent5">
                <a:hueOff val="0"/>
                <a:satOff val="0"/>
                <a:lumOff val="0"/>
                <a:alphaOff val="0"/>
                <a:shade val="99000"/>
                <a:satMod val="105000"/>
                <a:lumMod val="100000"/>
              </a:schemeClr>
            </a:gs>
            <a:gs pos="100000">
              <a:schemeClr val="accent5">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Curiosity</a:t>
          </a:r>
        </a:p>
      </dsp:txBody>
      <dsp:txXfrm>
        <a:off x="2580071" y="40851"/>
        <a:ext cx="1121785" cy="702555"/>
      </dsp:txXfrm>
    </dsp:sp>
    <dsp:sp modelId="{D8DDDF2B-D688-4812-BA4E-43C652AB88EB}">
      <dsp:nvSpPr>
        <dsp:cNvPr id="0" name=""/>
        <dsp:cNvSpPr/>
      </dsp:nvSpPr>
      <dsp:spPr>
        <a:xfrm>
          <a:off x="1586090" y="392129"/>
          <a:ext cx="3109746" cy="3109746"/>
        </a:xfrm>
        <a:custGeom>
          <a:avLst/>
          <a:gdLst/>
          <a:ahLst/>
          <a:cxnLst/>
          <a:rect l="0" t="0" r="0" b="0"/>
          <a:pathLst>
            <a:path>
              <a:moveTo>
                <a:pt x="2161993" y="123427"/>
              </a:moveTo>
              <a:arcTo wR="1554873" hR="1554873" stAng="17578998" swAng="1960502"/>
            </a:path>
          </a:pathLst>
        </a:custGeom>
        <a:noFill/>
        <a:ln w="6350" cap="flat" cmpd="sng" algn="ctr">
          <a:solidFill>
            <a:schemeClr val="accent5">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F609DB7-245B-4749-8F61-9EFF7ED8E610}">
      <dsp:nvSpPr>
        <dsp:cNvPr id="0" name=""/>
        <dsp:cNvSpPr/>
      </dsp:nvSpPr>
      <dsp:spPr>
        <a:xfrm>
          <a:off x="4020836" y="1077235"/>
          <a:ext cx="1197799" cy="778569"/>
        </a:xfrm>
        <a:prstGeom prst="roundRect">
          <a:avLst/>
        </a:prstGeom>
        <a:gradFill rotWithShape="0">
          <a:gsLst>
            <a:gs pos="0">
              <a:schemeClr val="accent5">
                <a:hueOff val="3404998"/>
                <a:satOff val="-6012"/>
                <a:lumOff val="-2059"/>
                <a:alphaOff val="0"/>
                <a:satMod val="100000"/>
                <a:lumMod val="100000"/>
              </a:schemeClr>
            </a:gs>
            <a:gs pos="50000">
              <a:schemeClr val="accent5">
                <a:hueOff val="3404998"/>
                <a:satOff val="-6012"/>
                <a:lumOff val="-2059"/>
                <a:alphaOff val="0"/>
                <a:shade val="99000"/>
                <a:satMod val="105000"/>
                <a:lumMod val="100000"/>
              </a:schemeClr>
            </a:gs>
            <a:gs pos="100000">
              <a:schemeClr val="accent5">
                <a:hueOff val="3404998"/>
                <a:satOff val="-6012"/>
                <a:lumOff val="-2059"/>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Absorption</a:t>
          </a:r>
        </a:p>
      </dsp:txBody>
      <dsp:txXfrm>
        <a:off x="4058843" y="1115242"/>
        <a:ext cx="1121785" cy="702555"/>
      </dsp:txXfrm>
    </dsp:sp>
    <dsp:sp modelId="{0765A024-4E98-42E6-9370-EE6D0704466B}">
      <dsp:nvSpPr>
        <dsp:cNvPr id="0" name=""/>
        <dsp:cNvSpPr/>
      </dsp:nvSpPr>
      <dsp:spPr>
        <a:xfrm>
          <a:off x="1586090" y="392129"/>
          <a:ext cx="3109746" cy="3109746"/>
        </a:xfrm>
        <a:custGeom>
          <a:avLst/>
          <a:gdLst/>
          <a:ahLst/>
          <a:cxnLst/>
          <a:rect l="0" t="0" r="0" b="0"/>
          <a:pathLst>
            <a:path>
              <a:moveTo>
                <a:pt x="3107621" y="1473611"/>
              </a:moveTo>
              <a:arcTo wR="1554873" hR="1554873" stAng="21420252" swAng="2195507"/>
            </a:path>
          </a:pathLst>
        </a:custGeom>
        <a:noFill/>
        <a:ln w="6350" cap="flat" cmpd="sng" algn="ctr">
          <a:solidFill>
            <a:schemeClr val="accent5">
              <a:hueOff val="3404998"/>
              <a:satOff val="-6012"/>
              <a:lumOff val="-2059"/>
              <a:alphaOff val="0"/>
            </a:schemeClr>
          </a:solidFill>
          <a:prstDash val="solid"/>
        </a:ln>
        <a:effectLst/>
      </dsp:spPr>
      <dsp:style>
        <a:lnRef idx="1">
          <a:scrgbClr r="0" g="0" b="0"/>
        </a:lnRef>
        <a:fillRef idx="0">
          <a:scrgbClr r="0" g="0" b="0"/>
        </a:fillRef>
        <a:effectRef idx="0">
          <a:scrgbClr r="0" g="0" b="0"/>
        </a:effectRef>
        <a:fontRef idx="minor"/>
      </dsp:style>
    </dsp:sp>
    <dsp:sp modelId="{F739B99B-C8E6-4EA3-BB8E-9B21DC1D2E98}">
      <dsp:nvSpPr>
        <dsp:cNvPr id="0" name=""/>
        <dsp:cNvSpPr/>
      </dsp:nvSpPr>
      <dsp:spPr>
        <a:xfrm>
          <a:off x="3455995" y="2815636"/>
          <a:ext cx="1197799" cy="778569"/>
        </a:xfrm>
        <a:prstGeom prst="roundRect">
          <a:avLst/>
        </a:prstGeom>
        <a:gradFill rotWithShape="0">
          <a:gsLst>
            <a:gs pos="0">
              <a:schemeClr val="accent5">
                <a:hueOff val="6809995"/>
                <a:satOff val="-12023"/>
                <a:lumOff val="-4118"/>
                <a:alphaOff val="0"/>
                <a:satMod val="100000"/>
                <a:lumMod val="100000"/>
              </a:schemeClr>
            </a:gs>
            <a:gs pos="50000">
              <a:schemeClr val="accent5">
                <a:hueOff val="6809995"/>
                <a:satOff val="-12023"/>
                <a:lumOff val="-4118"/>
                <a:alphaOff val="0"/>
                <a:shade val="99000"/>
                <a:satMod val="105000"/>
                <a:lumMod val="100000"/>
              </a:schemeClr>
            </a:gs>
            <a:gs pos="100000">
              <a:schemeClr val="accent5">
                <a:hueOff val="6809995"/>
                <a:satOff val="-12023"/>
                <a:lumOff val="-4118"/>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Dependence</a:t>
          </a:r>
        </a:p>
      </dsp:txBody>
      <dsp:txXfrm>
        <a:off x="3494002" y="2853643"/>
        <a:ext cx="1121785" cy="702555"/>
      </dsp:txXfrm>
    </dsp:sp>
    <dsp:sp modelId="{60D4135A-A808-4692-A2DE-A89A3AE848DF}">
      <dsp:nvSpPr>
        <dsp:cNvPr id="0" name=""/>
        <dsp:cNvSpPr/>
      </dsp:nvSpPr>
      <dsp:spPr>
        <a:xfrm>
          <a:off x="1586090" y="392129"/>
          <a:ext cx="3109746" cy="3109746"/>
        </a:xfrm>
        <a:custGeom>
          <a:avLst/>
          <a:gdLst/>
          <a:ahLst/>
          <a:cxnLst/>
          <a:rect l="0" t="0" r="0" b="0"/>
          <a:pathLst>
            <a:path>
              <a:moveTo>
                <a:pt x="1863732" y="3078761"/>
              </a:moveTo>
              <a:arcTo wR="1554873" hR="1554873" stAng="4712555" swAng="1374890"/>
            </a:path>
          </a:pathLst>
        </a:custGeom>
        <a:noFill/>
        <a:ln w="6350" cap="flat" cmpd="sng" algn="ctr">
          <a:solidFill>
            <a:schemeClr val="accent5">
              <a:hueOff val="6809995"/>
              <a:satOff val="-12023"/>
              <a:lumOff val="-4118"/>
              <a:alphaOff val="0"/>
            </a:schemeClr>
          </a:solidFill>
          <a:prstDash val="solid"/>
        </a:ln>
        <a:effectLst/>
      </dsp:spPr>
      <dsp:style>
        <a:lnRef idx="1">
          <a:scrgbClr r="0" g="0" b="0"/>
        </a:lnRef>
        <a:fillRef idx="0">
          <a:scrgbClr r="0" g="0" b="0"/>
        </a:fillRef>
        <a:effectRef idx="0">
          <a:scrgbClr r="0" g="0" b="0"/>
        </a:effectRef>
        <a:fontRef idx="minor"/>
      </dsp:style>
    </dsp:sp>
    <dsp:sp modelId="{03BCB314-DE07-410F-9CAA-35B38921521D}">
      <dsp:nvSpPr>
        <dsp:cNvPr id="0" name=""/>
        <dsp:cNvSpPr/>
      </dsp:nvSpPr>
      <dsp:spPr>
        <a:xfrm>
          <a:off x="1628132" y="2815636"/>
          <a:ext cx="1197799" cy="778569"/>
        </a:xfrm>
        <a:prstGeom prst="roundRect">
          <a:avLst/>
        </a:prstGeom>
        <a:gradFill rotWithShape="0">
          <a:gsLst>
            <a:gs pos="0">
              <a:schemeClr val="accent5">
                <a:hueOff val="10214993"/>
                <a:satOff val="-18035"/>
                <a:lumOff val="-6177"/>
                <a:alphaOff val="0"/>
                <a:satMod val="100000"/>
                <a:lumMod val="100000"/>
              </a:schemeClr>
            </a:gs>
            <a:gs pos="50000">
              <a:schemeClr val="accent5">
                <a:hueOff val="10214993"/>
                <a:satOff val="-18035"/>
                <a:lumOff val="-6177"/>
                <a:alphaOff val="0"/>
                <a:shade val="99000"/>
                <a:satMod val="105000"/>
                <a:lumMod val="100000"/>
              </a:schemeClr>
            </a:gs>
            <a:gs pos="100000">
              <a:schemeClr val="accent5">
                <a:hueOff val="10214993"/>
                <a:satOff val="-18035"/>
                <a:lumOff val="-6177"/>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Tolerance</a:t>
          </a:r>
        </a:p>
      </dsp:txBody>
      <dsp:txXfrm>
        <a:off x="1666139" y="2853643"/>
        <a:ext cx="1121785" cy="702555"/>
      </dsp:txXfrm>
    </dsp:sp>
    <dsp:sp modelId="{266049B0-9076-469B-AE31-1F720B01A15C}">
      <dsp:nvSpPr>
        <dsp:cNvPr id="0" name=""/>
        <dsp:cNvSpPr/>
      </dsp:nvSpPr>
      <dsp:spPr>
        <a:xfrm>
          <a:off x="1586090" y="392129"/>
          <a:ext cx="3109746" cy="3109746"/>
        </a:xfrm>
        <a:custGeom>
          <a:avLst/>
          <a:gdLst/>
          <a:ahLst/>
          <a:cxnLst/>
          <a:rect l="0" t="0" r="0" b="0"/>
          <a:pathLst>
            <a:path>
              <a:moveTo>
                <a:pt x="259725" y="2415236"/>
              </a:moveTo>
              <a:arcTo wR="1554873" hR="1554873" stAng="8784241" swAng="2195507"/>
            </a:path>
          </a:pathLst>
        </a:custGeom>
        <a:noFill/>
        <a:ln w="6350" cap="flat" cmpd="sng" algn="ctr">
          <a:solidFill>
            <a:schemeClr val="accent5">
              <a:hueOff val="10214993"/>
              <a:satOff val="-18035"/>
              <a:lumOff val="-6177"/>
              <a:alphaOff val="0"/>
            </a:schemeClr>
          </a:solidFill>
          <a:prstDash val="solid"/>
        </a:ln>
        <a:effectLst/>
      </dsp:spPr>
      <dsp:style>
        <a:lnRef idx="1">
          <a:scrgbClr r="0" g="0" b="0"/>
        </a:lnRef>
        <a:fillRef idx="0">
          <a:scrgbClr r="0" g="0" b="0"/>
        </a:fillRef>
        <a:effectRef idx="0">
          <a:scrgbClr r="0" g="0" b="0"/>
        </a:effectRef>
        <a:fontRef idx="minor"/>
      </dsp:style>
    </dsp:sp>
    <dsp:sp modelId="{4A63F1B7-D110-464F-B05B-DA2DD3D0FE70}">
      <dsp:nvSpPr>
        <dsp:cNvPr id="0" name=""/>
        <dsp:cNvSpPr/>
      </dsp:nvSpPr>
      <dsp:spPr>
        <a:xfrm>
          <a:off x="1063292" y="1077235"/>
          <a:ext cx="1197799" cy="778569"/>
        </a:xfrm>
        <a:prstGeom prst="roundRect">
          <a:avLst/>
        </a:prstGeom>
        <a:gradFill rotWithShape="0">
          <a:gsLst>
            <a:gs pos="0">
              <a:schemeClr val="accent5">
                <a:hueOff val="13619991"/>
                <a:satOff val="-24047"/>
                <a:lumOff val="-8236"/>
                <a:alphaOff val="0"/>
                <a:satMod val="100000"/>
                <a:lumMod val="100000"/>
              </a:schemeClr>
            </a:gs>
            <a:gs pos="50000">
              <a:schemeClr val="accent5">
                <a:hueOff val="13619991"/>
                <a:satOff val="-24047"/>
                <a:lumOff val="-8236"/>
                <a:alphaOff val="0"/>
                <a:shade val="99000"/>
                <a:satMod val="105000"/>
                <a:lumMod val="100000"/>
              </a:schemeClr>
            </a:gs>
            <a:gs pos="100000">
              <a:schemeClr val="accent5">
                <a:hueOff val="13619991"/>
                <a:satOff val="-24047"/>
                <a:lumOff val="-8236"/>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Shame</a:t>
          </a:r>
        </a:p>
      </dsp:txBody>
      <dsp:txXfrm>
        <a:off x="1101299" y="1115242"/>
        <a:ext cx="1121785" cy="702555"/>
      </dsp:txXfrm>
    </dsp:sp>
    <dsp:sp modelId="{1826B57B-FEE3-485E-9554-3B0026170ADC}">
      <dsp:nvSpPr>
        <dsp:cNvPr id="0" name=""/>
        <dsp:cNvSpPr/>
      </dsp:nvSpPr>
      <dsp:spPr>
        <a:xfrm>
          <a:off x="1586090" y="392129"/>
          <a:ext cx="3109746" cy="3109746"/>
        </a:xfrm>
        <a:custGeom>
          <a:avLst/>
          <a:gdLst/>
          <a:ahLst/>
          <a:cxnLst/>
          <a:rect l="0" t="0" r="0" b="0"/>
          <a:pathLst>
            <a:path>
              <a:moveTo>
                <a:pt x="271032" y="677727"/>
              </a:moveTo>
              <a:arcTo wR="1554873" hR="1554873" stAng="12860500" swAng="1960502"/>
            </a:path>
          </a:pathLst>
        </a:custGeom>
        <a:noFill/>
        <a:ln w="6350" cap="flat" cmpd="sng" algn="ctr">
          <a:solidFill>
            <a:schemeClr val="accent5">
              <a:hueOff val="13619991"/>
              <a:satOff val="-24047"/>
              <a:lumOff val="-8236"/>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0F2EE6-2372-4297-931F-5D8A8FAAC5AD}">
      <dsp:nvSpPr>
        <dsp:cNvPr id="0" name=""/>
        <dsp:cNvSpPr/>
      </dsp:nvSpPr>
      <dsp:spPr>
        <a:xfrm>
          <a:off x="0" y="0"/>
          <a:ext cx="7137139" cy="52351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acknowledge</a:t>
          </a:r>
        </a:p>
      </dsp:txBody>
      <dsp:txXfrm>
        <a:off x="15333" y="15333"/>
        <a:ext cx="6510970" cy="492852"/>
      </dsp:txXfrm>
    </dsp:sp>
    <dsp:sp modelId="{C0BE4FDA-1C10-4485-8711-F6B652FADB69}">
      <dsp:nvSpPr>
        <dsp:cNvPr id="0" name=""/>
        <dsp:cNvSpPr/>
      </dsp:nvSpPr>
      <dsp:spPr>
        <a:xfrm>
          <a:off x="532968" y="596229"/>
          <a:ext cx="7137139" cy="523518"/>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be vulnerable</a:t>
          </a:r>
        </a:p>
      </dsp:txBody>
      <dsp:txXfrm>
        <a:off x="548301" y="611562"/>
        <a:ext cx="6233217" cy="492852"/>
      </dsp:txXfrm>
    </dsp:sp>
    <dsp:sp modelId="{85327D2D-4B0C-4CE0-8C22-D0449B2CF11F}">
      <dsp:nvSpPr>
        <dsp:cNvPr id="0" name=""/>
        <dsp:cNvSpPr/>
      </dsp:nvSpPr>
      <dsp:spPr>
        <a:xfrm>
          <a:off x="1065936" y="1192459"/>
          <a:ext cx="7137139" cy="52351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call it out</a:t>
          </a:r>
        </a:p>
      </dsp:txBody>
      <dsp:txXfrm>
        <a:off x="1081269" y="1207792"/>
        <a:ext cx="6233217" cy="492852"/>
      </dsp:txXfrm>
    </dsp:sp>
    <dsp:sp modelId="{C0831CC8-E71F-4B39-8499-68326D6CA574}">
      <dsp:nvSpPr>
        <dsp:cNvPr id="0" name=""/>
        <dsp:cNvSpPr/>
      </dsp:nvSpPr>
      <dsp:spPr>
        <a:xfrm>
          <a:off x="1598904" y="1788688"/>
          <a:ext cx="7137139" cy="523518"/>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no more blame</a:t>
          </a:r>
        </a:p>
      </dsp:txBody>
      <dsp:txXfrm>
        <a:off x="1614237" y="1804021"/>
        <a:ext cx="6233217" cy="492852"/>
      </dsp:txXfrm>
    </dsp:sp>
    <dsp:sp modelId="{0B650FA0-3241-48B0-A44A-8545D7C8FFD8}">
      <dsp:nvSpPr>
        <dsp:cNvPr id="0" name=""/>
        <dsp:cNvSpPr/>
      </dsp:nvSpPr>
      <dsp:spPr>
        <a:xfrm>
          <a:off x="2131872" y="2384918"/>
          <a:ext cx="7137139" cy="523518"/>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dirty="0"/>
            <a:t>seek truth</a:t>
          </a:r>
        </a:p>
      </dsp:txBody>
      <dsp:txXfrm>
        <a:off x="2147205" y="2400251"/>
        <a:ext cx="6233217" cy="492852"/>
      </dsp:txXfrm>
    </dsp:sp>
    <dsp:sp modelId="{0DEE0541-7601-4313-83BB-CD11EB9033D7}">
      <dsp:nvSpPr>
        <dsp:cNvPr id="0" name=""/>
        <dsp:cNvSpPr/>
      </dsp:nvSpPr>
      <dsp:spPr>
        <a:xfrm>
          <a:off x="6796852" y="382459"/>
          <a:ext cx="340287" cy="34028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6873417" y="382459"/>
        <a:ext cx="187157" cy="256066"/>
      </dsp:txXfrm>
    </dsp:sp>
    <dsp:sp modelId="{AECA2DDB-8367-4A9B-9AFE-84FEAB4156DA}">
      <dsp:nvSpPr>
        <dsp:cNvPr id="0" name=""/>
        <dsp:cNvSpPr/>
      </dsp:nvSpPr>
      <dsp:spPr>
        <a:xfrm>
          <a:off x="7329820" y="978689"/>
          <a:ext cx="340287" cy="340287"/>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406385" y="978689"/>
        <a:ext cx="187157" cy="256066"/>
      </dsp:txXfrm>
    </dsp:sp>
    <dsp:sp modelId="{B3528AF5-F635-4024-9A18-1800945C7272}">
      <dsp:nvSpPr>
        <dsp:cNvPr id="0" name=""/>
        <dsp:cNvSpPr/>
      </dsp:nvSpPr>
      <dsp:spPr>
        <a:xfrm>
          <a:off x="7862788" y="1566193"/>
          <a:ext cx="340287" cy="340287"/>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7939353" y="1566193"/>
        <a:ext cx="187157" cy="256066"/>
      </dsp:txXfrm>
    </dsp:sp>
    <dsp:sp modelId="{E3FE8376-28AD-4BB5-9A0C-41B76106C705}">
      <dsp:nvSpPr>
        <dsp:cNvPr id="0" name=""/>
        <dsp:cNvSpPr/>
      </dsp:nvSpPr>
      <dsp:spPr>
        <a:xfrm>
          <a:off x="8395756" y="2168239"/>
          <a:ext cx="340287" cy="340287"/>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8472321" y="2168239"/>
        <a:ext cx="187157" cy="2560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F1C5CF-0D74-4C44-A6CC-C1FAB8611F3B}">
      <dsp:nvSpPr>
        <dsp:cNvPr id="0" name=""/>
        <dsp:cNvSpPr/>
      </dsp:nvSpPr>
      <dsp:spPr>
        <a:xfrm>
          <a:off x="0" y="2897863"/>
          <a:ext cx="10058399" cy="95114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Restore</a:t>
          </a:r>
        </a:p>
      </dsp:txBody>
      <dsp:txXfrm>
        <a:off x="0" y="2897863"/>
        <a:ext cx="10058399" cy="951143"/>
      </dsp:txXfrm>
    </dsp:sp>
    <dsp:sp modelId="{28A3E437-FFE6-4347-801F-A44C57A0B329}">
      <dsp:nvSpPr>
        <dsp:cNvPr id="0" name=""/>
        <dsp:cNvSpPr/>
      </dsp:nvSpPr>
      <dsp:spPr>
        <a:xfrm rot="10800000">
          <a:off x="0" y="1449271"/>
          <a:ext cx="10058399" cy="1462858"/>
        </a:xfrm>
        <a:prstGeom prst="upArrowCallout">
          <a:avLst/>
        </a:prstGeom>
        <a:solidFill>
          <a:schemeClr val="accent4">
            <a:hueOff val="-869100"/>
            <a:satOff val="-34016"/>
            <a:lumOff val="-68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Reveal </a:t>
          </a:r>
        </a:p>
      </dsp:txBody>
      <dsp:txXfrm rot="10800000">
        <a:off x="0" y="1449271"/>
        <a:ext cx="10058399" cy="950521"/>
      </dsp:txXfrm>
    </dsp:sp>
    <dsp:sp modelId="{6CFB23FB-3716-42E6-A9C8-0280D1152C52}">
      <dsp:nvSpPr>
        <dsp:cNvPr id="0" name=""/>
        <dsp:cNvSpPr/>
      </dsp:nvSpPr>
      <dsp:spPr>
        <a:xfrm rot="10800000">
          <a:off x="0" y="680"/>
          <a:ext cx="10058399" cy="1462858"/>
        </a:xfrm>
        <a:prstGeom prst="upArrowCallout">
          <a:avLst/>
        </a:prstGeom>
        <a:solidFill>
          <a:schemeClr val="accent4">
            <a:hueOff val="-1738200"/>
            <a:satOff val="-68032"/>
            <a:lumOff val="-137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ctr" anchorCtr="0">
          <a:noAutofit/>
        </a:bodyPr>
        <a:lstStyle/>
        <a:p>
          <a:pPr marL="0" lvl="0" indent="0" algn="ctr" defTabSz="1466850">
            <a:lnSpc>
              <a:spcPct val="90000"/>
            </a:lnSpc>
            <a:spcBef>
              <a:spcPct val="0"/>
            </a:spcBef>
            <a:spcAft>
              <a:spcPct val="35000"/>
            </a:spcAft>
            <a:buNone/>
          </a:pPr>
          <a:r>
            <a:rPr lang="en-US" sz="3300" kern="1200" dirty="0"/>
            <a:t>Recognize</a:t>
          </a:r>
        </a:p>
      </dsp:txBody>
      <dsp:txXfrm rot="10800000">
        <a:off x="0" y="680"/>
        <a:ext cx="10058399" cy="950521"/>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33230FB2-E8FF-47A7-A96A-A7DB070D3918}" type="datetimeFigureOut">
              <a:rPr lang="en-US" smtClean="0"/>
              <a:t>4/7/21</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03D51DB1-D163-41C7-8A29-B46945EEFCF3}" type="slidenum">
              <a:rPr lang="en-US" smtClean="0"/>
              <a:t>‹#›</a:t>
            </a:fld>
            <a:endParaRPr lang="en-US"/>
          </a:p>
        </p:txBody>
      </p:sp>
    </p:spTree>
    <p:extLst>
      <p:ext uri="{BB962C8B-B14F-4D97-AF65-F5344CB8AC3E}">
        <p14:creationId xmlns:p14="http://schemas.microsoft.com/office/powerpoint/2010/main" val="41105936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ctt.ec/a_a3t"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blog.cognifit.com/brain-reward-system/" TargetMode="External"/><Relationship Id="rId7" Type="http://schemas.openxmlformats.org/officeDocument/2006/relationships/hyperlink" Target="https://books.google.com/books?hl=en&amp;lr=&amp;id=Qw7qj5nXSPUC&amp;oi=fnd&amp;pg=PP1&amp;ots=NbSokTs9LX&amp;sig=WDRrmDx_ebaUpZvmVKW3OBArGiQ#v=onepage&amp;q&amp;f=false"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ncbi.nlm.nih.gov/pubmed/7770195" TargetMode="External"/><Relationship Id="rId5" Type="http://schemas.openxmlformats.org/officeDocument/2006/relationships/hyperlink" Target="https://www.medicalnewstoday.com/articles/319773.php" TargetMode="External"/><Relationship Id="rId4" Type="http://schemas.openxmlformats.org/officeDocument/2006/relationships/hyperlink" Target="https://www.elitedaily.com/life/culture/receiving-text-message-like-orgasm/845037"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r>
              <a:rPr lang="en-US" sz="1900" dirty="0">
                <a:latin typeface="Calibri" panose="020F0502020204030204" pitchFamily="34" charset="0"/>
                <a:ea typeface="Calibri" panose="020F0502020204030204" pitchFamily="34" charset="0"/>
                <a:cs typeface="Times New Roman" panose="02020603050405020304" pitchFamily="18" charset="0"/>
              </a:rPr>
              <a:t>THE PROBLEM WITH PORN: Addiction, Abuse, &amp; Affliction</a:t>
            </a:r>
          </a:p>
          <a:p>
            <a:pPr defTabSz="942289">
              <a:defRPr/>
            </a:pPr>
            <a:r>
              <a:rPr lang="en-US" sz="1900" dirty="0">
                <a:latin typeface="Calibri" panose="020F0502020204030204" pitchFamily="34" charset="0"/>
                <a:ea typeface="Calibri" panose="020F0502020204030204" pitchFamily="34" charset="0"/>
                <a:cs typeface="Times New Roman" panose="02020603050405020304" pitchFamily="18" charset="0"/>
              </a:rPr>
              <a:t>By Erica Jones, assistant director of Women’s Ministries for North American Division</a:t>
            </a:r>
          </a:p>
          <a:p>
            <a:pPr defTabSz="942289">
              <a:defRPr/>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defTabSz="942289">
              <a:defRPr/>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defTabSz="942289">
              <a:defRPr/>
            </a:pPr>
            <a:r>
              <a:rPr lang="en-US" sz="1900" dirty="0">
                <a:latin typeface="Calibri" panose="020F0502020204030204" pitchFamily="34" charset="0"/>
                <a:ea typeface="Calibri" panose="020F0502020204030204" pitchFamily="34" charset="0"/>
                <a:cs typeface="Times New Roman" panose="02020603050405020304" pitchFamily="18" charset="0"/>
              </a:rPr>
              <a:t>Harmless fun? Not hardly. Pornography use causes physical, emotional, and psychological damage. Its endorphin-releasing nature turns the viewer into a self-absorbed addict, making a mockery of the beautiful gift of sex God created. It is inherently violent and upholds depravity over mutual intimacy and has strong ties to human trafficking. New evidence proves that pornography use strips romantic relationships of trust and fidelity and is one of the most common causes of failed marriages. Breaking free of the cycle is possible, and freedom is just around the corner.   </a:t>
            </a: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1</a:t>
            </a:fld>
            <a:endParaRPr lang="en-US"/>
          </a:p>
        </p:txBody>
      </p:sp>
    </p:spTree>
    <p:extLst>
      <p:ext uri="{BB962C8B-B14F-4D97-AF65-F5344CB8AC3E}">
        <p14:creationId xmlns:p14="http://schemas.microsoft.com/office/powerpoint/2010/main" val="2221305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People become a means to an end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Over time, pornography creates an </a:t>
            </a:r>
            <a:r>
              <a:rPr lang="en-US" sz="1200" b="1" kern="1200" dirty="0">
                <a:solidFill>
                  <a:schemeClr val="tx1"/>
                </a:solidFill>
                <a:effectLst/>
                <a:latin typeface="+mn-lt"/>
                <a:ea typeface="+mn-ea"/>
                <a:cs typeface="+mn-cs"/>
              </a:rPr>
              <a:t>obsession with looking at people rather than interacting with them.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Porn reflects </a:t>
            </a:r>
            <a:r>
              <a:rPr lang="en-US" sz="1200" b="1" kern="1200" dirty="0">
                <a:solidFill>
                  <a:schemeClr val="tx1"/>
                </a:solidFill>
                <a:effectLst/>
                <a:latin typeface="+mn-lt"/>
                <a:ea typeface="+mn-ea"/>
                <a:cs typeface="+mn-cs"/>
              </a:rPr>
              <a:t>unreal images of people.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hey become mere </a:t>
            </a:r>
            <a:r>
              <a:rPr lang="en-US" sz="1200" b="1" kern="1200" dirty="0">
                <a:solidFill>
                  <a:schemeClr val="tx1"/>
                </a:solidFill>
                <a:effectLst/>
                <a:latin typeface="+mn-lt"/>
                <a:ea typeface="+mn-ea"/>
                <a:cs typeface="+mn-cs"/>
              </a:rPr>
              <a:t>objects rated by size, shape, and harmony of parts—not a whole being</a:t>
            </a:r>
            <a:r>
              <a:rPr lang="en-US" sz="1200" kern="1200" dirty="0">
                <a:solidFill>
                  <a:schemeClr val="tx1"/>
                </a:solidFill>
                <a:effectLst/>
                <a:latin typeface="+mn-lt"/>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As the fantasy world becomes the norm, the viewer begins to </a:t>
            </a:r>
            <a:r>
              <a:rPr lang="en-US" sz="1200" b="1" kern="1200" dirty="0">
                <a:solidFill>
                  <a:schemeClr val="tx1"/>
                </a:solidFill>
                <a:effectLst/>
                <a:latin typeface="+mn-lt"/>
                <a:ea typeface="+mn-ea"/>
                <a:cs typeface="+mn-cs"/>
              </a:rPr>
              <a:t>fear true intimacy.</a:t>
            </a:r>
          </a:p>
          <a:p>
            <a:endParaRPr lang="en-US" dirty="0"/>
          </a:p>
          <a:p>
            <a:pPr lvl="0"/>
            <a:r>
              <a:rPr lang="en-US" sz="1200" kern="1200" dirty="0">
                <a:solidFill>
                  <a:schemeClr val="tx1"/>
                </a:solidFill>
                <a:effectLst/>
                <a:latin typeface="+mn-lt"/>
                <a:ea typeface="+mn-ea"/>
                <a:cs typeface="+mn-cs"/>
              </a:rPr>
              <a:t>-Others become objects to be judged, sexualized, pursued, hunted</a:t>
            </a:r>
          </a:p>
          <a:p>
            <a:pPr lvl="0"/>
            <a:r>
              <a:rPr lang="en-US" sz="1200" kern="1200" dirty="0">
                <a:solidFill>
                  <a:schemeClr val="tx1"/>
                </a:solidFill>
                <a:effectLst/>
                <a:latin typeface="+mn-lt"/>
                <a:ea typeface="+mn-ea"/>
                <a:cs typeface="+mn-cs"/>
              </a:rPr>
              <a:t>-Voyeurism</a:t>
            </a:r>
          </a:p>
          <a:p>
            <a:pPr lvl="0"/>
            <a:r>
              <a:rPr lang="en-US" sz="1200" kern="1200" dirty="0">
                <a:solidFill>
                  <a:schemeClr val="tx1"/>
                </a:solidFill>
                <a:effectLst/>
                <a:latin typeface="+mn-lt"/>
                <a:ea typeface="+mn-ea"/>
                <a:cs typeface="+mn-cs"/>
              </a:rPr>
              <a:t>-Desensitization</a:t>
            </a:r>
          </a:p>
          <a:p>
            <a:pPr lvl="0"/>
            <a:r>
              <a:rPr lang="en-US" sz="1200" kern="1200" dirty="0">
                <a:solidFill>
                  <a:schemeClr val="tx1"/>
                </a:solidFill>
                <a:effectLst/>
                <a:latin typeface="+mn-lt"/>
                <a:ea typeface="+mn-ea"/>
                <a:cs typeface="+mn-cs"/>
              </a:rPr>
              <a:t>-Objectification</a:t>
            </a: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10</a:t>
            </a:fld>
            <a:endParaRPr lang="en-US"/>
          </a:p>
        </p:txBody>
      </p:sp>
    </p:spTree>
    <p:extLst>
      <p:ext uri="{BB962C8B-B14F-4D97-AF65-F5344CB8AC3E}">
        <p14:creationId xmlns:p14="http://schemas.microsoft.com/office/powerpoint/2010/main" val="144420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https://www.youtube.com/watch?v=2U93S7CIj-Q&amp;t=49s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Play video/ask some follow-up questions.</a:t>
            </a:r>
          </a:p>
        </p:txBody>
      </p:sp>
      <p:sp>
        <p:nvSpPr>
          <p:cNvPr id="4" name="Slide Number Placeholder 3"/>
          <p:cNvSpPr>
            <a:spLocks noGrp="1"/>
          </p:cNvSpPr>
          <p:nvPr>
            <p:ph type="sldNum" sz="quarter" idx="5"/>
          </p:nvPr>
        </p:nvSpPr>
        <p:spPr/>
        <p:txBody>
          <a:bodyPr/>
          <a:lstStyle/>
          <a:p>
            <a:fld id="{03D51DB1-D163-41C7-8A29-B46945EEFCF3}" type="slidenum">
              <a:rPr lang="en-US" smtClean="0"/>
              <a:t>11</a:t>
            </a:fld>
            <a:endParaRPr lang="en-US"/>
          </a:p>
        </p:txBody>
      </p:sp>
    </p:spTree>
    <p:extLst>
      <p:ext uri="{BB962C8B-B14F-4D97-AF65-F5344CB8AC3E}">
        <p14:creationId xmlns:p14="http://schemas.microsoft.com/office/powerpoint/2010/main" val="22979163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may think pornography isn’t hurting anyone. Let’s take a closer look.</a:t>
            </a:r>
            <a:r>
              <a:rPr lang="en-US" dirty="0">
                <a:effectLst/>
              </a:rPr>
              <a:t> </a:t>
            </a:r>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12</a:t>
            </a:fld>
            <a:endParaRPr lang="en-US"/>
          </a:p>
        </p:txBody>
      </p:sp>
    </p:spTree>
    <p:extLst>
      <p:ext uri="{BB962C8B-B14F-4D97-AF65-F5344CB8AC3E}">
        <p14:creationId xmlns:p14="http://schemas.microsoft.com/office/powerpoint/2010/main" val="1129296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900" b="1" dirty="0">
                <a:latin typeface="Arial Narrow" panose="020B0606020202030204" pitchFamily="34" charset="0"/>
                <a:ea typeface="Times New Roman" panose="02020603050405020304" pitchFamily="18" charset="0"/>
              </a:rPr>
              <a:t>By the numbers</a:t>
            </a:r>
            <a:endParaRPr lang="en-US" sz="1900" dirty="0">
              <a:latin typeface="Arial Narrow" panose="020B0606020202030204" pitchFamily="34" charset="0"/>
              <a:ea typeface="Times New Roman" panose="02020603050405020304" pitchFamily="18" charset="0"/>
            </a:endParaRPr>
          </a:p>
          <a:p>
            <a:pPr marL="457200" indent="-457200">
              <a:buFont typeface="+mj-lt"/>
              <a:buAutoNum type="arabicPeriod"/>
            </a:pPr>
            <a:endParaRPr lang="en-US" sz="1900" dirty="0">
              <a:latin typeface="Arial Narrow" panose="020B0606020202030204" pitchFamily="34" charset="0"/>
              <a:ea typeface="Times New Roman" panose="02020603050405020304" pitchFamily="18" charset="0"/>
            </a:endParaRPr>
          </a:p>
          <a:p>
            <a:pPr marL="457200" marR="0" lvl="0" indent="-457200">
              <a:lnSpc>
                <a:spcPct val="100000"/>
              </a:lnSpc>
              <a:spcBef>
                <a:spcPts val="0"/>
              </a:spcBef>
              <a:spcAft>
                <a:spcPts val="600"/>
              </a:spcAft>
              <a:buFont typeface="+mj-lt"/>
              <a:buAutoNum type="arabicPeriod"/>
            </a:pPr>
            <a:r>
              <a:rPr lang="en-US" sz="2000" dirty="0">
                <a:effectLst/>
                <a:latin typeface="Arial Narrow" panose="020B0606020202030204" pitchFamily="34" charset="0"/>
                <a:ea typeface="Times New Roman" panose="02020603050405020304" pitchFamily="18" charset="0"/>
              </a:rPr>
              <a:t>45% of scenes in online pornography include at least one act of physical aggression.  Spanking, gagging, slapping, hair pulling, and choking are the five most common forms of physical aggression (Fritz et al, 2020). </a:t>
            </a:r>
            <a:endParaRPr lang="en-US" sz="2000" dirty="0">
              <a:effectLst/>
              <a:latin typeface="Times New Roman" panose="02020603050405020304" pitchFamily="18" charset="0"/>
              <a:ea typeface="Times New Roman" panose="02020603050405020304" pitchFamily="18" charset="0"/>
            </a:endParaRPr>
          </a:p>
          <a:p>
            <a:pPr marL="457200" marR="0" lvl="0" indent="-457200">
              <a:lnSpc>
                <a:spcPct val="100000"/>
              </a:lnSpc>
              <a:spcBef>
                <a:spcPts val="0"/>
              </a:spcBef>
              <a:spcAft>
                <a:spcPts val="600"/>
              </a:spcAft>
              <a:buFont typeface="+mj-lt"/>
              <a:buAutoNum type="arabicPeriod"/>
            </a:pPr>
            <a:r>
              <a:rPr lang="en-US" sz="2000" dirty="0">
                <a:effectLst/>
                <a:latin typeface="Arial Narrow" panose="020B0606020202030204" pitchFamily="34" charset="0"/>
                <a:ea typeface="Times New Roman" panose="02020603050405020304" pitchFamily="18" charset="0"/>
              </a:rPr>
              <a:t>In pornography with aggression, women are the target in 97% of the scenes, and their response to aggression was either neutral or positive and rarely negative.  Men were the perpetrators of aggression against women in 76% of scenes (Fritz et al., 2020).</a:t>
            </a:r>
            <a:endParaRPr lang="en-US" sz="2000" dirty="0">
              <a:effectLst/>
              <a:latin typeface="Times New Roman" panose="02020603050405020304" pitchFamily="18" charset="0"/>
              <a:ea typeface="Times New Roman" panose="02020603050405020304" pitchFamily="18" charset="0"/>
            </a:endParaRPr>
          </a:p>
          <a:p>
            <a:pPr marL="457200" marR="0" lvl="0" indent="-457200">
              <a:lnSpc>
                <a:spcPct val="100000"/>
              </a:lnSpc>
              <a:spcBef>
                <a:spcPts val="0"/>
              </a:spcBef>
              <a:spcAft>
                <a:spcPts val="600"/>
              </a:spcAft>
              <a:buFont typeface="+mj-lt"/>
              <a:buAutoNum type="arabicPeriod"/>
            </a:pPr>
            <a:r>
              <a:rPr lang="en-US" sz="2000" dirty="0">
                <a:effectLst/>
                <a:latin typeface="Arial Narrow" panose="020B0606020202030204" pitchFamily="34" charset="0"/>
                <a:ea typeface="Times New Roman" panose="02020603050405020304" pitchFamily="18" charset="0"/>
              </a:rPr>
              <a:t>Boys who have seen violent pornography are over twice as likely to report committing sexual violence and physical violence against a dating partner (</a:t>
            </a:r>
            <a:r>
              <a:rPr lang="en-US" sz="2000" dirty="0" err="1">
                <a:effectLst/>
                <a:latin typeface="Arial Narrow" panose="020B0606020202030204" pitchFamily="34" charset="0"/>
                <a:ea typeface="Times New Roman" panose="02020603050405020304" pitchFamily="18" charset="0"/>
              </a:rPr>
              <a:t>Rostad</a:t>
            </a:r>
            <a:r>
              <a:rPr lang="en-US" sz="2000" dirty="0">
                <a:effectLst/>
                <a:latin typeface="Arial Narrow" panose="020B0606020202030204" pitchFamily="34" charset="0"/>
                <a:ea typeface="Times New Roman" panose="02020603050405020304" pitchFamily="18" charset="0"/>
              </a:rPr>
              <a:t> et al., 2019).</a:t>
            </a:r>
            <a:endParaRPr lang="en-US" sz="2000" dirty="0">
              <a:effectLst/>
              <a:latin typeface="Times New Roman" panose="02020603050405020304" pitchFamily="18" charset="0"/>
              <a:ea typeface="Times New Roman" panose="02020603050405020304" pitchFamily="18" charset="0"/>
            </a:endParaRPr>
          </a:p>
          <a:p>
            <a:pPr marL="457200" marR="0" lvl="0" indent="-457200">
              <a:lnSpc>
                <a:spcPct val="100000"/>
              </a:lnSpc>
              <a:spcBef>
                <a:spcPts val="0"/>
              </a:spcBef>
              <a:spcAft>
                <a:spcPts val="600"/>
              </a:spcAft>
              <a:buFont typeface="+mj-lt"/>
              <a:buAutoNum type="arabicPeriod"/>
            </a:pPr>
            <a:r>
              <a:rPr lang="en-US" sz="2000" dirty="0">
                <a:effectLst/>
                <a:latin typeface="Arial Narrow" panose="020B0606020202030204" pitchFamily="34" charset="0"/>
                <a:ea typeface="Times New Roman" panose="02020603050405020304" pitchFamily="18" charset="0"/>
              </a:rPr>
              <a:t>Girls who have seen violent pornography are more likely to experience sexual violence from a dating partner (</a:t>
            </a:r>
            <a:r>
              <a:rPr lang="en-US" sz="2000" dirty="0" err="1">
                <a:effectLst/>
                <a:latin typeface="Arial Narrow" panose="020B0606020202030204" pitchFamily="34" charset="0"/>
                <a:ea typeface="Times New Roman" panose="02020603050405020304" pitchFamily="18" charset="0"/>
              </a:rPr>
              <a:t>Rostad</a:t>
            </a:r>
            <a:r>
              <a:rPr lang="en-US" sz="2000" dirty="0">
                <a:effectLst/>
                <a:latin typeface="Arial Narrow" panose="020B0606020202030204" pitchFamily="34" charset="0"/>
                <a:ea typeface="Times New Roman" panose="02020603050405020304" pitchFamily="18" charset="0"/>
              </a:rPr>
              <a:t> et al., 2019).   </a:t>
            </a:r>
            <a:endParaRPr lang="en-US" sz="2000" dirty="0">
              <a:effectLst/>
              <a:latin typeface="Times New Roman" panose="02020603050405020304" pitchFamily="18" charset="0"/>
              <a:ea typeface="Times New Roman" panose="02020603050405020304" pitchFamily="18" charset="0"/>
            </a:endParaRPr>
          </a:p>
          <a:p>
            <a:pPr marL="457200" marR="0" lvl="0" indent="-457200">
              <a:lnSpc>
                <a:spcPct val="100000"/>
              </a:lnSpc>
              <a:spcBef>
                <a:spcPts val="0"/>
              </a:spcBef>
              <a:spcAft>
                <a:spcPts val="600"/>
              </a:spcAft>
              <a:buFont typeface="+mj-lt"/>
              <a:buAutoNum type="arabicPeriod"/>
            </a:pPr>
            <a:r>
              <a:rPr lang="en-US" sz="2000" dirty="0">
                <a:effectLst/>
                <a:latin typeface="Arial Narrow" panose="020B0606020202030204" pitchFamily="34" charset="0"/>
                <a:ea typeface="Times New Roman" panose="02020603050405020304" pitchFamily="18" charset="0"/>
              </a:rPr>
              <a:t>Among those who have seen “rough sex” in pornography, 91% wanted to take part in such behaviors and 82% had taken part in at least one of the behaviors. (</a:t>
            </a:r>
            <a:r>
              <a:rPr lang="en-US" sz="2000" dirty="0" err="1">
                <a:effectLst/>
                <a:latin typeface="Arial Narrow" panose="020B0606020202030204" pitchFamily="34" charset="0"/>
                <a:ea typeface="Times New Roman" panose="02020603050405020304" pitchFamily="18" charset="0"/>
              </a:rPr>
              <a:t>Vogels</a:t>
            </a:r>
            <a:r>
              <a:rPr lang="en-US" sz="2000" dirty="0">
                <a:effectLst/>
                <a:latin typeface="Arial Narrow" panose="020B0606020202030204" pitchFamily="34" charset="0"/>
                <a:ea typeface="Times New Roman" panose="02020603050405020304" pitchFamily="18" charset="0"/>
              </a:rPr>
              <a:t> &amp; O’Sullivan, 2019).</a:t>
            </a:r>
            <a:endParaRPr lang="en-US" sz="2000" dirty="0">
              <a:effectLst/>
              <a:latin typeface="Times New Roman" panose="02020603050405020304" pitchFamily="18" charset="0"/>
              <a:ea typeface="Times New Roman" panose="02020603050405020304" pitchFamily="18" charset="0"/>
            </a:endParaRPr>
          </a:p>
          <a:p>
            <a:pPr marL="457200" indent="-457200">
              <a:buFont typeface="+mj-lt"/>
              <a:buAutoNum type="arabicPeriod"/>
            </a:pPr>
            <a:r>
              <a:rPr lang="en-US" sz="1900" dirty="0">
                <a:latin typeface="Arial Narrow" panose="020B0606020202030204" pitchFamily="34" charset="0"/>
                <a:ea typeface="Times New Roman" panose="02020603050405020304" pitchFamily="18" charset="0"/>
              </a:rPr>
              <a:t>Both pornography and alcohol consumption are unique predictors of sexual assault victimization for college females; the combined effect of pornography and alcohol dramatically increases the odds of victimization. One reason for this is that pornography minimizes sexually aggressive acts (de </a:t>
            </a:r>
            <a:r>
              <a:rPr lang="en-US" sz="1900" dirty="0" err="1">
                <a:latin typeface="Arial Narrow" panose="020B0606020202030204" pitchFamily="34" charset="0"/>
                <a:ea typeface="Times New Roman" panose="02020603050405020304" pitchFamily="18" charset="0"/>
              </a:rPr>
              <a:t>Heer</a:t>
            </a:r>
            <a:r>
              <a:rPr lang="en-US" sz="1900" dirty="0">
                <a:latin typeface="Arial Narrow" panose="020B0606020202030204" pitchFamily="34" charset="0"/>
                <a:ea typeface="Times New Roman" panose="02020603050405020304" pitchFamily="18" charset="0"/>
              </a:rPr>
              <a:t>, et al., 2020).</a:t>
            </a:r>
            <a:endParaRPr lang="en-US" sz="1900" dirty="0">
              <a:latin typeface="Times New Roman" panose="02020603050405020304" pitchFamily="18" charset="0"/>
              <a:ea typeface="Times New Roman" panose="02020603050405020304" pitchFamily="18" charset="0"/>
            </a:endParaRPr>
          </a:p>
          <a:p>
            <a:pPr marL="457200" indent="-457200">
              <a:buFont typeface="+mj-lt"/>
              <a:buAutoNum type="arabicPeriod"/>
            </a:pPr>
            <a:r>
              <a:rPr lang="en-US" sz="1900" dirty="0">
                <a:latin typeface="Arial Narrow" panose="020B0606020202030204" pitchFamily="34" charset="0"/>
                <a:ea typeface="Times New Roman" panose="02020603050405020304" pitchFamily="18" charset="0"/>
              </a:rPr>
              <a:t>Men are more likely than women to become aroused by pornographic images featuring rape.  Men who equate sexuality with expression of aggression and power were more likely to prefer rape porn than other men (Carvalho &amp; Rosa, 2020). </a:t>
            </a:r>
            <a:endParaRPr lang="en-US" sz="1900" dirty="0">
              <a:latin typeface="Times New Roman" panose="02020603050405020304" pitchFamily="18" charset="0"/>
              <a:ea typeface="Times New Roman" panose="02020603050405020304" pitchFamily="18" charset="0"/>
            </a:endParaRPr>
          </a:p>
          <a:p>
            <a:pPr marL="457200" indent="-457200">
              <a:buFont typeface="+mj-lt"/>
              <a:buAutoNum type="arabicPeriod"/>
            </a:pPr>
            <a:r>
              <a:rPr lang="en-US" sz="1900" dirty="0">
                <a:latin typeface="Arial Narrow" panose="020B0606020202030204" pitchFamily="34" charset="0"/>
                <a:ea typeface="Times New Roman" panose="02020603050405020304" pitchFamily="18" charset="0"/>
              </a:rPr>
              <a:t>With increasingly high use of porn, it becomes more likely that men will be likely to rape, likely to commit sexual assault, be sexually entitled, and have hostility toward women (Goodson, et al., 2020).</a:t>
            </a:r>
            <a:endParaRPr lang="en-US" sz="1900" dirty="0">
              <a:latin typeface="Times New Roman" panose="02020603050405020304" pitchFamily="18" charset="0"/>
              <a:ea typeface="Times New Roman" panose="02020603050405020304" pitchFamily="18" charset="0"/>
            </a:endParaRPr>
          </a:p>
          <a:p>
            <a:pPr marL="457200" indent="-457200">
              <a:buFont typeface="+mj-lt"/>
              <a:buAutoNum type="arabicPeriod"/>
            </a:pPr>
            <a:r>
              <a:rPr lang="en-US" sz="1900" dirty="0">
                <a:latin typeface="Arial Narrow" panose="020B0606020202030204" pitchFamily="34" charset="0"/>
                <a:ea typeface="Times New Roman" panose="02020603050405020304" pitchFamily="18" charset="0"/>
              </a:rPr>
              <a:t>Men who consume more pornography, particularly male-dominant pornography, are more likely to use sexual force in their own relationships (De </a:t>
            </a:r>
            <a:r>
              <a:rPr lang="en-US" sz="1900" dirty="0" err="1">
                <a:latin typeface="Arial Narrow" panose="020B0606020202030204" pitchFamily="34" charset="0"/>
                <a:ea typeface="Times New Roman" panose="02020603050405020304" pitchFamily="18" charset="0"/>
              </a:rPr>
              <a:t>Heer</a:t>
            </a:r>
            <a:r>
              <a:rPr lang="en-US" sz="1900" dirty="0">
                <a:latin typeface="Arial Narrow" panose="020B0606020202030204" pitchFamily="34" charset="0"/>
                <a:ea typeface="Times New Roman" panose="02020603050405020304" pitchFamily="18" charset="0"/>
              </a:rPr>
              <a:t> et al., 2020).  </a:t>
            </a:r>
            <a:endParaRPr lang="en-US" sz="1900" dirty="0">
              <a:latin typeface="Times New Roman" panose="02020603050405020304" pitchFamily="18" charset="0"/>
              <a:ea typeface="Times New Roman" panose="02020603050405020304" pitchFamily="18" charset="0"/>
            </a:endParaRPr>
          </a:p>
          <a:p>
            <a:pPr marL="457200" indent="-457200">
              <a:buFont typeface="+mj-lt"/>
              <a:buAutoNum type="arabicPeriod"/>
            </a:pPr>
            <a:r>
              <a:rPr lang="en-US" sz="1900" dirty="0">
                <a:latin typeface="Arial Narrow" panose="020B0606020202030204" pitchFamily="34" charset="0"/>
                <a:ea typeface="Times New Roman" panose="02020603050405020304" pitchFamily="18" charset="0"/>
              </a:rPr>
              <a:t>Violence against women in pornography is commonly seen.  For example, 72% of men and 46% of women have seen pornography where a man ejaculated on a woman’s face (</a:t>
            </a:r>
            <a:r>
              <a:rPr lang="en-US" sz="1900" dirty="0" err="1">
                <a:latin typeface="Arial Narrow" panose="020B0606020202030204" pitchFamily="34" charset="0"/>
                <a:ea typeface="Times New Roman" panose="02020603050405020304" pitchFamily="18" charset="0"/>
              </a:rPr>
              <a:t>Herbenick</a:t>
            </a:r>
            <a:r>
              <a:rPr lang="en-US" sz="1900" dirty="0">
                <a:latin typeface="Arial Narrow" panose="020B0606020202030204" pitchFamily="34" charset="0"/>
                <a:ea typeface="Times New Roman" panose="02020603050405020304" pitchFamily="18" charset="0"/>
              </a:rPr>
              <a:t> et al., 2020).  </a:t>
            </a:r>
            <a:endParaRPr lang="en-US" sz="1900" dirty="0">
              <a:latin typeface="Times New Roman" panose="02020603050405020304" pitchFamily="18" charset="0"/>
              <a:ea typeface="Times New Roman" panose="02020603050405020304" pitchFamily="18" charset="0"/>
            </a:endParaRPr>
          </a:p>
          <a:p>
            <a:pPr marL="457200" indent="-457200">
              <a:buFont typeface="+mj-lt"/>
              <a:buAutoNum type="arabicPeriod"/>
            </a:pPr>
            <a:r>
              <a:rPr lang="en-US" sz="1900" dirty="0">
                <a:latin typeface="Arial Narrow" panose="020B0606020202030204" pitchFamily="34" charset="0"/>
                <a:ea typeface="Times New Roman" panose="02020603050405020304" pitchFamily="18" charset="0"/>
              </a:rPr>
              <a:t>Rape porn has been seen by 21% of men and 11% of women (</a:t>
            </a:r>
            <a:r>
              <a:rPr lang="en-US" sz="1900" dirty="0" err="1">
                <a:latin typeface="Arial Narrow" panose="020B0606020202030204" pitchFamily="34" charset="0"/>
                <a:ea typeface="Times New Roman" panose="02020603050405020304" pitchFamily="18" charset="0"/>
              </a:rPr>
              <a:t>Herbenick</a:t>
            </a:r>
            <a:r>
              <a:rPr lang="en-US" sz="1900" dirty="0">
                <a:latin typeface="Arial Narrow" panose="020B0606020202030204" pitchFamily="34" charset="0"/>
                <a:ea typeface="Times New Roman" panose="02020603050405020304" pitchFamily="18" charset="0"/>
              </a:rPr>
              <a:t> et al., 2020).   </a:t>
            </a:r>
            <a:endParaRPr lang="en-US" sz="1900" dirty="0">
              <a:latin typeface="Times New Roman" panose="02020603050405020304" pitchFamily="18" charset="0"/>
              <a:ea typeface="Times New Roman" panose="02020603050405020304" pitchFamily="18" charset="0"/>
            </a:endParaRPr>
          </a:p>
          <a:p>
            <a:pPr marL="457200" indent="-457200">
              <a:buFont typeface="+mj-lt"/>
              <a:buAutoNum type="arabicPeriod"/>
            </a:pPr>
            <a:r>
              <a:rPr lang="en-US" sz="1900" dirty="0">
                <a:latin typeface="Arial Narrow" panose="020B0606020202030204" pitchFamily="34" charset="0"/>
                <a:ea typeface="Times New Roman" panose="02020603050405020304" pitchFamily="18" charset="0"/>
              </a:rPr>
              <a:t>BDSM porn has been seen by 45% of men and 33% of women (</a:t>
            </a:r>
            <a:r>
              <a:rPr lang="en-US" sz="1900" dirty="0" err="1">
                <a:latin typeface="Arial Narrow" panose="020B0606020202030204" pitchFamily="34" charset="0"/>
                <a:ea typeface="Times New Roman" panose="02020603050405020304" pitchFamily="18" charset="0"/>
              </a:rPr>
              <a:t>Herbenick</a:t>
            </a:r>
            <a:r>
              <a:rPr lang="en-US" sz="1900" dirty="0">
                <a:latin typeface="Arial Narrow" panose="020B0606020202030204" pitchFamily="34" charset="0"/>
                <a:ea typeface="Times New Roman" panose="02020603050405020304" pitchFamily="18" charset="0"/>
              </a:rPr>
              <a:t> et al., 2020).  </a:t>
            </a:r>
            <a:endParaRPr lang="en-US" sz="1900" dirty="0">
              <a:latin typeface="Times New Roman" panose="02020603050405020304" pitchFamily="18" charset="0"/>
              <a:ea typeface="Times New Roman" panose="02020603050405020304" pitchFamily="18" charset="0"/>
            </a:endParaRPr>
          </a:p>
          <a:p>
            <a:pPr marL="457200" indent="-457200">
              <a:buFont typeface="+mj-lt"/>
              <a:buAutoNum type="arabicPeriod"/>
            </a:pPr>
            <a:r>
              <a:rPr lang="en-US" sz="1900" dirty="0">
                <a:latin typeface="Arial Narrow" panose="020B0606020202030204" pitchFamily="34" charset="0"/>
                <a:ea typeface="Times New Roman" panose="02020603050405020304" pitchFamily="18" charset="0"/>
              </a:rPr>
              <a:t>People often imitate what they have seen in pornography.  For example, 20% of men and 12% of women have chocked someone during sex, 11% of men and 21% of women have been chocked during sex, and 48% of men have ejaculated on a woman’s face (</a:t>
            </a:r>
            <a:r>
              <a:rPr lang="en-US" sz="1900" dirty="0" err="1">
                <a:latin typeface="Arial Narrow" panose="020B0606020202030204" pitchFamily="34" charset="0"/>
                <a:ea typeface="Times New Roman" panose="02020603050405020304" pitchFamily="18" charset="0"/>
              </a:rPr>
              <a:t>Herbenick</a:t>
            </a:r>
            <a:r>
              <a:rPr lang="en-US" sz="1900" dirty="0">
                <a:latin typeface="Arial Narrow" panose="020B0606020202030204" pitchFamily="34" charset="0"/>
                <a:ea typeface="Times New Roman" panose="02020603050405020304" pitchFamily="18" charset="0"/>
              </a:rPr>
              <a:t> et al., 2020).  </a:t>
            </a:r>
            <a:endParaRPr lang="en-US" sz="1900" dirty="0">
              <a:latin typeface="Times New Roman" panose="02020603050405020304" pitchFamily="18" charset="0"/>
              <a:ea typeface="Times New Roman" panose="02020603050405020304" pitchFamily="18" charset="0"/>
            </a:endParaRPr>
          </a:p>
          <a:p>
            <a:pPr marL="457200" indent="-457200">
              <a:buFont typeface="+mj-lt"/>
              <a:buAutoNum type="arabicPeriod"/>
            </a:pPr>
            <a:r>
              <a:rPr lang="en-US" sz="1900" dirty="0">
                <a:latin typeface="Arial Narrow" panose="020B0606020202030204" pitchFamily="34" charset="0"/>
                <a:ea typeface="Times New Roman" panose="02020603050405020304" pitchFamily="18" charset="0"/>
              </a:rPr>
              <a:t>Men’s consumption of pornography, particularly violent pornography, is associated with more aggressive behavior toward female partners.  This relationship is even stronger when the man is sexist, feels justified in committing violence, and views women as sexual objects (Rodriguez &amp; Fernandez-Gonzales, 2019).</a:t>
            </a:r>
            <a:endParaRPr lang="en-US" sz="1900" dirty="0">
              <a:latin typeface="Times New Roman" panose="02020603050405020304" pitchFamily="18" charset="0"/>
              <a:ea typeface="Times New Roman" panose="02020603050405020304" pitchFamily="18" charset="0"/>
            </a:endParaRPr>
          </a:p>
          <a:p>
            <a:pPr marL="457200" indent="-457200">
              <a:buFont typeface="+mj-lt"/>
              <a:buAutoNum type="arabicPeriod"/>
            </a:pPr>
            <a:r>
              <a:rPr lang="en-US" sz="1900" dirty="0">
                <a:latin typeface="Arial Narrow" panose="020B0606020202030204" pitchFamily="34" charset="0"/>
                <a:ea typeface="Times New Roman" panose="02020603050405020304" pitchFamily="18" charset="0"/>
              </a:rPr>
              <a:t>Women who use pornography are more likely to commit non-consensual sexual activity, particularly using emotional manipulation and deception of their male partners (Hughes et al., 2020).</a:t>
            </a:r>
            <a:endParaRPr lang="en-US" sz="1900" dirty="0">
              <a:latin typeface="Times New Roman" panose="02020603050405020304" pitchFamily="18" charset="0"/>
              <a:ea typeface="Times New Roman" panose="02020603050405020304" pitchFamily="18" charset="0"/>
            </a:endParaRPr>
          </a:p>
          <a:p>
            <a:pPr marL="457200" indent="-457200">
              <a:buFont typeface="+mj-lt"/>
              <a:buAutoNum type="arabicPeriod"/>
            </a:pPr>
            <a:r>
              <a:rPr lang="en-US" sz="1900" dirty="0">
                <a:latin typeface="Arial Narrow" panose="020B0606020202030204" pitchFamily="34" charset="0"/>
                <a:ea typeface="Times New Roman" panose="02020603050405020304" pitchFamily="18" charset="0"/>
              </a:rPr>
              <a:t>Pornography, especially violent pornography, shows association with increases in sexual assault related attitudes and past history of assaultive behavior (Bridges, 2019).</a:t>
            </a:r>
            <a:endParaRPr lang="en-US" sz="1900" dirty="0">
              <a:latin typeface="Times New Roman" panose="02020603050405020304" pitchFamily="18" charset="0"/>
              <a:ea typeface="Times New Roman" panose="02020603050405020304" pitchFamily="18" charset="0"/>
            </a:endParaRPr>
          </a:p>
          <a:p>
            <a:pPr marL="457200" indent="-457200">
              <a:buFont typeface="+mj-lt"/>
              <a:buAutoNum type="arabicPeriod"/>
            </a:pPr>
            <a:r>
              <a:rPr lang="en-US" sz="1900" dirty="0">
                <a:latin typeface="Arial Narrow" panose="020B0606020202030204" pitchFamily="34" charset="0"/>
                <a:ea typeface="Times New Roman" panose="02020603050405020304" pitchFamily="18" charset="0"/>
              </a:rPr>
              <a:t>The more pornography men use, the more they see women as objects, not as people (Seabrook et al., 2019).  </a:t>
            </a:r>
            <a:endParaRPr lang="en-US" sz="1900" dirty="0">
              <a:latin typeface="Times New Roman" panose="02020603050405020304" pitchFamily="18" charset="0"/>
              <a:ea typeface="Times New Roman" panose="02020603050405020304" pitchFamily="18" charset="0"/>
            </a:endParaRPr>
          </a:p>
          <a:p>
            <a:pPr marL="457200" indent="-457200">
              <a:buFont typeface="+mj-lt"/>
              <a:buAutoNum type="arabicPeriod"/>
            </a:pPr>
            <a:r>
              <a:rPr lang="en-US" sz="1900" dirty="0">
                <a:latin typeface="Arial Narrow" panose="020B0606020202030204" pitchFamily="34" charset="0"/>
                <a:ea typeface="Times New Roman" panose="02020603050405020304" pitchFamily="18" charset="0"/>
              </a:rPr>
              <a:t>45% of scenes in online pornography include at least one act of physical aggression.  Spanking, gagging, slapping, hair pulling, and choking are the five most common forms of physical aggression (Fritz et al, 2020). </a:t>
            </a:r>
            <a:endParaRPr lang="en-US" sz="1900" dirty="0">
              <a:latin typeface="Times New Roman" panose="02020603050405020304" pitchFamily="18" charset="0"/>
              <a:ea typeface="Times New Roman" panose="02020603050405020304" pitchFamily="18" charset="0"/>
            </a:endParaRPr>
          </a:p>
          <a:p>
            <a:pPr marL="457200" indent="-457200">
              <a:buFont typeface="+mj-lt"/>
              <a:buAutoNum type="arabicPeriod"/>
            </a:pPr>
            <a:r>
              <a:rPr lang="en-US" sz="1900" dirty="0">
                <a:latin typeface="Arial Narrow" panose="020B0606020202030204" pitchFamily="34" charset="0"/>
                <a:ea typeface="Times New Roman" panose="02020603050405020304" pitchFamily="18" charset="0"/>
              </a:rPr>
              <a:t>In pornography with aggression, women are the target in 97% of the scenes, and their response to aggression was either neutral or positive and rarely negative.  Men were the perpetrators of aggression against women in 76% of scenes (Fritz et al., 2020).</a:t>
            </a:r>
            <a:endParaRPr lang="en-US" sz="1900" dirty="0">
              <a:latin typeface="Times New Roman" panose="02020603050405020304" pitchFamily="18" charset="0"/>
              <a:ea typeface="Times New Roman" panose="02020603050405020304" pitchFamily="18" charset="0"/>
            </a:endParaRPr>
          </a:p>
          <a:p>
            <a:pPr marL="457200" indent="-457200">
              <a:buFont typeface="+mj-lt"/>
              <a:buAutoNum type="arabicPeriod"/>
            </a:pPr>
            <a:r>
              <a:rPr lang="en-US" sz="1900" dirty="0">
                <a:latin typeface="Arial Narrow" panose="020B0606020202030204" pitchFamily="34" charset="0"/>
                <a:ea typeface="Times New Roman" panose="02020603050405020304" pitchFamily="18" charset="0"/>
              </a:rPr>
              <a:t>29% of male 10th graders have seen violent pornography (</a:t>
            </a:r>
            <a:r>
              <a:rPr lang="en-US" sz="1900" dirty="0" err="1">
                <a:latin typeface="Arial Narrow" panose="020B0606020202030204" pitchFamily="34" charset="0"/>
                <a:ea typeface="Times New Roman" panose="02020603050405020304" pitchFamily="18" charset="0"/>
              </a:rPr>
              <a:t>Rostad</a:t>
            </a:r>
            <a:r>
              <a:rPr lang="en-US" sz="1900" dirty="0">
                <a:latin typeface="Arial Narrow" panose="020B0606020202030204" pitchFamily="34" charset="0"/>
                <a:ea typeface="Times New Roman" panose="02020603050405020304" pitchFamily="18" charset="0"/>
              </a:rPr>
              <a:t> et al., 2019).</a:t>
            </a:r>
            <a:endParaRPr lang="en-US" sz="1900" dirty="0">
              <a:latin typeface="Times New Roman" panose="02020603050405020304" pitchFamily="18" charset="0"/>
              <a:ea typeface="Times New Roman" panose="02020603050405020304" pitchFamily="18" charset="0"/>
            </a:endParaRPr>
          </a:p>
          <a:p>
            <a:pPr marL="457200" indent="-457200">
              <a:buFont typeface="+mj-lt"/>
              <a:buAutoNum type="arabicPeriod"/>
            </a:pPr>
            <a:r>
              <a:rPr lang="en-US" sz="1900" dirty="0">
                <a:latin typeface="Arial Narrow" panose="020B0606020202030204" pitchFamily="34" charset="0"/>
                <a:ea typeface="Times New Roman" panose="02020603050405020304" pitchFamily="18" charset="0"/>
              </a:rPr>
              <a:t>16% of female 10th graders have seen violent pornography (</a:t>
            </a:r>
            <a:r>
              <a:rPr lang="en-US" sz="1900" dirty="0" err="1">
                <a:latin typeface="Arial Narrow" panose="020B0606020202030204" pitchFamily="34" charset="0"/>
                <a:ea typeface="Times New Roman" panose="02020603050405020304" pitchFamily="18" charset="0"/>
              </a:rPr>
              <a:t>Rostad</a:t>
            </a:r>
            <a:r>
              <a:rPr lang="en-US" sz="1900" dirty="0">
                <a:latin typeface="Arial Narrow" panose="020B0606020202030204" pitchFamily="34" charset="0"/>
                <a:ea typeface="Times New Roman" panose="02020603050405020304" pitchFamily="18" charset="0"/>
              </a:rPr>
              <a:t> et al., 2019).</a:t>
            </a:r>
            <a:endParaRPr lang="en-US" sz="1900" dirty="0">
              <a:latin typeface="Times New Roman" panose="02020603050405020304" pitchFamily="18" charset="0"/>
              <a:ea typeface="Times New Roman" panose="02020603050405020304" pitchFamily="18" charset="0"/>
            </a:endParaRPr>
          </a:p>
          <a:p>
            <a:pPr marL="457200" indent="-457200">
              <a:buFont typeface="+mj-lt"/>
              <a:buAutoNum type="arabicPeriod"/>
            </a:pPr>
            <a:r>
              <a:rPr lang="en-US" sz="1900" dirty="0">
                <a:latin typeface="Arial Narrow" panose="020B0606020202030204" pitchFamily="34" charset="0"/>
                <a:ea typeface="Times New Roman" panose="02020603050405020304" pitchFamily="18" charset="0"/>
              </a:rPr>
              <a:t>Boys who have seen violent pornography are over twice as likely to report committing sexual violence and physical violence against a dating partner (</a:t>
            </a:r>
            <a:r>
              <a:rPr lang="en-US" sz="1900" dirty="0" err="1">
                <a:latin typeface="Arial Narrow" panose="020B0606020202030204" pitchFamily="34" charset="0"/>
                <a:ea typeface="Times New Roman" panose="02020603050405020304" pitchFamily="18" charset="0"/>
              </a:rPr>
              <a:t>Rostad</a:t>
            </a:r>
            <a:r>
              <a:rPr lang="en-US" sz="1900" dirty="0">
                <a:latin typeface="Arial Narrow" panose="020B0606020202030204" pitchFamily="34" charset="0"/>
                <a:ea typeface="Times New Roman" panose="02020603050405020304" pitchFamily="18" charset="0"/>
              </a:rPr>
              <a:t> et al., 2019).</a:t>
            </a:r>
            <a:endParaRPr lang="en-US" sz="1900" dirty="0">
              <a:latin typeface="Times New Roman" panose="02020603050405020304" pitchFamily="18" charset="0"/>
              <a:ea typeface="Times New Roman" panose="02020603050405020304" pitchFamily="18" charset="0"/>
            </a:endParaRPr>
          </a:p>
          <a:p>
            <a:pPr marL="457200" indent="-457200">
              <a:buFont typeface="+mj-lt"/>
              <a:buAutoNum type="arabicPeriod"/>
            </a:pPr>
            <a:r>
              <a:rPr lang="en-US" sz="1900" dirty="0">
                <a:latin typeface="Arial Narrow" panose="020B0606020202030204" pitchFamily="34" charset="0"/>
                <a:ea typeface="Times New Roman" panose="02020603050405020304" pitchFamily="18" charset="0"/>
              </a:rPr>
              <a:t>Girls who have seen violent pornography are more likely to experience sexual violence from a dating partner (</a:t>
            </a:r>
            <a:r>
              <a:rPr lang="en-US" sz="1900" dirty="0" err="1">
                <a:latin typeface="Arial Narrow" panose="020B0606020202030204" pitchFamily="34" charset="0"/>
                <a:ea typeface="Times New Roman" panose="02020603050405020304" pitchFamily="18" charset="0"/>
              </a:rPr>
              <a:t>Rostad</a:t>
            </a:r>
            <a:r>
              <a:rPr lang="en-US" sz="1900" dirty="0">
                <a:latin typeface="Arial Narrow" panose="020B0606020202030204" pitchFamily="34" charset="0"/>
                <a:ea typeface="Times New Roman" panose="02020603050405020304" pitchFamily="18" charset="0"/>
              </a:rPr>
              <a:t> et al., 2019).   </a:t>
            </a:r>
            <a:endParaRPr lang="en-US" sz="1900" dirty="0">
              <a:latin typeface="Times New Roman" panose="02020603050405020304" pitchFamily="18" charset="0"/>
              <a:ea typeface="Times New Roman" panose="02020603050405020304" pitchFamily="18" charset="0"/>
            </a:endParaRPr>
          </a:p>
          <a:p>
            <a:pPr marL="457200" indent="-457200">
              <a:buFont typeface="+mj-lt"/>
              <a:buAutoNum type="arabicPeriod"/>
            </a:pPr>
            <a:r>
              <a:rPr lang="en-US" sz="1900" dirty="0">
                <a:latin typeface="Arial Narrow" panose="020B0606020202030204" pitchFamily="34" charset="0"/>
                <a:ea typeface="Times New Roman" panose="02020603050405020304" pitchFamily="18" charset="0"/>
              </a:rPr>
              <a:t>Among those who have seen “rough sex” in pornography (behaviors including hair pulling, spanking, scratching, biting, bondage, fisting, and double penetration) 91% wanted to take part in such behaviors and 82% had taken part in at least one of the behaviors.  This lends credence to the assertion that watching pornography can lead to behavior, including behavior involving violence (</a:t>
            </a:r>
            <a:r>
              <a:rPr lang="en-US" sz="1900" dirty="0" err="1">
                <a:latin typeface="Arial Narrow" panose="020B0606020202030204" pitchFamily="34" charset="0"/>
                <a:ea typeface="Times New Roman" panose="02020603050405020304" pitchFamily="18" charset="0"/>
              </a:rPr>
              <a:t>Vogels</a:t>
            </a:r>
            <a:r>
              <a:rPr lang="en-US" sz="1900" dirty="0">
                <a:latin typeface="Arial Narrow" panose="020B0606020202030204" pitchFamily="34" charset="0"/>
                <a:ea typeface="Times New Roman" panose="02020603050405020304" pitchFamily="18" charset="0"/>
              </a:rPr>
              <a:t> &amp; O’Sullivan, 2019).</a:t>
            </a:r>
            <a:endParaRPr lang="en-US" sz="1900" dirty="0">
              <a:latin typeface="Times New Roman" panose="02020603050405020304" pitchFamily="18" charset="0"/>
              <a:ea typeface="Times New Roman" panose="02020603050405020304" pitchFamily="18" charset="0"/>
            </a:endParaRPr>
          </a:p>
          <a:p>
            <a:pPr marL="457200" indent="-457200">
              <a:buFont typeface="+mj-lt"/>
              <a:buAutoNum type="arabicPeriod"/>
            </a:pPr>
            <a:r>
              <a:rPr lang="en-US" sz="1900" dirty="0">
                <a:latin typeface="Arial Narrow" panose="020B0606020202030204" pitchFamily="34" charset="0"/>
                <a:ea typeface="Times New Roman" panose="02020603050405020304" pitchFamily="18" charset="0"/>
              </a:rPr>
              <a:t>Rigorous laboratory studies find significant associations between watching pornography and inducing aggression supportive attitudes and behaviors (Bridges, 2019).</a:t>
            </a:r>
            <a:endParaRPr lang="en-US" sz="1900" dirty="0">
              <a:latin typeface="Times New Roman" panose="02020603050405020304" pitchFamily="18" charset="0"/>
              <a:ea typeface="Times New Roman" panose="02020603050405020304" pitchFamily="18" charset="0"/>
              <a:cs typeface="+mn-cs"/>
            </a:endParaRPr>
          </a:p>
          <a:p>
            <a:pPr marL="457200" indent="-457200">
              <a:buFont typeface="+mj-lt"/>
              <a:buAutoNum type="arabicPeriod"/>
            </a:pPr>
            <a:r>
              <a:rPr lang="en-US" sz="1900" dirty="0">
                <a:latin typeface="Arial Narrow" panose="020B0606020202030204" pitchFamily="34" charset="0"/>
                <a:ea typeface="Times New Roman" panose="02020603050405020304" pitchFamily="18" charset="0"/>
                <a:cs typeface="Times New Roman" panose="02020603050405020304" pitchFamily="18" charset="0"/>
              </a:rPr>
              <a:t>Among women imprisoned for making child pornography, 60% had a history of sexual abuse while 46% reported physical abuse (</a:t>
            </a:r>
            <a:r>
              <a:rPr lang="en-US" sz="1900" dirty="0" err="1">
                <a:latin typeface="Arial Narrow" panose="020B0606020202030204" pitchFamily="34" charset="0"/>
                <a:ea typeface="Times New Roman" panose="02020603050405020304" pitchFamily="18" charset="0"/>
                <a:cs typeface="Times New Roman" panose="02020603050405020304" pitchFamily="18" charset="0"/>
              </a:rPr>
              <a:t>Bickart</a:t>
            </a:r>
            <a:r>
              <a:rPr lang="en-US" sz="1900" dirty="0">
                <a:latin typeface="Arial Narrow" panose="020B0606020202030204" pitchFamily="34" charset="0"/>
                <a:ea typeface="Times New Roman" panose="02020603050405020304" pitchFamily="18" charset="0"/>
                <a:cs typeface="Times New Roman" panose="02020603050405020304" pitchFamily="18" charset="0"/>
              </a:rPr>
              <a:t> et al., 2019). </a:t>
            </a:r>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13</a:t>
            </a:fld>
            <a:endParaRPr lang="en-US"/>
          </a:p>
        </p:txBody>
      </p:sp>
    </p:spTree>
    <p:extLst>
      <p:ext uri="{BB962C8B-B14F-4D97-AF65-F5344CB8AC3E}">
        <p14:creationId xmlns:p14="http://schemas.microsoft.com/office/powerpoint/2010/main" val="46717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It’s not hurting anyone?</a:t>
            </a:r>
          </a:p>
          <a:p>
            <a:endParaRPr lang="en-US" dirty="0"/>
          </a:p>
          <a:p>
            <a:pPr marL="171450" indent="-171450">
              <a:buFont typeface="Arial" panose="020B0604020202020204" pitchFamily="34" charset="0"/>
              <a:buChar char="•"/>
            </a:pPr>
            <a:r>
              <a:rPr lang="en-US" sz="1200" b="0" i="0" dirty="0">
                <a:effectLst/>
              </a:rPr>
              <a:t>A positive response to violence in pornographic films promotes a dehumanizing and aggressive idea of sexual behavior. When emotions of arousal are connected to violence and aggression, the brain learns to associate sexual behavior with those things, which can make viewers less compassionate to victims of sexual violence and exploitation. To make matters worse, when pornographic films show people enjoying violence and aggression, the viewer is led to believe that people enjoy being treated this way. </a:t>
            </a:r>
          </a:p>
          <a:p>
            <a:pPr marL="171450" indent="-171450">
              <a:buFont typeface="Arial" panose="020B0604020202020204" pitchFamily="34" charset="0"/>
              <a:buChar char="•"/>
            </a:pPr>
            <a:r>
              <a:rPr lang="en-US" sz="1200" b="0" i="0" dirty="0">
                <a:effectLst/>
              </a:rPr>
              <a:t>Victims of sex trafficking reported being forced to watch porn in order to learn what they will be expected to do. Further than being used essentially as a training manual for victims, pornography is also often times utterly indistinguishable from sex trafficking. Nearly half of sex trafficking victims report that pornography was made of them while they were in bondage. This content can be used for financial gain as an online product or as an advertising tool, with the viewer none the wiser on the true story behind the camera.  </a:t>
            </a:r>
            <a:endParaRPr lang="en-US" sz="1200" dirty="0"/>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14</a:t>
            </a:fld>
            <a:endParaRPr lang="en-US"/>
          </a:p>
        </p:txBody>
      </p:sp>
    </p:spTree>
    <p:extLst>
      <p:ext uri="{BB962C8B-B14F-4D97-AF65-F5344CB8AC3E}">
        <p14:creationId xmlns:p14="http://schemas.microsoft.com/office/powerpoint/2010/main" val="2750290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https://www.youtube.com/watch?v=K7OIlwEdOHY</a:t>
            </a:r>
          </a:p>
        </p:txBody>
      </p:sp>
      <p:sp>
        <p:nvSpPr>
          <p:cNvPr id="4" name="Slide Number Placeholder 3"/>
          <p:cNvSpPr>
            <a:spLocks noGrp="1"/>
          </p:cNvSpPr>
          <p:nvPr>
            <p:ph type="sldNum" sz="quarter" idx="5"/>
          </p:nvPr>
        </p:nvSpPr>
        <p:spPr/>
        <p:txBody>
          <a:bodyPr/>
          <a:lstStyle/>
          <a:p>
            <a:fld id="{03D51DB1-D163-41C7-8A29-B46945EEFCF3}" type="slidenum">
              <a:rPr lang="en-US" smtClean="0"/>
              <a:t>15</a:t>
            </a:fld>
            <a:endParaRPr lang="en-US"/>
          </a:p>
        </p:txBody>
      </p:sp>
    </p:spTree>
    <p:extLst>
      <p:ext uri="{BB962C8B-B14F-4D97-AF65-F5344CB8AC3E}">
        <p14:creationId xmlns:p14="http://schemas.microsoft.com/office/powerpoint/2010/main" val="2885464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cap="small" dirty="0">
                <a:solidFill>
                  <a:schemeClr val="tx1"/>
                </a:solidFill>
                <a:effectLst/>
                <a:latin typeface="+mn-lt"/>
                <a:ea typeface="+mn-ea"/>
                <a:cs typeface="+mn-cs"/>
              </a:rPr>
              <a:t>#</a:t>
            </a:r>
            <a:r>
              <a:rPr lang="en-US" sz="1200" b="1" kern="1200" cap="small" dirty="0" err="1">
                <a:solidFill>
                  <a:schemeClr val="tx1"/>
                </a:solidFill>
                <a:effectLst/>
                <a:latin typeface="+mn-lt"/>
                <a:ea typeface="+mn-ea"/>
                <a:cs typeface="+mn-cs"/>
              </a:rPr>
              <a:t>thatsnotlove</a:t>
            </a:r>
            <a:r>
              <a:rPr lang="en-US" sz="1200" b="1" kern="1200" cap="small" dirty="0">
                <a:solidFill>
                  <a:schemeClr val="tx1"/>
                </a:solidFill>
                <a:effectLst/>
                <a:latin typeface="+mn-lt"/>
                <a:ea typeface="+mn-ea"/>
                <a:cs typeface="+mn-cs"/>
              </a:rPr>
              <a:t> </a:t>
            </a:r>
            <a:r>
              <a:rPr lang="en-US" sz="1200" kern="1200" dirty="0">
                <a:solidFill>
                  <a:schemeClr val="tx1"/>
                </a:solidFill>
                <a:effectLst/>
                <a:latin typeface="+mn-lt"/>
                <a:ea typeface="+mn-ea"/>
                <a:cs typeface="+mn-cs"/>
              </a:rPr>
              <a:t>(16)</a:t>
            </a:r>
          </a:p>
          <a:p>
            <a:r>
              <a:rPr lang="en-US" sz="1200" kern="1200" dirty="0">
                <a:solidFill>
                  <a:schemeClr val="tx1"/>
                </a:solidFill>
                <a:effectLst/>
                <a:latin typeface="+mn-lt"/>
                <a:ea typeface="+mn-ea"/>
                <a:cs typeface="+mn-cs"/>
              </a:rPr>
              <a:t>Hollywood teaches that this kind of behavior is normal and attractive.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Five Things Fifty Shades Teaches</a:t>
            </a:r>
            <a:endParaRPr lang="en-US" sz="1200" kern="1200" dirty="0">
              <a:solidFill>
                <a:schemeClr val="tx1"/>
              </a:solidFill>
              <a:effectLst/>
              <a:latin typeface="+mn-lt"/>
              <a:ea typeface="+mn-ea"/>
              <a:cs typeface="+mn-cs"/>
            </a:endParaRPr>
          </a:p>
          <a:p>
            <a:pPr marL="228600" lvl="0" indent="-228600">
              <a:buFont typeface="+mj-lt"/>
              <a:buAutoNum type="arabicPeriod"/>
            </a:pPr>
            <a:r>
              <a:rPr lang="en-US" sz="1200" kern="1200" dirty="0">
                <a:solidFill>
                  <a:schemeClr val="tx1"/>
                </a:solidFill>
                <a:effectLst/>
                <a:latin typeface="+mn-lt"/>
                <a:ea typeface="+mn-ea"/>
                <a:cs typeface="+mn-cs"/>
              </a:rPr>
              <a:t>Affections can be bought, and the more money spent the more control earned in a relationship.</a:t>
            </a:r>
          </a:p>
          <a:p>
            <a:pPr marL="228600" lvl="0" indent="-228600">
              <a:buFont typeface="+mj-lt"/>
              <a:buAutoNum type="arabicPeriod"/>
            </a:pPr>
            <a:r>
              <a:rPr lang="en-US" sz="1200" kern="1200" dirty="0">
                <a:solidFill>
                  <a:schemeClr val="tx1"/>
                </a:solidFill>
                <a:effectLst/>
                <a:latin typeface="+mn-lt"/>
                <a:ea typeface="+mn-ea"/>
                <a:cs typeface="+mn-cs"/>
              </a:rPr>
              <a:t>Stalking and controlling behaviors are gestures of affection, instead of red flags. Possessiveness is also “loving,” especially when manipulation is involved.</a:t>
            </a:r>
          </a:p>
          <a:p>
            <a:pPr marL="228600" lvl="0" indent="-228600">
              <a:buFont typeface="+mj-lt"/>
              <a:buAutoNum type="arabicPeriod"/>
            </a:pPr>
            <a:r>
              <a:rPr lang="en-US" sz="1200" kern="1200" dirty="0">
                <a:solidFill>
                  <a:schemeClr val="tx1"/>
                </a:solidFill>
                <a:effectLst/>
                <a:latin typeface="+mn-lt"/>
                <a:ea typeface="+mn-ea"/>
                <a:cs typeface="+mn-cs"/>
              </a:rPr>
              <a:t>It’s romantic to ignore or enjoy the pain of others for personal pleasure.</a:t>
            </a:r>
          </a:p>
          <a:p>
            <a:pPr marL="228600" lvl="0" indent="-228600">
              <a:buFont typeface="+mj-lt"/>
              <a:buAutoNum type="arabicPeriod"/>
            </a:pPr>
            <a:r>
              <a:rPr lang="en-US" sz="1200" kern="1200" dirty="0">
                <a:solidFill>
                  <a:schemeClr val="tx1"/>
                </a:solidFill>
                <a:effectLst/>
                <a:latin typeface="+mn-lt"/>
                <a:ea typeface="+mn-ea"/>
                <a:cs typeface="+mn-cs"/>
              </a:rPr>
              <a:t>It’s acceptable for sex to be used as a weapon, and coercion and force aren’t abusive so much as they’re expressions of desire.</a:t>
            </a:r>
          </a:p>
          <a:p>
            <a:pPr marL="228600" lvl="0" indent="-228600">
              <a:buFont typeface="+mj-lt"/>
              <a:buAutoNum type="arabicPeriod"/>
            </a:pPr>
            <a:r>
              <a:rPr lang="en-US" sz="1200" kern="1200" dirty="0">
                <a:solidFill>
                  <a:schemeClr val="tx1"/>
                </a:solidFill>
                <a:effectLst/>
                <a:latin typeface="+mn-lt"/>
                <a:ea typeface="+mn-ea"/>
                <a:cs typeface="+mn-cs"/>
              </a:rPr>
              <a:t>Wealth and success coupled with a tortured past means an abusive relationship is acceptable, and it’ll even be called the “love story” of the decade.</a:t>
            </a:r>
          </a:p>
          <a:p>
            <a:pPr marL="0" lvl="0" indent="0">
              <a:buFontTx/>
              <a:buNone/>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FTND.ORG</a:t>
            </a:r>
          </a:p>
          <a:p>
            <a:r>
              <a:rPr lang="en-US" dirty="0"/>
              <a:t>https://</a:t>
            </a:r>
            <a:r>
              <a:rPr lang="en-US" dirty="0" err="1"/>
              <a:t>fightthenewdrug.org</a:t>
            </a:r>
            <a:r>
              <a:rPr lang="en-US" dirty="0"/>
              <a:t>/ </a:t>
            </a:r>
          </a:p>
          <a:p>
            <a:pPr marL="0" lvl="0" indent="0">
              <a:buFontTx/>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16</a:t>
            </a:fld>
            <a:endParaRPr lang="en-US"/>
          </a:p>
        </p:txBody>
      </p:sp>
    </p:spTree>
    <p:extLst>
      <p:ext uri="{BB962C8B-B14F-4D97-AF65-F5344CB8AC3E}">
        <p14:creationId xmlns:p14="http://schemas.microsoft.com/office/powerpoint/2010/main" val="20812963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AFFLICTION: Depression, Shame, &amp; Destruction</a:t>
            </a:r>
          </a:p>
          <a:p>
            <a:r>
              <a:rPr lang="en-US" dirty="0"/>
              <a:t>Pornography use leads to personal destruction.</a:t>
            </a:r>
          </a:p>
        </p:txBody>
      </p:sp>
      <p:sp>
        <p:nvSpPr>
          <p:cNvPr id="4" name="Slide Number Placeholder 3"/>
          <p:cNvSpPr>
            <a:spLocks noGrp="1"/>
          </p:cNvSpPr>
          <p:nvPr>
            <p:ph type="sldNum" sz="quarter" idx="5"/>
          </p:nvPr>
        </p:nvSpPr>
        <p:spPr/>
        <p:txBody>
          <a:bodyPr/>
          <a:lstStyle/>
          <a:p>
            <a:fld id="{03D51DB1-D163-41C7-8A29-B46945EEFCF3}" type="slidenum">
              <a:rPr lang="en-US" smtClean="0"/>
              <a:t>17</a:t>
            </a:fld>
            <a:endParaRPr lang="en-US"/>
          </a:p>
        </p:txBody>
      </p:sp>
    </p:spTree>
    <p:extLst>
      <p:ext uri="{BB962C8B-B14F-4D97-AF65-F5344CB8AC3E}">
        <p14:creationId xmlns:p14="http://schemas.microsoft.com/office/powerpoint/2010/main" val="2208894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6750"/>
                </a:solidFill>
                <a:effectLst/>
                <a:latin typeface="Muli"/>
              </a:rPr>
              <a:t>Emotions that Come With Porn Addiction</a:t>
            </a:r>
          </a:p>
          <a:p>
            <a:pPr algn="l" fontAlgn="base"/>
            <a:endParaRPr lang="en-US" b="1" i="0" dirty="0">
              <a:solidFill>
                <a:srgbClr val="006750"/>
              </a:solidFill>
              <a:effectLst/>
              <a:latin typeface="Muli"/>
            </a:endParaRPr>
          </a:p>
          <a:p>
            <a:pPr algn="l" fontAlgn="base"/>
            <a:r>
              <a:rPr lang="en-US" b="1" i="0" dirty="0">
                <a:solidFill>
                  <a:srgbClr val="E56A55"/>
                </a:solidFill>
                <a:effectLst/>
                <a:latin typeface="Muli"/>
              </a:rPr>
              <a:t>Isolation and Shame</a:t>
            </a:r>
          </a:p>
          <a:p>
            <a:pPr algn="l" fontAlgn="base"/>
            <a:r>
              <a:rPr lang="en-US" b="0" i="0" dirty="0">
                <a:solidFill>
                  <a:srgbClr val="202944"/>
                </a:solidFill>
                <a:effectLst/>
                <a:latin typeface="Muli"/>
              </a:rPr>
              <a:t>Besides the sexual dysfunction that porn brings into the teenager’s life, it is an isolating force as well. Feelings of loneliness often trigger a person to medicate with porn. Then, after they have used porn, their loneliness returns even stronger. A recent study in the Journal of Sex and Marital Therapy reported a strong association between loneliness and pornography use. Put simply, if a person is chronically lonely, they’re far more likely to use porn on a regular basis.</a:t>
            </a:r>
          </a:p>
          <a:p>
            <a:pPr algn="l" fontAlgn="base"/>
            <a:endParaRPr lang="en-US" b="0" i="0" dirty="0">
              <a:solidFill>
                <a:srgbClr val="202944"/>
              </a:solidFill>
              <a:effectLst/>
              <a:latin typeface="Muli"/>
            </a:endParaRPr>
          </a:p>
          <a:p>
            <a:pPr algn="l" fontAlgn="base"/>
            <a:r>
              <a:rPr lang="en-US" b="0" i="0" dirty="0">
                <a:solidFill>
                  <a:srgbClr val="202944"/>
                </a:solidFill>
                <a:effectLst/>
                <a:latin typeface="Muli"/>
              </a:rPr>
              <a:t>It’s hard to know which comes first because porn and isolation feed one another. Porn leads to isolation and isolation leads to porn. No wonder those who use porn report more loneliness.10 Sex addiction is an intimacy disorder. When a person has less bonding and intimacy in their life, the fake intimacy of porn becomes more appealing to them.</a:t>
            </a:r>
          </a:p>
          <a:p>
            <a:pPr algn="l" fontAlgn="base"/>
            <a:endParaRPr lang="en-US" b="0" i="0" dirty="0">
              <a:solidFill>
                <a:srgbClr val="202944"/>
              </a:solidFill>
              <a:effectLst/>
              <a:latin typeface="Muli"/>
            </a:endParaRPr>
          </a:p>
          <a:p>
            <a:pPr algn="l" fontAlgn="base"/>
            <a:r>
              <a:rPr lang="en-US" b="1" i="0" dirty="0">
                <a:solidFill>
                  <a:srgbClr val="E56A55"/>
                </a:solidFill>
                <a:effectLst/>
                <a:latin typeface="Muli"/>
              </a:rPr>
              <a:t>Fake Intimacy and Loneliness</a:t>
            </a:r>
          </a:p>
          <a:p>
            <a:pPr algn="l" fontAlgn="base"/>
            <a:r>
              <a:rPr lang="en-US" b="0" i="0" dirty="0">
                <a:solidFill>
                  <a:srgbClr val="202944"/>
                </a:solidFill>
                <a:effectLst/>
                <a:latin typeface="Muli"/>
              </a:rPr>
              <a:t>If someone is isolated from real people, porn allows them to feel close with people through sexual fantasy. Pornography provides a fantasy place someone can go to feel accepted and desired by others. Porn provides fake intimacy that makes it more tempting beyond just the sexual pleasure. If there was a lack of intimacy in someone’s family growing up, this can make them more susceptible to the draw of artificial intimacy. Isolation makes people hungrier for intimacy. Sadly, today’s younger generations are the loneliest in US history.5 A recent survey showed 30% of Millennials (born between 1977-94) say they are lonely and 22% say they have no friends. Gen Z (born between 1995-2015) are even lonelier.</a:t>
            </a:r>
          </a:p>
          <a:p>
            <a:pPr algn="l" fontAlgn="base"/>
            <a:endParaRPr lang="en-US" b="0" i="0" dirty="0">
              <a:solidFill>
                <a:srgbClr val="202944"/>
              </a:solidFill>
              <a:effectLst/>
              <a:latin typeface="Muli"/>
            </a:endParaRPr>
          </a:p>
          <a:p>
            <a:pPr algn="l" fontAlgn="base"/>
            <a:r>
              <a:rPr lang="en-US" b="1" i="0" dirty="0">
                <a:solidFill>
                  <a:srgbClr val="E56A55"/>
                </a:solidFill>
                <a:effectLst/>
                <a:latin typeface="Muli"/>
              </a:rPr>
              <a:t>Lethargy and Depression</a:t>
            </a:r>
          </a:p>
          <a:p>
            <a:pPr algn="l" fontAlgn="base"/>
            <a:r>
              <a:rPr lang="en-US" b="0" i="0" dirty="0">
                <a:solidFill>
                  <a:srgbClr val="202944"/>
                </a:solidFill>
                <a:effectLst/>
                <a:latin typeface="Muli"/>
              </a:rPr>
              <a:t>Porn use artificially raises the baseline level of dopamine. As a result, porn users need more dopamine to feel normal. And without the high, they can find themselves depressed, unmotivated and antisocial. In fact, these feelings affect porn users more frequently than non-users.5 Once an addict’s brain has adapted to need unnatural stimulation, they can’t enjoy the simple pleasures of life like before. They become bored and disengaged with the things they used to enjoy.</a:t>
            </a:r>
          </a:p>
          <a:p>
            <a:pPr algn="l" fontAlgn="base"/>
            <a:endParaRPr lang="en-US" b="0" i="0" dirty="0">
              <a:solidFill>
                <a:srgbClr val="202944"/>
              </a:solidFill>
              <a:effectLst/>
              <a:latin typeface="Muli"/>
            </a:endParaRPr>
          </a:p>
          <a:p>
            <a:pPr algn="l" fontAlgn="base"/>
            <a:r>
              <a:rPr lang="en-US" b="0" i="0" dirty="0">
                <a:solidFill>
                  <a:srgbClr val="202944"/>
                </a:solidFill>
                <a:effectLst/>
                <a:latin typeface="Muli"/>
              </a:rPr>
              <a:t>Porn creates a chemical dependency in the brain. For some, this has mild effects, but for others, it’s significant. Particularly on teenagers.</a:t>
            </a: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18</a:t>
            </a:fld>
            <a:endParaRPr lang="en-US"/>
          </a:p>
        </p:txBody>
      </p:sp>
    </p:spTree>
    <p:extLst>
      <p:ext uri="{BB962C8B-B14F-4D97-AF65-F5344CB8AC3E}">
        <p14:creationId xmlns:p14="http://schemas.microsoft.com/office/powerpoint/2010/main" val="583474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sz="1900" b="1" dirty="0">
                <a:latin typeface="Inter"/>
              </a:rPr>
              <a:t>The relational consequences</a:t>
            </a:r>
          </a:p>
          <a:p>
            <a:pPr>
              <a:buFontTx/>
              <a:buNone/>
            </a:pPr>
            <a:endParaRPr lang="en-US" sz="1900" b="1" dirty="0">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i="0" dirty="0">
                <a:solidFill>
                  <a:srgbClr val="000000"/>
                </a:solidFill>
                <a:effectLst/>
              </a:rPr>
              <a:t>(Read slide) Porn is graphic and explicit and shows the human body as a sex object to be used, exploited, and discarded. It’s a twisted portrayal of real connections, a counterfeit, a lie to consumers. It shows transactional sex that’s drained of any true passion or love or intimacy, infused with aggression and performance exaggeration. In the end, the consumer is left with a shocking spectator sport of sex.</a:t>
            </a:r>
            <a:endParaRPr lang="en-US" sz="2000" dirty="0"/>
          </a:p>
          <a:p>
            <a:pPr>
              <a:buFontTx/>
              <a:buNone/>
            </a:pPr>
            <a:endParaRPr lang="en-US" sz="1900" b="1" dirty="0">
              <a:latin typeface="Inter"/>
            </a:endParaRPr>
          </a:p>
          <a:p>
            <a:pPr>
              <a:buFont typeface="Arial" panose="020B0604020202020204" pitchFamily="34" charset="0"/>
              <a:buChar char="•"/>
            </a:pPr>
            <a:r>
              <a:rPr lang="en-US" sz="1900" dirty="0">
                <a:latin typeface="Inter"/>
              </a:rPr>
              <a:t>Pornography use increases the marital infidelity rate by more than 300%</a:t>
            </a:r>
          </a:p>
          <a:p>
            <a:pPr>
              <a:buFont typeface="Arial" panose="020B0604020202020204" pitchFamily="34" charset="0"/>
              <a:buChar char="•"/>
            </a:pPr>
            <a:r>
              <a:rPr lang="en-US" sz="1900" dirty="0">
                <a:latin typeface="Inter"/>
              </a:rPr>
              <a:t>40 percent of people identified as “sex addicts” lose their spouses, 58 percent suffer considerable financial losses, and about 33% lose their jobs</a:t>
            </a:r>
          </a:p>
          <a:p>
            <a:pPr>
              <a:buFont typeface="Arial" panose="020B0604020202020204" pitchFamily="34" charset="0"/>
              <a:buChar char="•"/>
            </a:pPr>
            <a:r>
              <a:rPr lang="en-US" sz="1900" dirty="0">
                <a:latin typeface="Inter"/>
              </a:rPr>
              <a:t>68% of divorce cases involve one party meeting a new paramour over the internet while 56% involve one party having an “obsessive interest” in pornographic websites</a:t>
            </a:r>
          </a:p>
          <a:p>
            <a:pPr>
              <a:buFont typeface="Arial" panose="020B0604020202020204" pitchFamily="34" charset="0"/>
              <a:buChar char="•"/>
            </a:pPr>
            <a:r>
              <a:rPr lang="en-US" sz="1900" dirty="0">
                <a:latin typeface="Arial Narrow" panose="020B0606020202030204" pitchFamily="34" charset="0"/>
                <a:ea typeface="Times New Roman" panose="02020603050405020304" pitchFamily="18" charset="0"/>
              </a:rPr>
              <a:t>Married people who view pornography are more likely to believe that their marriage is in trouble, more likely to discuss ending the marriage, and more likely to repeatedly break up compared to those who do not view pornography (Perry, 2020). </a:t>
            </a:r>
          </a:p>
          <a:p>
            <a:pPr marL="353358" indent="-353358">
              <a:buFont typeface="+mj-lt"/>
              <a:buAutoNum type="arabicPeriod"/>
            </a:pPr>
            <a:endParaRPr lang="en-US" sz="1900" dirty="0">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19</a:t>
            </a:fld>
            <a:endParaRPr lang="en-US"/>
          </a:p>
        </p:txBody>
      </p:sp>
    </p:spTree>
    <p:extLst>
      <p:ext uri="{BB962C8B-B14F-4D97-AF65-F5344CB8AC3E}">
        <p14:creationId xmlns:p14="http://schemas.microsoft.com/office/powerpoint/2010/main" val="2698367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Pornography use has become rampant across nearly all demographics. It effects men and women of all ages. It doesn’t stop at the church doors, and it doesn’t stop at the doors of the family home. Silence and shame only perpetuate the cycle; we cannot be silent about it.  </a:t>
            </a: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a:t>
            </a:fld>
            <a:endParaRPr lang="en-US"/>
          </a:p>
        </p:txBody>
      </p:sp>
    </p:spTree>
    <p:extLst>
      <p:ext uri="{BB962C8B-B14F-4D97-AF65-F5344CB8AC3E}">
        <p14:creationId xmlns:p14="http://schemas.microsoft.com/office/powerpoint/2010/main" val="3064699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sexual consequences</a:t>
            </a:r>
          </a:p>
          <a:p>
            <a:endParaRPr lang="en-US" dirty="0"/>
          </a:p>
          <a:p>
            <a:pPr marL="514350" indent="-514350">
              <a:buFont typeface="+mj-lt"/>
              <a:buAutoNum type="arabicPeriod"/>
            </a:pPr>
            <a:r>
              <a:rPr lang="en-US" sz="1200" dirty="0"/>
              <a:t>When one person becomes accustomed to masturbating to porn, they are actually turning away from intimate interaction.</a:t>
            </a:r>
          </a:p>
          <a:p>
            <a:pPr marL="514350" indent="-514350">
              <a:buFont typeface="+mj-lt"/>
              <a:buAutoNum type="arabicPeriod"/>
            </a:pPr>
            <a:r>
              <a:rPr lang="en-US" sz="1200" dirty="0"/>
              <a:t>When watching pornography, the user is in total control of the sexual experience.</a:t>
            </a:r>
          </a:p>
          <a:p>
            <a:pPr marL="514350" indent="-514350">
              <a:buFont typeface="+mj-lt"/>
              <a:buAutoNum type="arabicPeriod"/>
            </a:pPr>
            <a:r>
              <a:rPr lang="en-US" sz="1200" dirty="0"/>
              <a:t>The porn user may expect that their partner will always be immediately ready for intercourse.</a:t>
            </a:r>
          </a:p>
          <a:p>
            <a:pPr marL="514350" indent="-514350">
              <a:buFont typeface="+mj-lt"/>
              <a:buAutoNum type="arabicPeriod"/>
            </a:pPr>
            <a:r>
              <a:rPr lang="en-US" sz="1200" dirty="0"/>
              <a:t>Some porn users rationalize that pornography is ok if it does not involve partnered sexual acts and instead relies only on masturbation.</a:t>
            </a: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20</a:t>
            </a:fld>
            <a:endParaRPr lang="en-US"/>
          </a:p>
        </p:txBody>
      </p:sp>
    </p:spTree>
    <p:extLst>
      <p:ext uri="{BB962C8B-B14F-4D97-AF65-F5344CB8AC3E}">
        <p14:creationId xmlns:p14="http://schemas.microsoft.com/office/powerpoint/2010/main" val="1859618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www.youtube.com</a:t>
            </a:r>
            <a:r>
              <a:rPr lang="en-US" dirty="0"/>
              <a:t>/</a:t>
            </a:r>
            <a:r>
              <a:rPr lang="en-US" dirty="0" err="1"/>
              <a:t>watch?v</a:t>
            </a:r>
            <a:r>
              <a:rPr lang="en-US" dirty="0"/>
              <a:t>=dbYWKVAeu6Y</a:t>
            </a:r>
          </a:p>
          <a:p>
            <a:endParaRPr lang="en-US" dirty="0"/>
          </a:p>
          <a:p>
            <a:r>
              <a:rPr lang="en-US" dirty="0"/>
              <a:t>No longer at this address: https://fightthenewdrug.org/media/video-matts-story-i-quit-watching-porn-and-ive-never-been-happier/</a:t>
            </a:r>
          </a:p>
          <a:p>
            <a:endParaRPr lang="en-US" dirty="0"/>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21</a:t>
            </a:fld>
            <a:endParaRPr lang="en-US"/>
          </a:p>
        </p:txBody>
      </p:sp>
    </p:spTree>
    <p:extLst>
      <p:ext uri="{BB962C8B-B14F-4D97-AF65-F5344CB8AC3E}">
        <p14:creationId xmlns:p14="http://schemas.microsoft.com/office/powerpoint/2010/main" val="3621115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000000"/>
                </a:solidFill>
                <a:effectLst/>
                <a:latin typeface="freight-text-pro"/>
              </a:rPr>
              <a:t>By Nate </a:t>
            </a:r>
            <a:r>
              <a:rPr lang="en-US" b="1" i="0" dirty="0" err="1">
                <a:solidFill>
                  <a:srgbClr val="000000"/>
                </a:solidFill>
                <a:effectLst/>
                <a:latin typeface="freight-text-pro"/>
              </a:rPr>
              <a:t>Danser</a:t>
            </a:r>
            <a:r>
              <a:rPr lang="en-US" dirty="0">
                <a:solidFill>
                  <a:srgbClr val="000000"/>
                </a:solidFill>
                <a:latin typeface="freight-text-pro"/>
              </a:rPr>
              <a:t>, </a:t>
            </a:r>
            <a:r>
              <a:rPr lang="en-US" b="0" i="0" dirty="0">
                <a:solidFill>
                  <a:srgbClr val="000000"/>
                </a:solidFill>
                <a:effectLst/>
                <a:latin typeface="freight-text-pro"/>
              </a:rPr>
              <a:t>Director of Ministry Outreach at Pure Life Ministries. </a:t>
            </a:r>
          </a:p>
          <a:p>
            <a:pPr algn="l"/>
            <a:r>
              <a:rPr lang="en-US" b="0" i="0" dirty="0">
                <a:solidFill>
                  <a:srgbClr val="000000"/>
                </a:solidFill>
                <a:effectLst/>
                <a:latin typeface="freight-text-pro"/>
              </a:rPr>
              <a:t>One common justification seeks to plead innocence for pornography use by claiming that it only affects the person using it. In some ways, this scenario is more plausible than ever before. Today, a man can access as much pornography as he wants in the privacy of his own bedroom. He doesn't have to risk exposing his family to shame by purchasing an adult magazine at the local grocery store or by sneaking into an adult movie theater, where someone he knows might see him.</a:t>
            </a:r>
          </a:p>
          <a:p>
            <a:pPr algn="l"/>
            <a:r>
              <a:rPr lang="en-US" b="0" i="0" dirty="0">
                <a:solidFill>
                  <a:srgbClr val="000000"/>
                </a:solidFill>
                <a:effectLst/>
                <a:latin typeface="freight-text-pro"/>
              </a:rPr>
              <a:t>And so the question, "Doesn't it affect only me?" seems reasonable. However, just as the physical realm has laws which cannot be altered, so the spiritual realm has its laws. The truth is this: A person who jumps off a cliff cannot keep his body from hitting the ground, and a person who watches pornography cannot keep from negatively affecting other people.</a:t>
            </a:r>
          </a:p>
          <a:p>
            <a:pPr algn="l"/>
            <a:r>
              <a:rPr lang="en-US" b="0" i="0" dirty="0">
                <a:solidFill>
                  <a:srgbClr val="000000"/>
                </a:solidFill>
                <a:effectLst/>
                <a:latin typeface="freight-text-pro"/>
              </a:rPr>
              <a:t>There are two main areas in which people who view pornography are bound to affect other people by their actions. The first is direct, the second is indirect. </a:t>
            </a:r>
          </a:p>
          <a:p>
            <a:pPr algn="l"/>
            <a:r>
              <a:rPr lang="en-US" b="0" i="0" dirty="0">
                <a:solidFill>
                  <a:srgbClr val="134756"/>
                </a:solidFill>
                <a:effectLst/>
                <a:latin typeface="freight-display-pro"/>
              </a:rPr>
              <a:t>They Reap What You Sow</a:t>
            </a:r>
          </a:p>
          <a:p>
            <a:pPr algn="l"/>
            <a:r>
              <a:rPr lang="en-US" b="0" i="0" dirty="0">
                <a:solidFill>
                  <a:srgbClr val="000000"/>
                </a:solidFill>
                <a:effectLst/>
                <a:latin typeface="freight-text-pro"/>
              </a:rPr>
              <a:t>The apostle Paul told the Ephesian church that they ought to put off their former way of life, because it was "being corrupted through its deceitful desires." (Ephesians 4:18 AMP). He also told the Galatians to diligently fight against sowing to the flesh, because he that "sows to his flesh (lower nature, sensuality) will from the flesh reap decay and ruin and corruption." (Galatians 6:8).</a:t>
            </a:r>
          </a:p>
          <a:p>
            <a:pPr algn="l"/>
            <a:r>
              <a:rPr lang="en-US" b="0" i="0" dirty="0">
                <a:solidFill>
                  <a:srgbClr val="000000"/>
                </a:solidFill>
                <a:effectLst/>
                <a:latin typeface="freight-text-pro"/>
              </a:rPr>
              <a:t>When a person sows to his lower nature by watching pornography, he sows a great degree of moral corruption into his spiritual life, and he is bound to reap nasty spiritual consequences. Some will reap the corruption of an increasingly explosive temper. Others harvest a general apathy toward life, and show no healthy desire to take care of themselves or fulfill their responsibilities. Still others bear the fruit of depression, anxiety, eating disorders, etc.</a:t>
            </a:r>
          </a:p>
          <a:p>
            <a:pPr algn="l"/>
            <a:r>
              <a:rPr lang="en-US" b="0" i="0" dirty="0">
                <a:solidFill>
                  <a:srgbClr val="000000"/>
                </a:solidFill>
                <a:effectLst/>
                <a:latin typeface="freight-text-pro"/>
              </a:rPr>
              <a:t>It is not difficult to see how this will affect other people. Whenever anything doesn't go his way at home, Ken lashes out at his wife and children. Jeremy squanders the money his parents paid for college by spending 5 hours a day watching porn. He skips classes, barely passes tests, and forgets to pay his bills. Lina is trapped in porn and begins to get depressed. She feels fat compared to the women she sees, and starts forcing herself to throw up after every meal. Her friends constantly worry about her, often wondering how they can help her.  </a:t>
            </a:r>
          </a:p>
          <a:p>
            <a:pPr algn="l"/>
            <a:r>
              <a:rPr lang="en-US" b="0" i="0" dirty="0">
                <a:solidFill>
                  <a:srgbClr val="000000"/>
                </a:solidFill>
                <a:effectLst/>
                <a:latin typeface="freight-text-pro"/>
              </a:rPr>
              <a:t>Often when people are addicted to pornography, they are unable to see the changes that are taking place in their personalities, emotions and characters. However, even if other people cannot discern the source of the problem, they certainly feel the sting of the consequences.   </a:t>
            </a:r>
          </a:p>
          <a:p>
            <a:pPr algn="l"/>
            <a:r>
              <a:rPr lang="en-US" b="0" i="0" dirty="0">
                <a:solidFill>
                  <a:srgbClr val="134756"/>
                </a:solidFill>
                <a:effectLst/>
                <a:latin typeface="freight-display-pro"/>
              </a:rPr>
              <a:t>Unless You Remain On the Vine</a:t>
            </a:r>
          </a:p>
          <a:p>
            <a:pPr algn="l"/>
            <a:r>
              <a:rPr lang="en-US" b="0" i="0" dirty="0">
                <a:solidFill>
                  <a:srgbClr val="000000"/>
                </a:solidFill>
                <a:effectLst/>
                <a:latin typeface="freight-text-pro"/>
              </a:rPr>
              <a:t>The second way a person's pornography affects other people is more indirect, but equally as damaging. Just as pornography introduces a moral corruption into a man's nature which makes him what he should not be, it also hinders him from becoming what he should be.</a:t>
            </a:r>
          </a:p>
          <a:p>
            <a:pPr algn="l"/>
            <a:r>
              <a:rPr lang="en-US" b="0" i="0" dirty="0">
                <a:solidFill>
                  <a:srgbClr val="000000"/>
                </a:solidFill>
                <a:effectLst/>
                <a:latin typeface="freight-text-pro"/>
              </a:rPr>
              <a:t>The Word of God tells us that we were "created in Christ Jesus to do good works, which God prepared in advance for us to do." (Ephesians 2:10 NIV) However, Jesus qualifies this statement by saying that "just as a branch is unable to produce fruit by itself unless it remains on the vine, so neither can you unless you remain in Me." (John 15:4 HCSB)</a:t>
            </a:r>
          </a:p>
          <a:p>
            <a:pPr algn="l"/>
            <a:r>
              <a:rPr lang="en-US" b="0" i="0" dirty="0">
                <a:solidFill>
                  <a:srgbClr val="000000"/>
                </a:solidFill>
                <a:effectLst/>
                <a:latin typeface="freight-text-pro"/>
              </a:rPr>
              <a:t>A person who is regularly indulging in pornography is cutting himself off from the spiritual influence of Jesus, the Heavenly vine. If the person is not completely spiritually dead already, he or she is extremely sick. This spiritual sickness will always hinder a person’s effectiveness in the works that Christ has called him to do.</a:t>
            </a:r>
          </a:p>
          <a:p>
            <a:pPr algn="l"/>
            <a:r>
              <a:rPr lang="en-US" b="0" i="0" dirty="0">
                <a:solidFill>
                  <a:srgbClr val="000000"/>
                </a:solidFill>
                <a:effectLst/>
                <a:latin typeface="freight-text-pro"/>
              </a:rPr>
              <a:t>Pornography kills our passion for God. It destroys our ability to comprehend spiritual truths. It withers our desire to spend ourselves for God's kingdom. It distorts our perspectives and gives us a skewed view of right and wrong.</a:t>
            </a:r>
          </a:p>
          <a:p>
            <a:pPr algn="l"/>
            <a:r>
              <a:rPr lang="en-US" b="0" i="1" u="none" strike="noStrike" dirty="0">
                <a:solidFill>
                  <a:srgbClr val="134756"/>
                </a:solidFill>
                <a:effectLst/>
                <a:latin typeface="freight-sans-pro"/>
                <a:hlinkClick r:id="rId3"/>
              </a:rPr>
              <a:t>  "Secret sins and corrupt influences eventually steal away the power that should be available to everyone who does God's work in the earth."</a:t>
            </a:r>
            <a:endParaRPr lang="en-US" b="0" i="0" u="none" strike="noStrike" dirty="0">
              <a:solidFill>
                <a:srgbClr val="134756"/>
              </a:solidFill>
              <a:effectLst/>
              <a:latin typeface="freight-sans-pro"/>
              <a:hlinkClick r:id="rId3"/>
            </a:endParaRPr>
          </a:p>
          <a:p>
            <a:pPr algn="l"/>
            <a:r>
              <a:rPr lang="en-US" b="0" i="0" dirty="0">
                <a:solidFill>
                  <a:srgbClr val="000000"/>
                </a:solidFill>
                <a:effectLst/>
                <a:latin typeface="freight-text-pro"/>
              </a:rPr>
              <a:t>Who knows how many men have been called into serving their local church, or even into full-time ministry work, whose calling has been aborted by getting involved with pornography? Filled with the shame of an impure life, they rightly feel that they are disqualified from ministry.  </a:t>
            </a:r>
          </a:p>
          <a:p>
            <a:pPr algn="l"/>
            <a:r>
              <a:rPr lang="en-US" b="0" i="0" dirty="0">
                <a:solidFill>
                  <a:srgbClr val="000000"/>
                </a:solidFill>
                <a:effectLst/>
                <a:latin typeface="freight-text-pro"/>
              </a:rPr>
              <a:t>How many fathers are unable to lead their wives and children spiritually because of their own secret sins? They wish they could instruct and guide, but the boldness which comes from a clean conscience is undermined by lack of personal victory. The position of spiritual authority is vacant in their homes, or inappropriately filled by their wives. Therefore, the shaping of their children’s spiritual and moral character comes from their peers, the perverse culture around them, or their own corrupt natures.</a:t>
            </a:r>
          </a:p>
          <a:p>
            <a:pPr algn="l"/>
            <a:r>
              <a:rPr lang="en-US" b="0" i="0" dirty="0">
                <a:solidFill>
                  <a:srgbClr val="000000"/>
                </a:solidFill>
                <a:effectLst/>
                <a:latin typeface="freight-text-pro"/>
              </a:rPr>
              <a:t>How many young men and women have been called to take a stand for righteousness in their schools or workplaces, but their morals have been eroded to such a great degree that they have no real testimony of Christ and His truth?  </a:t>
            </a:r>
          </a:p>
          <a:p>
            <a:pPr algn="l"/>
            <a:r>
              <a:rPr lang="en-US" b="0" i="0" dirty="0">
                <a:solidFill>
                  <a:srgbClr val="000000"/>
                </a:solidFill>
                <a:effectLst/>
                <a:latin typeface="freight-text-pro"/>
              </a:rPr>
              <a:t>On the other hand, there are some that get involved in pornography while in full-time ministry, and must force themselves to go through the motions of ministry. While God may choose to bless other people through their ministry, there will most certainly come a time when they will either be exposed, or they will simply quit. Secret sins and corrupt influences eventually steal away the power that should be available to everyone who does God's work in the earth.   </a:t>
            </a:r>
          </a:p>
          <a:p>
            <a:pPr algn="l"/>
            <a:r>
              <a:rPr lang="en-US" b="0" i="0" dirty="0">
                <a:solidFill>
                  <a:srgbClr val="134756"/>
                </a:solidFill>
                <a:effectLst/>
                <a:latin typeface="freight-display-pro"/>
              </a:rPr>
              <a:t>Pornography Already Affected Someone</a:t>
            </a:r>
          </a:p>
          <a:p>
            <a:pPr algn="l"/>
            <a:r>
              <a:rPr lang="en-US" b="0" i="0" dirty="0">
                <a:solidFill>
                  <a:srgbClr val="000000"/>
                </a:solidFill>
                <a:effectLst/>
                <a:latin typeface="freight-text-pro"/>
              </a:rPr>
              <a:t>The negative effects of a person’s pornography use on the people around them is indisputable, and simply incalculable. But the truth is, even if it were possible to avoid affecting the people in your sphere of influence, there is Someone who has already been affected by your sin.</a:t>
            </a:r>
          </a:p>
          <a:p>
            <a:pPr algn="l"/>
            <a:r>
              <a:rPr lang="en-US" b="0" i="0" dirty="0">
                <a:solidFill>
                  <a:srgbClr val="000000"/>
                </a:solidFill>
                <a:effectLst/>
                <a:latin typeface="freight-text-pro"/>
              </a:rPr>
              <a:t>"He was pierced for our transgressions; he was crushed for our iniquities; upon him was the chastisement that brought us peace, and with his wounds we are healed." (Isaiah 53:5 ESV)</a:t>
            </a:r>
          </a:p>
          <a:p>
            <a:pPr algn="l"/>
            <a:r>
              <a:rPr lang="en-US" b="0" i="0" dirty="0">
                <a:solidFill>
                  <a:srgbClr val="000000"/>
                </a:solidFill>
                <a:effectLst/>
                <a:latin typeface="freight-text-pro"/>
              </a:rPr>
              <a:t>Jesus, the humble Lamb of God was affected by our sin. The clear teaching of Scripture is that Jesus Christ was beaten, bruised, tortured and put to death upon a Roman cross as a direct result of the sins of humanity. Our sins require an eternal weight of condemnation, and because God was not willing to simply send us all to hell, He ordained that His Son would be brutalized for us. It was the only way that God could justly forgive our sins and bring us into the way of peace.  </a:t>
            </a:r>
          </a:p>
          <a:p>
            <a:pPr algn="l"/>
            <a:r>
              <a:rPr lang="en-US" b="0" i="0" dirty="0">
                <a:solidFill>
                  <a:srgbClr val="000000"/>
                </a:solidFill>
                <a:effectLst/>
                <a:latin typeface="freight-text-pro"/>
              </a:rPr>
              <a:t>As long as we willingly allow ourselves to be deceived into thinking that we are only affecting ourselves when we watch pornography, many of us will never care enough to really want to change. May we allow our eyes to open, painful as that experience may be, to the reality that pornography is never a victimless crime. And may the Lord grant repentance to all who are in need, so that their lives might affect everyone around them, not for evil, but for their good and God's glory.</a:t>
            </a: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22</a:t>
            </a:fld>
            <a:endParaRPr lang="en-US"/>
          </a:p>
        </p:txBody>
      </p:sp>
    </p:spTree>
    <p:extLst>
      <p:ext uri="{BB962C8B-B14F-4D97-AF65-F5344CB8AC3E}">
        <p14:creationId xmlns:p14="http://schemas.microsoft.com/office/powerpoint/2010/main" val="3110421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6750"/>
                </a:solidFill>
                <a:effectLst/>
                <a:latin typeface="Muli"/>
              </a:rPr>
              <a:t>Porn Brings Toxic Shame</a:t>
            </a:r>
          </a:p>
          <a:p>
            <a:pPr algn="l" fontAlgn="base"/>
            <a:r>
              <a:rPr lang="en-US" b="0" i="0" dirty="0">
                <a:solidFill>
                  <a:srgbClr val="202944"/>
                </a:solidFill>
                <a:effectLst/>
                <a:latin typeface="inherit"/>
              </a:rPr>
              <a:t>Shame and guilt are common emotions that most porn users report. Shame is the most toxic. Shame is different from guilt. Guilt says “I’ve done bad” but shame says “I am bad”. There is self-loathing and a sense of worthlessness at the core of shame. Shame declares some version of “I am not enough”; “There is something wrong with me”, “I am bad”; or “I don’t matter.</a:t>
            </a:r>
            <a:br>
              <a:rPr lang="en-US" b="0" i="0" dirty="0">
                <a:solidFill>
                  <a:srgbClr val="202944"/>
                </a:solidFill>
                <a:effectLst/>
                <a:latin typeface="inherit"/>
              </a:rPr>
            </a:br>
            <a:endParaRPr lang="en-US" b="0" i="0" dirty="0">
              <a:solidFill>
                <a:srgbClr val="202944"/>
              </a:solidFill>
              <a:effectLst/>
              <a:latin typeface="Muli"/>
            </a:endParaRPr>
          </a:p>
          <a:p>
            <a:pPr fontAlgn="base"/>
            <a:r>
              <a:rPr lang="en-US" b="1" i="1" dirty="0">
                <a:solidFill>
                  <a:srgbClr val="202944"/>
                </a:solidFill>
                <a:effectLst/>
                <a:latin typeface="inherit"/>
              </a:rPr>
              <a:t>Shame researcher </a:t>
            </a:r>
            <a:r>
              <a:rPr lang="en-US" b="1" i="1" dirty="0" err="1">
                <a:solidFill>
                  <a:srgbClr val="202944"/>
                </a:solidFill>
                <a:effectLst/>
                <a:latin typeface="inherit"/>
              </a:rPr>
              <a:t>Brene</a:t>
            </a:r>
            <a:r>
              <a:rPr lang="en-US" b="1" i="1" dirty="0">
                <a:solidFill>
                  <a:srgbClr val="202944"/>
                </a:solidFill>
                <a:effectLst/>
                <a:latin typeface="inherit"/>
              </a:rPr>
              <a:t> Brown says “Shame is an intensely painful feeling or experience of believing we are flawed and therefore unworthy of acceptance and belonging.”</a:t>
            </a:r>
            <a:br>
              <a:rPr lang="en-US" b="0" i="1" dirty="0">
                <a:solidFill>
                  <a:srgbClr val="202944"/>
                </a:solidFill>
                <a:effectLst/>
                <a:latin typeface="inherit"/>
              </a:rPr>
            </a:br>
            <a:endParaRPr lang="en-US" b="1" i="1" dirty="0">
              <a:solidFill>
                <a:srgbClr val="202944"/>
              </a:solidFill>
              <a:effectLst/>
              <a:latin typeface="Muli"/>
            </a:endParaRPr>
          </a:p>
          <a:p>
            <a:pPr algn="l" fontAlgn="base"/>
            <a:r>
              <a:rPr lang="en-US" b="0" i="0" dirty="0">
                <a:solidFill>
                  <a:srgbClr val="202944"/>
                </a:solidFill>
                <a:effectLst/>
                <a:latin typeface="inherit"/>
              </a:rPr>
              <a:t>When you violate your own moral standards to watch porn, shame finds you. When your porn use breaks promises you’ve made to God, your spouse and yourself, the shame multiplies. This shame also takes the form of negative self-talk which feeds other negative emotions – emotions you then feel the need to medicate with porn, further reinforcing the vicious cycle.</a:t>
            </a:r>
            <a:endParaRPr lang="en-US" b="0" i="0" dirty="0">
              <a:solidFill>
                <a:srgbClr val="202944"/>
              </a:solidFill>
              <a:effectLst/>
              <a:latin typeface="Muli"/>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23</a:t>
            </a:fld>
            <a:endParaRPr lang="en-US"/>
          </a:p>
        </p:txBody>
      </p:sp>
    </p:spTree>
    <p:extLst>
      <p:ext uri="{BB962C8B-B14F-4D97-AF65-F5344CB8AC3E}">
        <p14:creationId xmlns:p14="http://schemas.microsoft.com/office/powerpoint/2010/main" val="3501136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24</a:t>
            </a:fld>
            <a:endParaRPr lang="en-US"/>
          </a:p>
        </p:txBody>
      </p:sp>
    </p:spTree>
    <p:extLst>
      <p:ext uri="{BB962C8B-B14F-4D97-AF65-F5344CB8AC3E}">
        <p14:creationId xmlns:p14="http://schemas.microsoft.com/office/powerpoint/2010/main" val="171401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there is hope, and freedom is right around the corner</a:t>
            </a:r>
            <a:r>
              <a:rPr lang="en-US" sz="1200" b="1"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25</a:t>
            </a:fld>
            <a:endParaRPr lang="en-US"/>
          </a:p>
        </p:txBody>
      </p:sp>
    </p:spTree>
    <p:extLst>
      <p:ext uri="{BB962C8B-B14F-4D97-AF65-F5344CB8AC3E}">
        <p14:creationId xmlns:p14="http://schemas.microsoft.com/office/powerpoint/2010/main" val="39567760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dirty="0">
                <a:solidFill>
                  <a:srgbClr val="006750"/>
                </a:solidFill>
                <a:effectLst/>
                <a:latin typeface="Muli"/>
              </a:rPr>
              <a:t>Overcoming Shame</a:t>
            </a:r>
          </a:p>
          <a:p>
            <a:pPr algn="l" fontAlgn="base"/>
            <a:r>
              <a:rPr lang="en-US" b="0" i="0" dirty="0">
                <a:solidFill>
                  <a:srgbClr val="202944"/>
                </a:solidFill>
                <a:effectLst/>
                <a:latin typeface="inherit"/>
              </a:rPr>
              <a:t>There are six key ways to disempower and overcome shame:</a:t>
            </a:r>
            <a:endParaRPr lang="en-US" b="0" i="0" dirty="0">
              <a:solidFill>
                <a:srgbClr val="202944"/>
              </a:solidFill>
              <a:effectLst/>
              <a:latin typeface="Muli"/>
            </a:endParaRPr>
          </a:p>
          <a:p>
            <a:pPr algn="l" fontAlgn="base"/>
            <a:r>
              <a:rPr lang="en-US" b="1" i="0" dirty="0">
                <a:solidFill>
                  <a:srgbClr val="E56A55"/>
                </a:solidFill>
                <a:effectLst/>
                <a:latin typeface="Muli"/>
              </a:rPr>
              <a:t>1. Acknowledge the shame of the addiction but don’t let it define you.</a:t>
            </a:r>
          </a:p>
          <a:p>
            <a:pPr algn="l" fontAlgn="base"/>
            <a:r>
              <a:rPr lang="en-US" b="0" i="0" dirty="0">
                <a:solidFill>
                  <a:srgbClr val="202944"/>
                </a:solidFill>
                <a:effectLst/>
                <a:latin typeface="inherit"/>
              </a:rPr>
              <a:t>Take responsibility and own your addiction but don’t let it own you. It is a sin to turn from but it must not define you. You are not your addiction. One weakness should never define a person.</a:t>
            </a:r>
            <a:endParaRPr lang="en-US" b="0" i="0" dirty="0">
              <a:solidFill>
                <a:srgbClr val="202944"/>
              </a:solidFill>
              <a:effectLst/>
              <a:latin typeface="Muli"/>
            </a:endParaRPr>
          </a:p>
          <a:p>
            <a:pPr algn="l" fontAlgn="base"/>
            <a:r>
              <a:rPr lang="en-US" b="1" i="0" dirty="0">
                <a:solidFill>
                  <a:srgbClr val="E56A55"/>
                </a:solidFill>
                <a:effectLst/>
                <a:latin typeface="Muli"/>
              </a:rPr>
              <a:t>2. Be vulnerable and move toward others.</a:t>
            </a:r>
          </a:p>
          <a:p>
            <a:pPr algn="l" fontAlgn="base"/>
            <a:r>
              <a:rPr lang="en-US" b="0" i="0" dirty="0">
                <a:solidFill>
                  <a:srgbClr val="202944"/>
                </a:solidFill>
                <a:effectLst/>
                <a:latin typeface="inherit"/>
              </a:rPr>
              <a:t>Shame thrives in secrecy; community is key to dealing with shame. When you can share our whole story and still are accepted, you experience safety. The safety of a group translates over time into love, acceptance, and a strong sense of belonging. This is the opposite of what shame tells us.</a:t>
            </a:r>
            <a:endParaRPr lang="en-US" b="0" i="0" dirty="0">
              <a:solidFill>
                <a:srgbClr val="202944"/>
              </a:solidFill>
              <a:effectLst/>
              <a:latin typeface="Muli"/>
            </a:endParaRPr>
          </a:p>
          <a:p>
            <a:pPr algn="l" fontAlgn="base"/>
            <a:r>
              <a:rPr lang="en-US" b="1" i="0" dirty="0">
                <a:solidFill>
                  <a:srgbClr val="E56A55"/>
                </a:solidFill>
                <a:effectLst/>
                <a:latin typeface="Muli"/>
              </a:rPr>
              <a:t>3. Know the false promise of porn.</a:t>
            </a:r>
          </a:p>
          <a:p>
            <a:pPr algn="l" fontAlgn="base"/>
            <a:r>
              <a:rPr lang="en-US" b="0" i="0" dirty="0">
                <a:solidFill>
                  <a:srgbClr val="202944"/>
                </a:solidFill>
                <a:effectLst/>
                <a:latin typeface="inherit"/>
              </a:rPr>
              <a:t>In the fantasy world of porn you are always somebody who is loved and wanted. Of course, after you use porn the guilt and shame come rushing back in to continue the cycle. The lie of finding relief from shame through porn always results in more shame. Don’t fall for the trap. </a:t>
            </a:r>
            <a:endParaRPr lang="en-US" b="0" i="0" dirty="0">
              <a:solidFill>
                <a:srgbClr val="202944"/>
              </a:solidFill>
              <a:effectLst/>
              <a:latin typeface="Muli"/>
            </a:endParaRPr>
          </a:p>
          <a:p>
            <a:pPr algn="l" fontAlgn="base"/>
            <a:r>
              <a:rPr lang="en-US" b="1" i="0" dirty="0">
                <a:solidFill>
                  <a:srgbClr val="E56A55"/>
                </a:solidFill>
                <a:effectLst/>
                <a:latin typeface="Muli"/>
              </a:rPr>
              <a:t>4. Beware of the blame game.</a:t>
            </a:r>
          </a:p>
          <a:p>
            <a:pPr algn="l" fontAlgn="base"/>
            <a:r>
              <a:rPr lang="en-US" b="0" i="0" dirty="0">
                <a:solidFill>
                  <a:srgbClr val="202944"/>
                </a:solidFill>
                <a:effectLst/>
                <a:latin typeface="inherit"/>
              </a:rPr>
              <a:t>Shame quickly can turn to blame. You blame yourself for your actions, but you use this as an excuse to continue the habit. Avoid deflecting responsibility with statements like, “Of course I do bad things because I’m a bad person, I can’t help it. It’s not my fault. This is who I am and I can never change.” </a:t>
            </a:r>
            <a:endParaRPr lang="en-US" b="0" i="0" dirty="0">
              <a:solidFill>
                <a:srgbClr val="202944"/>
              </a:solidFill>
              <a:effectLst/>
              <a:latin typeface="Muli"/>
            </a:endParaRPr>
          </a:p>
          <a:p>
            <a:pPr algn="l" fontAlgn="base"/>
            <a:r>
              <a:rPr lang="en-US" b="1" i="0" dirty="0">
                <a:solidFill>
                  <a:srgbClr val="E56A55"/>
                </a:solidFill>
                <a:effectLst/>
                <a:latin typeface="Muli"/>
              </a:rPr>
              <a:t>5. Avoid negative self talk.</a:t>
            </a:r>
          </a:p>
          <a:p>
            <a:pPr algn="l" fontAlgn="base"/>
            <a:r>
              <a:rPr lang="en-US" b="0" i="0" dirty="0">
                <a:solidFill>
                  <a:srgbClr val="202944"/>
                </a:solidFill>
                <a:effectLst/>
                <a:latin typeface="inherit"/>
              </a:rPr>
              <a:t>Negative self talk reinforces the shame messages you’re already feeling. It makes you believe these lies as truths. Shame feeds the negative emotions that often trigger the porn user to act out. Until the shame is uncovered and dealt with this cycle will continue. It can be helpful to write down the negative messages you repeat to yourself for a week. People are usually surprised by how much negative self talk they have that reinforces a shame identity. </a:t>
            </a:r>
            <a:endParaRPr lang="en-US" b="0" i="0" dirty="0">
              <a:solidFill>
                <a:srgbClr val="202944"/>
              </a:solidFill>
              <a:effectLst/>
              <a:latin typeface="Muli"/>
            </a:endParaRPr>
          </a:p>
          <a:p>
            <a:pPr algn="l" fontAlgn="base"/>
            <a:r>
              <a:rPr lang="en-US" b="1" i="0" dirty="0">
                <a:solidFill>
                  <a:srgbClr val="E56A55"/>
                </a:solidFill>
                <a:effectLst/>
                <a:latin typeface="Muli"/>
              </a:rPr>
              <a:t>6. Replace the lies with truth.</a:t>
            </a:r>
          </a:p>
          <a:p>
            <a:pPr algn="l" fontAlgn="base"/>
            <a:r>
              <a:rPr lang="en-US" b="0" i="0" dirty="0">
                <a:solidFill>
                  <a:srgbClr val="202944"/>
                </a:solidFill>
                <a:effectLst/>
                <a:latin typeface="inherit"/>
              </a:rPr>
              <a:t>Once you have identified the lies, you can replace those lies with </a:t>
            </a:r>
            <a:r>
              <a:rPr lang="en-US" b="0" i="0" dirty="0" err="1">
                <a:solidFill>
                  <a:srgbClr val="202944"/>
                </a:solidFill>
                <a:effectLst/>
                <a:latin typeface="inherit"/>
              </a:rPr>
              <a:t>truth.For</a:t>
            </a:r>
            <a:r>
              <a:rPr lang="en-US" b="0" i="0" dirty="0">
                <a:solidFill>
                  <a:srgbClr val="202944"/>
                </a:solidFill>
                <a:effectLst/>
                <a:latin typeface="inherit"/>
              </a:rPr>
              <a:t> example, instead of the lie of being worthless you are in fact deeply loved by God (Romans 5:8).</a:t>
            </a:r>
            <a:endParaRPr lang="en-US" b="0" i="0" dirty="0">
              <a:solidFill>
                <a:srgbClr val="202944"/>
              </a:solidFill>
              <a:effectLst/>
              <a:latin typeface="Muli"/>
            </a:endParaRP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26</a:t>
            </a:fld>
            <a:endParaRPr lang="en-US"/>
          </a:p>
        </p:txBody>
      </p:sp>
    </p:spTree>
    <p:extLst>
      <p:ext uri="{BB962C8B-B14F-4D97-AF65-F5344CB8AC3E}">
        <p14:creationId xmlns:p14="http://schemas.microsoft.com/office/powerpoint/2010/main" val="21575201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possible to retrain your brain.</a:t>
            </a:r>
          </a:p>
        </p:txBody>
      </p:sp>
      <p:sp>
        <p:nvSpPr>
          <p:cNvPr id="4" name="Slide Number Placeholder 3"/>
          <p:cNvSpPr>
            <a:spLocks noGrp="1"/>
          </p:cNvSpPr>
          <p:nvPr>
            <p:ph type="sldNum" sz="quarter" idx="5"/>
          </p:nvPr>
        </p:nvSpPr>
        <p:spPr/>
        <p:txBody>
          <a:bodyPr/>
          <a:lstStyle/>
          <a:p>
            <a:fld id="{03D51DB1-D163-41C7-8A29-B46945EEFCF3}" type="slidenum">
              <a:rPr lang="en-US" smtClean="0"/>
              <a:t>27</a:t>
            </a:fld>
            <a:endParaRPr lang="en-US"/>
          </a:p>
        </p:txBody>
      </p:sp>
    </p:spTree>
    <p:extLst>
      <p:ext uri="{BB962C8B-B14F-4D97-AF65-F5344CB8AC3E}">
        <p14:creationId xmlns:p14="http://schemas.microsoft.com/office/powerpoint/2010/main" val="349471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for patterns/common themes in your thinking. These distorted thought patterns create channels in the brain, making it easier to continue to believe them. Take time to think through the feelings you’re experiencing and whether they are an accurate reflection of the situation. </a:t>
            </a:r>
          </a:p>
          <a:p>
            <a:endParaRPr lang="en-US" dirty="0"/>
          </a:p>
          <a:p>
            <a:r>
              <a:rPr lang="en-US" sz="1200" b="1" dirty="0">
                <a:solidFill>
                  <a:srgbClr val="FFFFFF"/>
                </a:solidFill>
              </a:rPr>
              <a:t>A + B = C</a:t>
            </a:r>
          </a:p>
          <a:p>
            <a:r>
              <a:rPr lang="en-US" sz="1200" dirty="0">
                <a:solidFill>
                  <a:srgbClr val="FFFFFF"/>
                </a:solidFill>
              </a:rPr>
              <a:t>A = Activating event or stressor or trigger situation</a:t>
            </a:r>
          </a:p>
          <a:p>
            <a:r>
              <a:rPr lang="en-US" sz="1200" dirty="0">
                <a:solidFill>
                  <a:srgbClr val="FFFFFF"/>
                </a:solidFill>
              </a:rPr>
              <a:t>B = Belief or thoughts and feelings about the stressor</a:t>
            </a:r>
          </a:p>
          <a:p>
            <a:r>
              <a:rPr lang="en-US" sz="1200" dirty="0">
                <a:solidFill>
                  <a:srgbClr val="FFFFFF"/>
                </a:solidFill>
              </a:rPr>
              <a:t>C = Consequence or results caused by our belief</a:t>
            </a:r>
          </a:p>
        </p:txBody>
      </p:sp>
      <p:sp>
        <p:nvSpPr>
          <p:cNvPr id="4" name="Slide Number Placeholder 3"/>
          <p:cNvSpPr>
            <a:spLocks noGrp="1"/>
          </p:cNvSpPr>
          <p:nvPr>
            <p:ph type="sldNum" sz="quarter" idx="5"/>
          </p:nvPr>
        </p:nvSpPr>
        <p:spPr/>
        <p:txBody>
          <a:bodyPr/>
          <a:lstStyle/>
          <a:p>
            <a:pPr defTabSz="471145">
              <a:defRPr/>
            </a:pPr>
            <a:fld id="{8522F314-104F-4A8D-BFC1-F0F38228E554}" type="slidenum">
              <a:rPr lang="en-US">
                <a:solidFill>
                  <a:prstClr val="black"/>
                </a:solidFill>
                <a:latin typeface="Calibri" panose="020F0502020204030204"/>
              </a:rPr>
              <a:pPr defTabSz="471145">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14127423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solidFill>
                  <a:srgbClr val="FFFFFF"/>
                </a:solidFill>
              </a:rPr>
              <a:t>For example:</a:t>
            </a:r>
          </a:p>
          <a:p>
            <a:r>
              <a:rPr lang="en-US" sz="1200" dirty="0">
                <a:solidFill>
                  <a:srgbClr val="FFFFFF"/>
                </a:solidFill>
              </a:rPr>
              <a:t>A — Activating Event or Stressor: your boss asks you to work this weekend.</a:t>
            </a:r>
          </a:p>
          <a:p>
            <a:r>
              <a:rPr lang="en-US" sz="1200" dirty="0">
                <a:solidFill>
                  <a:srgbClr val="FFFFFF"/>
                </a:solidFill>
              </a:rPr>
              <a:t>B — Your belief about working this weekend is that it is unfair to ask you. You believe you should not have to work weekends.</a:t>
            </a:r>
          </a:p>
          <a:p>
            <a:r>
              <a:rPr lang="en-US" sz="1200" dirty="0">
                <a:solidFill>
                  <a:srgbClr val="FFFFFF"/>
                </a:solidFill>
              </a:rPr>
              <a:t>C — The consequence or result is that you decide not to work this weekend, even though all of your co-workers have been asked to work this weekend as well.</a:t>
            </a:r>
          </a:p>
          <a:p>
            <a:endParaRPr lang="en-US" sz="1200" dirty="0">
              <a:solidFill>
                <a:srgbClr val="FFFFFF"/>
              </a:solidFill>
            </a:endParaRPr>
          </a:p>
          <a:p>
            <a:r>
              <a:rPr lang="en-US" sz="1200" b="1" dirty="0">
                <a:solidFill>
                  <a:srgbClr val="FFFFFF"/>
                </a:solidFill>
              </a:rPr>
              <a:t>It is your false belief that asking you to work on a weekend is unfair and that you do not have to work weekends.</a:t>
            </a: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29</a:t>
            </a:fld>
            <a:endParaRPr lang="en-US"/>
          </a:p>
        </p:txBody>
      </p:sp>
    </p:spTree>
    <p:extLst>
      <p:ext uri="{BB962C8B-B14F-4D97-AF65-F5344CB8AC3E}">
        <p14:creationId xmlns:p14="http://schemas.microsoft.com/office/powerpoint/2010/main" val="1804767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Read statistics </a:t>
            </a: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3</a:t>
            </a:fld>
            <a:endParaRPr lang="en-US"/>
          </a:p>
        </p:txBody>
      </p:sp>
    </p:spTree>
    <p:extLst>
      <p:ext uri="{BB962C8B-B14F-4D97-AF65-F5344CB8AC3E}">
        <p14:creationId xmlns:p14="http://schemas.microsoft.com/office/powerpoint/2010/main" val="3596910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 think, therefore I am</a:t>
            </a:r>
          </a:p>
          <a:p>
            <a:r>
              <a:rPr lang="en-US" dirty="0"/>
              <a:t>Everything that goes in is feeding you or depleting you.</a:t>
            </a:r>
          </a:p>
          <a:p>
            <a:endParaRPr lang="en-US" dirty="0"/>
          </a:p>
          <a:p>
            <a:r>
              <a:rPr lang="en-US" dirty="0"/>
              <a:t>“Be transformed by the renewing of your minds . . . “ Romans 12:2</a:t>
            </a:r>
          </a:p>
          <a:p>
            <a:endParaRPr lang="en-US" dirty="0"/>
          </a:p>
          <a:p>
            <a:r>
              <a:rPr lang="en-US" dirty="0"/>
              <a:t>Freedom begins when we pay attention and interrupt negative thoughts with truth. Grab the thought; diagnose it; take it to God; make a choice</a:t>
            </a:r>
          </a:p>
        </p:txBody>
      </p:sp>
      <p:sp>
        <p:nvSpPr>
          <p:cNvPr id="4" name="Slide Number Placeholder 3"/>
          <p:cNvSpPr>
            <a:spLocks noGrp="1"/>
          </p:cNvSpPr>
          <p:nvPr>
            <p:ph type="sldNum" sz="quarter" idx="5"/>
          </p:nvPr>
        </p:nvSpPr>
        <p:spPr/>
        <p:txBody>
          <a:bodyPr/>
          <a:lstStyle/>
          <a:p>
            <a:fld id="{BDB7AB53-4230-4D09-AA50-5BBDFDFA07D9}" type="slidenum">
              <a:rPr lang="en-US" smtClean="0"/>
              <a:t>30</a:t>
            </a:fld>
            <a:endParaRPr lang="en-US"/>
          </a:p>
        </p:txBody>
      </p:sp>
    </p:spTree>
    <p:extLst>
      <p:ext uri="{BB962C8B-B14F-4D97-AF65-F5344CB8AC3E}">
        <p14:creationId xmlns:p14="http://schemas.microsoft.com/office/powerpoint/2010/main" val="17130328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mn-lt"/>
              </a:rPr>
              <a:t>Think About What You Think About</a:t>
            </a:r>
          </a:p>
          <a:p>
            <a:endParaRPr lang="en-US" dirty="0">
              <a:latin typeface="+mn-lt"/>
            </a:endParaRPr>
          </a:p>
          <a:p>
            <a:r>
              <a:rPr lang="en-US" sz="1200" dirty="0">
                <a:latin typeface="+mn-lt"/>
              </a:rPr>
              <a:t>You can be the air traffic controller of your mental airport. You occupy the control tower and can direct the mental traffic of your world. </a:t>
            </a:r>
          </a:p>
          <a:p>
            <a:endParaRPr lang="en-US" sz="1200" dirty="0">
              <a:latin typeface="+mn-lt"/>
            </a:endParaRPr>
          </a:p>
          <a:p>
            <a:r>
              <a:rPr lang="en-US" sz="1200" dirty="0">
                <a:latin typeface="+mn-lt"/>
              </a:rPr>
              <a:t>Thoughts circle above, coming and going. If one of them lands, it’s because you gave it permission. If it leaves, it’s because you directed it to do so. </a:t>
            </a:r>
          </a:p>
          <a:p>
            <a:endParaRPr lang="en-US" dirty="0"/>
          </a:p>
          <a:p>
            <a:r>
              <a:rPr lang="en-US" dirty="0"/>
              <a:t>You didn’t select your birthplace or birth date; you didn’t choose your parents or siblings; you don’t determine the weather; but you CAN choose what you think about! </a:t>
            </a:r>
          </a:p>
          <a:p>
            <a:endParaRPr lang="en-US" dirty="0"/>
          </a:p>
          <a:p>
            <a:r>
              <a:rPr lang="en-US" dirty="0"/>
              <a:t>The devil is doing his best to unload his stinking cargo into our minds. If we let him, he will lead us to a sunless place and leave us there. He is the master of deceit. This is why Paul tells us to “fix” our thoughts on what is true…in Greek, the word fix comes from the root for logical…anxiety is best faced with clear headed, logical thinking, which can only be accomplished when we shut out the dark and let in the light. </a:t>
            </a:r>
          </a:p>
          <a:p>
            <a:endParaRPr lang="en-US" dirty="0"/>
          </a:p>
          <a:p>
            <a:r>
              <a:rPr lang="en-US" dirty="0"/>
              <a:t>Worry is a thin stream of fear trickling through the mind; if encouraged, it cuts a channel into which all other thoughts are drained. Train your mind!</a:t>
            </a:r>
          </a:p>
        </p:txBody>
      </p:sp>
      <p:sp>
        <p:nvSpPr>
          <p:cNvPr id="4" name="Slide Number Placeholder 3"/>
          <p:cNvSpPr>
            <a:spLocks noGrp="1"/>
          </p:cNvSpPr>
          <p:nvPr>
            <p:ph type="sldNum" sz="quarter" idx="10"/>
          </p:nvPr>
        </p:nvSpPr>
        <p:spPr/>
        <p:txBody>
          <a:bodyPr/>
          <a:lstStyle/>
          <a:p>
            <a:pPr defTabSz="471145">
              <a:defRPr/>
            </a:pPr>
            <a:fld id="{8522F314-104F-4A8D-BFC1-F0F38228E554}" type="slidenum">
              <a:rPr lang="en-US">
                <a:solidFill>
                  <a:prstClr val="black"/>
                </a:solidFill>
                <a:latin typeface="Calibri" panose="020F0502020204030204"/>
              </a:rPr>
              <a:pPr defTabSz="471145">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30576894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000000"/>
                </a:solidFill>
                <a:effectLst/>
                <a:latin typeface="Open Sans"/>
              </a:rPr>
              <a:t>What keeps emotions lingering are the stories we tell ourselves about them</a:t>
            </a:r>
            <a:r>
              <a:rPr lang="en-US" b="0" i="0" u="none" dirty="0">
                <a:solidFill>
                  <a:schemeClr val="tx1"/>
                </a:solidFill>
                <a:effectLst/>
                <a:latin typeface="Open Sans"/>
              </a:rPr>
              <a:t>, </a:t>
            </a:r>
            <a:r>
              <a:rPr lang="en-US" b="0" i="0" dirty="0">
                <a:solidFill>
                  <a:srgbClr val="000000"/>
                </a:solidFill>
                <a:effectLst/>
                <a:latin typeface="Open Sans"/>
              </a:rPr>
              <a:t>usually that the situation </a:t>
            </a:r>
            <a:r>
              <a:rPr lang="en-US" b="0" i="1" dirty="0">
                <a:solidFill>
                  <a:srgbClr val="000000"/>
                </a:solidFill>
                <a:effectLst/>
                <a:latin typeface="Open Sans"/>
              </a:rPr>
              <a:t>should</a:t>
            </a:r>
            <a:r>
              <a:rPr lang="en-US" b="0" i="0" dirty="0">
                <a:solidFill>
                  <a:srgbClr val="000000"/>
                </a:solidFill>
                <a:effectLst/>
                <a:latin typeface="Open Sans"/>
              </a:rPr>
              <a:t> be other than what it is, or that a person (or we) </a:t>
            </a:r>
            <a:r>
              <a:rPr lang="en-US" b="0" i="1" dirty="0">
                <a:solidFill>
                  <a:srgbClr val="000000"/>
                </a:solidFill>
                <a:effectLst/>
                <a:latin typeface="Open Sans"/>
              </a:rPr>
              <a:t>should</a:t>
            </a:r>
            <a:r>
              <a:rPr lang="en-US" b="0" i="0" dirty="0">
                <a:solidFill>
                  <a:srgbClr val="000000"/>
                </a:solidFill>
                <a:effectLst/>
                <a:latin typeface="Open Sans"/>
              </a:rPr>
              <a:t> have behaved differently. And it’s totally understandable that we tell ourselves those stories—we want to justify the sensations we’re feeling, and the ego wants to strengthen itself through being right and making someone else, or a situation, wrong. Even when we’re feeling shame, we’re making ourselves ‘right’ about being a bad person, unworthy, etc. (The ego can be seriously twisted that way.)</a:t>
            </a:r>
          </a:p>
          <a:p>
            <a:pPr algn="l" fontAlgn="base"/>
            <a:endParaRPr lang="en-US" b="0" i="0" dirty="0">
              <a:solidFill>
                <a:srgbClr val="666666"/>
              </a:solidFill>
              <a:effectLst/>
              <a:latin typeface="Open Sans"/>
            </a:endParaRPr>
          </a:p>
          <a:p>
            <a:pPr algn="l" fontAlgn="base"/>
            <a:r>
              <a:rPr lang="en-US" b="0" i="0" dirty="0">
                <a:solidFill>
                  <a:srgbClr val="000000"/>
                </a:solidFill>
                <a:effectLst/>
                <a:latin typeface="Open Sans"/>
              </a:rPr>
              <a:t>The irony is that this “90-second rule,” as it’s called, has also been used to shame people who can’t seem to “get over” an emotion in that short a time span. If you’re really practicing, the theory goes, then you </a:t>
            </a:r>
            <a:r>
              <a:rPr lang="en-US" b="0" i="1" dirty="0">
                <a:solidFill>
                  <a:srgbClr val="000000"/>
                </a:solidFill>
                <a:effectLst/>
                <a:latin typeface="Open Sans"/>
              </a:rPr>
              <a:t>should</a:t>
            </a:r>
            <a:r>
              <a:rPr lang="en-US" b="0" i="0" dirty="0">
                <a:solidFill>
                  <a:srgbClr val="000000"/>
                </a:solidFill>
                <a:effectLst/>
                <a:latin typeface="Open Sans"/>
              </a:rPr>
              <a:t> be able to release the story and just focus on the sensations. Let them go, let the situation go, move on in serenity. It is moral superiority cloaked in New Age language.</a:t>
            </a:r>
          </a:p>
          <a:p>
            <a:pPr algn="l" fontAlgn="base"/>
            <a:endParaRPr lang="en-US" b="0" i="0" dirty="0">
              <a:solidFill>
                <a:srgbClr val="666666"/>
              </a:solidFill>
              <a:effectLst/>
              <a:latin typeface="Open Sans"/>
            </a:endParaRPr>
          </a:p>
          <a:p>
            <a:pPr algn="l" fontAlgn="base"/>
            <a:r>
              <a:rPr lang="en-US" b="0" i="0" dirty="0">
                <a:solidFill>
                  <a:srgbClr val="000000"/>
                </a:solidFill>
                <a:effectLst/>
                <a:latin typeface="Open Sans"/>
              </a:rPr>
              <a:t>The challenge is that we are wired to create the very stories that keep emotions alive.</a:t>
            </a:r>
            <a:r>
              <a:rPr lang="en-US" b="0" i="0" dirty="0">
                <a:solidFill>
                  <a:srgbClr val="666666"/>
                </a:solidFill>
                <a:effectLst/>
                <a:latin typeface="Open Sans"/>
              </a:rPr>
              <a:t> </a:t>
            </a:r>
            <a:r>
              <a:rPr lang="en-US" b="0" i="0" dirty="0">
                <a:solidFill>
                  <a:srgbClr val="000000"/>
                </a:solidFill>
                <a:effectLst/>
                <a:latin typeface="Open Sans"/>
              </a:rPr>
              <a:t>And the longer we’ve been telling ourselves a certain story, the harder it is to “just let it go.”</a:t>
            </a:r>
          </a:p>
          <a:p>
            <a:pPr algn="l" fontAlgn="base"/>
            <a:endParaRPr lang="en-US" b="0" i="0" dirty="0">
              <a:solidFill>
                <a:srgbClr val="666666"/>
              </a:solidFill>
              <a:effectLst/>
              <a:latin typeface="Open Sans"/>
            </a:endParaRPr>
          </a:p>
          <a:p>
            <a:pPr algn="l" fontAlgn="base"/>
            <a:r>
              <a:rPr lang="en-US" b="0" i="0" dirty="0">
                <a:solidFill>
                  <a:srgbClr val="000000"/>
                </a:solidFill>
                <a:effectLst/>
                <a:latin typeface="Open Sans"/>
              </a:rPr>
              <a:t>On top of that, we are wired with a negativity bias (as some say, our brains are “</a:t>
            </a:r>
            <a:r>
              <a:rPr lang="en-US" b="0" i="0" dirty="0" err="1">
                <a:solidFill>
                  <a:srgbClr val="000000"/>
                </a:solidFill>
                <a:effectLst/>
                <a:latin typeface="Open Sans"/>
              </a:rPr>
              <a:t>teflon</a:t>
            </a:r>
            <a:r>
              <a:rPr lang="en-US" b="0" i="0" dirty="0">
                <a:solidFill>
                  <a:srgbClr val="000000"/>
                </a:solidFill>
                <a:effectLst/>
                <a:latin typeface="Open Sans"/>
              </a:rPr>
              <a:t> for positive experiences and </a:t>
            </a:r>
            <a:r>
              <a:rPr lang="en-US" b="0" i="0" dirty="0" err="1">
                <a:solidFill>
                  <a:srgbClr val="000000"/>
                </a:solidFill>
                <a:effectLst/>
                <a:latin typeface="Open Sans"/>
              </a:rPr>
              <a:t>velcro</a:t>
            </a:r>
            <a:r>
              <a:rPr lang="en-US" b="0" i="0" dirty="0">
                <a:solidFill>
                  <a:srgbClr val="000000"/>
                </a:solidFill>
                <a:effectLst/>
                <a:latin typeface="Open Sans"/>
              </a:rPr>
              <a:t> for negative”)</a:t>
            </a:r>
            <a:r>
              <a:rPr lang="en-US" b="0" i="0" dirty="0">
                <a:solidFill>
                  <a:srgbClr val="666666"/>
                </a:solidFill>
                <a:effectLst/>
                <a:latin typeface="Open Sans"/>
              </a:rPr>
              <a:t>. </a:t>
            </a:r>
            <a:r>
              <a:rPr lang="en-US" b="0" i="0" dirty="0">
                <a:solidFill>
                  <a:srgbClr val="000000"/>
                </a:solidFill>
                <a:effectLst/>
                <a:latin typeface="Open Sans"/>
              </a:rPr>
              <a:t>From an evolutionary perspective, it’s one of the things that kept our ancestors alive, and it still serves to alert us to threats. Yet these days, the ‘threat’ is often just to our ego, to our sense of separation.</a:t>
            </a:r>
          </a:p>
          <a:p>
            <a:pPr algn="l" fontAlgn="base"/>
            <a:endParaRPr lang="en-US" b="0" i="0" dirty="0">
              <a:solidFill>
                <a:srgbClr val="666666"/>
              </a:solidFill>
              <a:effectLst/>
              <a:latin typeface="Open Sans"/>
            </a:endParaRPr>
          </a:p>
          <a:p>
            <a:pPr algn="l" fontAlgn="base"/>
            <a:r>
              <a:rPr lang="en-US" b="0" i="0" dirty="0">
                <a:solidFill>
                  <a:srgbClr val="000000"/>
                </a:solidFill>
                <a:effectLst/>
                <a:latin typeface="Open Sans"/>
              </a:rPr>
              <a:t>And when we’re used to feeling bad (sad, angry, anxious, shame), the neural pathways that correspond to those emotions become strengthened, like a brain superhighway. So, it becomes easier for those emotions—and therefore the stories associated with them—to become triggered.</a:t>
            </a:r>
            <a:endParaRPr lang="en-US" b="0" i="0" dirty="0">
              <a:solidFill>
                <a:srgbClr val="666666"/>
              </a:solidFill>
              <a:effectLst/>
              <a:latin typeface="Open Sans"/>
            </a:endParaRPr>
          </a:p>
          <a:p>
            <a:endParaRPr lang="en-US" dirty="0"/>
          </a:p>
        </p:txBody>
      </p:sp>
      <p:sp>
        <p:nvSpPr>
          <p:cNvPr id="4" name="Slide Number Placeholder 3"/>
          <p:cNvSpPr>
            <a:spLocks noGrp="1"/>
          </p:cNvSpPr>
          <p:nvPr>
            <p:ph type="sldNum" sz="quarter" idx="5"/>
          </p:nvPr>
        </p:nvSpPr>
        <p:spPr/>
        <p:txBody>
          <a:bodyPr/>
          <a:lstStyle/>
          <a:p>
            <a:fld id="{BDB7AB53-4230-4D09-AA50-5BBDFDFA07D9}" type="slidenum">
              <a:rPr lang="en-US" smtClean="0"/>
              <a:t>32</a:t>
            </a:fld>
            <a:endParaRPr lang="en-US"/>
          </a:p>
        </p:txBody>
      </p:sp>
    </p:spTree>
    <p:extLst>
      <p:ext uri="{BB962C8B-B14F-4D97-AF65-F5344CB8AC3E}">
        <p14:creationId xmlns:p14="http://schemas.microsoft.com/office/powerpoint/2010/main" val="17096521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https://fightthenewdrug.org/media/emmas-story-overcoming-struggles-video/</a:t>
            </a:r>
          </a:p>
        </p:txBody>
      </p:sp>
      <p:sp>
        <p:nvSpPr>
          <p:cNvPr id="4" name="Slide Number Placeholder 3"/>
          <p:cNvSpPr>
            <a:spLocks noGrp="1"/>
          </p:cNvSpPr>
          <p:nvPr>
            <p:ph type="sldNum" sz="quarter" idx="5"/>
          </p:nvPr>
        </p:nvSpPr>
        <p:spPr/>
        <p:txBody>
          <a:bodyPr/>
          <a:lstStyle/>
          <a:p>
            <a:fld id="{03D51DB1-D163-41C7-8A29-B46945EEFCF3}" type="slidenum">
              <a:rPr lang="en-US" smtClean="0"/>
              <a:t>33</a:t>
            </a:fld>
            <a:endParaRPr lang="en-US"/>
          </a:p>
        </p:txBody>
      </p:sp>
    </p:spTree>
    <p:extLst>
      <p:ext uri="{BB962C8B-B14F-4D97-AF65-F5344CB8AC3E}">
        <p14:creationId xmlns:p14="http://schemas.microsoft.com/office/powerpoint/2010/main" val="32060562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Seek Help</a:t>
            </a:r>
          </a:p>
          <a:p>
            <a:r>
              <a:rPr lang="en-US" dirty="0"/>
              <a:t>Recognize, Reveal, Restore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 is no shame in getting help. Healing is found in recognizing the problem, calling it by name, and finding restoration in the grace of God.</a:t>
            </a:r>
          </a:p>
        </p:txBody>
      </p:sp>
      <p:sp>
        <p:nvSpPr>
          <p:cNvPr id="4" name="Slide Number Placeholder 3"/>
          <p:cNvSpPr>
            <a:spLocks noGrp="1"/>
          </p:cNvSpPr>
          <p:nvPr>
            <p:ph type="sldNum" sz="quarter" idx="5"/>
          </p:nvPr>
        </p:nvSpPr>
        <p:spPr/>
        <p:txBody>
          <a:bodyPr/>
          <a:lstStyle/>
          <a:p>
            <a:fld id="{03D51DB1-D163-41C7-8A29-B46945EEFCF3}" type="slidenum">
              <a:rPr lang="en-US" smtClean="0"/>
              <a:t>34</a:t>
            </a:fld>
            <a:endParaRPr lang="en-US"/>
          </a:p>
        </p:txBody>
      </p:sp>
    </p:spTree>
    <p:extLst>
      <p:ext uri="{BB962C8B-B14F-4D97-AF65-F5344CB8AC3E}">
        <p14:creationId xmlns:p14="http://schemas.microsoft.com/office/powerpoint/2010/main" val="25831442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http://gatewaytowholeness.com/</a:t>
            </a:r>
          </a:p>
        </p:txBody>
      </p:sp>
      <p:sp>
        <p:nvSpPr>
          <p:cNvPr id="4" name="Slide Number Placeholder 3"/>
          <p:cNvSpPr>
            <a:spLocks noGrp="1"/>
          </p:cNvSpPr>
          <p:nvPr>
            <p:ph type="sldNum" sz="quarter" idx="5"/>
          </p:nvPr>
        </p:nvSpPr>
        <p:spPr/>
        <p:txBody>
          <a:bodyPr/>
          <a:lstStyle/>
          <a:p>
            <a:fld id="{03D51DB1-D163-41C7-8A29-B46945EEFCF3}" type="slidenum">
              <a:rPr lang="en-US" smtClean="0"/>
              <a:t>35</a:t>
            </a:fld>
            <a:endParaRPr lang="en-US"/>
          </a:p>
        </p:txBody>
      </p:sp>
    </p:spTree>
    <p:extLst>
      <p:ext uri="{BB962C8B-B14F-4D97-AF65-F5344CB8AC3E}">
        <p14:creationId xmlns:p14="http://schemas.microsoft.com/office/powerpoint/2010/main" val="2057496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http://gatewaytowholeness.com/</a:t>
            </a:r>
          </a:p>
        </p:txBody>
      </p:sp>
      <p:sp>
        <p:nvSpPr>
          <p:cNvPr id="4" name="Slide Number Placeholder 3"/>
          <p:cNvSpPr>
            <a:spLocks noGrp="1"/>
          </p:cNvSpPr>
          <p:nvPr>
            <p:ph type="sldNum" sz="quarter" idx="5"/>
          </p:nvPr>
        </p:nvSpPr>
        <p:spPr/>
        <p:txBody>
          <a:bodyPr/>
          <a:lstStyle/>
          <a:p>
            <a:fld id="{03D51DB1-D163-41C7-8A29-B46945EEFCF3}" type="slidenum">
              <a:rPr lang="en-US" smtClean="0"/>
              <a:t>36</a:t>
            </a:fld>
            <a:endParaRPr lang="en-US"/>
          </a:p>
        </p:txBody>
      </p:sp>
    </p:spTree>
    <p:extLst>
      <p:ext uri="{BB962C8B-B14F-4D97-AF65-F5344CB8AC3E}">
        <p14:creationId xmlns:p14="http://schemas.microsoft.com/office/powerpoint/2010/main" val="4988133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3D51DB1-D163-41C7-8A29-B46945EEFCF3}" type="slidenum">
              <a:rPr lang="en-US" smtClean="0"/>
              <a:t>37</a:t>
            </a:fld>
            <a:endParaRPr lang="en-US"/>
          </a:p>
        </p:txBody>
      </p:sp>
    </p:spTree>
    <p:extLst>
      <p:ext uri="{BB962C8B-B14F-4D97-AF65-F5344CB8AC3E}">
        <p14:creationId xmlns:p14="http://schemas.microsoft.com/office/powerpoint/2010/main" val="23338961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Porn is not a harmless hobby. The consequences are detrimental. </a:t>
            </a: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4</a:t>
            </a:fld>
            <a:endParaRPr lang="en-US"/>
          </a:p>
        </p:txBody>
      </p:sp>
    </p:spTree>
    <p:extLst>
      <p:ext uri="{BB962C8B-B14F-4D97-AF65-F5344CB8AC3E}">
        <p14:creationId xmlns:p14="http://schemas.microsoft.com/office/powerpoint/2010/main" val="370137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does addiction to porn look like</a:t>
            </a:r>
            <a:r>
              <a:rPr lang="en-US" sz="1200" kern="1200" dirty="0">
                <a:solidFill>
                  <a:schemeClr val="tx1"/>
                </a:solidFill>
                <a:effectLst/>
                <a:latin typeface="+mn-lt"/>
                <a:ea typeface="+mn-ea"/>
                <a:cs typeface="+mn-cs"/>
              </a:rPr>
              <a:t>? (read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lgn="l" fontAlgn="base">
              <a:buFont typeface="Arial" panose="020B0604020202020204" pitchFamily="34" charset="0"/>
              <a:buChar char="•"/>
            </a:pPr>
            <a:r>
              <a:rPr lang="en-US" b="0" i="0" dirty="0">
                <a:solidFill>
                  <a:srgbClr val="404040"/>
                </a:solidFill>
                <a:effectLst/>
                <a:latin typeface="Open Sans"/>
              </a:rPr>
              <a:t>Keep increasing the periods of time you spend watching porn</a:t>
            </a:r>
          </a:p>
          <a:p>
            <a:pPr algn="l" fontAlgn="base">
              <a:buFont typeface="Arial" panose="020B0604020202020204" pitchFamily="34" charset="0"/>
              <a:buChar char="•"/>
            </a:pPr>
            <a:r>
              <a:rPr lang="en-US" b="0" i="0" dirty="0">
                <a:solidFill>
                  <a:srgbClr val="404040"/>
                </a:solidFill>
                <a:effectLst/>
                <a:latin typeface="Open Sans"/>
              </a:rPr>
              <a:t>Feel watching porn makes you feel “high” or serves as a “fix” to your troubles</a:t>
            </a:r>
          </a:p>
          <a:p>
            <a:pPr algn="l" fontAlgn="base">
              <a:buFont typeface="Arial" panose="020B0604020202020204" pitchFamily="34" charset="0"/>
              <a:buChar char="•"/>
            </a:pPr>
            <a:r>
              <a:rPr lang="en-US" b="0" i="0" dirty="0">
                <a:solidFill>
                  <a:srgbClr val="404040"/>
                </a:solidFill>
                <a:effectLst/>
                <a:latin typeface="Open Sans"/>
              </a:rPr>
              <a:t>Feel guilty about the consequences of viewing pornography</a:t>
            </a:r>
          </a:p>
          <a:p>
            <a:pPr algn="l" fontAlgn="base">
              <a:buFont typeface="Arial" panose="020B0604020202020204" pitchFamily="34" charset="0"/>
              <a:buChar char="•"/>
            </a:pPr>
            <a:r>
              <a:rPr lang="en-US" b="0" i="0" dirty="0">
                <a:solidFill>
                  <a:srgbClr val="404040"/>
                </a:solidFill>
                <a:effectLst/>
                <a:latin typeface="Open Sans"/>
              </a:rPr>
              <a:t>Spend hours perusing online porn sites, even if it means you’re neglecting self-care or responsibilities</a:t>
            </a:r>
          </a:p>
          <a:p>
            <a:pPr algn="l" fontAlgn="base">
              <a:buFontTx/>
              <a:buNone/>
            </a:pPr>
            <a:endParaRPr lang="en-US" b="0" i="0" dirty="0">
              <a:solidFill>
                <a:srgbClr val="404040"/>
              </a:solidFill>
              <a:effectLst/>
              <a:latin typeface="Open Sans"/>
            </a:endParaRPr>
          </a:p>
          <a:p>
            <a:pPr algn="l" fontAlgn="base">
              <a:buFontTx/>
              <a:buNone/>
            </a:pPr>
            <a:endParaRPr lang="en-US" b="0" i="0" dirty="0">
              <a:solidFill>
                <a:srgbClr val="404040"/>
              </a:solidFill>
              <a:effectLst/>
              <a:latin typeface="Open Sans"/>
            </a:endParaRPr>
          </a:p>
        </p:txBody>
      </p:sp>
      <p:sp>
        <p:nvSpPr>
          <p:cNvPr id="4" name="Slide Number Placeholder 3"/>
          <p:cNvSpPr>
            <a:spLocks noGrp="1"/>
          </p:cNvSpPr>
          <p:nvPr>
            <p:ph type="sldNum" sz="quarter" idx="5"/>
          </p:nvPr>
        </p:nvSpPr>
        <p:spPr/>
        <p:txBody>
          <a:bodyPr/>
          <a:lstStyle/>
          <a:p>
            <a:fld id="{03D51DB1-D163-41C7-8A29-B46945EEFCF3}" type="slidenum">
              <a:rPr lang="en-US" smtClean="0"/>
              <a:t>5</a:t>
            </a:fld>
            <a:endParaRPr lang="en-US"/>
          </a:p>
        </p:txBody>
      </p:sp>
    </p:spTree>
    <p:extLst>
      <p:ext uri="{BB962C8B-B14F-4D97-AF65-F5344CB8AC3E}">
        <p14:creationId xmlns:p14="http://schemas.microsoft.com/office/powerpoint/2010/main" val="3103583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does addiction to porn look like</a:t>
            </a:r>
            <a:r>
              <a:rPr lang="en-US" sz="1200" kern="1200" dirty="0">
                <a:solidFill>
                  <a:schemeClr val="tx1"/>
                </a:solidFill>
                <a:effectLst/>
                <a:latin typeface="+mn-lt"/>
                <a:ea typeface="+mn-ea"/>
                <a:cs typeface="+mn-cs"/>
              </a:rPr>
              <a:t>? (continued: read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algn="l" fontAlgn="base">
              <a:buFont typeface="Arial" panose="020B0604020202020204" pitchFamily="34" charset="0"/>
              <a:buChar char="•"/>
            </a:pPr>
            <a:r>
              <a:rPr lang="en-US" b="0" i="0" dirty="0">
                <a:solidFill>
                  <a:srgbClr val="404040"/>
                </a:solidFill>
                <a:effectLst/>
                <a:latin typeface="Open Sans"/>
              </a:rPr>
              <a:t>Insist that your romantic or sexual partners watch porn with you</a:t>
            </a:r>
          </a:p>
          <a:p>
            <a:pPr algn="l" fontAlgn="base">
              <a:buFont typeface="Arial" panose="020B0604020202020204" pitchFamily="34" charset="0"/>
              <a:buChar char="•"/>
            </a:pPr>
            <a:r>
              <a:rPr lang="en-US" b="0" i="0" dirty="0">
                <a:solidFill>
                  <a:srgbClr val="404040"/>
                </a:solidFill>
                <a:effectLst/>
                <a:latin typeface="Open Sans"/>
              </a:rPr>
              <a:t>Feel unable to enjoy sex without first watching porn</a:t>
            </a:r>
          </a:p>
          <a:p>
            <a:pPr algn="l" fontAlgn="base">
              <a:buFont typeface="Arial" panose="020B0604020202020204" pitchFamily="34" charset="0"/>
              <a:buChar char="•"/>
            </a:pPr>
            <a:r>
              <a:rPr lang="en-US" b="0" i="0" dirty="0">
                <a:solidFill>
                  <a:srgbClr val="404040"/>
                </a:solidFill>
                <a:effectLst/>
                <a:latin typeface="Open Sans"/>
              </a:rPr>
              <a:t>Feel unable to resist the urge to watch porn</a:t>
            </a:r>
          </a:p>
          <a:p>
            <a:pPr algn="l" fontAlgn="base">
              <a:buFont typeface="Arial" panose="020B0604020202020204" pitchFamily="34" charset="0"/>
              <a:buChar char="•"/>
            </a:pPr>
            <a:r>
              <a:rPr lang="en-US" b="0" i="0" dirty="0">
                <a:solidFill>
                  <a:srgbClr val="404040"/>
                </a:solidFill>
                <a:effectLst/>
                <a:latin typeface="Open Sans"/>
              </a:rPr>
              <a:t>Less satisfying sexual life</a:t>
            </a:r>
          </a:p>
          <a:p>
            <a:pPr algn="l" fontAlgn="base">
              <a:buFont typeface="Arial" panose="020B0604020202020204" pitchFamily="34" charset="0"/>
              <a:buChar char="•"/>
            </a:pPr>
            <a:r>
              <a:rPr lang="en-US" b="0" i="0" dirty="0">
                <a:solidFill>
                  <a:srgbClr val="404040"/>
                </a:solidFill>
                <a:effectLst/>
                <a:latin typeface="Open Sans"/>
              </a:rPr>
              <a:t>Relationship issues</a:t>
            </a:r>
          </a:p>
          <a:p>
            <a:pPr algn="l" fontAlgn="base">
              <a:buFont typeface="Arial" panose="020B0604020202020204" pitchFamily="34" charset="0"/>
              <a:buChar char="•"/>
            </a:pPr>
            <a:r>
              <a:rPr lang="en-US" b="0" i="0" dirty="0">
                <a:solidFill>
                  <a:srgbClr val="404040"/>
                </a:solidFill>
                <a:effectLst/>
                <a:latin typeface="Open Sans"/>
              </a:rPr>
              <a:t>Engagement in risky behavior to watch porn</a:t>
            </a: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6</a:t>
            </a:fld>
            <a:endParaRPr lang="en-US"/>
          </a:p>
        </p:txBody>
      </p:sp>
    </p:spTree>
    <p:extLst>
      <p:ext uri="{BB962C8B-B14F-4D97-AF65-F5344CB8AC3E}">
        <p14:creationId xmlns:p14="http://schemas.microsoft.com/office/powerpoint/2010/main" val="668608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22222"/>
                </a:solidFill>
                <a:effectLst/>
                <a:latin typeface="sofia-pro"/>
              </a:rPr>
              <a:t>What happens when you’re clicking?</a:t>
            </a:r>
            <a:r>
              <a:rPr lang="en-US" b="0" i="0" u="none" dirty="0">
                <a:solidFill>
                  <a:srgbClr val="222222"/>
                </a:solidFill>
                <a:effectLst/>
                <a:latin typeface="sofia-pro"/>
              </a:rPr>
              <a:t> (read slide)</a:t>
            </a:r>
          </a:p>
          <a:p>
            <a:pPr algn="l"/>
            <a:endParaRPr lang="en-US" b="0" i="0" dirty="0">
              <a:solidFill>
                <a:srgbClr val="222222"/>
              </a:solidFill>
              <a:effectLst/>
              <a:latin typeface="sofia-pro"/>
            </a:endParaRPr>
          </a:p>
          <a:p>
            <a:pPr marL="171450" indent="-171450">
              <a:buFont typeface="Arial" panose="020B0604020202020204" pitchFamily="34" charset="0"/>
              <a:buChar char="•"/>
            </a:pPr>
            <a:r>
              <a:rPr lang="en-US" sz="1200" b="0" i="0" dirty="0">
                <a:effectLst/>
                <a:latin typeface="sofia-pro"/>
              </a:rPr>
              <a:t>A 2016 study examined MRI brain scans of porn viewers and showed </a:t>
            </a:r>
            <a:r>
              <a:rPr lang="en-US" sz="1200" dirty="0">
                <a:latin typeface="sofia-pro"/>
              </a:rPr>
              <a:t>enhanced activity in the</a:t>
            </a:r>
            <a:r>
              <a:rPr lang="en-US" sz="1200" b="0" i="0" dirty="0">
                <a:effectLst/>
                <a:latin typeface="sofia-pro"/>
              </a:rPr>
              <a:t> part of the brain that plays a key role in decision making and reward-related behavior. The viewers’ brains were releasing dopamine in response to viewing erotic images.</a:t>
            </a:r>
          </a:p>
          <a:p>
            <a:pPr marL="171450" indent="-171450">
              <a:buFont typeface="Arial" panose="020B0604020202020204" pitchFamily="34" charset="0"/>
              <a:buChar char="•"/>
            </a:pPr>
            <a:endParaRPr lang="en-US" sz="1200" b="0" i="0" dirty="0">
              <a:effectLst/>
              <a:latin typeface="sofia-pro"/>
            </a:endParaRPr>
          </a:p>
          <a:p>
            <a:pPr marL="171450" indent="-171450">
              <a:buFont typeface="Arial" panose="020B0604020202020204" pitchFamily="34" charset="0"/>
              <a:buChar char="•"/>
            </a:pPr>
            <a:r>
              <a:rPr lang="en-US" sz="1200" b="0" i="0" dirty="0">
                <a:effectLst/>
                <a:latin typeface="sofia-pro"/>
              </a:rPr>
              <a:t>The reward center is activated when we accomplish a goal. When you experience the reward, your brain </a:t>
            </a:r>
            <a:r>
              <a:rPr lang="en-US" sz="1200" b="0" i="0" u="none" strike="noStrike" dirty="0">
                <a:effectLst/>
                <a:latin typeface="sofia-pro"/>
                <a:hlinkClick r:id="rId3"/>
              </a:rPr>
              <a:t>responds by releasing dopamine</a:t>
            </a:r>
            <a:r>
              <a:rPr lang="en-US" sz="1200" b="0" i="0" dirty="0">
                <a:effectLst/>
                <a:latin typeface="sofia-pro"/>
              </a:rPr>
              <a:t>, which essentially reinforces the notion that you need more of whatever that reward is.</a:t>
            </a:r>
          </a:p>
          <a:p>
            <a:pPr marL="171450" indent="-171450">
              <a:buFont typeface="Arial" panose="020B0604020202020204" pitchFamily="34" charset="0"/>
              <a:buChar char="•"/>
            </a:pPr>
            <a:endParaRPr lang="en-US" sz="1200" b="0" i="0" dirty="0">
              <a:effectLst/>
              <a:latin typeface="sofia-pro"/>
            </a:endParaRPr>
          </a:p>
          <a:p>
            <a:pPr marL="171450" indent="-171450">
              <a:buFont typeface="Arial" panose="020B0604020202020204" pitchFamily="34" charset="0"/>
              <a:buChar char="•"/>
            </a:pPr>
            <a:r>
              <a:rPr lang="en-US" sz="1200" dirty="0">
                <a:latin typeface="sofia-pro"/>
              </a:rPr>
              <a:t>T</a:t>
            </a:r>
            <a:r>
              <a:rPr lang="en-US" sz="1200" b="0" i="0" dirty="0">
                <a:effectLst/>
                <a:latin typeface="sofia-pro"/>
              </a:rPr>
              <a:t>he continued release of dopamine that occurs when someone chronically and compulsively watches  porn actually alters the reward system in the brain. </a:t>
            </a:r>
            <a:r>
              <a:rPr lang="en-US" sz="1200" dirty="0">
                <a:latin typeface="sofia-pro"/>
              </a:rPr>
              <a:t>T</a:t>
            </a:r>
            <a:r>
              <a:rPr lang="en-US" sz="1200" b="0" i="0" dirty="0">
                <a:effectLst/>
                <a:latin typeface="sofia-pro"/>
              </a:rPr>
              <a:t>hese changes in the brain build new “maps” for sexual stimulation, and over time, the previously established maps are no longer able to compare to ones being </a:t>
            </a:r>
            <a:r>
              <a:rPr lang="en-US" sz="1400" b="0" i="0" dirty="0">
                <a:effectLst/>
                <a:latin typeface="sofia-pro"/>
              </a:rPr>
              <a:t>watched by porn viewing. </a:t>
            </a:r>
            <a:endParaRPr lang="en-US" sz="1400" dirty="0"/>
          </a:p>
          <a:p>
            <a:pPr algn="l"/>
            <a:endParaRPr lang="en-US" b="0" i="0" dirty="0">
              <a:solidFill>
                <a:srgbClr val="222222"/>
              </a:solidFill>
              <a:effectLst/>
              <a:latin typeface="sofia-pro"/>
            </a:endParaRPr>
          </a:p>
          <a:p>
            <a:pPr algn="l"/>
            <a:r>
              <a:rPr lang="en-US" b="0" i="0" dirty="0">
                <a:solidFill>
                  <a:srgbClr val="222222"/>
                </a:solidFill>
                <a:effectLst/>
                <a:latin typeface="sofia-pro"/>
              </a:rPr>
              <a:t>The reward center is activated when we accomplish a goal, whether that’s </a:t>
            </a:r>
            <a:r>
              <a:rPr lang="en-US" b="0" i="0" u="none" strike="noStrike" dirty="0">
                <a:solidFill>
                  <a:srgbClr val="222222"/>
                </a:solidFill>
                <a:effectLst/>
                <a:latin typeface="sofia-pro"/>
                <a:hlinkClick r:id="rId4"/>
              </a:rPr>
              <a:t>getting a text back from your crush</a:t>
            </a:r>
            <a:r>
              <a:rPr lang="en-US" b="0" i="0" dirty="0">
                <a:solidFill>
                  <a:srgbClr val="222222"/>
                </a:solidFill>
                <a:effectLst/>
                <a:latin typeface="sofia-pro"/>
              </a:rPr>
              <a:t>, devouring a slice of ‘za from your favorite late-night joint, playing your favorite jam on Spotify, or downing that long-awaited glass of wine after a long workday. When you experience the reward, your brain </a:t>
            </a:r>
            <a:r>
              <a:rPr lang="en-US" b="0" i="0" u="none" strike="noStrike" dirty="0">
                <a:solidFill>
                  <a:srgbClr val="222222"/>
                </a:solidFill>
                <a:effectLst/>
                <a:latin typeface="sofia-pro"/>
                <a:hlinkClick r:id="rId3"/>
              </a:rPr>
              <a:t>responds by releasing dopamine</a:t>
            </a:r>
            <a:r>
              <a:rPr lang="en-US" b="0" i="0" dirty="0">
                <a:solidFill>
                  <a:srgbClr val="222222"/>
                </a:solidFill>
                <a:effectLst/>
                <a:latin typeface="sofia-pro"/>
              </a:rPr>
              <a:t>, which essentially reinforces the notion that you need more of whatever that reward is. In other words, these dopamine discharges are powerful enough to </a:t>
            </a:r>
            <a:r>
              <a:rPr lang="en-US" b="0" i="0" u="none" strike="noStrike" dirty="0">
                <a:solidFill>
                  <a:srgbClr val="222222"/>
                </a:solidFill>
                <a:effectLst/>
                <a:latin typeface="sofia-pro"/>
                <a:hlinkClick r:id="rId5"/>
              </a:rPr>
              <a:t>motivate your future decisions</a:t>
            </a:r>
            <a:r>
              <a:rPr lang="en-US" b="0" i="0" dirty="0">
                <a:solidFill>
                  <a:srgbClr val="222222"/>
                </a:solidFill>
                <a:effectLst/>
                <a:latin typeface="sofia-pro"/>
              </a:rPr>
              <a:t>. Let’s not forget that dopamine is </a:t>
            </a:r>
            <a:r>
              <a:rPr lang="en-US" b="0" i="0" u="none" strike="noStrike" dirty="0">
                <a:solidFill>
                  <a:srgbClr val="222222"/>
                </a:solidFill>
                <a:effectLst/>
                <a:latin typeface="sofia-pro"/>
                <a:hlinkClick r:id="rId6"/>
              </a:rPr>
              <a:t>released during an experience that involves sexual excitement</a:t>
            </a:r>
            <a:r>
              <a:rPr lang="en-US" b="0" i="0" dirty="0">
                <a:solidFill>
                  <a:srgbClr val="222222"/>
                </a:solidFill>
                <a:effectLst/>
                <a:latin typeface="sofia-pro"/>
              </a:rPr>
              <a:t> and novelty — you know, the kind you witness in porn.</a:t>
            </a:r>
          </a:p>
          <a:p>
            <a:pPr algn="l"/>
            <a:endParaRPr lang="en-US" b="0" i="0" dirty="0">
              <a:solidFill>
                <a:srgbClr val="222222"/>
              </a:solidFill>
              <a:effectLst/>
              <a:latin typeface="sofia-pro"/>
            </a:endParaRPr>
          </a:p>
          <a:p>
            <a:pPr algn="l"/>
            <a:r>
              <a:rPr lang="en-US" b="0" i="0" dirty="0">
                <a:solidFill>
                  <a:srgbClr val="222222"/>
                </a:solidFill>
                <a:effectLst/>
                <a:latin typeface="sofia-pro"/>
              </a:rPr>
              <a:t>Over time, your brain starts to become desensitized to these dopamine hits. In Normal Doidge’s book on neuroplasticity, </a:t>
            </a:r>
            <a:r>
              <a:rPr lang="en-US" b="0" i="1" u="none" strike="noStrike" dirty="0">
                <a:solidFill>
                  <a:srgbClr val="222222"/>
                </a:solidFill>
                <a:effectLst/>
                <a:latin typeface="sofia-pro"/>
                <a:hlinkClick r:id="rId7"/>
              </a:rPr>
              <a:t>The Brain That Changes Itself</a:t>
            </a:r>
            <a:r>
              <a:rPr lang="en-US" b="0" i="0" dirty="0">
                <a:solidFill>
                  <a:srgbClr val="222222"/>
                </a:solidFill>
                <a:effectLst/>
                <a:latin typeface="sofia-pro"/>
              </a:rPr>
              <a:t>, he explains that the continued release of dopamine that occurs when someone chronically and compulsively watches Internet porn actually alters the reward system in the brain. To put it plainly, the more you watch porn, the more dopamine hits you get, and in turn, the more likely you are to watch it again.</a:t>
            </a:r>
          </a:p>
          <a:p>
            <a:pPr algn="l"/>
            <a:endParaRPr lang="en-US" b="0" i="0" dirty="0">
              <a:solidFill>
                <a:srgbClr val="222222"/>
              </a:solidFill>
              <a:effectLst/>
              <a:latin typeface="sofia-pro"/>
            </a:endParaRPr>
          </a:p>
          <a:p>
            <a:pPr algn="l"/>
            <a:r>
              <a:rPr lang="en-US" b="0" i="0" dirty="0">
                <a:solidFill>
                  <a:srgbClr val="222222"/>
                </a:solidFill>
                <a:effectLst/>
                <a:latin typeface="sofia-pro"/>
              </a:rPr>
              <a:t>Not only that, but Doidge further explains that these changes in the brain build new “maps” for sexual stimulation, and over time, the previously established maps are no longer able to compare to ones being watched by porn viewing. Think of it like this: When you build up a tolerance to a drug, you need to increase your intake of that drug in order to feel the effects. Similarly, Doidge concluded that a porn viewer may need to perpetually progress to increasingly explicit content to experience the same level of excitement.</a:t>
            </a: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7</a:t>
            </a:fld>
            <a:endParaRPr lang="en-US"/>
          </a:p>
        </p:txBody>
      </p:sp>
    </p:spTree>
    <p:extLst>
      <p:ext uri="{BB962C8B-B14F-4D97-AF65-F5344CB8AC3E}">
        <p14:creationId xmlns:p14="http://schemas.microsoft.com/office/powerpoint/2010/main" val="3837705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Addiction literally changes your brain. (read slide)</a:t>
            </a:r>
          </a:p>
          <a:p>
            <a:endParaRPr lang="en-US" dirty="0"/>
          </a:p>
          <a:p>
            <a:pPr marL="342900" marR="0" lvl="0" indent="-342900">
              <a:lnSpc>
                <a:spcPct val="150000"/>
              </a:lnSpc>
              <a:spcBef>
                <a:spcPts val="0"/>
              </a:spcBef>
              <a:spcAft>
                <a:spcPts val="0"/>
              </a:spcAft>
              <a:buFont typeface="+mj-lt"/>
              <a:buAutoNum type="arabicPeriod"/>
            </a:pPr>
            <a:r>
              <a:rPr lang="en-US" sz="1200" dirty="0">
                <a:effectLst/>
                <a:ea typeface="Times New Roman" panose="02020603050405020304" pitchFamily="18" charset="0"/>
              </a:rPr>
              <a:t>Studies of the brain show that if someone is addicted to pornography they tend to have problems at work and with carrying out matters of daily living (DeSousa &amp; </a:t>
            </a:r>
            <a:r>
              <a:rPr lang="en-US" sz="1200" dirty="0" err="1">
                <a:effectLst/>
                <a:ea typeface="Times New Roman" panose="02020603050405020304" pitchFamily="18" charset="0"/>
              </a:rPr>
              <a:t>Lodha</a:t>
            </a:r>
            <a:r>
              <a:rPr lang="en-US" sz="1200" dirty="0">
                <a:effectLst/>
                <a:ea typeface="Times New Roman" panose="02020603050405020304" pitchFamily="18" charset="0"/>
              </a:rPr>
              <a:t>, 2017).  </a:t>
            </a:r>
          </a:p>
          <a:p>
            <a:pPr marL="342900" marR="0" lvl="0" indent="-342900">
              <a:lnSpc>
                <a:spcPct val="150000"/>
              </a:lnSpc>
              <a:spcBef>
                <a:spcPts val="0"/>
              </a:spcBef>
              <a:spcAft>
                <a:spcPts val="0"/>
              </a:spcAft>
              <a:buFont typeface="+mj-lt"/>
              <a:buAutoNum type="arabicPeriod"/>
            </a:pPr>
            <a:r>
              <a:rPr lang="en-US" sz="1200" dirty="0">
                <a:ea typeface="Times New Roman" panose="02020603050405020304" pitchFamily="18" charset="0"/>
              </a:rPr>
              <a:t>T</a:t>
            </a:r>
            <a:r>
              <a:rPr lang="en-US" sz="1200" dirty="0">
                <a:effectLst/>
                <a:ea typeface="Times New Roman" panose="02020603050405020304" pitchFamily="18" charset="0"/>
              </a:rPr>
              <a:t>he more hours per week someone uses pornography, the less gray matter volume they have in their brain.  In addition, connected tissues that are associated with healthy brain functioning begin to deteriorate with increasing hours of use (DeSousa &amp; </a:t>
            </a:r>
            <a:r>
              <a:rPr lang="en-US" sz="1200" dirty="0" err="1">
                <a:effectLst/>
                <a:ea typeface="Times New Roman" panose="02020603050405020304" pitchFamily="18" charset="0"/>
              </a:rPr>
              <a:t>Lodha</a:t>
            </a:r>
            <a:r>
              <a:rPr lang="en-US" sz="1200" dirty="0">
                <a:effectLst/>
                <a:ea typeface="Times New Roman" panose="02020603050405020304" pitchFamily="18" charset="0"/>
              </a:rPr>
              <a:t>, 2017).</a:t>
            </a:r>
          </a:p>
          <a:p>
            <a:pPr marL="342900" marR="0" lvl="0" indent="-342900">
              <a:lnSpc>
                <a:spcPct val="150000"/>
              </a:lnSpc>
              <a:spcBef>
                <a:spcPts val="0"/>
              </a:spcBef>
              <a:spcAft>
                <a:spcPts val="0"/>
              </a:spcAft>
              <a:buFont typeface="+mj-lt"/>
              <a:buAutoNum type="arabicPeriod"/>
            </a:pPr>
            <a:r>
              <a:rPr lang="en-US" sz="1200" dirty="0">
                <a:effectLst/>
                <a:ea typeface="Times New Roman" panose="02020603050405020304" pitchFamily="18" charset="0"/>
              </a:rPr>
              <a:t>Among adolescents age 12-16, pornography addiction impairs recent verbal memory (</a:t>
            </a:r>
            <a:r>
              <a:rPr lang="en-US" sz="1200" dirty="0" err="1">
                <a:effectLst/>
                <a:ea typeface="Times New Roman" panose="02020603050405020304" pitchFamily="18" charset="0"/>
              </a:rPr>
              <a:t>Prawiroharijo</a:t>
            </a:r>
            <a:r>
              <a:rPr lang="en-US" sz="1200" dirty="0">
                <a:effectLst/>
                <a:ea typeface="Times New Roman" panose="02020603050405020304" pitchFamily="18" charset="0"/>
              </a:rPr>
              <a:t> et al, 2019).  </a:t>
            </a: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8</a:t>
            </a:fld>
            <a:endParaRPr lang="en-US"/>
          </a:p>
        </p:txBody>
      </p:sp>
    </p:spTree>
    <p:extLst>
      <p:ext uri="{BB962C8B-B14F-4D97-AF65-F5344CB8AC3E}">
        <p14:creationId xmlns:p14="http://schemas.microsoft.com/office/powerpoint/2010/main" val="425686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cycle of addition</a:t>
            </a:r>
          </a:p>
          <a:p>
            <a:endParaRPr lang="en-US" dirty="0"/>
          </a:p>
          <a:p>
            <a:r>
              <a:rPr lang="en-US" dirty="0"/>
              <a:t>Curiosity, Absorption, Dependence Tolerance Shame</a:t>
            </a:r>
          </a:p>
          <a:p>
            <a:endParaRPr lang="en-US" dirty="0"/>
          </a:p>
          <a:p>
            <a:r>
              <a:rPr lang="en-US" dirty="0"/>
              <a:t>Addiction can happen within eight weeks. </a:t>
            </a:r>
            <a:r>
              <a:rPr lang="en-US" sz="1200" kern="1200" dirty="0">
                <a:solidFill>
                  <a:schemeClr val="tx1"/>
                </a:solidFill>
                <a:effectLst/>
                <a:latin typeface="+mn-lt"/>
                <a:ea typeface="+mn-ea"/>
                <a:cs typeface="+mn-cs"/>
              </a:rPr>
              <a:t>It may begin with simple curiosity, but as you experience the effects of the dopamine, you become absorbed.</a:t>
            </a:r>
            <a:r>
              <a:rPr lang="en-US" dirty="0">
                <a:effectLst/>
              </a:rPr>
              <a:t> </a:t>
            </a:r>
            <a:r>
              <a:rPr lang="en-US" dirty="0"/>
              <a:t>The more you look, the more you want,</a:t>
            </a:r>
            <a:r>
              <a:rPr lang="en-US" sz="1200" kern="1200" dirty="0">
                <a:solidFill>
                  <a:schemeClr val="tx1"/>
                </a:solidFill>
                <a:effectLst/>
                <a:latin typeface="+mn-lt"/>
                <a:ea typeface="+mn-ea"/>
                <a:cs typeface="+mn-cs"/>
              </a:rPr>
              <a:t> and soon you find yourself needing to watch regularly. Just like a drug, the viewer builds up a tolerance and needs more—and what began as curiosity turns into an addiction, usually accompanied by shame.</a:t>
            </a:r>
            <a:r>
              <a:rPr lang="en-US" dirty="0">
                <a:effectLst/>
              </a:rPr>
              <a:t> </a:t>
            </a:r>
            <a:r>
              <a:rPr lang="en-US" dirty="0"/>
              <a:t> </a:t>
            </a:r>
          </a:p>
          <a:p>
            <a:endParaRPr lang="en-US" dirty="0"/>
          </a:p>
        </p:txBody>
      </p:sp>
      <p:sp>
        <p:nvSpPr>
          <p:cNvPr id="4" name="Slide Number Placeholder 3"/>
          <p:cNvSpPr>
            <a:spLocks noGrp="1"/>
          </p:cNvSpPr>
          <p:nvPr>
            <p:ph type="sldNum" sz="quarter" idx="5"/>
          </p:nvPr>
        </p:nvSpPr>
        <p:spPr/>
        <p:txBody>
          <a:bodyPr/>
          <a:lstStyle/>
          <a:p>
            <a:fld id="{03D51DB1-D163-41C7-8A29-B46945EEFCF3}" type="slidenum">
              <a:rPr lang="en-US" smtClean="0"/>
              <a:t>9</a:t>
            </a:fld>
            <a:endParaRPr lang="en-US"/>
          </a:p>
        </p:txBody>
      </p:sp>
    </p:spTree>
    <p:extLst>
      <p:ext uri="{BB962C8B-B14F-4D97-AF65-F5344CB8AC3E}">
        <p14:creationId xmlns:p14="http://schemas.microsoft.com/office/powerpoint/2010/main" val="1940787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4/7/21</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414777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4/7/21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23329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4/7/21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510073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4/7/21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42928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4/7/21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537087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4/7/21</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06071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4/7/21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7446721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A7F15D8-96D1-4781-BC50-CA8A088B2FE4}" type="datetime1">
              <a:rPr lang="en-US" smtClean="0"/>
              <a:t>4/7/21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92996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4/7/21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667413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4/7/21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907247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4/7/21</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488602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4/7/21</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8223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F6FA2B21-3FCD-4721-B95C-427943F61125}" type="datetime1">
              <a:rPr lang="en-US" smtClean="0"/>
              <a:t>4/7/21</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80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8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381157763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65" r:id="rId5"/>
    <p:sldLayoutId id="2147483671" r:id="rId6"/>
    <p:sldLayoutId id="2147483672" r:id="rId7"/>
    <p:sldLayoutId id="2147483674" r:id="rId8"/>
    <p:sldLayoutId id="2147483663" r:id="rId9"/>
    <p:sldLayoutId id="2147483664" r:id="rId10"/>
    <p:sldLayoutId id="2147483666" r:id="rId11"/>
  </p:sldLayoutIdLst>
  <p:hf sldNum="0" hdr="0" ftr="0" dt="0"/>
  <p:txStyles>
    <p:title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0000"/>
        </a:lnSpc>
        <a:spcBef>
          <a:spcPts val="900"/>
        </a:spcBef>
        <a:spcAft>
          <a:spcPts val="0"/>
        </a:spcAft>
        <a:buClr>
          <a:schemeClr val="tx1">
            <a:lumMod val="85000"/>
            <a:lumOff val="15000"/>
          </a:schemeClr>
        </a:buClr>
        <a:buFont typeface="Garamond" pitchFamily="18" charset="0"/>
        <a:buChar char="◦"/>
        <a:defRPr sz="15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3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2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6DFF08F-DC6B-4601-B491-B0F83F6DD2DA}" type="datetimeFigureOut">
              <a:rPr lang="en-US" dirty="0"/>
              <a:pPr/>
              <a:t>4/7/21</a:t>
            </a:fld>
            <a:endParaRPr lang="en-US" dirty="0"/>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470088"/>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3"/>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3"/>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video" Target="https://www.youtube.com/embed/2U93S7CIj-Q?start=49&amp;feature=oembed" TargetMode="Externa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video" Target="https://www.youtube.com/embed/K7OIlwEdOHY?feature=oembed" TargetMode="External"/><Relationship Id="rId7" Type="http://schemas.openxmlformats.org/officeDocument/2006/relationships/image" Target="../media/image1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jpe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video" Target="https://www.youtube.com/embed/ylJhaQC0jko?feature=oembed" TargetMode="External"/><Relationship Id="rId4"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hyperlink" Target="http://edtechsandyk.blogspot.com/2017/07/easily-add-emoji-to-google-docs-slides.html"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ideo" Target="https://www.youtube.com/embed/zQuCVeSYBIo?feature=oembed" TargetMode="External"/><Relationship Id="rId4" Type="http://schemas.openxmlformats.org/officeDocument/2006/relationships/image" Target="../media/image32.jpeg"/></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blog.cognifit.com/brain-reward-syste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sv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e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id="{6D3BA21E-E6C8-4E14-8E53-C5DF567E9DF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 y="10"/>
            <a:ext cx="12191979" cy="6857990"/>
          </a:xfrm>
          <a:prstGeom prst="rect">
            <a:avLst/>
          </a:prstGeom>
        </p:spPr>
      </p:pic>
      <p:sp>
        <p:nvSpPr>
          <p:cNvPr id="22" name="Rectangle 9">
            <a:extLst>
              <a:ext uri="{FF2B5EF4-FFF2-40B4-BE49-F238E27FC236}">
                <a16:creationId xmlns:a16="http://schemas.microsoft.com/office/drawing/2014/main" id="{2644B391-9BFE-445C-A9EC-F544BB85F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1808532"/>
            <a:ext cx="5452527" cy="3240936"/>
          </a:xfrm>
          <a:prstGeom prst="rect">
            <a:avLst/>
          </a:prstGeom>
          <a:solidFill>
            <a:schemeClr val="bg1">
              <a:lumMod val="75000"/>
              <a:lumOff val="25000"/>
            </a:schemeClr>
          </a:solidFill>
          <a:ln w="6350" cap="sq" cmpd="sng" algn="ctr">
            <a:noFill/>
            <a:prstDash val="solid"/>
            <a:miter lim="800000"/>
          </a:ln>
          <a:effectLst/>
        </p:spPr>
      </p:sp>
      <p:sp>
        <p:nvSpPr>
          <p:cNvPr id="23" name="Rectangle 11">
            <a:extLst>
              <a:ext uri="{FF2B5EF4-FFF2-40B4-BE49-F238E27FC236}">
                <a16:creationId xmlns:a16="http://schemas.microsoft.com/office/drawing/2014/main" id="{80F26E69-87D9-4655-AE7B-280A87AA3C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975104"/>
            <a:ext cx="5120640" cy="290779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18C3B467-088C-4F3D-A9A7-105C4E1E20CD}"/>
              </a:ext>
            </a:extLst>
          </p:cNvPr>
          <p:cNvSpPr>
            <a:spLocks noGrp="1"/>
          </p:cNvSpPr>
          <p:nvPr>
            <p:ph type="ctrTitle"/>
          </p:nvPr>
        </p:nvSpPr>
        <p:spPr>
          <a:xfrm>
            <a:off x="1276055" y="2167372"/>
            <a:ext cx="4775075" cy="1630906"/>
          </a:xfrm>
        </p:spPr>
        <p:txBody>
          <a:bodyPr>
            <a:normAutofit/>
          </a:bodyPr>
          <a:lstStyle/>
          <a:p>
            <a:r>
              <a:rPr lang="en-US" sz="4000" dirty="0">
                <a:solidFill>
                  <a:srgbClr val="C00000"/>
                </a:solidFill>
              </a:rPr>
              <a:t>The problem</a:t>
            </a:r>
            <a:r>
              <a:rPr lang="en-US" sz="4000" dirty="0">
                <a:solidFill>
                  <a:schemeClr val="tx1"/>
                </a:solidFill>
              </a:rPr>
              <a:t> with porn</a:t>
            </a:r>
          </a:p>
        </p:txBody>
      </p:sp>
      <p:sp>
        <p:nvSpPr>
          <p:cNvPr id="3" name="Subtitle 2">
            <a:extLst>
              <a:ext uri="{FF2B5EF4-FFF2-40B4-BE49-F238E27FC236}">
                <a16:creationId xmlns:a16="http://schemas.microsoft.com/office/drawing/2014/main" id="{C8722DDC-8EEE-4A06-8DFE-B44871EAA2CF}"/>
              </a:ext>
            </a:extLst>
          </p:cNvPr>
          <p:cNvSpPr>
            <a:spLocks noGrp="1"/>
          </p:cNvSpPr>
          <p:nvPr>
            <p:ph type="subTitle" idx="1"/>
          </p:nvPr>
        </p:nvSpPr>
        <p:spPr>
          <a:xfrm>
            <a:off x="1276054" y="3636508"/>
            <a:ext cx="4775075" cy="559656"/>
          </a:xfrm>
        </p:spPr>
        <p:txBody>
          <a:bodyPr>
            <a:normAutofit/>
          </a:bodyPr>
          <a:lstStyle/>
          <a:p>
            <a:pPr>
              <a:spcAft>
                <a:spcPts val="600"/>
              </a:spcAft>
            </a:pPr>
            <a:r>
              <a:rPr lang="en-US" sz="2400" dirty="0">
                <a:solidFill>
                  <a:schemeClr val="tx1"/>
                </a:solidFill>
              </a:rPr>
              <a:t>Addiction, Abuse, &amp; Affliction</a:t>
            </a:r>
          </a:p>
        </p:txBody>
      </p:sp>
      <p:sp>
        <p:nvSpPr>
          <p:cNvPr id="4" name="TextBox 3">
            <a:extLst>
              <a:ext uri="{FF2B5EF4-FFF2-40B4-BE49-F238E27FC236}">
                <a16:creationId xmlns:a16="http://schemas.microsoft.com/office/drawing/2014/main" id="{74EEE019-A6DF-A646-9F4E-2E1F546711EC}"/>
              </a:ext>
            </a:extLst>
          </p:cNvPr>
          <p:cNvSpPr txBox="1"/>
          <p:nvPr/>
        </p:nvSpPr>
        <p:spPr>
          <a:xfrm>
            <a:off x="1282894" y="4179324"/>
            <a:ext cx="4775075" cy="523220"/>
          </a:xfrm>
          <a:prstGeom prst="rect">
            <a:avLst/>
          </a:prstGeom>
          <a:noFill/>
        </p:spPr>
        <p:txBody>
          <a:bodyPr wrap="square" rtlCol="0">
            <a:spAutoFit/>
          </a:bodyPr>
          <a:lstStyle/>
          <a:p>
            <a:pPr algn="r"/>
            <a:r>
              <a:rPr lang="en-US" sz="1400" dirty="0"/>
              <a:t>Written by Erica Jones, Assistant Director</a:t>
            </a:r>
          </a:p>
          <a:p>
            <a:pPr algn="r"/>
            <a:r>
              <a:rPr lang="en-US" sz="1400" dirty="0"/>
              <a:t>North American Division Women’s Ministries</a:t>
            </a:r>
          </a:p>
        </p:txBody>
      </p:sp>
      <p:pic>
        <p:nvPicPr>
          <p:cNvPr id="7" name="Picture 6" descr="Logo, icon&#10;&#10;Description automatically generated">
            <a:extLst>
              <a:ext uri="{FF2B5EF4-FFF2-40B4-BE49-F238E27FC236}">
                <a16:creationId xmlns:a16="http://schemas.microsoft.com/office/drawing/2014/main" id="{F921D7F9-8D44-E24C-BF10-4DEEE252EDEA}"/>
              </a:ext>
            </a:extLst>
          </p:cNvPr>
          <p:cNvPicPr>
            <a:picLocks noChangeAspect="1"/>
          </p:cNvPicPr>
          <p:nvPr/>
        </p:nvPicPr>
        <p:blipFill>
          <a:blip r:embed="rId4"/>
          <a:stretch>
            <a:fillRect/>
          </a:stretch>
        </p:blipFill>
        <p:spPr>
          <a:xfrm>
            <a:off x="1365149" y="4258831"/>
            <a:ext cx="420664" cy="381046"/>
          </a:xfrm>
          <a:prstGeom prst="rect">
            <a:avLst/>
          </a:prstGeom>
        </p:spPr>
      </p:pic>
    </p:spTree>
    <p:extLst>
      <p:ext uri="{BB962C8B-B14F-4D97-AF65-F5344CB8AC3E}">
        <p14:creationId xmlns:p14="http://schemas.microsoft.com/office/powerpoint/2010/main" val="173669318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lack panther">
            <a:extLst>
              <a:ext uri="{FF2B5EF4-FFF2-40B4-BE49-F238E27FC236}">
                <a16:creationId xmlns:a16="http://schemas.microsoft.com/office/drawing/2014/main" id="{17E72BF2-6B33-44B1-A4EC-E4FD72C97422}"/>
              </a:ext>
            </a:extLst>
          </p:cNvPr>
          <p:cNvPicPr>
            <a:picLocks noChangeAspect="1"/>
          </p:cNvPicPr>
          <p:nvPr/>
        </p:nvPicPr>
        <p:blipFill rotWithShape="1">
          <a:blip r:embed="rId3"/>
          <a:srcRect t="13358" r="9091" b="21500"/>
          <a:stretch/>
        </p:blipFill>
        <p:spPr>
          <a:xfrm>
            <a:off x="20" y="-1"/>
            <a:ext cx="12191980" cy="6857999"/>
          </a:xfrm>
          <a:prstGeom prst="rect">
            <a:avLst/>
          </a:prstGeom>
        </p:spPr>
      </p:pic>
      <p:sp>
        <p:nvSpPr>
          <p:cNvPr id="12" name="Rectangle 1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2D01FB-31BD-4C19-A0D1-3DB2A93EA76D}"/>
              </a:ext>
            </a:extLst>
          </p:cNvPr>
          <p:cNvSpPr>
            <a:spLocks noGrp="1"/>
          </p:cNvSpPr>
          <p:nvPr>
            <p:ph type="title"/>
          </p:nvPr>
        </p:nvSpPr>
        <p:spPr>
          <a:xfrm>
            <a:off x="774043" y="727626"/>
            <a:ext cx="4602152" cy="1718225"/>
          </a:xfrm>
        </p:spPr>
        <p:txBody>
          <a:bodyPr>
            <a:normAutofit/>
          </a:bodyPr>
          <a:lstStyle/>
          <a:p>
            <a:r>
              <a:rPr lang="en-US" dirty="0"/>
              <a:t>People become means to an end</a:t>
            </a:r>
          </a:p>
        </p:txBody>
      </p:sp>
      <p:sp>
        <p:nvSpPr>
          <p:cNvPr id="3" name="Content Placeholder 2">
            <a:extLst>
              <a:ext uri="{FF2B5EF4-FFF2-40B4-BE49-F238E27FC236}">
                <a16:creationId xmlns:a16="http://schemas.microsoft.com/office/drawing/2014/main" id="{FA8AEBC2-EA6D-406B-AA76-CBC82CA0F50D}"/>
              </a:ext>
            </a:extLst>
          </p:cNvPr>
          <p:cNvSpPr>
            <a:spLocks noGrp="1"/>
          </p:cNvSpPr>
          <p:nvPr>
            <p:ph idx="1"/>
          </p:nvPr>
        </p:nvSpPr>
        <p:spPr>
          <a:xfrm>
            <a:off x="774043" y="2394224"/>
            <a:ext cx="4602152" cy="3736150"/>
          </a:xfrm>
        </p:spPr>
        <p:txBody>
          <a:bodyPr>
            <a:normAutofit/>
          </a:bodyPr>
          <a:lstStyle/>
          <a:p>
            <a:pPr marL="0" indent="0">
              <a:lnSpc>
                <a:spcPct val="150000"/>
              </a:lnSpc>
              <a:buNone/>
            </a:pPr>
            <a:r>
              <a:rPr lang="en-US" sz="2400" dirty="0"/>
              <a:t>O</a:t>
            </a:r>
            <a:r>
              <a:rPr lang="en-US" sz="2400" b="0" i="0" dirty="0">
                <a:effectLst/>
              </a:rPr>
              <a:t>thers become objects to be judged, sexualized, pursued, hunted</a:t>
            </a:r>
            <a:endParaRPr lang="en-US" sz="2400" dirty="0"/>
          </a:p>
          <a:p>
            <a:pPr marL="0" indent="0">
              <a:lnSpc>
                <a:spcPct val="150000"/>
              </a:lnSpc>
              <a:buNone/>
            </a:pPr>
            <a:r>
              <a:rPr lang="en-US" sz="2400" dirty="0"/>
              <a:t>Voyeurism</a:t>
            </a:r>
          </a:p>
          <a:p>
            <a:pPr marL="0" indent="0">
              <a:lnSpc>
                <a:spcPct val="150000"/>
              </a:lnSpc>
              <a:buNone/>
            </a:pPr>
            <a:r>
              <a:rPr lang="en-US" sz="2400" dirty="0"/>
              <a:t>Desensitization</a:t>
            </a:r>
          </a:p>
          <a:p>
            <a:pPr marL="0" indent="0">
              <a:lnSpc>
                <a:spcPct val="150000"/>
              </a:lnSpc>
              <a:buNone/>
            </a:pPr>
            <a:r>
              <a:rPr lang="en-US" sz="2400" dirty="0"/>
              <a:t>Objectification</a:t>
            </a:r>
          </a:p>
          <a:p>
            <a:pPr marL="0" indent="0">
              <a:buNone/>
            </a:pPr>
            <a:endParaRPr lang="en-US" dirty="0"/>
          </a:p>
        </p:txBody>
      </p:sp>
    </p:spTree>
    <p:extLst>
      <p:ext uri="{BB962C8B-B14F-4D97-AF65-F5344CB8AC3E}">
        <p14:creationId xmlns:p14="http://schemas.microsoft.com/office/powerpoint/2010/main" val="2813117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descr="'Pornography Hooked Me Deep' - Nate's Story">
            <a:hlinkClick r:id="" action="ppaction://media"/>
            <a:extLst>
              <a:ext uri="{FF2B5EF4-FFF2-40B4-BE49-F238E27FC236}">
                <a16:creationId xmlns:a16="http://schemas.microsoft.com/office/drawing/2014/main" id="{4D09119A-2DA2-D641-B866-551AB7CC3DC4}"/>
              </a:ext>
            </a:extLst>
          </p:cNvPr>
          <p:cNvPicPr>
            <a:picLocks noRot="1" noChangeAspect="1"/>
          </p:cNvPicPr>
          <p:nvPr>
            <a:videoFile r:link="rId1"/>
          </p:nvPr>
        </p:nvPicPr>
        <p:blipFill>
          <a:blip r:embed="rId4"/>
          <a:stretch>
            <a:fillRect/>
          </a:stretch>
        </p:blipFill>
        <p:spPr>
          <a:xfrm>
            <a:off x="654676" y="354652"/>
            <a:ext cx="10882648" cy="6148696"/>
          </a:xfrm>
          <a:prstGeom prst="rect">
            <a:avLst/>
          </a:prstGeom>
        </p:spPr>
      </p:pic>
    </p:spTree>
    <p:extLst>
      <p:ext uri="{BB962C8B-B14F-4D97-AF65-F5344CB8AC3E}">
        <p14:creationId xmlns:p14="http://schemas.microsoft.com/office/powerpoint/2010/main" val="2527888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F4EBCC-FE86-430B-B045-896BD96448AC}"/>
              </a:ext>
            </a:extLst>
          </p:cNvPr>
          <p:cNvSpPr>
            <a:spLocks noGrp="1"/>
          </p:cNvSpPr>
          <p:nvPr>
            <p:ph type="title"/>
          </p:nvPr>
        </p:nvSpPr>
        <p:spPr/>
        <p:txBody>
          <a:bodyPr/>
          <a:lstStyle/>
          <a:p>
            <a:r>
              <a:rPr lang="en-US" dirty="0"/>
              <a:t>abuse</a:t>
            </a:r>
          </a:p>
        </p:txBody>
      </p:sp>
      <p:sp>
        <p:nvSpPr>
          <p:cNvPr id="7" name="Text Placeholder 6">
            <a:extLst>
              <a:ext uri="{FF2B5EF4-FFF2-40B4-BE49-F238E27FC236}">
                <a16:creationId xmlns:a16="http://schemas.microsoft.com/office/drawing/2014/main" id="{8D1D1F11-90EB-4EA9-BD5B-CA8DEAA095D1}"/>
              </a:ext>
            </a:extLst>
          </p:cNvPr>
          <p:cNvSpPr>
            <a:spLocks noGrp="1"/>
          </p:cNvSpPr>
          <p:nvPr>
            <p:ph type="body" idx="1"/>
          </p:nvPr>
        </p:nvSpPr>
        <p:spPr/>
        <p:txBody>
          <a:bodyPr/>
          <a:lstStyle/>
          <a:p>
            <a:r>
              <a:rPr lang="en-US" dirty="0"/>
              <a:t>The inherent violence of porn</a:t>
            </a:r>
          </a:p>
        </p:txBody>
      </p:sp>
    </p:spTree>
    <p:extLst>
      <p:ext uri="{BB962C8B-B14F-4D97-AF65-F5344CB8AC3E}">
        <p14:creationId xmlns:p14="http://schemas.microsoft.com/office/powerpoint/2010/main" val="2216521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65FAA58-0EDC-412F-A5F8-01968BE605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DBA80B1-3B69-49C0-8AC9-716ABA57F5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047E1103-B264-49BE-BC2A-F4E40BD3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solidFill>
            <a:schemeClr val="accent1"/>
          </a:solidFill>
          <a:ln w="9525" cap="sq" cmpd="sng" algn="ctr">
            <a:noFill/>
            <a:prstDash val="solid"/>
            <a:miter lim="800000"/>
          </a:ln>
          <a:effectLst/>
        </p:spPr>
      </p:sp>
      <p:sp>
        <p:nvSpPr>
          <p:cNvPr id="4" name="Title 3">
            <a:extLst>
              <a:ext uri="{FF2B5EF4-FFF2-40B4-BE49-F238E27FC236}">
                <a16:creationId xmlns:a16="http://schemas.microsoft.com/office/drawing/2014/main" id="{EFB8CE73-73C7-444B-AA96-8B8AE0E3AD50}"/>
              </a:ext>
            </a:extLst>
          </p:cNvPr>
          <p:cNvSpPr>
            <a:spLocks noGrp="1"/>
          </p:cNvSpPr>
          <p:nvPr>
            <p:ph type="title"/>
          </p:nvPr>
        </p:nvSpPr>
        <p:spPr>
          <a:xfrm>
            <a:off x="983887" y="1185059"/>
            <a:ext cx="3491832" cy="4487882"/>
          </a:xfrm>
        </p:spPr>
        <p:txBody>
          <a:bodyPr>
            <a:normAutofit/>
          </a:bodyPr>
          <a:lstStyle/>
          <a:p>
            <a:pPr algn="ctr"/>
            <a:r>
              <a:rPr lang="en-US" sz="4400" dirty="0">
                <a:solidFill>
                  <a:srgbClr val="FFFFFF"/>
                </a:solidFill>
              </a:rPr>
              <a:t>By the numbers</a:t>
            </a:r>
          </a:p>
        </p:txBody>
      </p:sp>
      <p:sp>
        <p:nvSpPr>
          <p:cNvPr id="16" name="Rectangle 15">
            <a:extLst>
              <a:ext uri="{FF2B5EF4-FFF2-40B4-BE49-F238E27FC236}">
                <a16:creationId xmlns:a16="http://schemas.microsoft.com/office/drawing/2014/main" id="{52DA11B6-B538-4624-9628-98B823D761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43494" y="276008"/>
            <a:ext cx="6463060" cy="6305984"/>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FB1CB5B-67A5-45DB-B8E1-7A09A642E3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08842" y="438912"/>
            <a:ext cx="6132365" cy="5980176"/>
          </a:xfrm>
          <a:prstGeom prst="rect">
            <a:avLst/>
          </a:prstGeom>
          <a:noFill/>
          <a:ln w="6350" cap="sq" cmpd="sng" algn="ctr">
            <a:solidFill>
              <a:schemeClr val="tx1">
                <a:lumMod val="75000"/>
                <a:lumOff val="25000"/>
              </a:schemeClr>
            </a:solidFill>
            <a:prstDash val="solid"/>
            <a:miter lim="800000"/>
          </a:ln>
          <a:effectLst/>
        </p:spPr>
      </p:sp>
      <p:sp>
        <p:nvSpPr>
          <p:cNvPr id="5" name="Content Placeholder 4">
            <a:extLst>
              <a:ext uri="{FF2B5EF4-FFF2-40B4-BE49-F238E27FC236}">
                <a16:creationId xmlns:a16="http://schemas.microsoft.com/office/drawing/2014/main" id="{90F4EAF0-74EE-4DA7-BEB4-643187984A39}"/>
              </a:ext>
            </a:extLst>
          </p:cNvPr>
          <p:cNvSpPr>
            <a:spLocks noGrp="1"/>
          </p:cNvSpPr>
          <p:nvPr>
            <p:ph idx="1"/>
          </p:nvPr>
        </p:nvSpPr>
        <p:spPr>
          <a:xfrm>
            <a:off x="5760720" y="869253"/>
            <a:ext cx="5775083" cy="5114725"/>
          </a:xfrm>
        </p:spPr>
        <p:txBody>
          <a:bodyPr anchor="ctr">
            <a:noAutofit/>
          </a:bodyPr>
          <a:lstStyle/>
          <a:p>
            <a:pPr marL="342900" marR="0" lvl="0" indent="-342900">
              <a:lnSpc>
                <a:spcPct val="100000"/>
              </a:lnSpc>
              <a:spcBef>
                <a:spcPts val="0"/>
              </a:spcBef>
              <a:spcAft>
                <a:spcPts val="600"/>
              </a:spcAft>
              <a:buFont typeface="+mj-lt"/>
              <a:buAutoNum type="arabicPeriod"/>
            </a:pPr>
            <a:r>
              <a:rPr lang="en-US" sz="2000" dirty="0">
                <a:effectLst/>
                <a:ea typeface="Times New Roman" panose="02020603050405020304" pitchFamily="18" charset="0"/>
              </a:rPr>
              <a:t>45% of scenes in online pornography include at least one act of physical aggression.  Spanking, gagging, slapping, hair pulling, and choking are the five most common forms of physical aggression (Fritz et al, 2020). </a:t>
            </a:r>
          </a:p>
          <a:p>
            <a:pPr marL="342900" marR="0" lvl="0" indent="-342900">
              <a:lnSpc>
                <a:spcPct val="100000"/>
              </a:lnSpc>
              <a:spcBef>
                <a:spcPts val="0"/>
              </a:spcBef>
              <a:spcAft>
                <a:spcPts val="600"/>
              </a:spcAft>
              <a:buFont typeface="+mj-lt"/>
              <a:buAutoNum type="arabicPeriod"/>
            </a:pPr>
            <a:r>
              <a:rPr lang="en-US" sz="2000" dirty="0">
                <a:effectLst/>
                <a:ea typeface="Times New Roman" panose="02020603050405020304" pitchFamily="18" charset="0"/>
              </a:rPr>
              <a:t>In pornography with aggression, women are the target in 97% of the scenes, and their response to aggression was either neutral or positive and rarely negative.  Men were the perpetrators of aggression against women in 76% of scenes (Fritz et al., 2020).</a:t>
            </a:r>
          </a:p>
          <a:p>
            <a:pPr marL="342900" marR="0" lvl="0" indent="-342900">
              <a:lnSpc>
                <a:spcPct val="100000"/>
              </a:lnSpc>
              <a:spcBef>
                <a:spcPts val="0"/>
              </a:spcBef>
              <a:spcAft>
                <a:spcPts val="600"/>
              </a:spcAft>
              <a:buFont typeface="+mj-lt"/>
              <a:buAutoNum type="arabicPeriod"/>
            </a:pPr>
            <a:r>
              <a:rPr lang="en-US" sz="2000" dirty="0">
                <a:effectLst/>
                <a:ea typeface="Times New Roman" panose="02020603050405020304" pitchFamily="18" charset="0"/>
              </a:rPr>
              <a:t>Boys who have seen violent pornography are over twice as likely to report committing sexual violence and physical violence against a dating partner (</a:t>
            </a:r>
            <a:r>
              <a:rPr lang="en-US" sz="2000" dirty="0" err="1">
                <a:effectLst/>
                <a:ea typeface="Times New Roman" panose="02020603050405020304" pitchFamily="18" charset="0"/>
              </a:rPr>
              <a:t>Rostad</a:t>
            </a:r>
            <a:r>
              <a:rPr lang="en-US" sz="2000" dirty="0">
                <a:effectLst/>
                <a:ea typeface="Times New Roman" panose="02020603050405020304" pitchFamily="18" charset="0"/>
              </a:rPr>
              <a:t> et al., 2019).</a:t>
            </a:r>
          </a:p>
          <a:p>
            <a:pPr marL="342900" marR="0" lvl="0" indent="-342900">
              <a:lnSpc>
                <a:spcPct val="100000"/>
              </a:lnSpc>
              <a:spcBef>
                <a:spcPts val="0"/>
              </a:spcBef>
              <a:spcAft>
                <a:spcPts val="600"/>
              </a:spcAft>
              <a:buFont typeface="+mj-lt"/>
              <a:buAutoNum type="arabicPeriod"/>
            </a:pPr>
            <a:r>
              <a:rPr lang="en-US" sz="2000" dirty="0">
                <a:effectLst/>
                <a:ea typeface="Times New Roman" panose="02020603050405020304" pitchFamily="18" charset="0"/>
              </a:rPr>
              <a:t>Girls who have seen violent pornography are more likely to experience sexual violence from a dating partner (</a:t>
            </a:r>
            <a:r>
              <a:rPr lang="en-US" sz="2000" dirty="0" err="1">
                <a:effectLst/>
                <a:ea typeface="Times New Roman" panose="02020603050405020304" pitchFamily="18" charset="0"/>
              </a:rPr>
              <a:t>Rostad</a:t>
            </a:r>
            <a:r>
              <a:rPr lang="en-US" sz="2000" dirty="0">
                <a:effectLst/>
                <a:ea typeface="Times New Roman" panose="02020603050405020304" pitchFamily="18" charset="0"/>
              </a:rPr>
              <a:t> et al., 2019).   </a:t>
            </a:r>
          </a:p>
        </p:txBody>
      </p:sp>
    </p:spTree>
    <p:extLst>
      <p:ext uri="{BB962C8B-B14F-4D97-AF65-F5344CB8AC3E}">
        <p14:creationId xmlns:p14="http://schemas.microsoft.com/office/powerpoint/2010/main" val="18064597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E192707B-B929-41A7-9B41-E959A1C68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looking at the camera&#10;&#10;Description automatically generated">
            <a:extLst>
              <a:ext uri="{FF2B5EF4-FFF2-40B4-BE49-F238E27FC236}">
                <a16:creationId xmlns:a16="http://schemas.microsoft.com/office/drawing/2014/main" id="{CEEE01C3-E4BE-4298-ABDF-62A61AC0A27E}"/>
              </a:ext>
            </a:extLst>
          </p:cNvPr>
          <p:cNvPicPr>
            <a:picLocks noChangeAspect="1"/>
          </p:cNvPicPr>
          <p:nvPr/>
        </p:nvPicPr>
        <p:blipFill rotWithShape="1">
          <a:blip r:embed="rId3">
            <a:alphaModFix amt="35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7B8A6E83-A27B-4761-B055-3A763C1F742A}"/>
              </a:ext>
            </a:extLst>
          </p:cNvPr>
          <p:cNvSpPr>
            <a:spLocks noGrp="1"/>
          </p:cNvSpPr>
          <p:nvPr>
            <p:ph type="title"/>
          </p:nvPr>
        </p:nvSpPr>
        <p:spPr>
          <a:xfrm>
            <a:off x="1066800" y="491490"/>
            <a:ext cx="10058400" cy="1371600"/>
          </a:xfrm>
        </p:spPr>
        <p:txBody>
          <a:bodyPr>
            <a:normAutofit/>
          </a:bodyPr>
          <a:lstStyle/>
          <a:p>
            <a:r>
              <a:rPr lang="en-US" dirty="0"/>
              <a:t>It’s not hurting anyone?</a:t>
            </a:r>
          </a:p>
        </p:txBody>
      </p:sp>
      <p:sp>
        <p:nvSpPr>
          <p:cNvPr id="3" name="Content Placeholder 2">
            <a:extLst>
              <a:ext uri="{FF2B5EF4-FFF2-40B4-BE49-F238E27FC236}">
                <a16:creationId xmlns:a16="http://schemas.microsoft.com/office/drawing/2014/main" id="{8BCE073D-C705-4261-BF1D-E40D8AFB96D8}"/>
              </a:ext>
            </a:extLst>
          </p:cNvPr>
          <p:cNvSpPr>
            <a:spLocks noGrp="1"/>
          </p:cNvSpPr>
          <p:nvPr>
            <p:ph idx="1"/>
          </p:nvPr>
        </p:nvSpPr>
        <p:spPr>
          <a:xfrm>
            <a:off x="1066800" y="1634490"/>
            <a:ext cx="10386060" cy="4880610"/>
          </a:xfrm>
        </p:spPr>
        <p:txBody>
          <a:bodyPr>
            <a:noAutofit/>
          </a:bodyPr>
          <a:lstStyle/>
          <a:p>
            <a:r>
              <a:rPr lang="en-US" sz="2000" b="0" i="0" dirty="0">
                <a:effectLst/>
              </a:rPr>
              <a:t>A positive response to violence in pornographic films promotes a dehumanizing and aggressive idea of sexual behavior. When emotions of arousal are connected to violence and aggression, the brain learns to associate sexual behavior with those things, which can make viewers less compassionate to victims of sexual violence and exploitation. To make matters worse, when pornographic films show people enjoying violence and aggression, the viewer is led to believe that people enjoy being treated this way. </a:t>
            </a:r>
          </a:p>
          <a:p>
            <a:r>
              <a:rPr lang="en-US" sz="2000" b="0" i="0" dirty="0">
                <a:effectLst/>
              </a:rPr>
              <a:t>Victims of sex trafficking reported being forced to watch porn in order to learn what they will be expected to do. Further than being used essentially as a training manual for victims, pornography is also often times utterly indistinguishable from sex trafficking. Nearly half of sex trafficking victims report that pornography was made of them while they were in bondage. This content can be used for financial gain as an online product or as an advertising tool, with the viewer none the wiser on the true story behind the camera.  </a:t>
            </a:r>
            <a:endParaRPr lang="en-US" sz="2000" dirty="0"/>
          </a:p>
        </p:txBody>
      </p:sp>
      <p:sp>
        <p:nvSpPr>
          <p:cNvPr id="17" name="Rectangle 11">
            <a:extLst>
              <a:ext uri="{FF2B5EF4-FFF2-40B4-BE49-F238E27FC236}">
                <a16:creationId xmlns:a16="http://schemas.microsoft.com/office/drawing/2014/main" id="{8FB4235C-4505-46C7-AD8F-8769A1972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noFill/>
          <a:ln w="6350" cap="sq" cmpd="sng" algn="ctr">
            <a:solidFill>
              <a:schemeClr val="tx1"/>
            </a:solidFill>
            <a:prstDash val="solid"/>
            <a:miter lim="800000"/>
          </a:ln>
          <a:effectLst>
            <a:softEdge rad="0"/>
          </a:effectLst>
        </p:spPr>
      </p:sp>
    </p:spTree>
    <p:extLst>
      <p:ext uri="{BB962C8B-B14F-4D97-AF65-F5344CB8AC3E}">
        <p14:creationId xmlns:p14="http://schemas.microsoft.com/office/powerpoint/2010/main" val="849976499"/>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3"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6">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0" name="Rectangle 29">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1C7B3CF0-3207-4AC5-A2FF-D6325C9617EC}"/>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4800" cap="all" spc="-100" dirty="0">
                <a:solidFill>
                  <a:schemeClr val="bg1"/>
                </a:solidFill>
              </a:rPr>
              <a:t>It’s not just about you.</a:t>
            </a:r>
          </a:p>
        </p:txBody>
      </p:sp>
      <p:sp>
        <p:nvSpPr>
          <p:cNvPr id="32" name="Rectangle 31">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4" name="Straight Connector 33">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PornVideo">
            <a:hlinkClick r:id="" action="ppaction://media"/>
            <a:extLst>
              <a:ext uri="{FF2B5EF4-FFF2-40B4-BE49-F238E27FC236}">
                <a16:creationId xmlns:a16="http://schemas.microsoft.com/office/drawing/2014/main" id="{BC56E2AD-8B53-4D81-826F-B37D4C61A7E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4980729" y="1120506"/>
            <a:ext cx="7172926" cy="4034770"/>
          </a:xfrm>
          <a:prstGeom prst="rect">
            <a:avLst/>
          </a:prstGeom>
        </p:spPr>
      </p:pic>
      <p:pic>
        <p:nvPicPr>
          <p:cNvPr id="3" name="Online Media 2" descr="Refuse to click   porn linked to sex trafficking">
            <a:hlinkClick r:id="" action="ppaction://media"/>
            <a:extLst>
              <a:ext uri="{FF2B5EF4-FFF2-40B4-BE49-F238E27FC236}">
                <a16:creationId xmlns:a16="http://schemas.microsoft.com/office/drawing/2014/main" id="{7EE32E93-D07C-8A44-9FC5-4899502D7170}"/>
              </a:ext>
            </a:extLst>
          </p:cNvPr>
          <p:cNvPicPr>
            <a:picLocks noRot="1" noChangeAspect="1"/>
          </p:cNvPicPr>
          <p:nvPr>
            <a:videoFile r:link="rId3"/>
          </p:nvPr>
        </p:nvPicPr>
        <p:blipFill>
          <a:blip r:embed="rId8"/>
          <a:stretch>
            <a:fillRect/>
          </a:stretch>
        </p:blipFill>
        <p:spPr>
          <a:xfrm>
            <a:off x="5120918" y="1120506"/>
            <a:ext cx="7219608" cy="4079078"/>
          </a:xfrm>
          <a:prstGeom prst="rect">
            <a:avLst/>
          </a:prstGeom>
        </p:spPr>
      </p:pic>
    </p:spTree>
    <p:extLst>
      <p:ext uri="{BB962C8B-B14F-4D97-AF65-F5344CB8AC3E}">
        <p14:creationId xmlns:p14="http://schemas.microsoft.com/office/powerpoint/2010/main" val="208112692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video>
              <p:cMediaNode vol="80000">
                <p:cTn id="13" fill="hold" display="0">
                  <p:stCondLst>
                    <p:cond delay="indefinite"/>
                  </p:st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16" name="Rectangle 15">
            <a:extLst>
              <a:ext uri="{FF2B5EF4-FFF2-40B4-BE49-F238E27FC236}">
                <a16:creationId xmlns:a16="http://schemas.microsoft.com/office/drawing/2014/main" id="{A069235B-22DB-4231-8291-D64DA2CDE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82DA72C9-3E7D-456D-A640-2B490A4907CD}"/>
              </a:ext>
            </a:extLst>
          </p:cNvPr>
          <p:cNvPicPr>
            <a:picLocks noGrp="1" noChangeAspect="1"/>
          </p:cNvPicPr>
          <p:nvPr>
            <p:ph idx="1"/>
          </p:nvPr>
        </p:nvPicPr>
        <p:blipFill>
          <a:blip r:embed="rId3"/>
          <a:stretch>
            <a:fillRect/>
          </a:stretch>
        </p:blipFill>
        <p:spPr>
          <a:xfrm>
            <a:off x="4162425" y="0"/>
            <a:ext cx="6857999" cy="6857999"/>
          </a:xfrm>
          <a:prstGeom prst="rect">
            <a:avLst/>
          </a:prstGeom>
        </p:spPr>
      </p:pic>
      <p:sp>
        <p:nvSpPr>
          <p:cNvPr id="6" name="TextBox 5">
            <a:extLst>
              <a:ext uri="{FF2B5EF4-FFF2-40B4-BE49-F238E27FC236}">
                <a16:creationId xmlns:a16="http://schemas.microsoft.com/office/drawing/2014/main" id="{3B851298-8440-4188-8F46-D3B4C23BAC6A}"/>
              </a:ext>
            </a:extLst>
          </p:cNvPr>
          <p:cNvSpPr txBox="1"/>
          <p:nvPr/>
        </p:nvSpPr>
        <p:spPr>
          <a:xfrm rot="20628163">
            <a:off x="581025" y="1981200"/>
            <a:ext cx="3257550" cy="646331"/>
          </a:xfrm>
          <a:prstGeom prst="rect">
            <a:avLst/>
          </a:prstGeom>
          <a:noFill/>
        </p:spPr>
        <p:txBody>
          <a:bodyPr wrap="square" rtlCol="0">
            <a:spAutoFit/>
          </a:bodyPr>
          <a:lstStyle/>
          <a:p>
            <a:r>
              <a:rPr lang="en-US" sz="3600" dirty="0"/>
              <a:t>#thatsnotlove</a:t>
            </a:r>
          </a:p>
        </p:txBody>
      </p:sp>
    </p:spTree>
    <p:extLst>
      <p:ext uri="{BB962C8B-B14F-4D97-AF65-F5344CB8AC3E}">
        <p14:creationId xmlns:p14="http://schemas.microsoft.com/office/powerpoint/2010/main" val="135479007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F4EBCC-FE86-430B-B045-896BD96448AC}"/>
              </a:ext>
            </a:extLst>
          </p:cNvPr>
          <p:cNvSpPr>
            <a:spLocks noGrp="1"/>
          </p:cNvSpPr>
          <p:nvPr>
            <p:ph type="title"/>
          </p:nvPr>
        </p:nvSpPr>
        <p:spPr/>
        <p:txBody>
          <a:bodyPr/>
          <a:lstStyle/>
          <a:p>
            <a:r>
              <a:rPr lang="en-US" dirty="0"/>
              <a:t>affliction</a:t>
            </a:r>
          </a:p>
        </p:txBody>
      </p:sp>
      <p:sp>
        <p:nvSpPr>
          <p:cNvPr id="7" name="Text Placeholder 6">
            <a:extLst>
              <a:ext uri="{FF2B5EF4-FFF2-40B4-BE49-F238E27FC236}">
                <a16:creationId xmlns:a16="http://schemas.microsoft.com/office/drawing/2014/main" id="{8D1D1F11-90EB-4EA9-BD5B-CA8DEAA095D1}"/>
              </a:ext>
            </a:extLst>
          </p:cNvPr>
          <p:cNvSpPr>
            <a:spLocks noGrp="1"/>
          </p:cNvSpPr>
          <p:nvPr>
            <p:ph type="body" idx="1"/>
          </p:nvPr>
        </p:nvSpPr>
        <p:spPr/>
        <p:txBody>
          <a:bodyPr/>
          <a:lstStyle/>
          <a:p>
            <a:r>
              <a:rPr lang="en-US" dirty="0"/>
              <a:t>Depression, Shame, &amp; Destruction</a:t>
            </a:r>
          </a:p>
        </p:txBody>
      </p:sp>
    </p:spTree>
    <p:extLst>
      <p:ext uri="{BB962C8B-B14F-4D97-AF65-F5344CB8AC3E}">
        <p14:creationId xmlns:p14="http://schemas.microsoft.com/office/powerpoint/2010/main" val="305237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person, indoor, person, table&#10;&#10;Description automatically generated">
            <a:extLst>
              <a:ext uri="{FF2B5EF4-FFF2-40B4-BE49-F238E27FC236}">
                <a16:creationId xmlns:a16="http://schemas.microsoft.com/office/drawing/2014/main" id="{06720B83-BFB1-47D2-9316-2CE426D51796}"/>
              </a:ext>
            </a:extLst>
          </p:cNvPr>
          <p:cNvPicPr>
            <a:picLocks noChangeAspect="1"/>
          </p:cNvPicPr>
          <p:nvPr/>
        </p:nvPicPr>
        <p:blipFill rotWithShape="1">
          <a:blip r:embed="rId3"/>
          <a:srcRect t="28310" r="-1" b="30195"/>
          <a:stretch/>
        </p:blipFill>
        <p:spPr>
          <a:xfrm>
            <a:off x="20" y="10"/>
            <a:ext cx="12188932" cy="6857990"/>
          </a:xfrm>
          <a:prstGeom prst="rect">
            <a:avLst/>
          </a:prstGeom>
        </p:spPr>
      </p:pic>
      <p:sp>
        <p:nvSpPr>
          <p:cNvPr id="12" name="Rectangle 11">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14" name="Rectangle 13">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4" name="Title 3">
            <a:extLst>
              <a:ext uri="{FF2B5EF4-FFF2-40B4-BE49-F238E27FC236}">
                <a16:creationId xmlns:a16="http://schemas.microsoft.com/office/drawing/2014/main" id="{219C032D-D0D0-4DB8-AFEB-51950FD62A5A}"/>
              </a:ext>
            </a:extLst>
          </p:cNvPr>
          <p:cNvSpPr>
            <a:spLocks noGrp="1"/>
          </p:cNvSpPr>
          <p:nvPr>
            <p:ph type="title"/>
          </p:nvPr>
        </p:nvSpPr>
        <p:spPr>
          <a:xfrm>
            <a:off x="1357951" y="1352277"/>
            <a:ext cx="4633416" cy="1371600"/>
          </a:xfrm>
        </p:spPr>
        <p:txBody>
          <a:bodyPr>
            <a:normAutofit/>
          </a:bodyPr>
          <a:lstStyle/>
          <a:p>
            <a:r>
              <a:rPr lang="en-US" dirty="0"/>
              <a:t>The emotional consequences</a:t>
            </a:r>
          </a:p>
        </p:txBody>
      </p:sp>
      <p:sp>
        <p:nvSpPr>
          <p:cNvPr id="5" name="Content Placeholder 4">
            <a:extLst>
              <a:ext uri="{FF2B5EF4-FFF2-40B4-BE49-F238E27FC236}">
                <a16:creationId xmlns:a16="http://schemas.microsoft.com/office/drawing/2014/main" id="{99E02E65-46CA-454B-9D8D-E4E39193E457}"/>
              </a:ext>
            </a:extLst>
          </p:cNvPr>
          <p:cNvSpPr>
            <a:spLocks noGrp="1"/>
          </p:cNvSpPr>
          <p:nvPr>
            <p:ph idx="1"/>
          </p:nvPr>
        </p:nvSpPr>
        <p:spPr>
          <a:xfrm>
            <a:off x="1461071" y="3135751"/>
            <a:ext cx="4633415" cy="2203950"/>
          </a:xfrm>
        </p:spPr>
        <p:txBody>
          <a:bodyPr>
            <a:normAutofit/>
          </a:bodyPr>
          <a:lstStyle/>
          <a:p>
            <a:r>
              <a:rPr lang="en-US" sz="2400" dirty="0"/>
              <a:t>Isolation &amp; shame</a:t>
            </a:r>
          </a:p>
          <a:p>
            <a:r>
              <a:rPr lang="en-US" sz="2400" dirty="0"/>
              <a:t>Fake intimacy &amp; loneliness</a:t>
            </a:r>
          </a:p>
          <a:p>
            <a:r>
              <a:rPr lang="en-US" sz="2400" dirty="0"/>
              <a:t>Lethargy &amp; depression</a:t>
            </a:r>
          </a:p>
        </p:txBody>
      </p:sp>
    </p:spTree>
    <p:extLst>
      <p:ext uri="{BB962C8B-B14F-4D97-AF65-F5344CB8AC3E}">
        <p14:creationId xmlns:p14="http://schemas.microsoft.com/office/powerpoint/2010/main" val="657652644"/>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people sitting in a chair&#10;&#10;Description automatically generated">
            <a:extLst>
              <a:ext uri="{FF2B5EF4-FFF2-40B4-BE49-F238E27FC236}">
                <a16:creationId xmlns:a16="http://schemas.microsoft.com/office/drawing/2014/main" id="{F44079CD-8921-4D90-B0ED-17614F0C04AE}"/>
              </a:ext>
            </a:extLst>
          </p:cNvPr>
          <p:cNvPicPr>
            <a:picLocks noChangeAspect="1"/>
          </p:cNvPicPr>
          <p:nvPr/>
        </p:nvPicPr>
        <p:blipFill rotWithShape="1">
          <a:blip r:embed="rId3"/>
          <a:srcRect r="6786"/>
          <a:stretch/>
        </p:blipFill>
        <p:spPr>
          <a:xfrm>
            <a:off x="20" y="10"/>
            <a:ext cx="6392647" cy="6857990"/>
          </a:xfrm>
          <a:prstGeom prst="rect">
            <a:avLst/>
          </a:prstGeom>
        </p:spPr>
      </p:pic>
      <p:sp>
        <p:nvSpPr>
          <p:cNvPr id="21" name="Rectangle 20">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19C032D-D0D0-4DB8-AFEB-51950FD62A5A}"/>
              </a:ext>
            </a:extLst>
          </p:cNvPr>
          <p:cNvSpPr>
            <a:spLocks noGrp="1"/>
          </p:cNvSpPr>
          <p:nvPr>
            <p:ph type="title"/>
          </p:nvPr>
        </p:nvSpPr>
        <p:spPr>
          <a:xfrm>
            <a:off x="7064082" y="642594"/>
            <a:ext cx="4472921" cy="1371600"/>
          </a:xfrm>
        </p:spPr>
        <p:txBody>
          <a:bodyPr>
            <a:normAutofit/>
          </a:bodyPr>
          <a:lstStyle/>
          <a:p>
            <a:r>
              <a:rPr lang="en-US" dirty="0"/>
              <a:t>The relational consequences</a:t>
            </a:r>
          </a:p>
        </p:txBody>
      </p:sp>
      <p:sp>
        <p:nvSpPr>
          <p:cNvPr id="5" name="Content Placeholder 4">
            <a:extLst>
              <a:ext uri="{FF2B5EF4-FFF2-40B4-BE49-F238E27FC236}">
                <a16:creationId xmlns:a16="http://schemas.microsoft.com/office/drawing/2014/main" id="{99E02E65-46CA-454B-9D8D-E4E39193E457}"/>
              </a:ext>
            </a:extLst>
          </p:cNvPr>
          <p:cNvSpPr>
            <a:spLocks noGrp="1"/>
          </p:cNvSpPr>
          <p:nvPr>
            <p:ph idx="1"/>
          </p:nvPr>
        </p:nvSpPr>
        <p:spPr>
          <a:xfrm>
            <a:off x="7064082" y="2014194"/>
            <a:ext cx="4472922" cy="4414717"/>
          </a:xfrm>
        </p:spPr>
        <p:txBody>
          <a:bodyPr>
            <a:normAutofit fontScale="92500"/>
          </a:bodyPr>
          <a:lstStyle/>
          <a:p>
            <a:pPr marL="0" indent="0">
              <a:buNone/>
            </a:pPr>
            <a:r>
              <a:rPr lang="en-US" sz="2200" b="0" i="0" dirty="0">
                <a:solidFill>
                  <a:srgbClr val="000000"/>
                </a:solidFill>
                <a:effectLst/>
              </a:rPr>
              <a:t>Porn is graphic and explicit and shows the human body as a sex object to be used, exploited, and discarded. It’s a twisted portrayal of real connections, a counterfeit, a lie to consumers. It shows transactional sex that’s drained of any true passion or love or intimacy, infused with aggression and performance exaggeration. In the end, the consumer is left with a shocking spectator sport of sex.</a:t>
            </a:r>
            <a:endParaRPr lang="en-US" sz="2200" dirty="0"/>
          </a:p>
          <a:p>
            <a:pPr marL="0" indent="0">
              <a:buNone/>
            </a:pPr>
            <a:endParaRPr lang="en-US" sz="1800" b="0" i="0" dirty="0">
              <a:effectLst/>
              <a:latin typeface="Inter"/>
            </a:endParaRPr>
          </a:p>
        </p:txBody>
      </p:sp>
    </p:spTree>
    <p:extLst>
      <p:ext uri="{BB962C8B-B14F-4D97-AF65-F5344CB8AC3E}">
        <p14:creationId xmlns:p14="http://schemas.microsoft.com/office/powerpoint/2010/main" val="3108510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person, indoor, dog, sitting&#10;&#10;Description automatically generated">
            <a:extLst>
              <a:ext uri="{FF2B5EF4-FFF2-40B4-BE49-F238E27FC236}">
                <a16:creationId xmlns:a16="http://schemas.microsoft.com/office/drawing/2014/main" id="{46E46E14-A656-441B-917C-A9C8C549E6DE}"/>
              </a:ext>
            </a:extLst>
          </p:cNvPr>
          <p:cNvPicPr>
            <a:picLocks noChangeAspect="1"/>
          </p:cNvPicPr>
          <p:nvPr/>
        </p:nvPicPr>
        <p:blipFill rotWithShape="1">
          <a:blip r:embed="rId3"/>
          <a:srcRect t="27179" r="9091" b="38687"/>
          <a:stretch/>
        </p:blipFill>
        <p:spPr>
          <a:xfrm>
            <a:off x="20" y="-1"/>
            <a:ext cx="12191980" cy="6857999"/>
          </a:xfrm>
          <a:prstGeom prst="rect">
            <a:avLst/>
          </a:prstGeom>
        </p:spPr>
      </p:pic>
      <p:sp>
        <p:nvSpPr>
          <p:cNvPr id="14" name="Rectangle 1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0F610D1-1521-4F58-B98B-25A22845F79D}"/>
              </a:ext>
            </a:extLst>
          </p:cNvPr>
          <p:cNvSpPr>
            <a:spLocks noGrp="1"/>
          </p:cNvSpPr>
          <p:nvPr>
            <p:ph type="title"/>
          </p:nvPr>
        </p:nvSpPr>
        <p:spPr>
          <a:xfrm>
            <a:off x="774043" y="727626"/>
            <a:ext cx="4602152" cy="1718225"/>
          </a:xfrm>
        </p:spPr>
        <p:txBody>
          <a:bodyPr>
            <a:normAutofit/>
          </a:bodyPr>
          <a:lstStyle/>
          <a:p>
            <a:r>
              <a:rPr lang="en-US" dirty="0"/>
              <a:t>We cannot ignore it anymore.</a:t>
            </a:r>
          </a:p>
        </p:txBody>
      </p:sp>
      <p:sp>
        <p:nvSpPr>
          <p:cNvPr id="5" name="Content Placeholder 4">
            <a:extLst>
              <a:ext uri="{FF2B5EF4-FFF2-40B4-BE49-F238E27FC236}">
                <a16:creationId xmlns:a16="http://schemas.microsoft.com/office/drawing/2014/main" id="{961769D6-3214-4B11-A88B-B6C58E1E3AD4}"/>
              </a:ext>
            </a:extLst>
          </p:cNvPr>
          <p:cNvSpPr>
            <a:spLocks noGrp="1"/>
          </p:cNvSpPr>
          <p:nvPr>
            <p:ph idx="1"/>
          </p:nvPr>
        </p:nvSpPr>
        <p:spPr>
          <a:xfrm>
            <a:off x="774043" y="2538920"/>
            <a:ext cx="4602152" cy="3591454"/>
          </a:xfrm>
        </p:spPr>
        <p:txBody>
          <a:bodyPr>
            <a:normAutofit lnSpcReduction="10000"/>
          </a:bodyPr>
          <a:lstStyle/>
          <a:p>
            <a:pPr marL="0" marR="0" indent="0">
              <a:spcBef>
                <a:spcPts val="0"/>
              </a:spcBef>
              <a:spcAft>
                <a:spcPts val="800"/>
              </a:spcAft>
              <a:buNone/>
            </a:pPr>
            <a:r>
              <a:rPr lang="en-US" sz="2400" dirty="0">
                <a:effectLst/>
                <a:ea typeface="Calibri" panose="020F0502020204030204" pitchFamily="34" charset="0"/>
                <a:cs typeface="Times New Roman" panose="02020603050405020304" pitchFamily="18" charset="0"/>
              </a:rPr>
              <a:t>Pornography use has become rampant across nearly all demographics.</a:t>
            </a:r>
          </a:p>
          <a:p>
            <a:pPr marL="0" marR="0" indent="0">
              <a:spcBef>
                <a:spcPts val="0"/>
              </a:spcBef>
              <a:spcAft>
                <a:spcPts val="800"/>
              </a:spcAft>
              <a:buNone/>
            </a:pPr>
            <a:r>
              <a:rPr lang="en-US" sz="2400" dirty="0">
                <a:effectLst/>
                <a:ea typeface="Calibri" panose="020F0502020204030204" pitchFamily="34" charset="0"/>
                <a:cs typeface="Times New Roman" panose="02020603050405020304" pitchFamily="18" charset="0"/>
              </a:rPr>
              <a:t>It doesn’t stop at the church doors, and it doesn’t stop at the doors of the family home.</a:t>
            </a:r>
          </a:p>
          <a:p>
            <a:pPr marL="0" marR="0" indent="0">
              <a:spcBef>
                <a:spcPts val="0"/>
              </a:spcBef>
              <a:spcAft>
                <a:spcPts val="800"/>
              </a:spcAft>
              <a:buNone/>
            </a:pPr>
            <a:r>
              <a:rPr lang="en-US" sz="2400" dirty="0">
                <a:effectLst/>
                <a:ea typeface="Calibri" panose="020F0502020204030204" pitchFamily="34" charset="0"/>
                <a:cs typeface="Times New Roman" panose="02020603050405020304" pitchFamily="18" charset="0"/>
              </a:rPr>
              <a:t>Silence and shame on this topic are no longer an option. </a:t>
            </a:r>
          </a:p>
          <a:p>
            <a:endParaRPr lang="en-US" dirty="0"/>
          </a:p>
        </p:txBody>
      </p:sp>
    </p:spTree>
    <p:extLst>
      <p:ext uri="{BB962C8B-B14F-4D97-AF65-F5344CB8AC3E}">
        <p14:creationId xmlns:p14="http://schemas.microsoft.com/office/powerpoint/2010/main" val="23919476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EE0D13DB-D099-4541-888D-DE0186F1C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sp>
      <p:pic>
        <p:nvPicPr>
          <p:cNvPr id="6" name="Picture 5" descr="A person standing in front of a large rock&#10;&#10;Description automatically generated">
            <a:extLst>
              <a:ext uri="{FF2B5EF4-FFF2-40B4-BE49-F238E27FC236}">
                <a16:creationId xmlns:a16="http://schemas.microsoft.com/office/drawing/2014/main" id="{A7E263FD-FEBE-4268-8CFC-17DEC4D01A0A}"/>
              </a:ext>
            </a:extLst>
          </p:cNvPr>
          <p:cNvPicPr>
            <a:picLocks noChangeAspect="1"/>
          </p:cNvPicPr>
          <p:nvPr/>
        </p:nvPicPr>
        <p:blipFill rotWithShape="1">
          <a:blip r:embed="rId3"/>
          <a:srcRect l="19501" r="19598" b="2"/>
          <a:stretch/>
        </p:blipFill>
        <p:spPr>
          <a:xfrm>
            <a:off x="424928" y="419292"/>
            <a:ext cx="5522976" cy="6053328"/>
          </a:xfrm>
          <a:prstGeom prst="rect">
            <a:avLst/>
          </a:prstGeom>
        </p:spPr>
      </p:pic>
      <p:sp>
        <p:nvSpPr>
          <p:cNvPr id="36" name="Rectangle 3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19C032D-D0D0-4DB8-AFEB-51950FD62A5A}"/>
              </a:ext>
            </a:extLst>
          </p:cNvPr>
          <p:cNvSpPr>
            <a:spLocks noGrp="1"/>
          </p:cNvSpPr>
          <p:nvPr>
            <p:ph type="title"/>
          </p:nvPr>
        </p:nvSpPr>
        <p:spPr>
          <a:xfrm>
            <a:off x="6742323" y="507289"/>
            <a:ext cx="4602152" cy="1718225"/>
          </a:xfrm>
        </p:spPr>
        <p:txBody>
          <a:bodyPr>
            <a:normAutofit/>
          </a:bodyPr>
          <a:lstStyle/>
          <a:p>
            <a:r>
              <a:rPr lang="en-US" dirty="0"/>
              <a:t>The sexual consequences</a:t>
            </a:r>
          </a:p>
        </p:txBody>
      </p:sp>
      <p:sp>
        <p:nvSpPr>
          <p:cNvPr id="5" name="Content Placeholder 4">
            <a:extLst>
              <a:ext uri="{FF2B5EF4-FFF2-40B4-BE49-F238E27FC236}">
                <a16:creationId xmlns:a16="http://schemas.microsoft.com/office/drawing/2014/main" id="{99E02E65-46CA-454B-9D8D-E4E39193E457}"/>
              </a:ext>
            </a:extLst>
          </p:cNvPr>
          <p:cNvSpPr>
            <a:spLocks noGrp="1"/>
          </p:cNvSpPr>
          <p:nvPr>
            <p:ph idx="1"/>
          </p:nvPr>
        </p:nvSpPr>
        <p:spPr>
          <a:xfrm>
            <a:off x="6742323" y="2006983"/>
            <a:ext cx="4924539" cy="4523184"/>
          </a:xfrm>
        </p:spPr>
        <p:txBody>
          <a:bodyPr>
            <a:normAutofit fontScale="92500" lnSpcReduction="20000"/>
          </a:bodyPr>
          <a:lstStyle/>
          <a:p>
            <a:pPr marL="514350" indent="-514350">
              <a:buFont typeface="+mj-lt"/>
              <a:buAutoNum type="arabicPeriod"/>
            </a:pPr>
            <a:r>
              <a:rPr lang="en-US" sz="2200" dirty="0"/>
              <a:t>When one person becomes accustomed to masturbating to porn, they are actually turning away from intimate interaction.</a:t>
            </a:r>
          </a:p>
          <a:p>
            <a:pPr marL="514350" indent="-514350">
              <a:buFont typeface="+mj-lt"/>
              <a:buAutoNum type="arabicPeriod"/>
            </a:pPr>
            <a:r>
              <a:rPr lang="en-US" sz="2200" dirty="0"/>
              <a:t>When watching pornography, the user is in total control of the sexual experience.</a:t>
            </a:r>
          </a:p>
          <a:p>
            <a:pPr marL="514350" indent="-514350">
              <a:buFont typeface="+mj-lt"/>
              <a:buAutoNum type="arabicPeriod"/>
            </a:pPr>
            <a:r>
              <a:rPr lang="en-US" sz="2200" dirty="0"/>
              <a:t>The porn user may expect that their partner will always be immediately ready for intercourse.</a:t>
            </a:r>
          </a:p>
          <a:p>
            <a:pPr marL="514350" indent="-514350">
              <a:buFont typeface="+mj-lt"/>
              <a:buAutoNum type="arabicPeriod"/>
            </a:pPr>
            <a:r>
              <a:rPr lang="en-US" sz="2200" dirty="0"/>
              <a:t>Some porn users rationalize that pornography is ok if it does not involve partnered sexual acts and instead relies only on masturbation.</a:t>
            </a:r>
          </a:p>
        </p:txBody>
      </p:sp>
    </p:spTree>
    <p:extLst>
      <p:ext uri="{BB962C8B-B14F-4D97-AF65-F5344CB8AC3E}">
        <p14:creationId xmlns:p14="http://schemas.microsoft.com/office/powerpoint/2010/main" val="5564225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useBgFill="1">
        <p:nvSpPr>
          <p:cNvPr id="15" name="Rectangle 14">
            <a:extLst>
              <a:ext uri="{FF2B5EF4-FFF2-40B4-BE49-F238E27FC236}">
                <a16:creationId xmlns:a16="http://schemas.microsoft.com/office/drawing/2014/main" id="{A069235B-22DB-4231-8291-D64DA2CDEB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pic>
        <p:nvPicPr>
          <p:cNvPr id="4" name="Online Media 3" title="Matt's Story: I Quit Watching Porn And I've Never Been Happier">
            <a:hlinkClick r:id="" action="ppaction://media"/>
            <a:extLst>
              <a:ext uri="{FF2B5EF4-FFF2-40B4-BE49-F238E27FC236}">
                <a16:creationId xmlns:a16="http://schemas.microsoft.com/office/drawing/2014/main" id="{FF201852-2C19-4634-BB8C-3743BBA32119}"/>
              </a:ext>
            </a:extLst>
          </p:cNvPr>
          <p:cNvPicPr>
            <a:picLocks noGrp="1" noRot="1" noChangeAspect="1"/>
          </p:cNvPicPr>
          <p:nvPr>
            <p:ph idx="1"/>
            <a:videoFile r:link="rId1"/>
          </p:nvPr>
        </p:nvPicPr>
        <p:blipFill>
          <a:blip r:embed="rId4"/>
          <a:stretch>
            <a:fillRect/>
          </a:stretch>
        </p:blipFill>
        <p:spPr>
          <a:xfrm>
            <a:off x="1412034" y="794269"/>
            <a:ext cx="9367932" cy="5269462"/>
          </a:xfrm>
          <a:prstGeom prst="rect">
            <a:avLst/>
          </a:prstGeom>
        </p:spPr>
      </p:pic>
    </p:spTree>
    <p:extLst>
      <p:ext uri="{BB962C8B-B14F-4D97-AF65-F5344CB8AC3E}">
        <p14:creationId xmlns:p14="http://schemas.microsoft.com/office/powerpoint/2010/main" val="380529807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Rectangle 18">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1" name="Rectangle 20">
            <a:extLst>
              <a:ext uri="{FF2B5EF4-FFF2-40B4-BE49-F238E27FC236}">
                <a16:creationId xmlns:a16="http://schemas.microsoft.com/office/drawing/2014/main" id="{1419E3D9-C5FB-41A9-B6D2-DFB210BB62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52" name="Rectangle 22">
            <a:extLst>
              <a:ext uri="{FF2B5EF4-FFF2-40B4-BE49-F238E27FC236}">
                <a16:creationId xmlns:a16="http://schemas.microsoft.com/office/drawing/2014/main" id="{367909BF-1DF7-4ACE-8F58-6CF719BB2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53" name="Rectangle 24">
            <a:extLst>
              <a:ext uri="{FF2B5EF4-FFF2-40B4-BE49-F238E27FC236}">
                <a16:creationId xmlns:a16="http://schemas.microsoft.com/office/drawing/2014/main" id="{89E8BEDB-0BBC-4F21-9CFB-8530D664C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54" name="Group 26">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8" name="Straight Connector 27">
              <a:extLst>
                <a:ext uri="{FF2B5EF4-FFF2-40B4-BE49-F238E27FC236}">
                  <a16:creationId xmlns:a16="http://schemas.microsoft.com/office/drawing/2014/main" id="{51D6D676-6F2F-4446-9935-2D8D03821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9BAEA2B-9C25-4B43-8C9A-A9D0C3E9B15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1FC5F3A-7F1A-4EE8-A913-C8E96ACC3C5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5" name="Rectangle 31">
            <a:extLst>
              <a:ext uri="{FF2B5EF4-FFF2-40B4-BE49-F238E27FC236}">
                <a16:creationId xmlns:a16="http://schemas.microsoft.com/office/drawing/2014/main" id="{420551B3-B4DA-48EE-988C-4FAEAEB5C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6" name="Rectangle 33">
            <a:extLst>
              <a:ext uri="{FF2B5EF4-FFF2-40B4-BE49-F238E27FC236}">
                <a16:creationId xmlns:a16="http://schemas.microsoft.com/office/drawing/2014/main" id="{DFFCFB47-3C9E-4532-8065-D3633A77B6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57" name="Rectangle 35">
            <a:extLst>
              <a:ext uri="{FF2B5EF4-FFF2-40B4-BE49-F238E27FC236}">
                <a16:creationId xmlns:a16="http://schemas.microsoft.com/office/drawing/2014/main" id="{467A625B-A166-4C03-ADD8-0535D7183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7" y="0"/>
            <a:ext cx="8168743"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37">
            <a:extLst>
              <a:ext uri="{FF2B5EF4-FFF2-40B4-BE49-F238E27FC236}">
                <a16:creationId xmlns:a16="http://schemas.microsoft.com/office/drawing/2014/main" id="{C35A5F97-C3A9-4101-8F5C-06E22105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6909241"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sp>
      <p:pic>
        <p:nvPicPr>
          <p:cNvPr id="3" name="Content Placeholder 2" descr="A picture containing person, person, phone, cellphone&#10;&#10;Description automatically generated">
            <a:extLst>
              <a:ext uri="{FF2B5EF4-FFF2-40B4-BE49-F238E27FC236}">
                <a16:creationId xmlns:a16="http://schemas.microsoft.com/office/drawing/2014/main" id="{D5CB3F3B-21C3-425B-9D37-85125A12198F}"/>
              </a:ext>
            </a:extLst>
          </p:cNvPr>
          <p:cNvPicPr>
            <a:picLocks noGrp="1" noChangeAspect="1"/>
          </p:cNvPicPr>
          <p:nvPr>
            <p:ph idx="1"/>
          </p:nvPr>
        </p:nvPicPr>
        <p:blipFill rotWithShape="1">
          <a:blip r:embed="rId3"/>
          <a:srcRect r="16127" b="2"/>
          <a:stretch/>
        </p:blipFill>
        <p:spPr>
          <a:xfrm>
            <a:off x="806117" y="809244"/>
            <a:ext cx="6583680" cy="5239512"/>
          </a:xfrm>
          <a:prstGeom prst="rect">
            <a:avLst/>
          </a:prstGeom>
          <a:ln w="6350" cap="sq">
            <a:noFill/>
            <a:miter lim="800000"/>
          </a:ln>
        </p:spPr>
      </p:pic>
      <p:sp>
        <p:nvSpPr>
          <p:cNvPr id="59" name="Rectangle 39">
            <a:extLst>
              <a:ext uri="{FF2B5EF4-FFF2-40B4-BE49-F238E27FC236}">
                <a16:creationId xmlns:a16="http://schemas.microsoft.com/office/drawing/2014/main" id="{00239F34-0E2D-4746-AAA9-920BD6063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837"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0" name="Straight Connector 41">
            <a:extLst>
              <a:ext uri="{FF2B5EF4-FFF2-40B4-BE49-F238E27FC236}">
                <a16:creationId xmlns:a16="http://schemas.microsoft.com/office/drawing/2014/main" id="{82079E22-5065-47F9-AFCA-63C0DF2267D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1" name="Straight Connector 43">
            <a:extLst>
              <a:ext uri="{FF2B5EF4-FFF2-40B4-BE49-F238E27FC236}">
                <a16:creationId xmlns:a16="http://schemas.microsoft.com/office/drawing/2014/main" id="{39098EF8-6D81-466E-A59B-778568FCF64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43777"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2" name="Straight Connector 45">
            <a:extLst>
              <a:ext uri="{FF2B5EF4-FFF2-40B4-BE49-F238E27FC236}">
                <a16:creationId xmlns:a16="http://schemas.microsoft.com/office/drawing/2014/main" id="{BCB163DD-56F6-482F-862E-B6B9244DA6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252137"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63" name="Rectangle 47">
            <a:extLst>
              <a:ext uri="{FF2B5EF4-FFF2-40B4-BE49-F238E27FC236}">
                <a16:creationId xmlns:a16="http://schemas.microsoft.com/office/drawing/2014/main" id="{344EF4DE-2334-4B49-8DC2-FDAC562A17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31468" y="164592"/>
            <a:ext cx="3708894" cy="6540176"/>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19C032D-D0D0-4DB8-AFEB-51950FD62A5A}"/>
              </a:ext>
            </a:extLst>
          </p:cNvPr>
          <p:cNvSpPr>
            <a:spLocks noGrp="1"/>
          </p:cNvSpPr>
          <p:nvPr>
            <p:ph type="title"/>
          </p:nvPr>
        </p:nvSpPr>
        <p:spPr>
          <a:xfrm>
            <a:off x="8560024" y="1442916"/>
            <a:ext cx="3238829" cy="3252231"/>
          </a:xfrm>
        </p:spPr>
        <p:txBody>
          <a:bodyPr vert="horz" lIns="91440" tIns="45720" rIns="91440" bIns="45720" rtlCol="0" anchor="ctr">
            <a:normAutofit/>
          </a:bodyPr>
          <a:lstStyle/>
          <a:p>
            <a:pPr algn="ctr">
              <a:lnSpc>
                <a:spcPct val="83000"/>
              </a:lnSpc>
            </a:pPr>
            <a:r>
              <a:rPr lang="en-US" sz="3000" cap="all" spc="-100" dirty="0"/>
              <a:t>The spiritual consequences</a:t>
            </a:r>
          </a:p>
        </p:txBody>
      </p:sp>
    </p:spTree>
    <p:extLst>
      <p:ext uri="{BB962C8B-B14F-4D97-AF65-F5344CB8AC3E}">
        <p14:creationId xmlns:p14="http://schemas.microsoft.com/office/powerpoint/2010/main" val="4085984903"/>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id="{ED94F4D0-AA65-44D3-AEE3-08F9FD50A570}"/>
              </a:ext>
            </a:extLst>
          </p:cNvPr>
          <p:cNvPicPr>
            <a:picLocks noChangeAspect="1"/>
          </p:cNvPicPr>
          <p:nvPr/>
        </p:nvPicPr>
        <p:blipFill rotWithShape="1">
          <a:blip r:embed="rId3">
            <a:extLst>
              <a:ext uri="{28A0092B-C50C-407E-A947-70E740481C1C}">
                <a14:useLocalDpi xmlns:a14="http://schemas.microsoft.com/office/drawing/2010/main" val="0"/>
              </a:ext>
            </a:extLst>
          </a:blip>
          <a:srcRect r="25"/>
          <a:stretch/>
        </p:blipFill>
        <p:spPr>
          <a:xfrm>
            <a:off x="20" y="10"/>
            <a:ext cx="12188932" cy="6857990"/>
          </a:xfrm>
          <a:prstGeom prst="rect">
            <a:avLst/>
          </a:prstGeom>
        </p:spPr>
      </p:pic>
      <p:sp>
        <p:nvSpPr>
          <p:cNvPr id="10" name="Rectangle 9">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12" name="Rectangle 11">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a16="http://schemas.microsoft.com/office/drawing/2014/main" id="{B92793A8-0D92-4190-B1E2-7E2160C59EBC}"/>
              </a:ext>
            </a:extLst>
          </p:cNvPr>
          <p:cNvSpPr>
            <a:spLocks noGrp="1"/>
          </p:cNvSpPr>
          <p:nvPr>
            <p:ph type="title"/>
          </p:nvPr>
        </p:nvSpPr>
        <p:spPr>
          <a:xfrm>
            <a:off x="1357951" y="1352277"/>
            <a:ext cx="4633416" cy="1371600"/>
          </a:xfrm>
        </p:spPr>
        <p:txBody>
          <a:bodyPr>
            <a:normAutofit/>
          </a:bodyPr>
          <a:lstStyle/>
          <a:p>
            <a:r>
              <a:rPr lang="en-US" dirty="0"/>
              <a:t>TOXIC SHAME</a:t>
            </a:r>
          </a:p>
        </p:txBody>
      </p:sp>
      <p:sp>
        <p:nvSpPr>
          <p:cNvPr id="3" name="Content Placeholder 2">
            <a:extLst>
              <a:ext uri="{FF2B5EF4-FFF2-40B4-BE49-F238E27FC236}">
                <a16:creationId xmlns:a16="http://schemas.microsoft.com/office/drawing/2014/main" id="{B6A79CB7-1B88-4F00-8D94-1C1C777FA5F2}"/>
              </a:ext>
            </a:extLst>
          </p:cNvPr>
          <p:cNvSpPr>
            <a:spLocks noGrp="1"/>
          </p:cNvSpPr>
          <p:nvPr>
            <p:ph idx="1"/>
          </p:nvPr>
        </p:nvSpPr>
        <p:spPr>
          <a:xfrm>
            <a:off x="1357950" y="2852792"/>
            <a:ext cx="4633415" cy="2572193"/>
          </a:xfrm>
        </p:spPr>
        <p:txBody>
          <a:bodyPr>
            <a:normAutofit/>
          </a:bodyPr>
          <a:lstStyle/>
          <a:p>
            <a:pPr marL="0" indent="0">
              <a:lnSpc>
                <a:spcPct val="100000"/>
              </a:lnSpc>
              <a:buNone/>
            </a:pPr>
            <a:r>
              <a:rPr lang="en-US" sz="2400" dirty="0"/>
              <a:t>“Shame is an intensely painful feeling or experience of believing we are flawed and therefore unworthy of acceptance and belonging.” </a:t>
            </a:r>
            <a:r>
              <a:rPr lang="en-US" sz="2400" dirty="0" err="1"/>
              <a:t>Brene</a:t>
            </a:r>
            <a:r>
              <a:rPr lang="en-US" sz="2400" dirty="0"/>
              <a:t> Brown</a:t>
            </a:r>
          </a:p>
          <a:p>
            <a:pPr marL="0" indent="0">
              <a:lnSpc>
                <a:spcPct val="100000"/>
              </a:lnSpc>
              <a:buNone/>
            </a:pPr>
            <a:endParaRPr lang="en-US" sz="1300" dirty="0"/>
          </a:p>
        </p:txBody>
      </p:sp>
    </p:spTree>
    <p:extLst>
      <p:ext uri="{BB962C8B-B14F-4D97-AF65-F5344CB8AC3E}">
        <p14:creationId xmlns:p14="http://schemas.microsoft.com/office/powerpoint/2010/main" val="3200086519"/>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bstract image">
            <a:extLst>
              <a:ext uri="{FF2B5EF4-FFF2-40B4-BE49-F238E27FC236}">
                <a16:creationId xmlns:a16="http://schemas.microsoft.com/office/drawing/2014/main" id="{ED94F4D0-AA65-44D3-AEE3-08F9FD50A570}"/>
              </a:ext>
            </a:extLst>
          </p:cNvPr>
          <p:cNvPicPr>
            <a:picLocks noChangeAspect="1"/>
          </p:cNvPicPr>
          <p:nvPr/>
        </p:nvPicPr>
        <p:blipFill rotWithShape="1">
          <a:blip r:embed="rId3">
            <a:extLst>
              <a:ext uri="{28A0092B-C50C-407E-A947-70E740481C1C}">
                <a14:useLocalDpi xmlns:a14="http://schemas.microsoft.com/office/drawing/2010/main" val="0"/>
              </a:ext>
            </a:extLst>
          </a:blip>
          <a:srcRect r="25"/>
          <a:stretch/>
        </p:blipFill>
        <p:spPr>
          <a:xfrm>
            <a:off x="20" y="10"/>
            <a:ext cx="12188932" cy="6857990"/>
          </a:xfrm>
          <a:prstGeom prst="rect">
            <a:avLst/>
          </a:prstGeom>
        </p:spPr>
      </p:pic>
      <p:sp>
        <p:nvSpPr>
          <p:cNvPr id="10" name="Rectangle 9">
            <a:extLst>
              <a:ext uri="{FF2B5EF4-FFF2-40B4-BE49-F238E27FC236}">
                <a16:creationId xmlns:a16="http://schemas.microsoft.com/office/drawing/2014/main" id="{CD64F326-929E-45E2-B54D-DC7E172077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7329" y="941695"/>
            <a:ext cx="5452527" cy="4974610"/>
          </a:xfrm>
          <a:prstGeom prst="rect">
            <a:avLst/>
          </a:prstGeom>
          <a:solidFill>
            <a:schemeClr val="bg1">
              <a:lumMod val="75000"/>
              <a:lumOff val="25000"/>
            </a:schemeClr>
          </a:solidFill>
          <a:ln w="6350" cap="sq" cmpd="sng" algn="ctr">
            <a:noFill/>
            <a:prstDash val="solid"/>
            <a:miter lim="800000"/>
          </a:ln>
          <a:effectLst/>
        </p:spPr>
      </p:sp>
      <p:sp>
        <p:nvSpPr>
          <p:cNvPr id="12" name="Rectangle 11">
            <a:extLst>
              <a:ext uri="{FF2B5EF4-FFF2-40B4-BE49-F238E27FC236}">
                <a16:creationId xmlns:a16="http://schemas.microsoft.com/office/drawing/2014/main" id="{7BFCDFD7-7B3B-4ED9-B533-34D0B37244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3272" y="1106424"/>
            <a:ext cx="5120640" cy="4645152"/>
          </a:xfrm>
          <a:prstGeom prst="rect">
            <a:avLst/>
          </a:prstGeom>
          <a:noFill/>
          <a:ln w="6350" cap="sq" cmpd="sng" algn="ctr">
            <a:solidFill>
              <a:schemeClr val="tx1"/>
            </a:solidFill>
            <a:prstDash val="solid"/>
            <a:miter lim="800000"/>
          </a:ln>
          <a:effectLst>
            <a:softEdge rad="0"/>
          </a:effectLst>
        </p:spPr>
      </p:sp>
      <p:sp>
        <p:nvSpPr>
          <p:cNvPr id="3" name="Content Placeholder 2">
            <a:extLst>
              <a:ext uri="{FF2B5EF4-FFF2-40B4-BE49-F238E27FC236}">
                <a16:creationId xmlns:a16="http://schemas.microsoft.com/office/drawing/2014/main" id="{B6A79CB7-1B88-4F00-8D94-1C1C777FA5F2}"/>
              </a:ext>
            </a:extLst>
          </p:cNvPr>
          <p:cNvSpPr>
            <a:spLocks noGrp="1"/>
          </p:cNvSpPr>
          <p:nvPr>
            <p:ph idx="1"/>
          </p:nvPr>
        </p:nvSpPr>
        <p:spPr>
          <a:xfrm>
            <a:off x="1357950" y="1421176"/>
            <a:ext cx="4633415" cy="4164376"/>
          </a:xfrm>
        </p:spPr>
        <p:txBody>
          <a:bodyPr>
            <a:normAutofit fontScale="85000" lnSpcReduction="10000"/>
          </a:bodyPr>
          <a:lstStyle/>
          <a:p>
            <a:pPr marL="0" indent="0" algn="l" fontAlgn="base">
              <a:buNone/>
            </a:pPr>
            <a:r>
              <a:rPr lang="en-US" sz="2800" b="1" i="0" dirty="0">
                <a:effectLst/>
                <a:latin typeface="+mj-lt"/>
              </a:rPr>
              <a:t>“Real love is sexy, not fake pixels on a screen like porn.</a:t>
            </a:r>
          </a:p>
          <a:p>
            <a:pPr marL="0" indent="0" algn="l" fontAlgn="base">
              <a:buNone/>
            </a:pPr>
            <a:r>
              <a:rPr lang="en-US" sz="2800" b="1" i="0" dirty="0">
                <a:effectLst/>
                <a:latin typeface="+mj-lt"/>
              </a:rPr>
              <a:t>Love is something that brings meaning and purpose to life, it’s something that we are all after. And if you value real love and healthy relationships, consider how porn doesn’t help either of those things thrive.”</a:t>
            </a:r>
          </a:p>
          <a:p>
            <a:pPr marL="0" indent="0" algn="l" fontAlgn="base">
              <a:buNone/>
            </a:pPr>
            <a:r>
              <a:rPr lang="en-US" sz="2800" b="1" dirty="0">
                <a:latin typeface="+mj-lt"/>
              </a:rPr>
              <a:t>FTND</a:t>
            </a:r>
            <a:endParaRPr lang="en-US" sz="2800" b="1" i="0" dirty="0">
              <a:effectLst/>
              <a:latin typeface="+mj-lt"/>
            </a:endParaRPr>
          </a:p>
          <a:p>
            <a:pPr marL="0" indent="0">
              <a:lnSpc>
                <a:spcPct val="100000"/>
              </a:lnSpc>
              <a:buNone/>
            </a:pPr>
            <a:endParaRPr lang="en-US" sz="1300" dirty="0"/>
          </a:p>
        </p:txBody>
      </p:sp>
    </p:spTree>
    <p:extLst>
      <p:ext uri="{BB962C8B-B14F-4D97-AF65-F5344CB8AC3E}">
        <p14:creationId xmlns:p14="http://schemas.microsoft.com/office/powerpoint/2010/main" val="3397093930"/>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F4EBCC-FE86-430B-B045-896BD96448AC}"/>
              </a:ext>
            </a:extLst>
          </p:cNvPr>
          <p:cNvSpPr>
            <a:spLocks noGrp="1"/>
          </p:cNvSpPr>
          <p:nvPr>
            <p:ph type="title"/>
          </p:nvPr>
        </p:nvSpPr>
        <p:spPr/>
        <p:txBody>
          <a:bodyPr/>
          <a:lstStyle/>
          <a:p>
            <a:r>
              <a:rPr lang="en-US" dirty="0"/>
              <a:t>hope</a:t>
            </a:r>
          </a:p>
        </p:txBody>
      </p:sp>
      <p:sp>
        <p:nvSpPr>
          <p:cNvPr id="7" name="Text Placeholder 6">
            <a:extLst>
              <a:ext uri="{FF2B5EF4-FFF2-40B4-BE49-F238E27FC236}">
                <a16:creationId xmlns:a16="http://schemas.microsoft.com/office/drawing/2014/main" id="{8D1D1F11-90EB-4EA9-BD5B-CA8DEAA095D1}"/>
              </a:ext>
            </a:extLst>
          </p:cNvPr>
          <p:cNvSpPr>
            <a:spLocks noGrp="1"/>
          </p:cNvSpPr>
          <p:nvPr>
            <p:ph type="body" idx="1"/>
          </p:nvPr>
        </p:nvSpPr>
        <p:spPr/>
        <p:txBody>
          <a:bodyPr/>
          <a:lstStyle/>
          <a:p>
            <a:r>
              <a:rPr lang="en-US" dirty="0"/>
              <a:t>Shedding light into the darkness</a:t>
            </a:r>
          </a:p>
        </p:txBody>
      </p:sp>
    </p:spTree>
    <p:extLst>
      <p:ext uri="{BB962C8B-B14F-4D97-AF65-F5344CB8AC3E}">
        <p14:creationId xmlns:p14="http://schemas.microsoft.com/office/powerpoint/2010/main" val="933267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09D6CD28-D147-4DC0-A5FF-335351C7D0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2">
            <a:extLst>
              <a:ext uri="{FF2B5EF4-FFF2-40B4-BE49-F238E27FC236}">
                <a16:creationId xmlns:a16="http://schemas.microsoft.com/office/drawing/2014/main" id="{47CDDF69-9963-4CB8-8441-2D6CA2C66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199"/>
            <a:ext cx="11281609" cy="2146164"/>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19" name="Rectangle 14">
            <a:extLst>
              <a:ext uri="{FF2B5EF4-FFF2-40B4-BE49-F238E27FC236}">
                <a16:creationId xmlns:a16="http://schemas.microsoft.com/office/drawing/2014/main" id="{58B53A5F-63B3-4E86-93F7-275390D70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0453"/>
            <a:ext cx="10954512" cy="1819656"/>
          </a:xfrm>
          <a:prstGeom prst="rect">
            <a:avLst/>
          </a:prstGeom>
          <a:noFill/>
          <a:ln w="6350" cap="sq" cmpd="sng" algn="ctr">
            <a:solidFill>
              <a:schemeClr val="bg1"/>
            </a:solidFill>
            <a:prstDash val="solid"/>
            <a:miter lim="800000"/>
          </a:ln>
          <a:effectLst/>
        </p:spPr>
      </p:sp>
      <p:sp>
        <p:nvSpPr>
          <p:cNvPr id="4" name="Title 3">
            <a:extLst>
              <a:ext uri="{FF2B5EF4-FFF2-40B4-BE49-F238E27FC236}">
                <a16:creationId xmlns:a16="http://schemas.microsoft.com/office/drawing/2014/main" id="{96A12BFB-D242-48AE-98AF-2D58BB7AB024}"/>
              </a:ext>
            </a:extLst>
          </p:cNvPr>
          <p:cNvSpPr>
            <a:spLocks noGrp="1"/>
          </p:cNvSpPr>
          <p:nvPr>
            <p:ph type="title"/>
          </p:nvPr>
        </p:nvSpPr>
        <p:spPr>
          <a:xfrm>
            <a:off x="1064794" y="844481"/>
            <a:ext cx="10058400" cy="1371600"/>
          </a:xfrm>
        </p:spPr>
        <p:txBody>
          <a:bodyPr>
            <a:normAutofit/>
          </a:bodyPr>
          <a:lstStyle/>
          <a:p>
            <a:pPr algn="ctr"/>
            <a:r>
              <a:rPr lang="en-US" dirty="0">
                <a:solidFill>
                  <a:schemeClr val="bg1"/>
                </a:solidFill>
              </a:rPr>
              <a:t>Overcoming shame</a:t>
            </a:r>
          </a:p>
        </p:txBody>
      </p:sp>
      <p:graphicFrame>
        <p:nvGraphicFramePr>
          <p:cNvPr id="6" name="Content Placeholder 5">
            <a:extLst>
              <a:ext uri="{FF2B5EF4-FFF2-40B4-BE49-F238E27FC236}">
                <a16:creationId xmlns:a16="http://schemas.microsoft.com/office/drawing/2014/main" id="{5A844E1D-B586-4E7C-A602-6084E84D7F76}"/>
              </a:ext>
            </a:extLst>
          </p:cNvPr>
          <p:cNvGraphicFramePr>
            <a:graphicFrameLocks noGrp="1"/>
          </p:cNvGraphicFramePr>
          <p:nvPr>
            <p:ph idx="1"/>
            <p:extLst>
              <p:ext uri="{D42A27DB-BD31-4B8C-83A1-F6EECF244321}">
                <p14:modId xmlns:p14="http://schemas.microsoft.com/office/powerpoint/2010/main" val="983805135"/>
              </p:ext>
            </p:extLst>
          </p:nvPr>
        </p:nvGraphicFramePr>
        <p:xfrm>
          <a:off x="1473200" y="3060562"/>
          <a:ext cx="9269012" cy="29084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1470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04DB13E-F722-4ED6-BB00-556651E952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E8D93C5-28EB-42D0-86CE-D80495565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4" name="Rectangle 13">
            <a:extLst>
              <a:ext uri="{FF2B5EF4-FFF2-40B4-BE49-F238E27FC236}">
                <a16:creationId xmlns:a16="http://schemas.microsoft.com/office/drawing/2014/main" id="{AB1B1E7D-F76D-4744-AF85-239E6998A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6" name="Rectangle 15">
            <a:extLst>
              <a:ext uri="{FF2B5EF4-FFF2-40B4-BE49-F238E27FC236}">
                <a16:creationId xmlns:a16="http://schemas.microsoft.com/office/drawing/2014/main" id="{3BB65211-00DB-45B6-A223-033B2D19C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8" name="Group 17">
            <a:extLst>
              <a:ext uri="{FF2B5EF4-FFF2-40B4-BE49-F238E27FC236}">
                <a16:creationId xmlns:a16="http://schemas.microsoft.com/office/drawing/2014/main" id="{E26428D7-C6F3-473D-A360-A3F5C3E872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9" name="Straight Connector 18">
              <a:extLst>
                <a:ext uri="{FF2B5EF4-FFF2-40B4-BE49-F238E27FC236}">
                  <a16:creationId xmlns:a16="http://schemas.microsoft.com/office/drawing/2014/main" id="{14DF524F-3FEF-4236-90C6-820E876A94E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400A003-1BE9-49C2-8E57-DCD9B870FC8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BF0991-F9A1-4282-99DB-92D70239F6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EA4E4267-CAF0-4C38-8DC6-CD3B1A9F04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EE3ACC5-126D-4BA4-8B45-7F0B5B839C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84"/>
            <a:ext cx="12192000" cy="6858000"/>
          </a:xfrm>
          <a:prstGeom prst="rect">
            <a:avLst/>
          </a:prstGeom>
          <a:blipFill dpi="0" rotWithShape="1">
            <a:blip r:embed="rId3">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a:extLst>
              <a:ext uri="{FF2B5EF4-FFF2-40B4-BE49-F238E27FC236}">
                <a16:creationId xmlns:a16="http://schemas.microsoft.com/office/drawing/2014/main" id="{AB2868F7-FE10-4289-A5BD-90763C7A2F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3866" cy="68580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D94142C-10EE-487C-A327-404FDF358F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6197" y="643464"/>
            <a:ext cx="4143830" cy="5566305"/>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sp>
      <p:sp>
        <p:nvSpPr>
          <p:cNvPr id="31" name="Rectangle 30">
            <a:extLst>
              <a:ext uri="{FF2B5EF4-FFF2-40B4-BE49-F238E27FC236}">
                <a16:creationId xmlns:a16="http://schemas.microsoft.com/office/drawing/2014/main" id="{5F7FAC2D-7A74-4939-A917-A1A5AF935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587" y="806860"/>
            <a:ext cx="3813048" cy="5239512"/>
          </a:xfrm>
          <a:prstGeom prst="rect">
            <a:avLst/>
          </a:prstGeom>
          <a:noFill/>
          <a:ln w="6350" cap="sq" cmpd="sng" algn="ctr">
            <a:solidFill>
              <a:schemeClr val="bg1"/>
            </a:solidFill>
            <a:prstDash val="solid"/>
            <a:miter lim="800000"/>
          </a:ln>
          <a:effectLst/>
        </p:spPr>
      </p:sp>
      <p:sp>
        <p:nvSpPr>
          <p:cNvPr id="2" name="Title 1">
            <a:extLst>
              <a:ext uri="{FF2B5EF4-FFF2-40B4-BE49-F238E27FC236}">
                <a16:creationId xmlns:a16="http://schemas.microsoft.com/office/drawing/2014/main" id="{73B444F4-34A9-49F2-B1C5-68E458405817}"/>
              </a:ext>
            </a:extLst>
          </p:cNvPr>
          <p:cNvSpPr>
            <a:spLocks noGrp="1"/>
          </p:cNvSpPr>
          <p:nvPr>
            <p:ph type="title"/>
          </p:nvPr>
        </p:nvSpPr>
        <p:spPr>
          <a:xfrm>
            <a:off x="1256493" y="1559768"/>
            <a:ext cx="2978281" cy="3135379"/>
          </a:xfrm>
        </p:spPr>
        <p:txBody>
          <a:bodyPr vert="horz" lIns="91440" tIns="45720" rIns="91440" bIns="45720" rtlCol="0" anchor="ctr">
            <a:normAutofit/>
          </a:bodyPr>
          <a:lstStyle/>
          <a:p>
            <a:pPr algn="ctr">
              <a:lnSpc>
                <a:spcPct val="83000"/>
              </a:lnSpc>
            </a:pPr>
            <a:r>
              <a:rPr lang="en-US" sz="4400" cap="all" spc="-100" dirty="0">
                <a:solidFill>
                  <a:schemeClr val="bg1"/>
                </a:solidFill>
              </a:rPr>
              <a:t>Retrain your brain</a:t>
            </a:r>
          </a:p>
        </p:txBody>
      </p:sp>
      <p:sp>
        <p:nvSpPr>
          <p:cNvPr id="33" name="Rectangle 32">
            <a:extLst>
              <a:ext uri="{FF2B5EF4-FFF2-40B4-BE49-F238E27FC236}">
                <a16:creationId xmlns:a16="http://schemas.microsoft.com/office/drawing/2014/main" id="{BA53A868-C420-4BAE-9244-EC162AF05C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67992" y="640856"/>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5" name="Straight Connector 34">
            <a:extLst>
              <a:ext uri="{FF2B5EF4-FFF2-40B4-BE49-F238E27FC236}">
                <a16:creationId xmlns:a16="http://schemas.microsoft.com/office/drawing/2014/main" id="{C2686EF3-81CC-419F-96C3-002A758803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F8D93CCA-A85E-4529-A6F0-8BB54D27BCD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73932" y="640855"/>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1ECFA516-C18C-41AE-AFF2-A0D0A59C9E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82292" y="1286150"/>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7" name="Graphic 6" descr="Brain in head">
            <a:extLst>
              <a:ext uri="{FF2B5EF4-FFF2-40B4-BE49-F238E27FC236}">
                <a16:creationId xmlns:a16="http://schemas.microsoft.com/office/drawing/2014/main" id="{08DAE29A-EAC7-4093-B2A1-A5FE2C0713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65357" y="645106"/>
            <a:ext cx="5564663" cy="5564663"/>
          </a:xfrm>
          <a:prstGeom prst="rect">
            <a:avLst/>
          </a:prstGeom>
        </p:spPr>
      </p:pic>
    </p:spTree>
    <p:extLst>
      <p:ext uri="{BB962C8B-B14F-4D97-AF65-F5344CB8AC3E}">
        <p14:creationId xmlns:p14="http://schemas.microsoft.com/office/powerpoint/2010/main" val="2661391836"/>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B94089-7DE5-4B02-A3AC-9FA1193F1A21}"/>
              </a:ext>
            </a:extLst>
          </p:cNvPr>
          <p:cNvPicPr>
            <a:picLocks noChangeAspect="1"/>
          </p:cNvPicPr>
          <p:nvPr/>
        </p:nvPicPr>
        <p:blipFill rotWithShape="1">
          <a:blip r:embed="rId3"/>
          <a:srcRect t="9330" r="8707" b="13737"/>
          <a:stretch/>
        </p:blipFill>
        <p:spPr>
          <a:xfrm>
            <a:off x="20" y="10"/>
            <a:ext cx="12191980" cy="6857990"/>
          </a:xfrm>
          <a:prstGeom prst="rect">
            <a:avLst/>
          </a:prstGeom>
          <a:solidFill>
            <a:schemeClr val="accent4">
              <a:lumMod val="60000"/>
              <a:lumOff val="40000"/>
            </a:schemeClr>
          </a:solidFill>
        </p:spPr>
      </p:pic>
      <p:sp>
        <p:nvSpPr>
          <p:cNvPr id="10" name="Rectangle 9">
            <a:extLst>
              <a:ext uri="{FF2B5EF4-FFF2-40B4-BE49-F238E27FC236}">
                <a16:creationId xmlns:a16="http://schemas.microsoft.com/office/drawing/2014/main" id="{A00D92BF-81D0-4FF2-8513-4AA1A3E47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chemeClr val="accent3">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05DB1377-3131-47D4-B7B7-ED43F30F484D}"/>
              </a:ext>
            </a:extLst>
          </p:cNvPr>
          <p:cNvSpPr>
            <a:spLocks noGrp="1"/>
          </p:cNvSpPr>
          <p:nvPr>
            <p:ph type="title"/>
          </p:nvPr>
        </p:nvSpPr>
        <p:spPr>
          <a:xfrm>
            <a:off x="1024128" y="585216"/>
            <a:ext cx="6007027" cy="1499616"/>
          </a:xfrm>
        </p:spPr>
        <p:txBody>
          <a:bodyPr>
            <a:normAutofit/>
          </a:bodyPr>
          <a:lstStyle/>
          <a:p>
            <a:r>
              <a:rPr lang="en-US" dirty="0" err="1">
                <a:solidFill>
                  <a:srgbClr val="FFFFFF"/>
                </a:solidFill>
                <a:latin typeface="Avenir Next LT Pro" panose="020B0504020202020204" pitchFamily="34" charset="77"/>
              </a:rPr>
              <a:t>A+b</a:t>
            </a:r>
            <a:r>
              <a:rPr lang="en-US" dirty="0">
                <a:solidFill>
                  <a:srgbClr val="FFFFFF"/>
                </a:solidFill>
                <a:latin typeface="Avenir Next LT Pro" panose="020B0504020202020204" pitchFamily="34" charset="77"/>
              </a:rPr>
              <a:t>=c</a:t>
            </a:r>
          </a:p>
        </p:txBody>
      </p:sp>
      <p:cxnSp>
        <p:nvCxnSpPr>
          <p:cNvPr id="12" name="Straight Connector 11">
            <a:extLst>
              <a:ext uri="{FF2B5EF4-FFF2-40B4-BE49-F238E27FC236}">
                <a16:creationId xmlns:a16="http://schemas.microsoft.com/office/drawing/2014/main" id="{D7921103-1BF7-497A-81AD-2552D43B80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E4D5278-114B-40F3-AB2B-002021FA79C3}"/>
              </a:ext>
            </a:extLst>
          </p:cNvPr>
          <p:cNvSpPr>
            <a:spLocks noGrp="1"/>
          </p:cNvSpPr>
          <p:nvPr>
            <p:ph idx="1"/>
          </p:nvPr>
        </p:nvSpPr>
        <p:spPr>
          <a:xfrm>
            <a:off x="1024127" y="1875634"/>
            <a:ext cx="6007027" cy="4532061"/>
          </a:xfrm>
        </p:spPr>
        <p:txBody>
          <a:bodyPr>
            <a:noAutofit/>
          </a:bodyPr>
          <a:lstStyle/>
          <a:p>
            <a:endParaRPr lang="en-US" sz="2400" dirty="0">
              <a:solidFill>
                <a:srgbClr val="FFFFFF"/>
              </a:solidFill>
              <a:latin typeface="Avenir Next LT Pro" panose="020B0504020202020204" pitchFamily="34" charset="77"/>
            </a:endParaRPr>
          </a:p>
          <a:p>
            <a:r>
              <a:rPr lang="en-US" sz="2400" b="1" dirty="0">
                <a:solidFill>
                  <a:srgbClr val="FFFFFF"/>
                </a:solidFill>
                <a:latin typeface="Avenir Next LT Pro" panose="020B0504020202020204" pitchFamily="34" charset="77"/>
              </a:rPr>
              <a:t>A</a:t>
            </a:r>
            <a:r>
              <a:rPr lang="en-US" sz="2400" dirty="0">
                <a:solidFill>
                  <a:srgbClr val="FFFFFF"/>
                </a:solidFill>
                <a:latin typeface="Avenir Next LT Pro" panose="020B0504020202020204" pitchFamily="34" charset="77"/>
              </a:rPr>
              <a:t> = </a:t>
            </a:r>
            <a:r>
              <a:rPr lang="en-US" sz="2400" b="1" dirty="0">
                <a:solidFill>
                  <a:srgbClr val="FFFFFF"/>
                </a:solidFill>
                <a:latin typeface="Avenir Next LT Pro" panose="020B0504020202020204" pitchFamily="34" charset="77"/>
              </a:rPr>
              <a:t>Activating </a:t>
            </a:r>
            <a:r>
              <a:rPr lang="en-US" sz="2400" dirty="0">
                <a:solidFill>
                  <a:srgbClr val="FFFFFF"/>
                </a:solidFill>
                <a:latin typeface="Avenir Next LT Pro" panose="020B0504020202020204" pitchFamily="34" charset="77"/>
              </a:rPr>
              <a:t>event or stressor or trigger situation</a:t>
            </a:r>
          </a:p>
          <a:p>
            <a:endParaRPr lang="en-US" sz="2400" dirty="0">
              <a:solidFill>
                <a:srgbClr val="FFFFFF"/>
              </a:solidFill>
              <a:latin typeface="Avenir Next LT Pro" panose="020B0504020202020204" pitchFamily="34" charset="77"/>
            </a:endParaRPr>
          </a:p>
          <a:p>
            <a:r>
              <a:rPr lang="en-US" sz="2400" b="1" dirty="0">
                <a:solidFill>
                  <a:srgbClr val="FFFFFF"/>
                </a:solidFill>
                <a:latin typeface="Avenir Next LT Pro" panose="020B0504020202020204" pitchFamily="34" charset="77"/>
              </a:rPr>
              <a:t>B</a:t>
            </a:r>
            <a:r>
              <a:rPr lang="en-US" sz="2400" dirty="0">
                <a:solidFill>
                  <a:srgbClr val="FFFFFF"/>
                </a:solidFill>
                <a:latin typeface="Avenir Next LT Pro" panose="020B0504020202020204" pitchFamily="34" charset="77"/>
              </a:rPr>
              <a:t> = </a:t>
            </a:r>
            <a:r>
              <a:rPr lang="en-US" sz="2400" b="1" dirty="0">
                <a:solidFill>
                  <a:srgbClr val="FFFFFF"/>
                </a:solidFill>
                <a:latin typeface="Avenir Next LT Pro" panose="020B0504020202020204" pitchFamily="34" charset="77"/>
              </a:rPr>
              <a:t>Belief</a:t>
            </a:r>
            <a:r>
              <a:rPr lang="en-US" sz="2400" dirty="0">
                <a:solidFill>
                  <a:srgbClr val="FFFFFF"/>
                </a:solidFill>
                <a:latin typeface="Avenir Next LT Pro" panose="020B0504020202020204" pitchFamily="34" charset="77"/>
              </a:rPr>
              <a:t> or thoughts and feelings about the stressor</a:t>
            </a:r>
          </a:p>
          <a:p>
            <a:endParaRPr lang="en-US" sz="2400" dirty="0">
              <a:solidFill>
                <a:srgbClr val="FFFFFF"/>
              </a:solidFill>
              <a:latin typeface="Avenir Next LT Pro" panose="020B0504020202020204" pitchFamily="34" charset="77"/>
            </a:endParaRPr>
          </a:p>
          <a:p>
            <a:r>
              <a:rPr lang="en-US" sz="2400" b="1" dirty="0">
                <a:solidFill>
                  <a:srgbClr val="FFFFFF"/>
                </a:solidFill>
                <a:latin typeface="Avenir Next LT Pro" panose="020B0504020202020204" pitchFamily="34" charset="77"/>
              </a:rPr>
              <a:t>C</a:t>
            </a:r>
            <a:r>
              <a:rPr lang="en-US" sz="2400" dirty="0">
                <a:solidFill>
                  <a:srgbClr val="FFFFFF"/>
                </a:solidFill>
                <a:latin typeface="Avenir Next LT Pro" panose="020B0504020202020204" pitchFamily="34" charset="77"/>
              </a:rPr>
              <a:t> = </a:t>
            </a:r>
            <a:r>
              <a:rPr lang="en-US" sz="2400" b="1" dirty="0">
                <a:solidFill>
                  <a:srgbClr val="FFFFFF"/>
                </a:solidFill>
                <a:latin typeface="Avenir Next LT Pro" panose="020B0504020202020204" pitchFamily="34" charset="77"/>
              </a:rPr>
              <a:t>Consequence</a:t>
            </a:r>
            <a:r>
              <a:rPr lang="en-US" sz="2400" dirty="0">
                <a:solidFill>
                  <a:srgbClr val="FFFFFF"/>
                </a:solidFill>
                <a:latin typeface="Avenir Next LT Pro" panose="020B0504020202020204" pitchFamily="34" charset="77"/>
              </a:rPr>
              <a:t> or results caused by our belief</a:t>
            </a:r>
          </a:p>
        </p:txBody>
      </p:sp>
    </p:spTree>
    <p:extLst>
      <p:ext uri="{BB962C8B-B14F-4D97-AF65-F5344CB8AC3E}">
        <p14:creationId xmlns:p14="http://schemas.microsoft.com/office/powerpoint/2010/main" val="1630719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erson holding the head&#10;&#10;Description automatically generated with low confidence">
            <a:extLst>
              <a:ext uri="{FF2B5EF4-FFF2-40B4-BE49-F238E27FC236}">
                <a16:creationId xmlns:a16="http://schemas.microsoft.com/office/drawing/2014/main" id="{892BED43-1900-DB41-B650-41FF710F1ED7}"/>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525CE69-B5B6-964F-A351-2FB40FFD2327}"/>
              </a:ext>
            </a:extLst>
          </p:cNvPr>
          <p:cNvSpPr/>
          <p:nvPr/>
        </p:nvSpPr>
        <p:spPr>
          <a:xfrm>
            <a:off x="4631961" y="0"/>
            <a:ext cx="7560039" cy="6858000"/>
          </a:xfrm>
          <a:prstGeom prst="rect">
            <a:avLst/>
          </a:prstGeom>
          <a:solidFill>
            <a:srgbClr val="A09642">
              <a:alpha val="74118"/>
            </a:srgb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FFFFFF"/>
              </a:solidFill>
            </a:endParaRPr>
          </a:p>
          <a:p>
            <a:endParaRPr lang="en-US" sz="2400" dirty="0">
              <a:solidFill>
                <a:srgbClr val="FFFFFF"/>
              </a:solidFill>
            </a:endParaRPr>
          </a:p>
          <a:p>
            <a:endParaRPr lang="en-US" sz="2400" dirty="0">
              <a:solidFill>
                <a:srgbClr val="FFFFFF"/>
              </a:solidFill>
            </a:endParaRPr>
          </a:p>
        </p:txBody>
      </p:sp>
      <p:sp>
        <p:nvSpPr>
          <p:cNvPr id="6" name="Title 1">
            <a:extLst>
              <a:ext uri="{FF2B5EF4-FFF2-40B4-BE49-F238E27FC236}">
                <a16:creationId xmlns:a16="http://schemas.microsoft.com/office/drawing/2014/main" id="{BDE65356-2B65-9548-9371-3113AE3360FA}"/>
              </a:ext>
            </a:extLst>
          </p:cNvPr>
          <p:cNvSpPr txBox="1">
            <a:spLocks/>
          </p:cNvSpPr>
          <p:nvPr/>
        </p:nvSpPr>
        <p:spPr>
          <a:xfrm>
            <a:off x="5089793" y="404729"/>
            <a:ext cx="6007027" cy="1499616"/>
          </a:xfrm>
          <a:prstGeom prst="rect">
            <a:avLst/>
          </a:prstGeom>
        </p:spPr>
        <p:txBody>
          <a:bodyPr>
            <a:normAutofit/>
          </a:bodyPr>
          <a:lstStyle>
            <a:lvl1pPr algn="l" defTabSz="914400" rtl="0" eaLnBrk="1" latinLnBrk="0" hangingPunct="1">
              <a:lnSpc>
                <a:spcPct val="90000"/>
              </a:lnSpc>
              <a:spcBef>
                <a:spcPct val="0"/>
              </a:spcBef>
              <a:buNone/>
              <a:defRPr lang="en-US" sz="4000" i="0" kern="1200" cap="none" spc="0" baseline="0" dirty="0">
                <a:solidFill>
                  <a:schemeClr val="tx1">
                    <a:lumMod val="85000"/>
                    <a:lumOff val="15000"/>
                  </a:schemeClr>
                </a:solidFill>
                <a:effectLst/>
                <a:latin typeface="+mj-lt"/>
                <a:ea typeface="+mn-ea"/>
                <a:cs typeface="+mn-cs"/>
              </a:defRPr>
            </a:lvl1pPr>
          </a:lstStyle>
          <a:p>
            <a:r>
              <a:rPr lang="en-US" sz="5000" dirty="0">
                <a:solidFill>
                  <a:srgbClr val="FFFFFF"/>
                </a:solidFill>
              </a:rPr>
              <a:t>A+B=C</a:t>
            </a:r>
          </a:p>
        </p:txBody>
      </p:sp>
      <p:sp>
        <p:nvSpPr>
          <p:cNvPr id="9" name="TextBox 8">
            <a:extLst>
              <a:ext uri="{FF2B5EF4-FFF2-40B4-BE49-F238E27FC236}">
                <a16:creationId xmlns:a16="http://schemas.microsoft.com/office/drawing/2014/main" id="{CA46BD20-BC97-9B41-AA37-C757C0D12D96}"/>
              </a:ext>
            </a:extLst>
          </p:cNvPr>
          <p:cNvSpPr txBox="1"/>
          <p:nvPr/>
        </p:nvSpPr>
        <p:spPr>
          <a:xfrm>
            <a:off x="5012675" y="1333041"/>
            <a:ext cx="6643171" cy="5724644"/>
          </a:xfrm>
          <a:prstGeom prst="rect">
            <a:avLst/>
          </a:prstGeom>
          <a:noFill/>
        </p:spPr>
        <p:txBody>
          <a:bodyPr wrap="square" rtlCol="0">
            <a:spAutoFit/>
          </a:bodyPr>
          <a:lstStyle/>
          <a:p>
            <a:r>
              <a:rPr lang="en-US" sz="2200" i="1" dirty="0">
                <a:solidFill>
                  <a:srgbClr val="FFFFFF"/>
                </a:solidFill>
              </a:rPr>
              <a:t>For example:</a:t>
            </a:r>
          </a:p>
          <a:p>
            <a:endParaRPr lang="en-US" sz="2200" i="1" dirty="0">
              <a:solidFill>
                <a:srgbClr val="FFFFFF"/>
              </a:solidFill>
            </a:endParaRPr>
          </a:p>
          <a:p>
            <a:r>
              <a:rPr lang="en-US" sz="2200" b="1" dirty="0">
                <a:solidFill>
                  <a:srgbClr val="FFFFFF"/>
                </a:solidFill>
              </a:rPr>
              <a:t>A </a:t>
            </a:r>
            <a:r>
              <a:rPr lang="en-US" sz="2200" dirty="0">
                <a:solidFill>
                  <a:srgbClr val="FFFFFF"/>
                </a:solidFill>
              </a:rPr>
              <a:t>— Activating Event or Stressor</a:t>
            </a:r>
            <a:r>
              <a:rPr lang="en-US" sz="2200" dirty="0">
                <a:solidFill>
                  <a:srgbClr val="FFFFFF"/>
                </a:solidFill>
                <a:latin typeface="Tw Cen MT" panose="020B0602020104020603" pitchFamily="34" charset="77"/>
              </a:rPr>
              <a:t>: </a:t>
            </a:r>
            <a:r>
              <a:rPr lang="en-US" sz="2400" b="1" cap="small" dirty="0">
                <a:solidFill>
                  <a:srgbClr val="FFFFFF"/>
                </a:solidFill>
                <a:latin typeface="Tw Cen MT" panose="020B0602020104020603" pitchFamily="34" charset="77"/>
              </a:rPr>
              <a:t>Your boss asks you to work this weekend.</a:t>
            </a:r>
          </a:p>
          <a:p>
            <a:r>
              <a:rPr lang="en-US" sz="2200" b="1" dirty="0">
                <a:solidFill>
                  <a:srgbClr val="FFFFFF"/>
                </a:solidFill>
              </a:rPr>
              <a:t>B</a:t>
            </a:r>
            <a:r>
              <a:rPr lang="en-US" sz="2200" dirty="0">
                <a:solidFill>
                  <a:srgbClr val="FFFFFF"/>
                </a:solidFill>
              </a:rPr>
              <a:t> — Your belief about working this weekend is that it is unfair to ask you. </a:t>
            </a:r>
            <a:r>
              <a:rPr lang="en-US" sz="2400" b="1" cap="small" dirty="0">
                <a:solidFill>
                  <a:srgbClr val="FFFFFF"/>
                </a:solidFill>
                <a:latin typeface="Tw Cen MT" panose="020B0602020104020603" pitchFamily="34" charset="77"/>
              </a:rPr>
              <a:t>You believe you should not have to work weekends.</a:t>
            </a:r>
          </a:p>
          <a:p>
            <a:r>
              <a:rPr lang="en-US" sz="2200" b="1" dirty="0">
                <a:solidFill>
                  <a:srgbClr val="FFFFFF"/>
                </a:solidFill>
              </a:rPr>
              <a:t>C </a:t>
            </a:r>
            <a:r>
              <a:rPr lang="en-US" sz="2200" dirty="0">
                <a:solidFill>
                  <a:srgbClr val="FFFFFF"/>
                </a:solidFill>
              </a:rPr>
              <a:t>— The consequence or result is that </a:t>
            </a:r>
            <a:r>
              <a:rPr lang="en-US" sz="2400" b="1" cap="small" dirty="0">
                <a:solidFill>
                  <a:srgbClr val="FFFFFF"/>
                </a:solidFill>
                <a:latin typeface="Tw Cen MT" panose="020B0602020104020603" pitchFamily="34" charset="77"/>
              </a:rPr>
              <a:t>you decide not to work this weekend,</a:t>
            </a:r>
            <a:r>
              <a:rPr lang="en-US" sz="2000" cap="small" dirty="0">
                <a:solidFill>
                  <a:srgbClr val="FFFFFF"/>
                </a:solidFill>
              </a:rPr>
              <a:t> </a:t>
            </a:r>
            <a:r>
              <a:rPr lang="en-US" sz="2200" dirty="0">
                <a:solidFill>
                  <a:srgbClr val="FFFFFF"/>
                </a:solidFill>
              </a:rPr>
              <a:t>even though all of your co-workers have been asked to work this weekend as well.</a:t>
            </a:r>
          </a:p>
          <a:p>
            <a:endParaRPr lang="en-US" sz="2200" dirty="0">
              <a:solidFill>
                <a:srgbClr val="FFFFFF"/>
              </a:solidFill>
            </a:endParaRPr>
          </a:p>
          <a:p>
            <a:r>
              <a:rPr lang="en-US" sz="2400" b="1" cap="small" dirty="0">
                <a:solidFill>
                  <a:srgbClr val="FFFFFF"/>
                </a:solidFill>
                <a:latin typeface="Tw Cen MT" panose="020B0602020104020603" pitchFamily="34" charset="77"/>
              </a:rPr>
              <a:t>It is your false belief that asking you to work on a weekend is unfair and that you do not have to work weekends.</a:t>
            </a:r>
          </a:p>
          <a:p>
            <a:endParaRPr lang="en-US" dirty="0"/>
          </a:p>
        </p:txBody>
      </p:sp>
    </p:spTree>
    <p:extLst>
      <p:ext uri="{BB962C8B-B14F-4D97-AF65-F5344CB8AC3E}">
        <p14:creationId xmlns:p14="http://schemas.microsoft.com/office/powerpoint/2010/main" val="3155212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47421797-7B77-498E-A01C-0A1194615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bstract image">
            <a:extLst>
              <a:ext uri="{FF2B5EF4-FFF2-40B4-BE49-F238E27FC236}">
                <a16:creationId xmlns:a16="http://schemas.microsoft.com/office/drawing/2014/main" id="{5C002EE5-E4FF-463C-8DAA-9AC0B6D407FF}"/>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47" name="Rectangle 46">
            <a:extLst>
              <a:ext uri="{FF2B5EF4-FFF2-40B4-BE49-F238E27FC236}">
                <a16:creationId xmlns:a16="http://schemas.microsoft.com/office/drawing/2014/main" id="{926D38EC-CD1B-456B-A813-64F8D8E71D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alpha val="94000"/>
            </a:schemeClr>
          </a:solidFill>
          <a:ln w="6350" cap="flat" cmpd="sng" algn="ctr">
            <a:noFill/>
            <a:prstDash val="solid"/>
          </a:ln>
          <a:effectLst>
            <a:softEdge rad="0"/>
          </a:effectLst>
        </p:spPr>
      </p:sp>
      <p:sp>
        <p:nvSpPr>
          <p:cNvPr id="49" name="Rectangle 48">
            <a:extLst>
              <a:ext uri="{FF2B5EF4-FFF2-40B4-BE49-F238E27FC236}">
                <a16:creationId xmlns:a16="http://schemas.microsoft.com/office/drawing/2014/main" id="{2DC18E46-CA2E-43A8-A2EC-61D30FAC3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
        <p:nvSpPr>
          <p:cNvPr id="2" name="Title 1">
            <a:extLst>
              <a:ext uri="{FF2B5EF4-FFF2-40B4-BE49-F238E27FC236}">
                <a16:creationId xmlns:a16="http://schemas.microsoft.com/office/drawing/2014/main" id="{92C9295F-E638-4F61-AFE2-CF3E40556031}"/>
              </a:ext>
            </a:extLst>
          </p:cNvPr>
          <p:cNvSpPr>
            <a:spLocks noGrp="1"/>
          </p:cNvSpPr>
          <p:nvPr>
            <p:ph type="title"/>
          </p:nvPr>
        </p:nvSpPr>
        <p:spPr>
          <a:xfrm>
            <a:off x="1066800" y="642594"/>
            <a:ext cx="10058400" cy="1371600"/>
          </a:xfrm>
        </p:spPr>
        <p:txBody>
          <a:bodyPr>
            <a:normAutofit/>
          </a:bodyPr>
          <a:lstStyle/>
          <a:p>
            <a:r>
              <a:rPr lang="en-US" dirty="0"/>
              <a:t>It’s not a small problem.</a:t>
            </a:r>
          </a:p>
        </p:txBody>
      </p:sp>
      <p:graphicFrame>
        <p:nvGraphicFramePr>
          <p:cNvPr id="31" name="Content Placeholder 2" descr="timeline">
            <a:extLst>
              <a:ext uri="{FF2B5EF4-FFF2-40B4-BE49-F238E27FC236}">
                <a16:creationId xmlns:a16="http://schemas.microsoft.com/office/drawing/2014/main" id="{613FC9B6-ED9E-4F51-A217-156DA01928CD}"/>
              </a:ext>
            </a:extLst>
          </p:cNvPr>
          <p:cNvGraphicFramePr/>
          <p:nvPr>
            <p:extLst>
              <p:ext uri="{D42A27DB-BD31-4B8C-83A1-F6EECF244321}">
                <p14:modId xmlns:p14="http://schemas.microsoft.com/office/powerpoint/2010/main" val="4095815625"/>
              </p:ext>
            </p:extLst>
          </p:nvPr>
        </p:nvGraphicFramePr>
        <p:xfrm>
          <a:off x="1066800" y="2103120"/>
          <a:ext cx="10058400" cy="38496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16010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95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32E758-3DDD-417B-8EB3-75F19D89E350}"/>
              </a:ext>
            </a:extLst>
          </p:cNvPr>
          <p:cNvSpPr>
            <a:spLocks noGrp="1"/>
          </p:cNvSpPr>
          <p:nvPr>
            <p:ph type="title"/>
          </p:nvPr>
        </p:nvSpPr>
        <p:spPr>
          <a:xfrm>
            <a:off x="524256" y="4767072"/>
            <a:ext cx="6594189" cy="1625210"/>
          </a:xfrm>
        </p:spPr>
        <p:txBody>
          <a:bodyPr>
            <a:normAutofit/>
          </a:bodyPr>
          <a:lstStyle/>
          <a:p>
            <a:pPr algn="ctr"/>
            <a:r>
              <a:rPr lang="en-US" sz="4000" dirty="0">
                <a:solidFill>
                  <a:srgbClr val="FFFFFF"/>
                </a:solidFill>
                <a:latin typeface="Avenir Next LT Pro" panose="020B0504020202020204" pitchFamily="34" charset="77"/>
              </a:rPr>
              <a:t>I think, therefore I am </a:t>
            </a:r>
          </a:p>
        </p:txBody>
      </p:sp>
      <p:pic>
        <p:nvPicPr>
          <p:cNvPr id="5" name="Picture 4" descr="A picture containing drawing&#10;&#10;Description automatically generated">
            <a:extLst>
              <a:ext uri="{FF2B5EF4-FFF2-40B4-BE49-F238E27FC236}">
                <a16:creationId xmlns:a16="http://schemas.microsoft.com/office/drawing/2014/main" id="{24C958E3-121B-4837-ADC7-0BDE98F899B4}"/>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2747" r="1" b="29062"/>
          <a:stretch/>
        </p:blipFill>
        <p:spPr>
          <a:xfrm>
            <a:off x="327547" y="321733"/>
            <a:ext cx="7058306"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DFA4B70-0801-420C-AEF5-2F74485979A2}"/>
              </a:ext>
            </a:extLst>
          </p:cNvPr>
          <p:cNvSpPr>
            <a:spLocks noGrp="1"/>
          </p:cNvSpPr>
          <p:nvPr>
            <p:ph idx="1"/>
          </p:nvPr>
        </p:nvSpPr>
        <p:spPr>
          <a:xfrm>
            <a:off x="8029319" y="917725"/>
            <a:ext cx="3424739" cy="4852362"/>
          </a:xfrm>
        </p:spPr>
        <p:txBody>
          <a:bodyPr anchor="ctr">
            <a:normAutofit/>
          </a:bodyPr>
          <a:lstStyle/>
          <a:p>
            <a:r>
              <a:rPr lang="en-US" sz="2400" dirty="0">
                <a:solidFill>
                  <a:srgbClr val="FFFFFF"/>
                </a:solidFill>
                <a:latin typeface="Avenir Next LT Pro" panose="020B0504020202020204" pitchFamily="34" charset="77"/>
              </a:rPr>
              <a:t>Everything that goes in is feeding you or depleting you.</a:t>
            </a:r>
          </a:p>
          <a:p>
            <a:endParaRPr lang="en-US" sz="2400" dirty="0">
              <a:solidFill>
                <a:srgbClr val="FFFFFF"/>
              </a:solidFill>
              <a:latin typeface="Avenir Next LT Pro" panose="020B0504020202020204" pitchFamily="34" charset="77"/>
            </a:endParaRPr>
          </a:p>
          <a:p>
            <a:r>
              <a:rPr lang="en-US" sz="2400" dirty="0">
                <a:solidFill>
                  <a:srgbClr val="FFFFFF"/>
                </a:solidFill>
                <a:latin typeface="Avenir Next LT Pro" panose="020B0504020202020204" pitchFamily="34" charset="77"/>
              </a:rPr>
              <a:t>“Be transformed by the renewing of your minds . . .” Romans 12:2</a:t>
            </a:r>
          </a:p>
        </p:txBody>
      </p:sp>
    </p:spTree>
    <p:extLst>
      <p:ext uri="{BB962C8B-B14F-4D97-AF65-F5344CB8AC3E}">
        <p14:creationId xmlns:p14="http://schemas.microsoft.com/office/powerpoint/2010/main" val="32189034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0CC7-E6DB-4280-8D8D-7A7180C3E271}"/>
              </a:ext>
            </a:extLst>
          </p:cNvPr>
          <p:cNvSpPr>
            <a:spLocks noGrp="1"/>
          </p:cNvSpPr>
          <p:nvPr>
            <p:ph type="title"/>
          </p:nvPr>
        </p:nvSpPr>
        <p:spPr>
          <a:xfrm>
            <a:off x="1024128" y="585216"/>
            <a:ext cx="6066818" cy="1499616"/>
          </a:xfrm>
        </p:spPr>
        <p:txBody>
          <a:bodyPr>
            <a:normAutofit/>
          </a:bodyPr>
          <a:lstStyle/>
          <a:p>
            <a:r>
              <a:rPr lang="en-US" dirty="0"/>
              <a:t>Think about what you </a:t>
            </a:r>
            <a:r>
              <a:rPr lang="en-US" dirty="0">
                <a:solidFill>
                  <a:schemeClr val="tx1">
                    <a:lumMod val="50000"/>
                    <a:lumOff val="50000"/>
                  </a:schemeClr>
                </a:solidFill>
              </a:rPr>
              <a:t>think about</a:t>
            </a:r>
          </a:p>
        </p:txBody>
      </p:sp>
      <p:sp>
        <p:nvSpPr>
          <p:cNvPr id="10" name="Content Placeholder 9">
            <a:extLst>
              <a:ext uri="{FF2B5EF4-FFF2-40B4-BE49-F238E27FC236}">
                <a16:creationId xmlns:a16="http://schemas.microsoft.com/office/drawing/2014/main" id="{4D103309-830A-4D63-94E5-5B70F8DC42A9}"/>
              </a:ext>
            </a:extLst>
          </p:cNvPr>
          <p:cNvSpPr>
            <a:spLocks noGrp="1"/>
          </p:cNvSpPr>
          <p:nvPr>
            <p:ph idx="1"/>
          </p:nvPr>
        </p:nvSpPr>
        <p:spPr>
          <a:xfrm>
            <a:off x="1024128" y="2595966"/>
            <a:ext cx="6066818" cy="3713394"/>
          </a:xfrm>
        </p:spPr>
        <p:txBody>
          <a:bodyPr>
            <a:normAutofit/>
          </a:bodyPr>
          <a:lstStyle/>
          <a:p>
            <a:r>
              <a:rPr lang="en-US" sz="2400" dirty="0">
                <a:latin typeface="Avenir Next LT Pro" panose="020B0504020202020204" pitchFamily="34" charset="77"/>
              </a:rPr>
              <a:t>You can be the air traffic controller of your mental airport. You occupy the control tower and can direct the mental traffic of your world. </a:t>
            </a:r>
          </a:p>
          <a:p>
            <a:endParaRPr lang="en-US" sz="2400" dirty="0">
              <a:latin typeface="Avenir Next LT Pro" panose="020B0504020202020204" pitchFamily="34" charset="77"/>
            </a:endParaRPr>
          </a:p>
          <a:p>
            <a:r>
              <a:rPr lang="en-US" sz="2400" dirty="0">
                <a:latin typeface="Avenir Next LT Pro" panose="020B0504020202020204" pitchFamily="34" charset="77"/>
              </a:rPr>
              <a:t>Thoughts circle above, coming and going. If one of them lands, it’s because you gave it permission. If it leaves, it’s because you directed it to do so. </a:t>
            </a:r>
          </a:p>
        </p:txBody>
      </p:sp>
      <p:pic>
        <p:nvPicPr>
          <p:cNvPr id="8" name="Content Placeholder 4">
            <a:extLst>
              <a:ext uri="{FF2B5EF4-FFF2-40B4-BE49-F238E27FC236}">
                <a16:creationId xmlns:a16="http://schemas.microsoft.com/office/drawing/2014/main" id="{D2C83C73-185C-4A3D-8027-7EF7224F6180}"/>
              </a:ext>
            </a:extLst>
          </p:cNvPr>
          <p:cNvPicPr>
            <a:picLocks noChangeAspect="1"/>
          </p:cNvPicPr>
          <p:nvPr/>
        </p:nvPicPr>
        <p:blipFill rotWithShape="1">
          <a:blip r:embed="rId3"/>
          <a:srcRect l="26251" r="22502" b="2"/>
          <a:stretch/>
        </p:blipFill>
        <p:spPr>
          <a:xfrm>
            <a:off x="7552266" y="10"/>
            <a:ext cx="4639733" cy="6857990"/>
          </a:xfrm>
          <a:prstGeom prst="rect">
            <a:avLst/>
          </a:prstGeom>
        </p:spPr>
      </p:pic>
    </p:spTree>
    <p:extLst>
      <p:ext uri="{BB962C8B-B14F-4D97-AF65-F5344CB8AC3E}">
        <p14:creationId xmlns:p14="http://schemas.microsoft.com/office/powerpoint/2010/main" val="23311959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55B858F-1E70-4E6F-BE67-C90AA7EDA4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409067-4BAC-4D65-989D-B51EA73D71DF}"/>
              </a:ext>
            </a:extLst>
          </p:cNvPr>
          <p:cNvSpPr>
            <a:spLocks noGrp="1"/>
          </p:cNvSpPr>
          <p:nvPr>
            <p:ph type="title"/>
          </p:nvPr>
        </p:nvSpPr>
        <p:spPr>
          <a:xfrm>
            <a:off x="1024129" y="585215"/>
            <a:ext cx="3779085" cy="2637670"/>
          </a:xfrm>
        </p:spPr>
        <p:txBody>
          <a:bodyPr>
            <a:normAutofit/>
          </a:bodyPr>
          <a:lstStyle/>
          <a:p>
            <a:r>
              <a:rPr lang="en-US" sz="4400" dirty="0">
                <a:solidFill>
                  <a:srgbClr val="FFFFFF"/>
                </a:solidFill>
                <a:latin typeface="Avenir Next LT Pro" panose="020B0504020202020204" pitchFamily="34" charset="77"/>
              </a:rPr>
              <a:t>Lifespan of an emotion: </a:t>
            </a:r>
            <a:r>
              <a:rPr lang="en-US" sz="4400" b="1" dirty="0">
                <a:solidFill>
                  <a:srgbClr val="FFFFFF"/>
                </a:solidFill>
                <a:latin typeface="Avenir Next LT Pro" panose="020B0504020202020204" pitchFamily="34" charset="77"/>
              </a:rPr>
              <a:t>90 secs</a:t>
            </a:r>
          </a:p>
        </p:txBody>
      </p:sp>
      <p:cxnSp>
        <p:nvCxnSpPr>
          <p:cNvPr id="14" name="Straight Connector 13">
            <a:extLst>
              <a:ext uri="{FF2B5EF4-FFF2-40B4-BE49-F238E27FC236}">
                <a16:creationId xmlns:a16="http://schemas.microsoft.com/office/drawing/2014/main" id="{1104BD89-6707-4892-B5BB-2329B76676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9" name="Content Placeholder 8">
            <a:extLst>
              <a:ext uri="{FF2B5EF4-FFF2-40B4-BE49-F238E27FC236}">
                <a16:creationId xmlns:a16="http://schemas.microsoft.com/office/drawing/2014/main" id="{686820F8-4DCA-43A1-8DAC-C806076DD3C2}"/>
              </a:ext>
            </a:extLst>
          </p:cNvPr>
          <p:cNvSpPr>
            <a:spLocks noGrp="1"/>
          </p:cNvSpPr>
          <p:nvPr>
            <p:ph idx="1"/>
          </p:nvPr>
        </p:nvSpPr>
        <p:spPr>
          <a:xfrm>
            <a:off x="1011503" y="3429000"/>
            <a:ext cx="3791711" cy="2788920"/>
          </a:xfrm>
        </p:spPr>
        <p:txBody>
          <a:bodyPr>
            <a:normAutofit/>
          </a:bodyPr>
          <a:lstStyle/>
          <a:p>
            <a:r>
              <a:rPr lang="en-US" sz="2400" dirty="0">
                <a:solidFill>
                  <a:srgbClr val="FFFFFF"/>
                </a:solidFill>
                <a:latin typeface="Avenir Next LT Pro" panose="020B0504020202020204" pitchFamily="34" charset="77"/>
              </a:rPr>
              <a:t>What keeps emotions going are the stories we tell ourselves about them.</a:t>
            </a:r>
          </a:p>
        </p:txBody>
      </p:sp>
      <p:pic>
        <p:nvPicPr>
          <p:cNvPr id="5" name="Content Placeholder 4" descr="A picture containing indoor, food, counter, orange&#10;&#10;Description automatically generated">
            <a:extLst>
              <a:ext uri="{FF2B5EF4-FFF2-40B4-BE49-F238E27FC236}">
                <a16:creationId xmlns:a16="http://schemas.microsoft.com/office/drawing/2014/main" id="{37EAA071-5E02-4558-866E-EE0BCA24374D}"/>
              </a:ext>
            </a:extLst>
          </p:cNvPr>
          <p:cNvPicPr>
            <a:picLocks noChangeAspect="1"/>
          </p:cNvPicPr>
          <p:nvPr/>
        </p:nvPicPr>
        <p:blipFill rotWithShape="1">
          <a:blip r:embed="rId3">
            <a:extLst>
              <a:ext uri="{28A0092B-C50C-407E-A947-70E740481C1C}">
                <a14:useLocalDpi xmlns:a14="http://schemas.microsoft.com/office/drawing/2010/main" val="0"/>
              </a:ext>
            </a:extLst>
          </a:blip>
          <a:srcRect l="13150" r="21560" b="1"/>
          <a:stretch/>
        </p:blipFill>
        <p:spPr>
          <a:xfrm>
            <a:off x="6096000" y="640080"/>
            <a:ext cx="5455921" cy="5577840"/>
          </a:xfrm>
          <a:prstGeom prst="rect">
            <a:avLst/>
          </a:prstGeom>
        </p:spPr>
      </p:pic>
    </p:spTree>
    <p:extLst>
      <p:ext uri="{BB962C8B-B14F-4D97-AF65-F5344CB8AC3E}">
        <p14:creationId xmlns:p14="http://schemas.microsoft.com/office/powerpoint/2010/main" val="2765077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3" name="Rectangle 12">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5" name="Rectangle 14">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959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Emma’s Story: Overcoming Her Struggles with Pornography, Shame, and Self-Worth">
            <a:hlinkClick r:id="" action="ppaction://media"/>
            <a:extLst>
              <a:ext uri="{FF2B5EF4-FFF2-40B4-BE49-F238E27FC236}">
                <a16:creationId xmlns:a16="http://schemas.microsoft.com/office/drawing/2014/main" id="{BC2822B8-EBB9-4014-8593-22F9AC6028DB}"/>
              </a:ext>
            </a:extLst>
          </p:cNvPr>
          <p:cNvPicPr>
            <a:picLocks noGrp="1" noRot="1" noChangeAspect="1"/>
          </p:cNvPicPr>
          <p:nvPr>
            <p:ph idx="1"/>
            <a:videoFile r:link="rId1"/>
          </p:nvPr>
        </p:nvPicPr>
        <p:blipFill>
          <a:blip r:embed="rId4"/>
          <a:stretch>
            <a:fillRect/>
          </a:stretch>
        </p:blipFill>
        <p:spPr>
          <a:xfrm>
            <a:off x="1427668" y="803063"/>
            <a:ext cx="9336664" cy="5251874"/>
          </a:xfrm>
          <a:prstGeom prst="rect">
            <a:avLst/>
          </a:prstGeom>
        </p:spPr>
      </p:pic>
    </p:spTree>
    <p:extLst>
      <p:ext uri="{BB962C8B-B14F-4D97-AF65-F5344CB8AC3E}">
        <p14:creationId xmlns:p14="http://schemas.microsoft.com/office/powerpoint/2010/main" val="387847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C66E9-A657-452A-9C4C-552C9B3B4AB9}"/>
              </a:ext>
            </a:extLst>
          </p:cNvPr>
          <p:cNvSpPr>
            <a:spLocks noGrp="1"/>
          </p:cNvSpPr>
          <p:nvPr>
            <p:ph type="title"/>
          </p:nvPr>
        </p:nvSpPr>
        <p:spPr/>
        <p:txBody>
          <a:bodyPr/>
          <a:lstStyle/>
          <a:p>
            <a:r>
              <a:rPr lang="en-US" dirty="0"/>
              <a:t>Seek Help </a:t>
            </a:r>
          </a:p>
        </p:txBody>
      </p:sp>
      <p:graphicFrame>
        <p:nvGraphicFramePr>
          <p:cNvPr id="4" name="Content Placeholder 3">
            <a:extLst>
              <a:ext uri="{FF2B5EF4-FFF2-40B4-BE49-F238E27FC236}">
                <a16:creationId xmlns:a16="http://schemas.microsoft.com/office/drawing/2014/main" id="{1BCF6B7D-F4CA-43C2-B223-4B06CC64BCB8}"/>
              </a:ext>
            </a:extLst>
          </p:cNvPr>
          <p:cNvGraphicFramePr>
            <a:graphicFrameLocks noGrp="1"/>
          </p:cNvGraphicFramePr>
          <p:nvPr>
            <p:ph idx="1"/>
            <p:extLst>
              <p:ext uri="{D42A27DB-BD31-4B8C-83A1-F6EECF244321}">
                <p14:modId xmlns:p14="http://schemas.microsoft.com/office/powerpoint/2010/main" val="101206908"/>
              </p:ext>
            </p:extLst>
          </p:nvPr>
        </p:nvGraphicFramePr>
        <p:xfrm>
          <a:off x="1066800" y="2103438"/>
          <a:ext cx="10058400" cy="3849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24576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9EC50A-248F-46D1-97CD-65A2766F75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B4C843F0-96F8-4DFC-93E8-E3533F223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pic>
        <p:nvPicPr>
          <p:cNvPr id="5" name="Content Placeholder 4" descr="A picture containing website&#10;&#10;Description automatically generated">
            <a:extLst>
              <a:ext uri="{FF2B5EF4-FFF2-40B4-BE49-F238E27FC236}">
                <a16:creationId xmlns:a16="http://schemas.microsoft.com/office/drawing/2014/main" id="{28A4FA9D-BC21-4A4A-BE24-2D72F4C349A9}"/>
              </a:ext>
            </a:extLst>
          </p:cNvPr>
          <p:cNvPicPr>
            <a:picLocks noGrp="1" noChangeAspect="1"/>
          </p:cNvPicPr>
          <p:nvPr>
            <p:ph idx="1"/>
          </p:nvPr>
        </p:nvPicPr>
        <p:blipFill rotWithShape="1">
          <a:blip r:embed="rId3"/>
          <a:srcRect r="12890" b="1"/>
          <a:stretch/>
        </p:blipFill>
        <p:spPr>
          <a:xfrm>
            <a:off x="20" y="10"/>
            <a:ext cx="12191980" cy="6857990"/>
          </a:xfrm>
          <a:prstGeom prst="rect">
            <a:avLst/>
          </a:prstGeom>
        </p:spPr>
      </p:pic>
    </p:spTree>
    <p:extLst>
      <p:ext uri="{BB962C8B-B14F-4D97-AF65-F5344CB8AC3E}">
        <p14:creationId xmlns:p14="http://schemas.microsoft.com/office/powerpoint/2010/main" val="42921023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EC7E010-C712-408D-9787-0842AFC9F4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4" name="Rectangle 13">
            <a:extLst>
              <a:ext uri="{FF2B5EF4-FFF2-40B4-BE49-F238E27FC236}">
                <a16:creationId xmlns:a16="http://schemas.microsoft.com/office/drawing/2014/main" id="{0503FCEF-A9BA-4991-9220-E36615FB8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16" name="Rectangle 15">
            <a:extLst>
              <a:ext uri="{FF2B5EF4-FFF2-40B4-BE49-F238E27FC236}">
                <a16:creationId xmlns:a16="http://schemas.microsoft.com/office/drawing/2014/main" id="{9664D085-C814-4D74-BCE0-2059F0DC0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DA5539E-D8B4-4F5A-B46F-C304F5D7A8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able&#10;&#10;Description automatically generated">
            <a:extLst>
              <a:ext uri="{FF2B5EF4-FFF2-40B4-BE49-F238E27FC236}">
                <a16:creationId xmlns:a16="http://schemas.microsoft.com/office/drawing/2014/main" id="{53F3AFD3-5A4D-4F1B-9226-4E12F4AEDC73}"/>
              </a:ext>
            </a:extLst>
          </p:cNvPr>
          <p:cNvPicPr>
            <a:picLocks noGrp="1" noChangeAspect="1"/>
          </p:cNvPicPr>
          <p:nvPr>
            <p:ph idx="1"/>
          </p:nvPr>
        </p:nvPicPr>
        <p:blipFill>
          <a:blip r:embed="rId3"/>
          <a:stretch>
            <a:fillRect/>
          </a:stretch>
        </p:blipFill>
        <p:spPr>
          <a:xfrm>
            <a:off x="107578" y="374904"/>
            <a:ext cx="11976843" cy="6108192"/>
          </a:xfrm>
          <a:prstGeom prst="rect">
            <a:avLst/>
          </a:prstGeom>
        </p:spPr>
      </p:pic>
    </p:spTree>
    <p:extLst>
      <p:ext uri="{BB962C8B-B14F-4D97-AF65-F5344CB8AC3E}">
        <p14:creationId xmlns:p14="http://schemas.microsoft.com/office/powerpoint/2010/main" val="42735003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Balanced stones on a pebble beach during sunset">
            <a:extLst>
              <a:ext uri="{FF2B5EF4-FFF2-40B4-BE49-F238E27FC236}">
                <a16:creationId xmlns:a16="http://schemas.microsoft.com/office/drawing/2014/main" id="{3410304C-43D9-450D-86F5-3890AD49B818}"/>
              </a:ext>
            </a:extLst>
          </p:cNvPr>
          <p:cNvPicPr>
            <a:picLocks noChangeAspect="1"/>
          </p:cNvPicPr>
          <p:nvPr/>
        </p:nvPicPr>
        <p:blipFill rotWithShape="1">
          <a:blip r:embed="rId3"/>
          <a:srcRect t="23391" r="9091"/>
          <a:stretch/>
        </p:blipFill>
        <p:spPr>
          <a:xfrm>
            <a:off x="20" y="-1"/>
            <a:ext cx="12191980" cy="6857999"/>
          </a:xfrm>
          <a:prstGeom prst="rect">
            <a:avLst/>
          </a:prstGeom>
        </p:spPr>
      </p:pic>
      <p:sp>
        <p:nvSpPr>
          <p:cNvPr id="12" name="Rectangle 1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B6B1DA-80D9-439A-861C-F8D4BDBF1249}"/>
              </a:ext>
            </a:extLst>
          </p:cNvPr>
          <p:cNvSpPr>
            <a:spLocks noGrp="1"/>
          </p:cNvSpPr>
          <p:nvPr>
            <p:ph type="title"/>
          </p:nvPr>
        </p:nvSpPr>
        <p:spPr>
          <a:xfrm>
            <a:off x="774043" y="727626"/>
            <a:ext cx="4602152" cy="1718225"/>
          </a:xfrm>
        </p:spPr>
        <p:txBody>
          <a:bodyPr>
            <a:normAutofit/>
          </a:bodyPr>
          <a:lstStyle/>
          <a:p>
            <a:r>
              <a:rPr lang="en-US" sz="4400"/>
              <a:t>Resources</a:t>
            </a:r>
          </a:p>
        </p:txBody>
      </p:sp>
      <p:sp>
        <p:nvSpPr>
          <p:cNvPr id="3" name="Content Placeholder 2">
            <a:extLst>
              <a:ext uri="{FF2B5EF4-FFF2-40B4-BE49-F238E27FC236}">
                <a16:creationId xmlns:a16="http://schemas.microsoft.com/office/drawing/2014/main" id="{1F13B421-E9EC-4EFA-AC4F-1396059416CA}"/>
              </a:ext>
            </a:extLst>
          </p:cNvPr>
          <p:cNvSpPr>
            <a:spLocks noGrp="1"/>
          </p:cNvSpPr>
          <p:nvPr>
            <p:ph idx="1"/>
          </p:nvPr>
        </p:nvSpPr>
        <p:spPr>
          <a:xfrm>
            <a:off x="774043" y="2538920"/>
            <a:ext cx="4602152" cy="3480066"/>
          </a:xfrm>
        </p:spPr>
        <p:txBody>
          <a:bodyPr>
            <a:normAutofit/>
          </a:bodyPr>
          <a:lstStyle/>
          <a:p>
            <a:r>
              <a:rPr lang="en-US" sz="2000" dirty="0"/>
              <a:t>The Truth About Porn</a:t>
            </a:r>
          </a:p>
          <a:p>
            <a:r>
              <a:rPr lang="en-US" sz="2000" dirty="0"/>
              <a:t>Fight the New Drug</a:t>
            </a:r>
          </a:p>
          <a:p>
            <a:r>
              <a:rPr lang="en-US" sz="2000" dirty="0"/>
              <a:t>Pure Life Ministries</a:t>
            </a:r>
          </a:p>
          <a:p>
            <a:r>
              <a:rPr lang="en-US" sz="2000" dirty="0"/>
              <a:t>Join Fortify</a:t>
            </a:r>
          </a:p>
          <a:p>
            <a:r>
              <a:rPr lang="en-US" sz="2000" dirty="0"/>
              <a:t>New Freedom To Love </a:t>
            </a:r>
          </a:p>
          <a:p>
            <a:endParaRPr lang="en-US" dirty="0"/>
          </a:p>
        </p:txBody>
      </p:sp>
    </p:spTree>
    <p:extLst>
      <p:ext uri="{BB962C8B-B14F-4D97-AF65-F5344CB8AC3E}">
        <p14:creationId xmlns:p14="http://schemas.microsoft.com/office/powerpoint/2010/main" val="890652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F4EBCC-FE86-430B-B045-896BD96448AC}"/>
              </a:ext>
            </a:extLst>
          </p:cNvPr>
          <p:cNvSpPr>
            <a:spLocks noGrp="1"/>
          </p:cNvSpPr>
          <p:nvPr>
            <p:ph type="title"/>
          </p:nvPr>
        </p:nvSpPr>
        <p:spPr/>
        <p:txBody>
          <a:bodyPr/>
          <a:lstStyle/>
          <a:p>
            <a:r>
              <a:rPr lang="en-US" dirty="0"/>
              <a:t>addiction</a:t>
            </a:r>
          </a:p>
        </p:txBody>
      </p:sp>
      <p:sp>
        <p:nvSpPr>
          <p:cNvPr id="7" name="Text Placeholder 6">
            <a:extLst>
              <a:ext uri="{FF2B5EF4-FFF2-40B4-BE49-F238E27FC236}">
                <a16:creationId xmlns:a16="http://schemas.microsoft.com/office/drawing/2014/main" id="{8D1D1F11-90EB-4EA9-BD5B-CA8DEAA095D1}"/>
              </a:ext>
            </a:extLst>
          </p:cNvPr>
          <p:cNvSpPr>
            <a:spLocks noGrp="1"/>
          </p:cNvSpPr>
          <p:nvPr>
            <p:ph type="body" idx="1"/>
          </p:nvPr>
        </p:nvSpPr>
        <p:spPr/>
        <p:txBody>
          <a:bodyPr/>
          <a:lstStyle/>
          <a:p>
            <a:r>
              <a:rPr lang="en-US" dirty="0"/>
              <a:t>Feeding the Beast</a:t>
            </a:r>
          </a:p>
        </p:txBody>
      </p:sp>
    </p:spTree>
    <p:extLst>
      <p:ext uri="{BB962C8B-B14F-4D97-AF65-F5344CB8AC3E}">
        <p14:creationId xmlns:p14="http://schemas.microsoft.com/office/powerpoint/2010/main" val="2291005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6FF6F1F0-5634-43EF-A907-4F1DF0A9FD95}"/>
              </a:ext>
            </a:extLst>
          </p:cNvPr>
          <p:cNvSpPr>
            <a:spLocks noGrp="1"/>
          </p:cNvSpPr>
          <p:nvPr>
            <p:ph type="title"/>
          </p:nvPr>
        </p:nvSpPr>
        <p:spPr>
          <a:xfrm>
            <a:off x="868680" y="642593"/>
            <a:ext cx="6281928" cy="1744183"/>
          </a:xfrm>
        </p:spPr>
        <p:txBody>
          <a:bodyPr>
            <a:normAutofit/>
          </a:bodyPr>
          <a:lstStyle/>
          <a:p>
            <a:r>
              <a:rPr lang="en-US" dirty="0"/>
              <a:t>What does porn addiction look like?</a:t>
            </a:r>
          </a:p>
        </p:txBody>
      </p:sp>
      <p:sp>
        <p:nvSpPr>
          <p:cNvPr id="5" name="Content Placeholder 4">
            <a:extLst>
              <a:ext uri="{FF2B5EF4-FFF2-40B4-BE49-F238E27FC236}">
                <a16:creationId xmlns:a16="http://schemas.microsoft.com/office/drawing/2014/main" id="{BBAA9902-B4C5-47E5-BD7A-0D088C397E44}"/>
              </a:ext>
            </a:extLst>
          </p:cNvPr>
          <p:cNvSpPr>
            <a:spLocks noGrp="1"/>
          </p:cNvSpPr>
          <p:nvPr>
            <p:ph idx="1"/>
          </p:nvPr>
        </p:nvSpPr>
        <p:spPr>
          <a:xfrm>
            <a:off x="868679" y="2320950"/>
            <a:ext cx="6281928" cy="4227972"/>
          </a:xfrm>
        </p:spPr>
        <p:txBody>
          <a:bodyPr>
            <a:noAutofit/>
          </a:bodyPr>
          <a:lstStyle/>
          <a:p>
            <a:pPr algn="l" fontAlgn="base">
              <a:buFont typeface="Arial" panose="020B0604020202020204" pitchFamily="34" charset="0"/>
              <a:buChar char="•"/>
            </a:pPr>
            <a:r>
              <a:rPr lang="en-US" sz="2200" b="0" i="0" dirty="0">
                <a:solidFill>
                  <a:srgbClr val="404040"/>
                </a:solidFill>
                <a:effectLst/>
                <a:cs typeface="Calibri" panose="020F0502020204030204" pitchFamily="34" charset="0"/>
              </a:rPr>
              <a:t>Keep increasing the periods of time you spend watching porn</a:t>
            </a:r>
          </a:p>
          <a:p>
            <a:pPr algn="l" fontAlgn="base">
              <a:buFont typeface="Arial" panose="020B0604020202020204" pitchFamily="34" charset="0"/>
              <a:buChar char="•"/>
            </a:pPr>
            <a:r>
              <a:rPr lang="en-US" sz="2200" b="0" i="0" dirty="0">
                <a:solidFill>
                  <a:srgbClr val="404040"/>
                </a:solidFill>
                <a:effectLst/>
                <a:cs typeface="Calibri" panose="020F0502020204030204" pitchFamily="34" charset="0"/>
              </a:rPr>
              <a:t>Feel watching porn makes you feel “high” or serves as a “fix” to your troubles</a:t>
            </a:r>
          </a:p>
          <a:p>
            <a:pPr algn="l" fontAlgn="base">
              <a:buFont typeface="Arial" panose="020B0604020202020204" pitchFamily="34" charset="0"/>
              <a:buChar char="•"/>
            </a:pPr>
            <a:r>
              <a:rPr lang="en-US" sz="2200" b="0" i="0" dirty="0">
                <a:solidFill>
                  <a:srgbClr val="404040"/>
                </a:solidFill>
                <a:effectLst/>
                <a:cs typeface="Calibri" panose="020F0502020204030204" pitchFamily="34" charset="0"/>
              </a:rPr>
              <a:t>Feel guilty about the consequences of viewing pornography</a:t>
            </a:r>
          </a:p>
          <a:p>
            <a:pPr algn="l" fontAlgn="base">
              <a:buFont typeface="Arial" panose="020B0604020202020204" pitchFamily="34" charset="0"/>
              <a:buChar char="•"/>
            </a:pPr>
            <a:r>
              <a:rPr lang="en-US" sz="2200" b="0" i="0" dirty="0">
                <a:solidFill>
                  <a:srgbClr val="404040"/>
                </a:solidFill>
                <a:effectLst/>
                <a:cs typeface="Calibri" panose="020F0502020204030204" pitchFamily="34" charset="0"/>
              </a:rPr>
              <a:t>Spend hours perusing online porn sites, even if it means you’re neglecting self-care or responsibilities</a:t>
            </a:r>
          </a:p>
        </p:txBody>
      </p:sp>
      <p:pic>
        <p:nvPicPr>
          <p:cNvPr id="7" name="Picture 6" descr="A person using a computer&#10;&#10;Description automatically generated">
            <a:extLst>
              <a:ext uri="{FF2B5EF4-FFF2-40B4-BE49-F238E27FC236}">
                <a16:creationId xmlns:a16="http://schemas.microsoft.com/office/drawing/2014/main" id="{CFEDF56E-B835-424B-BCC7-62793C889086}"/>
              </a:ext>
            </a:extLst>
          </p:cNvPr>
          <p:cNvPicPr>
            <a:picLocks noChangeAspect="1"/>
          </p:cNvPicPr>
          <p:nvPr/>
        </p:nvPicPr>
        <p:blipFill rotWithShape="1">
          <a:blip r:embed="rId3"/>
          <a:srcRect l="35380" r="-2" b="-2"/>
          <a:stretch/>
        </p:blipFill>
        <p:spPr>
          <a:xfrm>
            <a:off x="7837371" y="237744"/>
            <a:ext cx="4124416" cy="6382512"/>
          </a:xfrm>
          <a:prstGeom prst="rect">
            <a:avLst/>
          </a:prstGeom>
        </p:spPr>
      </p:pic>
    </p:spTree>
    <p:extLst>
      <p:ext uri="{BB962C8B-B14F-4D97-AF65-F5344CB8AC3E}">
        <p14:creationId xmlns:p14="http://schemas.microsoft.com/office/powerpoint/2010/main" val="1481304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2E3493C-9EE5-40C5-9902-4A0416374C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93C2DD8-0EC6-4B41-91E6-4A8E336AF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a:extLst>
              <a:ext uri="{FF2B5EF4-FFF2-40B4-BE49-F238E27FC236}">
                <a16:creationId xmlns:a16="http://schemas.microsoft.com/office/drawing/2014/main" id="{D5E3F933-FC69-4374-A35F-CF40365370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9494" y="374904"/>
            <a:ext cx="7440649" cy="6108192"/>
          </a:xfrm>
          <a:prstGeom prst="rect">
            <a:avLst/>
          </a:prstGeom>
          <a:noFill/>
          <a:ln w="6350" cap="sq" cmpd="sng" algn="ctr">
            <a:solidFill>
              <a:schemeClr val="tx1">
                <a:lumMod val="75000"/>
                <a:lumOff val="25000"/>
              </a:schemeClr>
            </a:solidFill>
            <a:prstDash val="solid"/>
            <a:miter lim="800000"/>
          </a:ln>
          <a:effectLst/>
        </p:spPr>
      </p:sp>
      <p:sp>
        <p:nvSpPr>
          <p:cNvPr id="4" name="Title 3">
            <a:extLst>
              <a:ext uri="{FF2B5EF4-FFF2-40B4-BE49-F238E27FC236}">
                <a16:creationId xmlns:a16="http://schemas.microsoft.com/office/drawing/2014/main" id="{6FF6F1F0-5634-43EF-A907-4F1DF0A9FD95}"/>
              </a:ext>
            </a:extLst>
          </p:cNvPr>
          <p:cNvSpPr>
            <a:spLocks noGrp="1"/>
          </p:cNvSpPr>
          <p:nvPr>
            <p:ph type="title"/>
          </p:nvPr>
        </p:nvSpPr>
        <p:spPr>
          <a:xfrm>
            <a:off x="4965192" y="642593"/>
            <a:ext cx="6280826" cy="1746504"/>
          </a:xfrm>
        </p:spPr>
        <p:txBody>
          <a:bodyPr>
            <a:normAutofit/>
          </a:bodyPr>
          <a:lstStyle/>
          <a:p>
            <a:r>
              <a:rPr lang="en-US"/>
              <a:t>What does porn addiction look like?</a:t>
            </a:r>
            <a:endParaRPr lang="en-US" dirty="0"/>
          </a:p>
        </p:txBody>
      </p:sp>
      <p:sp>
        <p:nvSpPr>
          <p:cNvPr id="5" name="Content Placeholder 4">
            <a:extLst>
              <a:ext uri="{FF2B5EF4-FFF2-40B4-BE49-F238E27FC236}">
                <a16:creationId xmlns:a16="http://schemas.microsoft.com/office/drawing/2014/main" id="{BBAA9902-B4C5-47E5-BD7A-0D088C397E44}"/>
              </a:ext>
            </a:extLst>
          </p:cNvPr>
          <p:cNvSpPr>
            <a:spLocks noGrp="1"/>
          </p:cNvSpPr>
          <p:nvPr>
            <p:ph idx="1"/>
          </p:nvPr>
        </p:nvSpPr>
        <p:spPr>
          <a:xfrm>
            <a:off x="4965192" y="2386583"/>
            <a:ext cx="6280826" cy="3828823"/>
          </a:xfrm>
        </p:spPr>
        <p:txBody>
          <a:bodyPr>
            <a:normAutofit fontScale="92500"/>
          </a:bodyPr>
          <a:lstStyle/>
          <a:p>
            <a:pPr fontAlgn="base">
              <a:buFont typeface="Arial" panose="020B0604020202020204" pitchFamily="34" charset="0"/>
              <a:buChar char="•"/>
            </a:pPr>
            <a:r>
              <a:rPr lang="en-US" sz="2400" dirty="0">
                <a:cs typeface="Calibri" panose="020F0502020204030204" pitchFamily="34" charset="0"/>
              </a:rPr>
              <a:t>Insist that your romantic or sexual partners watch porn with you</a:t>
            </a:r>
          </a:p>
          <a:p>
            <a:pPr fontAlgn="base">
              <a:buFont typeface="Arial" panose="020B0604020202020204" pitchFamily="34" charset="0"/>
              <a:buChar char="•"/>
            </a:pPr>
            <a:r>
              <a:rPr lang="en-US" sz="2400" b="0" i="0" dirty="0">
                <a:effectLst/>
              </a:rPr>
              <a:t>Feel unable to enjoy sex without first watching porn</a:t>
            </a:r>
          </a:p>
          <a:p>
            <a:pPr fontAlgn="base">
              <a:buFont typeface="Arial" panose="020B0604020202020204" pitchFamily="34" charset="0"/>
              <a:buChar char="•"/>
            </a:pPr>
            <a:r>
              <a:rPr lang="en-US" sz="2400" b="0" i="0" dirty="0">
                <a:effectLst/>
              </a:rPr>
              <a:t>Feel unable to resist the urge to watch porn</a:t>
            </a:r>
          </a:p>
          <a:p>
            <a:pPr fontAlgn="base">
              <a:buFont typeface="Arial" panose="020B0604020202020204" pitchFamily="34" charset="0"/>
              <a:buChar char="•"/>
            </a:pPr>
            <a:r>
              <a:rPr lang="en-US" sz="2400" b="0" i="0" dirty="0">
                <a:effectLst/>
              </a:rPr>
              <a:t>Less satisfying sexual life</a:t>
            </a:r>
          </a:p>
          <a:p>
            <a:pPr fontAlgn="base">
              <a:buFont typeface="Arial" panose="020B0604020202020204" pitchFamily="34" charset="0"/>
              <a:buChar char="•"/>
            </a:pPr>
            <a:r>
              <a:rPr lang="en-US" sz="2400" b="0" i="0" dirty="0">
                <a:effectLst/>
              </a:rPr>
              <a:t>Relationship issues</a:t>
            </a:r>
          </a:p>
          <a:p>
            <a:pPr fontAlgn="base">
              <a:buFont typeface="Arial" panose="020B0604020202020204" pitchFamily="34" charset="0"/>
              <a:buChar char="•"/>
            </a:pPr>
            <a:r>
              <a:rPr lang="en-US" sz="2400" b="0" i="0" dirty="0">
                <a:effectLst/>
              </a:rPr>
              <a:t>Engagement in risky behavior to watch porn</a:t>
            </a:r>
          </a:p>
          <a:p>
            <a:endParaRPr lang="en-US" dirty="0"/>
          </a:p>
        </p:txBody>
      </p:sp>
      <p:pic>
        <p:nvPicPr>
          <p:cNvPr id="3" name="Picture 2" descr="A person wearing glasses&#10;&#10;Description automatically generated with medium confidence">
            <a:extLst>
              <a:ext uri="{FF2B5EF4-FFF2-40B4-BE49-F238E27FC236}">
                <a16:creationId xmlns:a16="http://schemas.microsoft.com/office/drawing/2014/main" id="{0C68B74B-FEFA-394A-B438-7F402C25A918}"/>
              </a:ext>
            </a:extLst>
          </p:cNvPr>
          <p:cNvPicPr>
            <a:picLocks noChangeAspect="1"/>
          </p:cNvPicPr>
          <p:nvPr/>
        </p:nvPicPr>
        <p:blipFill>
          <a:blip r:embed="rId3"/>
          <a:stretch>
            <a:fillRect/>
          </a:stretch>
        </p:blipFill>
        <p:spPr>
          <a:xfrm>
            <a:off x="234696" y="219456"/>
            <a:ext cx="4114800" cy="6400800"/>
          </a:xfrm>
          <a:prstGeom prst="rect">
            <a:avLst/>
          </a:prstGeom>
        </p:spPr>
      </p:pic>
    </p:spTree>
    <p:extLst>
      <p:ext uri="{BB962C8B-B14F-4D97-AF65-F5344CB8AC3E}">
        <p14:creationId xmlns:p14="http://schemas.microsoft.com/office/powerpoint/2010/main" val="2790745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7B3D2FBF-7878-4E51-AEDD-AC96EF468CA8}"/>
              </a:ext>
            </a:extLst>
          </p:cNvPr>
          <p:cNvSpPr>
            <a:spLocks noGrp="1"/>
          </p:cNvSpPr>
          <p:nvPr>
            <p:ph type="title"/>
          </p:nvPr>
        </p:nvSpPr>
        <p:spPr>
          <a:xfrm>
            <a:off x="850667" y="537211"/>
            <a:ext cx="6281928" cy="1744183"/>
          </a:xfrm>
        </p:spPr>
        <p:txBody>
          <a:bodyPr>
            <a:normAutofit/>
          </a:bodyPr>
          <a:lstStyle/>
          <a:p>
            <a:r>
              <a:rPr lang="en-US" dirty="0"/>
              <a:t>What happens when you’re clicking?</a:t>
            </a:r>
          </a:p>
        </p:txBody>
      </p:sp>
      <p:sp>
        <p:nvSpPr>
          <p:cNvPr id="5" name="Content Placeholder 4">
            <a:extLst>
              <a:ext uri="{FF2B5EF4-FFF2-40B4-BE49-F238E27FC236}">
                <a16:creationId xmlns:a16="http://schemas.microsoft.com/office/drawing/2014/main" id="{E7BA9CDF-3FF1-4A23-84DE-FD30DB0003AA}"/>
              </a:ext>
            </a:extLst>
          </p:cNvPr>
          <p:cNvSpPr>
            <a:spLocks noGrp="1"/>
          </p:cNvSpPr>
          <p:nvPr>
            <p:ph idx="1"/>
          </p:nvPr>
        </p:nvSpPr>
        <p:spPr>
          <a:xfrm>
            <a:off x="441617" y="2120430"/>
            <a:ext cx="7138528" cy="4200359"/>
          </a:xfrm>
        </p:spPr>
        <p:txBody>
          <a:bodyPr>
            <a:noAutofit/>
          </a:bodyPr>
          <a:lstStyle/>
          <a:p>
            <a:r>
              <a:rPr lang="en-US" sz="1800" b="0" i="0" dirty="0">
                <a:effectLst/>
                <a:latin typeface="sofia-pro"/>
              </a:rPr>
              <a:t>A 2016 study examined MRI brain scans of porn viewers and showed </a:t>
            </a:r>
            <a:r>
              <a:rPr lang="en-US" sz="1800" dirty="0">
                <a:latin typeface="sofia-pro"/>
              </a:rPr>
              <a:t>enhanced activity in the</a:t>
            </a:r>
            <a:r>
              <a:rPr lang="en-US" sz="1800" b="0" i="0" dirty="0">
                <a:effectLst/>
                <a:latin typeface="sofia-pro"/>
              </a:rPr>
              <a:t> part of the brain that plays a key role in decision making and reward-related behavior. The viewers’ brains were releasing dopamine in response to viewing erotic images.</a:t>
            </a:r>
          </a:p>
          <a:p>
            <a:r>
              <a:rPr lang="en-US" sz="1800" b="0" i="0" dirty="0">
                <a:effectLst/>
                <a:latin typeface="sofia-pro"/>
              </a:rPr>
              <a:t>The reward center is activated when we accomplish a goal. When you experience the reward, your brain </a:t>
            </a:r>
            <a:r>
              <a:rPr lang="en-US" sz="1800" b="0" i="0" u="none" strike="noStrike" dirty="0">
                <a:effectLst/>
                <a:latin typeface="sofia-pro"/>
                <a:hlinkClick r:id="rId3"/>
              </a:rPr>
              <a:t>responds by releasing dopamine</a:t>
            </a:r>
            <a:r>
              <a:rPr lang="en-US" sz="1800" b="0" i="0" dirty="0">
                <a:effectLst/>
                <a:latin typeface="sofia-pro"/>
              </a:rPr>
              <a:t>, which essentially reinforces the notion that you need more of whatever that reward is.</a:t>
            </a:r>
          </a:p>
          <a:p>
            <a:r>
              <a:rPr lang="en-US" sz="1800" dirty="0">
                <a:latin typeface="sofia-pro"/>
              </a:rPr>
              <a:t>T</a:t>
            </a:r>
            <a:r>
              <a:rPr lang="en-US" sz="1800" b="0" i="0" dirty="0">
                <a:effectLst/>
                <a:latin typeface="sofia-pro"/>
              </a:rPr>
              <a:t>he continued release of dopamine that occurs when someone chronically and compulsively watches  porn actually alters the reward system in the brain. </a:t>
            </a:r>
            <a:r>
              <a:rPr lang="en-US" sz="1800" dirty="0">
                <a:latin typeface="sofia-pro"/>
              </a:rPr>
              <a:t>T</a:t>
            </a:r>
            <a:r>
              <a:rPr lang="en-US" sz="1800" b="0" i="0" dirty="0">
                <a:effectLst/>
                <a:latin typeface="sofia-pro"/>
              </a:rPr>
              <a:t>hese changes in the brain build new “maps” for sexual stimulation, and over time, the previously established maps are no longer able to compare to ones being </a:t>
            </a:r>
            <a:r>
              <a:rPr lang="en-US" sz="2000" b="0" i="0" dirty="0">
                <a:effectLst/>
                <a:latin typeface="sofia-pro"/>
              </a:rPr>
              <a:t>watched by porn viewing. </a:t>
            </a:r>
            <a:endParaRPr lang="en-US" sz="2000" dirty="0"/>
          </a:p>
        </p:txBody>
      </p:sp>
      <p:pic>
        <p:nvPicPr>
          <p:cNvPr id="3" name="Picture 2" descr="Person looking at a computer screen">
            <a:extLst>
              <a:ext uri="{FF2B5EF4-FFF2-40B4-BE49-F238E27FC236}">
                <a16:creationId xmlns:a16="http://schemas.microsoft.com/office/drawing/2014/main" id="{18C17E46-0295-4C20-904D-D522695B0D2F}"/>
              </a:ext>
            </a:extLst>
          </p:cNvPr>
          <p:cNvPicPr>
            <a:picLocks noChangeAspect="1"/>
          </p:cNvPicPr>
          <p:nvPr/>
        </p:nvPicPr>
        <p:blipFill rotWithShape="1">
          <a:blip r:embed="rId4"/>
          <a:srcRect l="30682" r="26184" b="2"/>
          <a:stretch/>
        </p:blipFill>
        <p:spPr>
          <a:xfrm>
            <a:off x="7837371" y="237744"/>
            <a:ext cx="4124416" cy="6382512"/>
          </a:xfrm>
          <a:prstGeom prst="rect">
            <a:avLst/>
          </a:prstGeom>
        </p:spPr>
      </p:pic>
    </p:spTree>
    <p:extLst>
      <p:ext uri="{BB962C8B-B14F-4D97-AF65-F5344CB8AC3E}">
        <p14:creationId xmlns:p14="http://schemas.microsoft.com/office/powerpoint/2010/main" val="4137364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E960FA-AC26-4D09-9ABA-37FB15616E2E}"/>
              </a:ext>
            </a:extLst>
          </p:cNvPr>
          <p:cNvSpPr>
            <a:spLocks noGrp="1"/>
          </p:cNvSpPr>
          <p:nvPr>
            <p:ph type="title"/>
          </p:nvPr>
        </p:nvSpPr>
        <p:spPr/>
        <p:txBody>
          <a:bodyPr>
            <a:normAutofit/>
          </a:bodyPr>
          <a:lstStyle/>
          <a:p>
            <a:r>
              <a:rPr lang="en-US" dirty="0"/>
              <a:t>Addiction changes the brain</a:t>
            </a:r>
          </a:p>
        </p:txBody>
      </p:sp>
      <p:sp>
        <p:nvSpPr>
          <p:cNvPr id="5" name="Content Placeholder 4">
            <a:extLst>
              <a:ext uri="{FF2B5EF4-FFF2-40B4-BE49-F238E27FC236}">
                <a16:creationId xmlns:a16="http://schemas.microsoft.com/office/drawing/2014/main" id="{8D579392-B8E1-435B-BDF7-EDE9D59F47C4}"/>
              </a:ext>
            </a:extLst>
          </p:cNvPr>
          <p:cNvSpPr>
            <a:spLocks noGrp="1"/>
          </p:cNvSpPr>
          <p:nvPr>
            <p:ph idx="1"/>
          </p:nvPr>
        </p:nvSpPr>
        <p:spPr>
          <a:xfrm>
            <a:off x="1066800" y="1759132"/>
            <a:ext cx="7311390" cy="4456274"/>
          </a:xfrm>
        </p:spPr>
        <p:txBody>
          <a:bodyPr>
            <a:normAutofit fontScale="92500" lnSpcReduction="20000"/>
          </a:bodyPr>
          <a:lstStyle/>
          <a:p>
            <a:pPr marL="342900" marR="0" lvl="0" indent="-342900">
              <a:lnSpc>
                <a:spcPct val="150000"/>
              </a:lnSpc>
              <a:spcBef>
                <a:spcPts val="0"/>
              </a:spcBef>
              <a:spcAft>
                <a:spcPts val="0"/>
              </a:spcAft>
              <a:buFont typeface="+mj-lt"/>
              <a:buAutoNum type="arabicPeriod"/>
            </a:pPr>
            <a:r>
              <a:rPr lang="en-US" sz="2200" dirty="0">
                <a:effectLst/>
                <a:ea typeface="Times New Roman" panose="02020603050405020304" pitchFamily="18" charset="0"/>
              </a:rPr>
              <a:t>Studies of the brain show that if someone is addicted to pornography they tend to have problems at work and with carrying out matters of daily living (DeSousa &amp; </a:t>
            </a:r>
            <a:r>
              <a:rPr lang="en-US" sz="2200" dirty="0" err="1">
                <a:effectLst/>
                <a:ea typeface="Times New Roman" panose="02020603050405020304" pitchFamily="18" charset="0"/>
              </a:rPr>
              <a:t>Lodha</a:t>
            </a:r>
            <a:r>
              <a:rPr lang="en-US" sz="2200" dirty="0">
                <a:effectLst/>
                <a:ea typeface="Times New Roman" panose="02020603050405020304" pitchFamily="18" charset="0"/>
              </a:rPr>
              <a:t>, 2017).  </a:t>
            </a:r>
          </a:p>
          <a:p>
            <a:pPr marL="342900" marR="0" lvl="0" indent="-342900">
              <a:lnSpc>
                <a:spcPct val="150000"/>
              </a:lnSpc>
              <a:spcBef>
                <a:spcPts val="0"/>
              </a:spcBef>
              <a:spcAft>
                <a:spcPts val="0"/>
              </a:spcAft>
              <a:buFont typeface="+mj-lt"/>
              <a:buAutoNum type="arabicPeriod"/>
            </a:pPr>
            <a:r>
              <a:rPr lang="en-US" sz="2200" dirty="0">
                <a:ea typeface="Times New Roman" panose="02020603050405020304" pitchFamily="18" charset="0"/>
              </a:rPr>
              <a:t>T</a:t>
            </a:r>
            <a:r>
              <a:rPr lang="en-US" sz="2200" dirty="0">
                <a:effectLst/>
                <a:ea typeface="Times New Roman" panose="02020603050405020304" pitchFamily="18" charset="0"/>
              </a:rPr>
              <a:t>he more hours per week someone uses pornography, the less gray matter volume they have in their brain.  In addition, connected tissues that are associated with healthy brain functioning begin to deteriorate with increasing hours of use (DeSousa &amp; </a:t>
            </a:r>
            <a:r>
              <a:rPr lang="en-US" sz="2200" dirty="0" err="1">
                <a:effectLst/>
                <a:ea typeface="Times New Roman" panose="02020603050405020304" pitchFamily="18" charset="0"/>
              </a:rPr>
              <a:t>Lodha</a:t>
            </a:r>
            <a:r>
              <a:rPr lang="en-US" sz="2200" dirty="0">
                <a:effectLst/>
                <a:ea typeface="Times New Roman" panose="02020603050405020304" pitchFamily="18" charset="0"/>
              </a:rPr>
              <a:t>, 2017).</a:t>
            </a:r>
          </a:p>
          <a:p>
            <a:pPr marL="342900" marR="0" lvl="0" indent="-342900">
              <a:lnSpc>
                <a:spcPct val="150000"/>
              </a:lnSpc>
              <a:spcBef>
                <a:spcPts val="0"/>
              </a:spcBef>
              <a:spcAft>
                <a:spcPts val="0"/>
              </a:spcAft>
              <a:buFont typeface="+mj-lt"/>
              <a:buAutoNum type="arabicPeriod"/>
            </a:pPr>
            <a:r>
              <a:rPr lang="en-US" sz="2200" dirty="0">
                <a:effectLst/>
                <a:ea typeface="Times New Roman" panose="02020603050405020304" pitchFamily="18" charset="0"/>
              </a:rPr>
              <a:t>Among adolescents age 12-16, pornography addiction impairs recent verbal memory (</a:t>
            </a:r>
            <a:r>
              <a:rPr lang="en-US" sz="2200" dirty="0" err="1">
                <a:effectLst/>
                <a:ea typeface="Times New Roman" panose="02020603050405020304" pitchFamily="18" charset="0"/>
              </a:rPr>
              <a:t>Prawiroharijo</a:t>
            </a:r>
            <a:r>
              <a:rPr lang="en-US" sz="2200" dirty="0">
                <a:effectLst/>
                <a:ea typeface="Times New Roman" panose="02020603050405020304" pitchFamily="18" charset="0"/>
              </a:rPr>
              <a:t> et al, 2019).  </a:t>
            </a:r>
          </a:p>
        </p:txBody>
      </p:sp>
      <p:pic>
        <p:nvPicPr>
          <p:cNvPr id="7" name="Graphic 6" descr="Left Brain">
            <a:extLst>
              <a:ext uri="{FF2B5EF4-FFF2-40B4-BE49-F238E27FC236}">
                <a16:creationId xmlns:a16="http://schemas.microsoft.com/office/drawing/2014/main" id="{67260B15-390A-47B7-A203-F74C1D6A97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83461" y="2445126"/>
            <a:ext cx="3019646" cy="3019646"/>
          </a:xfrm>
          <a:prstGeom prst="rect">
            <a:avLst/>
          </a:prstGeom>
        </p:spPr>
      </p:pic>
    </p:spTree>
    <p:extLst>
      <p:ext uri="{BB962C8B-B14F-4D97-AF65-F5344CB8AC3E}">
        <p14:creationId xmlns:p14="http://schemas.microsoft.com/office/powerpoint/2010/main" val="1442170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11">
            <a:extLst>
              <a:ext uri="{FF2B5EF4-FFF2-40B4-BE49-F238E27FC236}">
                <a16:creationId xmlns:a16="http://schemas.microsoft.com/office/drawing/2014/main" id="{11657BF2-BFFB-4FF0-9FE2-4D7F7A7C9D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3">
            <a:extLst>
              <a:ext uri="{FF2B5EF4-FFF2-40B4-BE49-F238E27FC236}">
                <a16:creationId xmlns:a16="http://schemas.microsoft.com/office/drawing/2014/main" id="{25397171-E233-4F26-9A8C-29C436537D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4393" y="237744"/>
            <a:ext cx="7652977"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5">
            <a:extLst>
              <a:ext uri="{FF2B5EF4-FFF2-40B4-BE49-F238E27FC236}">
                <a16:creationId xmlns:a16="http://schemas.microsoft.com/office/drawing/2014/main" id="{EA830B9C-C9EB-4D80-9552-AE9DE3075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553" y="374904"/>
            <a:ext cx="734015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4" name="Title 3">
            <a:extLst>
              <a:ext uri="{FF2B5EF4-FFF2-40B4-BE49-F238E27FC236}">
                <a16:creationId xmlns:a16="http://schemas.microsoft.com/office/drawing/2014/main" id="{54ED059C-8DD4-45A9-9499-66D966A0036E}"/>
              </a:ext>
            </a:extLst>
          </p:cNvPr>
          <p:cNvSpPr>
            <a:spLocks noGrp="1"/>
          </p:cNvSpPr>
          <p:nvPr>
            <p:ph type="title"/>
          </p:nvPr>
        </p:nvSpPr>
        <p:spPr>
          <a:xfrm>
            <a:off x="868680" y="642593"/>
            <a:ext cx="6281928" cy="1744183"/>
          </a:xfrm>
        </p:spPr>
        <p:txBody>
          <a:bodyPr>
            <a:normAutofit/>
          </a:bodyPr>
          <a:lstStyle/>
          <a:p>
            <a:r>
              <a:rPr lang="en-US" dirty="0"/>
              <a:t>The cycle of addiction</a:t>
            </a:r>
          </a:p>
        </p:txBody>
      </p:sp>
      <p:pic>
        <p:nvPicPr>
          <p:cNvPr id="7" name="Picture 6" descr="abstract image">
            <a:extLst>
              <a:ext uri="{FF2B5EF4-FFF2-40B4-BE49-F238E27FC236}">
                <a16:creationId xmlns:a16="http://schemas.microsoft.com/office/drawing/2014/main" id="{AB9C6533-122C-45EE-8AB1-F6CE6103E941}"/>
              </a:ext>
            </a:extLst>
          </p:cNvPr>
          <p:cNvPicPr>
            <a:picLocks noChangeAspect="1"/>
          </p:cNvPicPr>
          <p:nvPr/>
        </p:nvPicPr>
        <p:blipFill rotWithShape="1">
          <a:blip r:embed="rId3">
            <a:extLst>
              <a:ext uri="{28A0092B-C50C-407E-A947-70E740481C1C}">
                <a14:useLocalDpi xmlns:a14="http://schemas.microsoft.com/office/drawing/2010/main" val="0"/>
              </a:ext>
            </a:extLst>
          </a:blip>
          <a:srcRect l="29779" r="33873" b="1"/>
          <a:stretch/>
        </p:blipFill>
        <p:spPr>
          <a:xfrm>
            <a:off x="7837371" y="237744"/>
            <a:ext cx="4124416" cy="6382512"/>
          </a:xfrm>
          <a:prstGeom prst="rect">
            <a:avLst/>
          </a:prstGeom>
        </p:spPr>
      </p:pic>
      <p:graphicFrame>
        <p:nvGraphicFramePr>
          <p:cNvPr id="6" name="Content Placeholder 5">
            <a:extLst>
              <a:ext uri="{FF2B5EF4-FFF2-40B4-BE49-F238E27FC236}">
                <a16:creationId xmlns:a16="http://schemas.microsoft.com/office/drawing/2014/main" id="{E680153A-68D2-408C-B0F0-C318111A4A70}"/>
              </a:ext>
            </a:extLst>
          </p:cNvPr>
          <p:cNvGraphicFramePr>
            <a:graphicFrameLocks noGrp="1"/>
          </p:cNvGraphicFramePr>
          <p:nvPr>
            <p:ph idx="1"/>
            <p:extLst>
              <p:ext uri="{D42A27DB-BD31-4B8C-83A1-F6EECF244321}">
                <p14:modId xmlns:p14="http://schemas.microsoft.com/office/powerpoint/2010/main" val="3887326168"/>
              </p:ext>
            </p:extLst>
          </p:nvPr>
        </p:nvGraphicFramePr>
        <p:xfrm>
          <a:off x="868680" y="2386584"/>
          <a:ext cx="6281928" cy="36484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7844449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SavonVTI">
  <a:themeElements>
    <a:clrScheme name="Custom 38">
      <a:dk1>
        <a:sysClr val="windowText" lastClr="000000"/>
      </a:dk1>
      <a:lt1>
        <a:sysClr val="window" lastClr="FFFFFF"/>
      </a:lt1>
      <a:dk2>
        <a:srgbClr val="505046"/>
      </a:dk2>
      <a:lt2>
        <a:srgbClr val="EEECE1"/>
      </a:lt2>
      <a:accent1>
        <a:srgbClr val="EE462D"/>
      </a:accent1>
      <a:accent2>
        <a:srgbClr val="595A85"/>
      </a:accent2>
      <a:accent3>
        <a:srgbClr val="8D6F5B"/>
      </a:accent3>
      <a:accent4>
        <a:srgbClr val="FABD2F"/>
      </a:accent4>
      <a:accent5>
        <a:srgbClr val="AF8073"/>
      </a:accent5>
      <a:accent6>
        <a:srgbClr val="787880"/>
      </a:accent6>
      <a:hlink>
        <a:srgbClr val="CC8D00"/>
      </a:hlink>
      <a:folHlink>
        <a:srgbClr val="82829E"/>
      </a:folHlink>
    </a:clrScheme>
    <a:fontScheme name="Savon">
      <a:majorFont>
        <a:latin typeface="Avenir Next LT Pro 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venir Next LT Pro"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B4028482-F53A-4442-AB14-9B7A43F44F9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659927E4-E194-47BE-91C2-B87D50CF51DB}">
  <ds:schemaRefs>
    <ds:schemaRef ds:uri="http://schemas.microsoft.com/sharepoint/v3/contenttype/forms"/>
  </ds:schemaRefs>
</ds:datastoreItem>
</file>

<file path=customXml/itemProps2.xml><?xml version="1.0" encoding="utf-8"?>
<ds:datastoreItem xmlns:ds="http://schemas.openxmlformats.org/officeDocument/2006/customXml" ds:itemID="{E34A532A-EA0D-41F9-B458-AF9358EF2F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E92E9E5-79AF-4029-8FCA-9C327D54FD8F}">
  <ds:schemaRefs>
    <ds:schemaRef ds:uri="http://purl.org/dc/term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documentManagement/types"/>
    <ds:schemaRef ds:uri="71af3243-3dd4-4a8d-8c0d-dd76da1f02a5"/>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6901</TotalTime>
  <Words>7447</Words>
  <Application>Microsoft Macintosh PowerPoint</Application>
  <PresentationFormat>Widescreen</PresentationFormat>
  <Paragraphs>390</Paragraphs>
  <Slides>37</Slides>
  <Notes>37</Notes>
  <HiddenSlides>0</HiddenSlides>
  <MMClips>5</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37</vt:i4>
      </vt:variant>
    </vt:vector>
  </HeadingPairs>
  <TitlesOfParts>
    <vt:vector size="57" baseType="lpstr">
      <vt:lpstr>Arial</vt:lpstr>
      <vt:lpstr>Arial Narrow</vt:lpstr>
      <vt:lpstr>Avenir Next LT Pro</vt:lpstr>
      <vt:lpstr>Avenir Next LT Pro Light</vt:lpstr>
      <vt:lpstr>Calibri</vt:lpstr>
      <vt:lpstr>freight-display-pro</vt:lpstr>
      <vt:lpstr>freight-sans-pro</vt:lpstr>
      <vt:lpstr>freight-text-pro</vt:lpstr>
      <vt:lpstr>Garamond</vt:lpstr>
      <vt:lpstr>inherit</vt:lpstr>
      <vt:lpstr>Inter</vt:lpstr>
      <vt:lpstr>Muli</vt:lpstr>
      <vt:lpstr>Open Sans</vt:lpstr>
      <vt:lpstr>sofia-pro</vt:lpstr>
      <vt:lpstr>Times New Roman</vt:lpstr>
      <vt:lpstr>Tw Cen MT</vt:lpstr>
      <vt:lpstr>Tw Cen MT Condensed</vt:lpstr>
      <vt:lpstr>Wingdings 3</vt:lpstr>
      <vt:lpstr>SavonVTI</vt:lpstr>
      <vt:lpstr>Integral</vt:lpstr>
      <vt:lpstr>The problem with porn</vt:lpstr>
      <vt:lpstr>We cannot ignore it anymore.</vt:lpstr>
      <vt:lpstr>It’s not a small problem.</vt:lpstr>
      <vt:lpstr>addiction</vt:lpstr>
      <vt:lpstr>What does porn addiction look like?</vt:lpstr>
      <vt:lpstr>What does porn addiction look like?</vt:lpstr>
      <vt:lpstr>What happens when you’re clicking?</vt:lpstr>
      <vt:lpstr>Addiction changes the brain</vt:lpstr>
      <vt:lpstr>The cycle of addiction</vt:lpstr>
      <vt:lpstr>People become means to an end</vt:lpstr>
      <vt:lpstr>PowerPoint Presentation</vt:lpstr>
      <vt:lpstr>abuse</vt:lpstr>
      <vt:lpstr>By the numbers</vt:lpstr>
      <vt:lpstr>It’s not hurting anyone?</vt:lpstr>
      <vt:lpstr>It’s not just about you.</vt:lpstr>
      <vt:lpstr>PowerPoint Presentation</vt:lpstr>
      <vt:lpstr>affliction</vt:lpstr>
      <vt:lpstr>The emotional consequences</vt:lpstr>
      <vt:lpstr>The relational consequences</vt:lpstr>
      <vt:lpstr>The sexual consequences</vt:lpstr>
      <vt:lpstr>PowerPoint Presentation</vt:lpstr>
      <vt:lpstr>The spiritual consequences</vt:lpstr>
      <vt:lpstr>TOXIC SHAME</vt:lpstr>
      <vt:lpstr>PowerPoint Presentation</vt:lpstr>
      <vt:lpstr>hope</vt:lpstr>
      <vt:lpstr>Overcoming shame</vt:lpstr>
      <vt:lpstr>Retrain your brain</vt:lpstr>
      <vt:lpstr>A+b=c</vt:lpstr>
      <vt:lpstr>PowerPoint Presentation</vt:lpstr>
      <vt:lpstr>I think, therefore I am </vt:lpstr>
      <vt:lpstr>Think about what you think about</vt:lpstr>
      <vt:lpstr>Lifespan of an emotion: 90 secs</vt:lpstr>
      <vt:lpstr>PowerPoint Presentation</vt:lpstr>
      <vt:lpstr>Seek Help </vt:lpstr>
      <vt:lpstr>PowerPoint Presentation</vt:lpstr>
      <vt:lpstr>PowerPoint Presentation</vt:lpstr>
      <vt:lpstr>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problem with porn</dc:title>
  <dc:creator>Erica Jones</dc:creator>
  <cp:lastModifiedBy>Turner, Rebecca</cp:lastModifiedBy>
  <cp:revision>38</cp:revision>
  <cp:lastPrinted>2020-12-06T00:03:59Z</cp:lastPrinted>
  <dcterms:created xsi:type="dcterms:W3CDTF">2020-11-25T17:10:08Z</dcterms:created>
  <dcterms:modified xsi:type="dcterms:W3CDTF">2021-04-07T23:51:47Z</dcterms:modified>
</cp:coreProperties>
</file>