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1"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4" r:id="rId45"/>
    <p:sldId id="305" r:id="rId46"/>
    <p:sldId id="306" r:id="rId47"/>
    <p:sldId id="308" r:id="rId48"/>
    <p:sldId id="309" r:id="rId49"/>
    <p:sldId id="298" r:id="rId50"/>
    <p:sldId id="297" r:id="rId51"/>
    <p:sldId id="299" r:id="rId52"/>
    <p:sldId id="300" r:id="rId53"/>
    <p:sldId id="301" r:id="rId54"/>
    <p:sldId id="302" r:id="rId55"/>
    <p:sldId id="303" r:id="rId56"/>
    <p:sldId id="310" r:id="rId5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24" autoAdjust="0"/>
    <p:restoredTop sz="92308" autoAdjust="0"/>
  </p:normalViewPr>
  <p:slideViewPr>
    <p:cSldViewPr snapToGrid="0" snapToObjects="1">
      <p:cViewPr varScale="1">
        <p:scale>
          <a:sx n="101" d="100"/>
          <a:sy n="101" d="100"/>
        </p:scale>
        <p:origin x="138" y="144"/>
      </p:cViewPr>
      <p:guideLst/>
    </p:cSldViewPr>
  </p:slideViewPr>
  <p:outlineViewPr>
    <p:cViewPr>
      <p:scale>
        <a:sx n="33" d="100"/>
        <a:sy n="33" d="100"/>
      </p:scale>
      <p:origin x="0" y="0"/>
    </p:cViewPr>
  </p:outlineViewPr>
  <p:notesTextViewPr>
    <p:cViewPr>
      <p:scale>
        <a:sx n="1" d="1"/>
        <a:sy n="1" d="1"/>
      </p:scale>
      <p:origin x="0" y="-102"/>
    </p:cViewPr>
  </p:notesTextViewPr>
  <p:notesViewPr>
    <p:cSldViewPr snapToGrid="0" snapToObjects="1">
      <p:cViewPr varScale="1">
        <p:scale>
          <a:sx n="56" d="100"/>
          <a:sy n="56" d="100"/>
        </p:scale>
        <p:origin x="93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ny Sainte-Rose" userId="b91729fe456e2369" providerId="LiveId" clId="{5DEC4087-64F1-4F75-AF6A-93C1203C86BB}"/>
    <pc:docChg chg="undo custSel modSld">
      <pc:chgData name="Fanny Sainte-Rose" userId="b91729fe456e2369" providerId="LiveId" clId="{5DEC4087-64F1-4F75-AF6A-93C1203C86BB}" dt="2021-06-21T08:32:39.043" v="564" actId="20577"/>
      <pc:docMkLst>
        <pc:docMk/>
      </pc:docMkLst>
      <pc:sldChg chg="modNotes modNotesTx">
        <pc:chgData name="Fanny Sainte-Rose" userId="b91729fe456e2369" providerId="LiveId" clId="{5DEC4087-64F1-4F75-AF6A-93C1203C86BB}" dt="2021-06-21T07:54:46.919" v="57"/>
        <pc:sldMkLst>
          <pc:docMk/>
          <pc:sldMk cId="0" sldId="259"/>
        </pc:sldMkLst>
      </pc:sldChg>
      <pc:sldChg chg="modNotesTx">
        <pc:chgData name="Fanny Sainte-Rose" userId="b91729fe456e2369" providerId="LiveId" clId="{5DEC4087-64F1-4F75-AF6A-93C1203C86BB}" dt="2021-06-21T08:03:35.512" v="154" actId="20577"/>
        <pc:sldMkLst>
          <pc:docMk/>
          <pc:sldMk cId="0" sldId="260"/>
        </pc:sldMkLst>
      </pc:sldChg>
      <pc:sldChg chg="modNotesTx">
        <pc:chgData name="Fanny Sainte-Rose" userId="b91729fe456e2369" providerId="LiveId" clId="{5DEC4087-64F1-4F75-AF6A-93C1203C86BB}" dt="2021-06-21T08:04:16.863" v="156" actId="6549"/>
        <pc:sldMkLst>
          <pc:docMk/>
          <pc:sldMk cId="0" sldId="261"/>
        </pc:sldMkLst>
      </pc:sldChg>
      <pc:sldChg chg="modNotesTx">
        <pc:chgData name="Fanny Sainte-Rose" userId="b91729fe456e2369" providerId="LiveId" clId="{5DEC4087-64F1-4F75-AF6A-93C1203C86BB}" dt="2021-06-21T08:05:05.690" v="228" actId="20577"/>
        <pc:sldMkLst>
          <pc:docMk/>
          <pc:sldMk cId="0" sldId="262"/>
        </pc:sldMkLst>
      </pc:sldChg>
      <pc:sldChg chg="modNotesTx">
        <pc:chgData name="Fanny Sainte-Rose" userId="b91729fe456e2369" providerId="LiveId" clId="{5DEC4087-64F1-4F75-AF6A-93C1203C86BB}" dt="2021-06-21T08:05:26.950" v="229"/>
        <pc:sldMkLst>
          <pc:docMk/>
          <pc:sldMk cId="0" sldId="263"/>
        </pc:sldMkLst>
      </pc:sldChg>
      <pc:sldChg chg="modNotesTx">
        <pc:chgData name="Fanny Sainte-Rose" userId="b91729fe456e2369" providerId="LiveId" clId="{5DEC4087-64F1-4F75-AF6A-93C1203C86BB}" dt="2021-06-21T08:06:59.002" v="283" actId="20577"/>
        <pc:sldMkLst>
          <pc:docMk/>
          <pc:sldMk cId="0" sldId="264"/>
        </pc:sldMkLst>
      </pc:sldChg>
      <pc:sldChg chg="modNotesTx">
        <pc:chgData name="Fanny Sainte-Rose" userId="b91729fe456e2369" providerId="LiveId" clId="{5DEC4087-64F1-4F75-AF6A-93C1203C86BB}" dt="2021-06-21T08:07:28.503" v="284"/>
        <pc:sldMkLst>
          <pc:docMk/>
          <pc:sldMk cId="0" sldId="265"/>
        </pc:sldMkLst>
      </pc:sldChg>
      <pc:sldChg chg="modNotesTx">
        <pc:chgData name="Fanny Sainte-Rose" userId="b91729fe456e2369" providerId="LiveId" clId="{5DEC4087-64F1-4F75-AF6A-93C1203C86BB}" dt="2021-06-21T08:07:50.429" v="285"/>
        <pc:sldMkLst>
          <pc:docMk/>
          <pc:sldMk cId="0" sldId="266"/>
        </pc:sldMkLst>
      </pc:sldChg>
      <pc:sldChg chg="modNotesTx">
        <pc:chgData name="Fanny Sainte-Rose" userId="b91729fe456e2369" providerId="LiveId" clId="{5DEC4087-64F1-4F75-AF6A-93C1203C86BB}" dt="2021-06-21T08:08:14.627" v="313" actId="20577"/>
        <pc:sldMkLst>
          <pc:docMk/>
          <pc:sldMk cId="0" sldId="267"/>
        </pc:sldMkLst>
      </pc:sldChg>
      <pc:sldChg chg="modNotesTx">
        <pc:chgData name="Fanny Sainte-Rose" userId="b91729fe456e2369" providerId="LiveId" clId="{5DEC4087-64F1-4F75-AF6A-93C1203C86BB}" dt="2021-06-21T08:08:32.882" v="314"/>
        <pc:sldMkLst>
          <pc:docMk/>
          <pc:sldMk cId="0" sldId="268"/>
        </pc:sldMkLst>
      </pc:sldChg>
      <pc:sldChg chg="modNotesTx">
        <pc:chgData name="Fanny Sainte-Rose" userId="b91729fe456e2369" providerId="LiveId" clId="{5DEC4087-64F1-4F75-AF6A-93C1203C86BB}" dt="2021-06-21T08:08:54.141" v="315"/>
        <pc:sldMkLst>
          <pc:docMk/>
          <pc:sldMk cId="0" sldId="269"/>
        </pc:sldMkLst>
      </pc:sldChg>
      <pc:sldChg chg="modNotesTx">
        <pc:chgData name="Fanny Sainte-Rose" userId="b91729fe456e2369" providerId="LiveId" clId="{5DEC4087-64F1-4F75-AF6A-93C1203C86BB}" dt="2021-06-21T08:10:05.218" v="319"/>
        <pc:sldMkLst>
          <pc:docMk/>
          <pc:sldMk cId="0" sldId="270"/>
        </pc:sldMkLst>
      </pc:sldChg>
      <pc:sldChg chg="modNotesTx">
        <pc:chgData name="Fanny Sainte-Rose" userId="b91729fe456e2369" providerId="LiveId" clId="{5DEC4087-64F1-4F75-AF6A-93C1203C86BB}" dt="2021-06-21T08:10:25.055" v="320"/>
        <pc:sldMkLst>
          <pc:docMk/>
          <pc:sldMk cId="0" sldId="271"/>
        </pc:sldMkLst>
      </pc:sldChg>
      <pc:sldChg chg="modNotesTx">
        <pc:chgData name="Fanny Sainte-Rose" userId="b91729fe456e2369" providerId="LiveId" clId="{5DEC4087-64F1-4F75-AF6A-93C1203C86BB}" dt="2021-06-21T08:10:52.703" v="321"/>
        <pc:sldMkLst>
          <pc:docMk/>
          <pc:sldMk cId="0" sldId="272"/>
        </pc:sldMkLst>
      </pc:sldChg>
      <pc:sldChg chg="modNotesTx">
        <pc:chgData name="Fanny Sainte-Rose" userId="b91729fe456e2369" providerId="LiveId" clId="{5DEC4087-64F1-4F75-AF6A-93C1203C86BB}" dt="2021-06-21T08:11:27.791" v="324" actId="20577"/>
        <pc:sldMkLst>
          <pc:docMk/>
          <pc:sldMk cId="0" sldId="273"/>
        </pc:sldMkLst>
      </pc:sldChg>
      <pc:sldChg chg="modNotesTx">
        <pc:chgData name="Fanny Sainte-Rose" userId="b91729fe456e2369" providerId="LiveId" clId="{5DEC4087-64F1-4F75-AF6A-93C1203C86BB}" dt="2021-06-21T08:11:47.542" v="325"/>
        <pc:sldMkLst>
          <pc:docMk/>
          <pc:sldMk cId="0" sldId="274"/>
        </pc:sldMkLst>
      </pc:sldChg>
      <pc:sldChg chg="modNotesTx">
        <pc:chgData name="Fanny Sainte-Rose" userId="b91729fe456e2369" providerId="LiveId" clId="{5DEC4087-64F1-4F75-AF6A-93C1203C86BB}" dt="2021-06-21T08:12:03.097" v="326"/>
        <pc:sldMkLst>
          <pc:docMk/>
          <pc:sldMk cId="0" sldId="275"/>
        </pc:sldMkLst>
      </pc:sldChg>
      <pc:sldChg chg="modNotesTx">
        <pc:chgData name="Fanny Sainte-Rose" userId="b91729fe456e2369" providerId="LiveId" clId="{5DEC4087-64F1-4F75-AF6A-93C1203C86BB}" dt="2021-06-21T08:16:17.872" v="368" actId="6549"/>
        <pc:sldMkLst>
          <pc:docMk/>
          <pc:sldMk cId="0" sldId="276"/>
        </pc:sldMkLst>
      </pc:sldChg>
      <pc:sldChg chg="modNotesTx">
        <pc:chgData name="Fanny Sainte-Rose" userId="b91729fe456e2369" providerId="LiveId" clId="{5DEC4087-64F1-4F75-AF6A-93C1203C86BB}" dt="2021-06-21T08:16:43.717" v="370"/>
        <pc:sldMkLst>
          <pc:docMk/>
          <pc:sldMk cId="0" sldId="277"/>
        </pc:sldMkLst>
      </pc:sldChg>
      <pc:sldChg chg="modNotesTx">
        <pc:chgData name="Fanny Sainte-Rose" userId="b91729fe456e2369" providerId="LiveId" clId="{5DEC4087-64F1-4F75-AF6A-93C1203C86BB}" dt="2021-06-21T08:17:14.096" v="371"/>
        <pc:sldMkLst>
          <pc:docMk/>
          <pc:sldMk cId="0" sldId="278"/>
        </pc:sldMkLst>
      </pc:sldChg>
      <pc:sldChg chg="modNotesTx">
        <pc:chgData name="Fanny Sainte-Rose" userId="b91729fe456e2369" providerId="LiveId" clId="{5DEC4087-64F1-4F75-AF6A-93C1203C86BB}" dt="2021-06-21T08:17:30.931" v="372"/>
        <pc:sldMkLst>
          <pc:docMk/>
          <pc:sldMk cId="0" sldId="279"/>
        </pc:sldMkLst>
      </pc:sldChg>
      <pc:sldChg chg="modNotesTx">
        <pc:chgData name="Fanny Sainte-Rose" userId="b91729fe456e2369" providerId="LiveId" clId="{5DEC4087-64F1-4F75-AF6A-93C1203C86BB}" dt="2021-06-21T08:17:44.934" v="373"/>
        <pc:sldMkLst>
          <pc:docMk/>
          <pc:sldMk cId="0" sldId="280"/>
        </pc:sldMkLst>
      </pc:sldChg>
      <pc:sldChg chg="modNotesTx">
        <pc:chgData name="Fanny Sainte-Rose" userId="b91729fe456e2369" providerId="LiveId" clId="{5DEC4087-64F1-4F75-AF6A-93C1203C86BB}" dt="2021-06-21T08:18:04.806" v="374"/>
        <pc:sldMkLst>
          <pc:docMk/>
          <pc:sldMk cId="0" sldId="281"/>
        </pc:sldMkLst>
      </pc:sldChg>
      <pc:sldChg chg="modNotesTx">
        <pc:chgData name="Fanny Sainte-Rose" userId="b91729fe456e2369" providerId="LiveId" clId="{5DEC4087-64F1-4F75-AF6A-93C1203C86BB}" dt="2021-06-21T08:18:31.158" v="375"/>
        <pc:sldMkLst>
          <pc:docMk/>
          <pc:sldMk cId="0" sldId="282"/>
        </pc:sldMkLst>
      </pc:sldChg>
      <pc:sldChg chg="modNotesTx">
        <pc:chgData name="Fanny Sainte-Rose" userId="b91729fe456e2369" providerId="LiveId" clId="{5DEC4087-64F1-4F75-AF6A-93C1203C86BB}" dt="2021-06-21T08:19:08.949" v="378" actId="20577"/>
        <pc:sldMkLst>
          <pc:docMk/>
          <pc:sldMk cId="0" sldId="283"/>
        </pc:sldMkLst>
      </pc:sldChg>
      <pc:sldChg chg="modNotesTx">
        <pc:chgData name="Fanny Sainte-Rose" userId="b91729fe456e2369" providerId="LiveId" clId="{5DEC4087-64F1-4F75-AF6A-93C1203C86BB}" dt="2021-06-21T08:20:12.645" v="413" actId="20577"/>
        <pc:sldMkLst>
          <pc:docMk/>
          <pc:sldMk cId="0" sldId="284"/>
        </pc:sldMkLst>
      </pc:sldChg>
      <pc:sldChg chg="modNotesTx">
        <pc:chgData name="Fanny Sainte-Rose" userId="b91729fe456e2369" providerId="LiveId" clId="{5DEC4087-64F1-4F75-AF6A-93C1203C86BB}" dt="2021-06-21T08:20:53.744" v="428" actId="6549"/>
        <pc:sldMkLst>
          <pc:docMk/>
          <pc:sldMk cId="0" sldId="285"/>
        </pc:sldMkLst>
      </pc:sldChg>
      <pc:sldChg chg="modSp mod modNotesTx">
        <pc:chgData name="Fanny Sainte-Rose" userId="b91729fe456e2369" providerId="LiveId" clId="{5DEC4087-64F1-4F75-AF6A-93C1203C86BB}" dt="2021-06-21T08:21:49.340" v="444"/>
        <pc:sldMkLst>
          <pc:docMk/>
          <pc:sldMk cId="0" sldId="286"/>
        </pc:sldMkLst>
        <pc:spChg chg="mod">
          <ac:chgData name="Fanny Sainte-Rose" userId="b91729fe456e2369" providerId="LiveId" clId="{5DEC4087-64F1-4F75-AF6A-93C1203C86BB}" dt="2021-06-21T08:21:27.626" v="443" actId="20577"/>
          <ac:spMkLst>
            <pc:docMk/>
            <pc:sldMk cId="0" sldId="286"/>
            <ac:spMk id="195" creationId="{00000000-0000-0000-0000-000000000000}"/>
          </ac:spMkLst>
        </pc:spChg>
      </pc:sldChg>
      <pc:sldChg chg="modSp mod modNotesTx">
        <pc:chgData name="Fanny Sainte-Rose" userId="b91729fe456e2369" providerId="LiveId" clId="{5DEC4087-64F1-4F75-AF6A-93C1203C86BB}" dt="2021-06-21T08:22:35.208" v="467" actId="20577"/>
        <pc:sldMkLst>
          <pc:docMk/>
          <pc:sldMk cId="0" sldId="287"/>
        </pc:sldMkLst>
        <pc:spChg chg="mod">
          <ac:chgData name="Fanny Sainte-Rose" userId="b91729fe456e2369" providerId="LiveId" clId="{5DEC4087-64F1-4F75-AF6A-93C1203C86BB}" dt="2021-06-21T08:22:28.066" v="465" actId="6549"/>
          <ac:spMkLst>
            <pc:docMk/>
            <pc:sldMk cId="0" sldId="287"/>
            <ac:spMk id="198" creationId="{00000000-0000-0000-0000-000000000000}"/>
          </ac:spMkLst>
        </pc:spChg>
      </pc:sldChg>
      <pc:sldChg chg="modNotesTx">
        <pc:chgData name="Fanny Sainte-Rose" userId="b91729fe456e2369" providerId="LiveId" clId="{5DEC4087-64F1-4F75-AF6A-93C1203C86BB}" dt="2021-06-21T08:23:07.523" v="468"/>
        <pc:sldMkLst>
          <pc:docMk/>
          <pc:sldMk cId="0" sldId="288"/>
        </pc:sldMkLst>
      </pc:sldChg>
      <pc:sldChg chg="modNotesTx">
        <pc:chgData name="Fanny Sainte-Rose" userId="b91729fe456e2369" providerId="LiveId" clId="{5DEC4087-64F1-4F75-AF6A-93C1203C86BB}" dt="2021-06-21T08:23:24.995" v="469"/>
        <pc:sldMkLst>
          <pc:docMk/>
          <pc:sldMk cId="0" sldId="289"/>
        </pc:sldMkLst>
      </pc:sldChg>
      <pc:sldChg chg="modNotesTx">
        <pc:chgData name="Fanny Sainte-Rose" userId="b91729fe456e2369" providerId="LiveId" clId="{5DEC4087-64F1-4F75-AF6A-93C1203C86BB}" dt="2021-06-21T08:23:39.291" v="470"/>
        <pc:sldMkLst>
          <pc:docMk/>
          <pc:sldMk cId="0" sldId="290"/>
        </pc:sldMkLst>
      </pc:sldChg>
      <pc:sldChg chg="modNotesTx">
        <pc:chgData name="Fanny Sainte-Rose" userId="b91729fe456e2369" providerId="LiveId" clId="{5DEC4087-64F1-4F75-AF6A-93C1203C86BB}" dt="2021-06-21T08:24:19.106" v="473" actId="20577"/>
        <pc:sldMkLst>
          <pc:docMk/>
          <pc:sldMk cId="0" sldId="291"/>
        </pc:sldMkLst>
      </pc:sldChg>
      <pc:sldChg chg="modNotesTx">
        <pc:chgData name="Fanny Sainte-Rose" userId="b91729fe456e2369" providerId="LiveId" clId="{5DEC4087-64F1-4F75-AF6A-93C1203C86BB}" dt="2021-06-21T08:24:50.838" v="474"/>
        <pc:sldMkLst>
          <pc:docMk/>
          <pc:sldMk cId="0" sldId="292"/>
        </pc:sldMkLst>
      </pc:sldChg>
      <pc:sldChg chg="modNotesTx">
        <pc:chgData name="Fanny Sainte-Rose" userId="b91729fe456e2369" providerId="LiveId" clId="{5DEC4087-64F1-4F75-AF6A-93C1203C86BB}" dt="2021-06-21T08:25:12.732" v="485" actId="20577"/>
        <pc:sldMkLst>
          <pc:docMk/>
          <pc:sldMk cId="0" sldId="293"/>
        </pc:sldMkLst>
      </pc:sldChg>
      <pc:sldChg chg="modNotesTx">
        <pc:chgData name="Fanny Sainte-Rose" userId="b91729fe456e2369" providerId="LiveId" clId="{5DEC4087-64F1-4F75-AF6A-93C1203C86BB}" dt="2021-06-21T08:25:39.187" v="486"/>
        <pc:sldMkLst>
          <pc:docMk/>
          <pc:sldMk cId="0" sldId="294"/>
        </pc:sldMkLst>
      </pc:sldChg>
      <pc:sldChg chg="modNotesTx">
        <pc:chgData name="Fanny Sainte-Rose" userId="b91729fe456e2369" providerId="LiveId" clId="{5DEC4087-64F1-4F75-AF6A-93C1203C86BB}" dt="2021-06-21T08:26:11.497" v="500" actId="20577"/>
        <pc:sldMkLst>
          <pc:docMk/>
          <pc:sldMk cId="0" sldId="295"/>
        </pc:sldMkLst>
      </pc:sldChg>
      <pc:sldChg chg="modNotesTx">
        <pc:chgData name="Fanny Sainte-Rose" userId="b91729fe456e2369" providerId="LiveId" clId="{5DEC4087-64F1-4F75-AF6A-93C1203C86BB}" dt="2021-06-21T08:26:37.941" v="512" actId="20577"/>
        <pc:sldMkLst>
          <pc:docMk/>
          <pc:sldMk cId="0" sldId="296"/>
        </pc:sldMkLst>
      </pc:sldChg>
      <pc:sldChg chg="modNotesTx">
        <pc:chgData name="Fanny Sainte-Rose" userId="b91729fe456e2369" providerId="LiveId" clId="{5DEC4087-64F1-4F75-AF6A-93C1203C86BB}" dt="2021-06-21T08:30:16.465" v="552" actId="6549"/>
        <pc:sldMkLst>
          <pc:docMk/>
          <pc:sldMk cId="0" sldId="297"/>
        </pc:sldMkLst>
      </pc:sldChg>
      <pc:sldChg chg="modNotesTx">
        <pc:chgData name="Fanny Sainte-Rose" userId="b91729fe456e2369" providerId="LiveId" clId="{5DEC4087-64F1-4F75-AF6A-93C1203C86BB}" dt="2021-06-21T08:29:48.051" v="541"/>
        <pc:sldMkLst>
          <pc:docMk/>
          <pc:sldMk cId="0" sldId="298"/>
        </pc:sldMkLst>
      </pc:sldChg>
      <pc:sldChg chg="modNotesTx">
        <pc:chgData name="Fanny Sainte-Rose" userId="b91729fe456e2369" providerId="LiveId" clId="{5DEC4087-64F1-4F75-AF6A-93C1203C86BB}" dt="2021-06-21T08:30:37.201" v="553"/>
        <pc:sldMkLst>
          <pc:docMk/>
          <pc:sldMk cId="0" sldId="299"/>
        </pc:sldMkLst>
      </pc:sldChg>
      <pc:sldChg chg="modNotesTx">
        <pc:chgData name="Fanny Sainte-Rose" userId="b91729fe456e2369" providerId="LiveId" clId="{5DEC4087-64F1-4F75-AF6A-93C1203C86BB}" dt="2021-06-21T08:31:05.091" v="554"/>
        <pc:sldMkLst>
          <pc:docMk/>
          <pc:sldMk cId="0" sldId="300"/>
        </pc:sldMkLst>
      </pc:sldChg>
      <pc:sldChg chg="modNotesTx">
        <pc:chgData name="Fanny Sainte-Rose" userId="b91729fe456e2369" providerId="LiveId" clId="{5DEC4087-64F1-4F75-AF6A-93C1203C86BB}" dt="2021-06-21T08:31:20.845" v="555"/>
        <pc:sldMkLst>
          <pc:docMk/>
          <pc:sldMk cId="0" sldId="301"/>
        </pc:sldMkLst>
      </pc:sldChg>
      <pc:sldChg chg="addSp delSp mod modNotesTx">
        <pc:chgData name="Fanny Sainte-Rose" userId="b91729fe456e2369" providerId="LiveId" clId="{5DEC4087-64F1-4F75-AF6A-93C1203C86BB}" dt="2021-06-21T08:31:38.371" v="558"/>
        <pc:sldMkLst>
          <pc:docMk/>
          <pc:sldMk cId="0" sldId="302"/>
        </pc:sldMkLst>
        <pc:spChg chg="add del">
          <ac:chgData name="Fanny Sainte-Rose" userId="b91729fe456e2369" providerId="LiveId" clId="{5DEC4087-64F1-4F75-AF6A-93C1203C86BB}" dt="2021-06-21T08:31:35.948" v="557" actId="22"/>
          <ac:spMkLst>
            <pc:docMk/>
            <pc:sldMk cId="0" sldId="302"/>
            <ac:spMk id="5" creationId="{27886A93-C9A9-4E4E-BA2C-708C7E5D4FE4}"/>
          </ac:spMkLst>
        </pc:spChg>
      </pc:sldChg>
      <pc:sldChg chg="modNotesTx">
        <pc:chgData name="Fanny Sainte-Rose" userId="b91729fe456e2369" providerId="LiveId" clId="{5DEC4087-64F1-4F75-AF6A-93C1203C86BB}" dt="2021-06-21T08:32:00.211" v="559"/>
        <pc:sldMkLst>
          <pc:docMk/>
          <pc:sldMk cId="0" sldId="303"/>
        </pc:sldMkLst>
      </pc:sldChg>
      <pc:sldChg chg="modNotesTx">
        <pc:chgData name="Fanny Sainte-Rose" userId="b91729fe456e2369" providerId="LiveId" clId="{5DEC4087-64F1-4F75-AF6A-93C1203C86BB}" dt="2021-06-21T08:26:55.010" v="513"/>
        <pc:sldMkLst>
          <pc:docMk/>
          <pc:sldMk cId="0" sldId="304"/>
        </pc:sldMkLst>
      </pc:sldChg>
      <pc:sldChg chg="modNotesTx">
        <pc:chgData name="Fanny Sainte-Rose" userId="b91729fe456e2369" providerId="LiveId" clId="{5DEC4087-64F1-4F75-AF6A-93C1203C86BB}" dt="2021-06-21T08:27:15.069" v="514"/>
        <pc:sldMkLst>
          <pc:docMk/>
          <pc:sldMk cId="0" sldId="305"/>
        </pc:sldMkLst>
      </pc:sldChg>
      <pc:sldChg chg="modNotesTx">
        <pc:chgData name="Fanny Sainte-Rose" userId="b91729fe456e2369" providerId="LiveId" clId="{5DEC4087-64F1-4F75-AF6A-93C1203C86BB}" dt="2021-06-21T08:27:30.637" v="515"/>
        <pc:sldMkLst>
          <pc:docMk/>
          <pc:sldMk cId="0" sldId="306"/>
        </pc:sldMkLst>
      </pc:sldChg>
      <pc:sldChg chg="modNotesTx">
        <pc:chgData name="Fanny Sainte-Rose" userId="b91729fe456e2369" providerId="LiveId" clId="{5DEC4087-64F1-4F75-AF6A-93C1203C86BB}" dt="2021-06-21T08:28:06.280" v="528" actId="6549"/>
        <pc:sldMkLst>
          <pc:docMk/>
          <pc:sldMk cId="0" sldId="308"/>
        </pc:sldMkLst>
      </pc:sldChg>
      <pc:sldChg chg="modNotesTx">
        <pc:chgData name="Fanny Sainte-Rose" userId="b91729fe456e2369" providerId="LiveId" clId="{5DEC4087-64F1-4F75-AF6A-93C1203C86BB}" dt="2021-06-21T08:29:14.510" v="540" actId="6549"/>
        <pc:sldMkLst>
          <pc:docMk/>
          <pc:sldMk cId="0" sldId="309"/>
        </pc:sldMkLst>
      </pc:sldChg>
      <pc:sldChg chg="modNotesTx">
        <pc:chgData name="Fanny Sainte-Rose" userId="b91729fe456e2369" providerId="LiveId" clId="{5DEC4087-64F1-4F75-AF6A-93C1203C86BB}" dt="2021-06-21T08:32:39.043" v="564" actId="20577"/>
        <pc:sldMkLst>
          <pc:docMk/>
          <pc:sldMk cId="0" sldId="310"/>
        </pc:sldMkLst>
      </pc:sldChg>
      <pc:sldChg chg="modNotesTx">
        <pc:chgData name="Fanny Sainte-Rose" userId="b91729fe456e2369" providerId="LiveId" clId="{5DEC4087-64F1-4F75-AF6A-93C1203C86BB}" dt="2021-06-21T08:09:37.740" v="318" actId="20577"/>
        <pc:sldMkLst>
          <pc:docMk/>
          <pc:sldMk cId="446704341" sldId="311"/>
        </pc:sldMkLst>
      </pc:sldChg>
      <pc:sldChg chg="modNotesTx">
        <pc:chgData name="Fanny Sainte-Rose" userId="b91729fe456e2369" providerId="LiveId" clId="{5DEC4087-64F1-4F75-AF6A-93C1203C86BB}" dt="2021-06-21T08:19:38.629" v="411"/>
        <pc:sldMkLst>
          <pc:docMk/>
          <pc:sldMk cId="903674881"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solidFill>
                  <a:srgbClr val="000000"/>
                </a:solidFill>
                <a:effectLst/>
                <a:uFill>
                  <a:solidFill>
                    <a:srgbClr val="000000"/>
                  </a:solidFill>
                </a:uFill>
                <a:latin typeface="Avenir Book"/>
                <a:ea typeface="Arial Unicode MS"/>
                <a:cs typeface="Arial Unicode MS"/>
              </a:rPr>
              <a:t>Il était une fois une Petite Personne qui se sentait spéciale. La Petite Personne voulait toujours qu’on fasse comme « elle » l’avait décidé. Les envies ou les besoins des autres n’avaient pas d’importance pour la Petite Personne qui devint égoïste.</a:t>
            </a: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Avenir Book"/>
                <a:cs typeface="Avenir Book"/>
              </a:rPr>
              <a:t> </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Helvetica Neue"/>
                <a:cs typeface="Helvetica Neue"/>
              </a:rPr>
              <a:t>Tandis que d’autres Petites Personnes apprenaient à mettre en premier les besoins des autres, cette Petite Personne-là non. Et la Petite Personne commença à attendre et à exiger qu’on fasse comme « elle » voulait.</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Avenir Book"/>
                <a:cs typeface="Avenir Book"/>
              </a:rPr>
              <a:t> </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Helvetica Neue"/>
                <a:cs typeface="Helvetica Neue"/>
              </a:rPr>
              <a:t>La Petite Personne grandit et devint une Grande Petite Personne. Quand la Grande Petite Personne tentait d’exiger qu’on fasse comme « elle » voulait avec d’autres adultes, cela ne marchait pas aussi bien qu’avant.</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Avenir Book"/>
                <a:cs typeface="Avenir Book"/>
              </a:rPr>
              <a:t> </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Helvetica Neue"/>
                <a:cs typeface="Helvetica Neue"/>
              </a:rPr>
              <a:t>Au lieu de penser à être gentille et utile pour les autres, la Grande Petite Personne prit l’habitude de faire des choses malhonnêtes et du mal aux autres pour qu’on fasse comme « elle » voulait, alors que c’est mal de faire des choses malhonnêtes et du mal aux autres.</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Helvetica Neue"/>
                <a:cs typeface="Helvetica Neue"/>
              </a:rPr>
              <a:t> </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Helvetica Neue"/>
                <a:cs typeface="Helvetica Neue"/>
              </a:rPr>
              <a:t>Comme la Grande Petite Personne était toujours gentille avec les responsables, ils pensaient que la Grande Petite Personne était une personne merveilleuse. Bientôt, les responsables laissèrent la Grande Petite Personne prendre de plus en plus de pouvoir.</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Avenir Book"/>
                <a:cs typeface="Avenir Book"/>
              </a:rPr>
              <a:t> </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Helvetica Neue"/>
                <a:cs typeface="Helvetica Neue"/>
              </a:rPr>
              <a:t>Il semble que la Grande Petite Personne vécut heureuse pour toujours, mais tous les gens qui étaient proches de la Grande Petite Personne souffraient. </a:t>
            </a:r>
            <a:r>
              <a:rPr lang="fr-FR" sz="1800" dirty="0">
                <a:ln>
                  <a:noFill/>
                </a:ln>
                <a:solidFill>
                  <a:srgbClr val="000000"/>
                </a:solidFill>
                <a:effectLst/>
                <a:latin typeface="Tw Cen MT" panose="020B0602020104020603" pitchFamily="34" charset="0"/>
                <a:ea typeface="Helvetica Neue"/>
                <a:cs typeface="Helvetica Neue"/>
              </a:rPr>
              <a:t>À</a:t>
            </a:r>
            <a:r>
              <a:rPr lang="fr-FR" sz="1800" dirty="0">
                <a:ln>
                  <a:noFill/>
                </a:ln>
                <a:solidFill>
                  <a:srgbClr val="000000"/>
                </a:solidFill>
                <a:effectLst/>
                <a:latin typeface="Avenir Book"/>
                <a:ea typeface="Helvetica Neue"/>
                <a:cs typeface="Helvetica Neue"/>
              </a:rPr>
              <a:t> la fin, Grande Petite Personne qui avait appris à aimer être cruelle, se retrouva à souffrir elle aussi, parce que la Grande Petite Personne qui voulait qu’on fasse comme « elle » voulait ne connut jamais ce que c’est que d’être généreux, utile et gentil.</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Avenir Book"/>
                <a:cs typeface="Avenir Book"/>
              </a:rPr>
              <a:t> </a:t>
            </a:r>
            <a:endParaRPr lang="fr-FR" sz="1800" dirty="0">
              <a:ln>
                <a:noFill/>
              </a:ln>
              <a:solidFill>
                <a:srgbClr val="000000"/>
              </a:solidFill>
              <a:effectLst/>
              <a:latin typeface="Helvetica Neue"/>
              <a:ea typeface="Helvetica Neue"/>
              <a:cs typeface="Helvetica Neue"/>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fr-FR" sz="1800" dirty="0">
                <a:ln>
                  <a:noFill/>
                </a:ln>
                <a:solidFill>
                  <a:srgbClr val="000000"/>
                </a:solidFill>
                <a:effectLst/>
                <a:latin typeface="Avenir Book"/>
                <a:ea typeface="Helvetica Neue"/>
                <a:cs typeface="Helvetica Neue"/>
              </a:rPr>
              <a:t>Un jour quand les responsables se rendirent compte que la Grande Petite Personne était cruelle avec les autres, ils décidèrent d’arrêter de donner du pouvoir à la Grande Petite Personne. Ce jour-là, la Grande Petite Personne n’eut plus la possibilité de faire du mal aux gens du coin</a:t>
            </a:r>
            <a:r>
              <a:rPr lang="fr-FR" sz="1800" dirty="0">
                <a:ln>
                  <a:noFill/>
                </a:ln>
                <a:solidFill>
                  <a:srgbClr val="FF0000"/>
                </a:solidFill>
                <a:effectLst/>
                <a:latin typeface="Avenir Book"/>
                <a:ea typeface="Helvetica Neue"/>
                <a:cs typeface="Helvetica Neue"/>
              </a:rPr>
              <a:t> </a:t>
            </a:r>
            <a:r>
              <a:rPr lang="fr-FR" sz="1800" dirty="0">
                <a:ln>
                  <a:noFill/>
                </a:ln>
                <a:solidFill>
                  <a:srgbClr val="000000"/>
                </a:solidFill>
                <a:effectLst/>
                <a:latin typeface="Avenir Book"/>
                <a:ea typeface="Helvetica Neue"/>
                <a:cs typeface="Helvetica Neue"/>
              </a:rPr>
              <a:t>et ils purent commencer à guérir de leurs blessures et vivre le véritable amour et la sécurité.</a:t>
            </a:r>
            <a:endParaRPr lang="fr-FR" sz="18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419454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Ces expériences négatives peuvent inclure les violences verbales, physiques, sexuelles ou psychologiques ; différentes formes de négligence ; la violence entre parents ou gardiens ; de graves dysfonctionnements comme l’alcoolisme, l’usage de substances illicites ou l’addiction à la pornographie ; ainsi que les violences directes entre pairs, ou au sein du quartier.</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rial Unicode MS"/>
                <a:cs typeface="Arial Unicode MS"/>
              </a:rPr>
              <a:t>« Il a été démontré qu’un stress important et prolongé dans l’enfance a des conséquences à vie sur la santé et le bien-être de la personne. Il peut perturber le développement du cerveau et compromettre le fonctionnement des systèmes nerveux et immunitaires. De plus, en raison des comportements adoptés par certaines personnes qui ont connu des ENE, un tel stress peut provoquer des problèmes graves comme l’alcoolisme, la dépression, les troubles alimentaires, des comportements sexuels à risque, le VIH/SIDA, des maladies du cœur, le cancer, et autres maladies chroniques » plus tard dans la vie.</a:t>
            </a:r>
            <a:endParaRPr lang="fr-FR" sz="18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415405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Dans sa description de l’enfance du Christ, Luc 2:52 nous dit que « Jésus grandissait en sagesse, en taille et en grâce, devant Dieu et devant les hommes. »</a:t>
            </a:r>
            <a:endParaRPr lang="en-US" dirty="0"/>
          </a:p>
        </p:txBody>
      </p:sp>
    </p:spTree>
    <p:extLst>
      <p:ext uri="{BB962C8B-B14F-4D97-AF65-F5344CB8AC3E}">
        <p14:creationId xmlns:p14="http://schemas.microsoft.com/office/powerpoint/2010/main" val="281620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Cela nous indique trois choses sur son enfance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1) il grandissait en maturité psychologique et spirituelle (sagesse)</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2) il grandissait en santé et en force physique (taille)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3) il grandissait dans la grâce de Dieu et des hommes (caractère et personnalité).</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25234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solidFill>
                  <a:srgbClr val="000000"/>
                </a:solidFill>
                <a:effectLst/>
                <a:latin typeface="Avenir Book"/>
                <a:ea typeface="Times New Roman" panose="02020603050405020304" pitchFamily="18" charset="0"/>
              </a:rPr>
              <a:t>Ellen White écrit elle aussi à propos de ces trois caractéristiques de Jésus : </a:t>
            </a:r>
            <a:endParaRPr lang="fr-FR" sz="1800" dirty="0">
              <a:effectLst/>
              <a:latin typeface="Times New Roman" panose="02020603050405020304" pitchFamily="18" charset="0"/>
              <a:ea typeface="Arial Unicode MS"/>
            </a:endParaRPr>
          </a:p>
          <a:p>
            <a:pPr marL="457200"/>
            <a:r>
              <a:rPr lang="fr-FR" sz="1800" dirty="0">
                <a:solidFill>
                  <a:srgbClr val="000000"/>
                </a:solidFill>
                <a:effectLst/>
                <a:latin typeface="Avenir Book"/>
                <a:ea typeface="Times New Roman" panose="02020603050405020304" pitchFamily="18" charset="0"/>
              </a:rPr>
              <a:t>« Le cours récit de ses premières années est tout plein de signification : "Le petit enfant grandissait et se fortifiait ; il était rempli de sagesse, et la grâce de Dieu était sur lui." Luc 2:52. Son esprit était actif et pénétrant ; il était plus réfléchi et plus sage que les enfants de son âge. Son caractère avait un équilibre magnifique. Ses facultés intellectuelles et ses forces corporelles se développèrent graduellement, en harmonie avec les lois de l’enfance.</a:t>
            </a:r>
            <a:endParaRPr lang="fr-FR" sz="1800" dirty="0">
              <a:effectLst/>
              <a:latin typeface="Times New Roman" panose="02020603050405020304" pitchFamily="18" charset="0"/>
              <a:ea typeface="Arial Unicode MS"/>
            </a:endParaRPr>
          </a:p>
          <a:p>
            <a:r>
              <a:rPr lang="en-US" sz="1800" dirty="0">
                <a:effectLst/>
                <a:latin typeface="Helvetica Neue"/>
                <a:ea typeface="Arial Unicode MS"/>
              </a:rPr>
              <a:t>(Ellen G. White, </a:t>
            </a:r>
            <a:r>
              <a:rPr lang="en-US" sz="1800" i="1" dirty="0" err="1">
                <a:effectLst/>
                <a:latin typeface="Helvetica Neue"/>
                <a:ea typeface="Arial Unicode MS"/>
              </a:rPr>
              <a:t>Jésus</a:t>
            </a:r>
            <a:r>
              <a:rPr lang="en-US" sz="1800" i="1" dirty="0">
                <a:effectLst/>
                <a:latin typeface="Helvetica Neue"/>
                <a:ea typeface="Arial Unicode MS"/>
              </a:rPr>
              <a:t>-Christ,</a:t>
            </a:r>
            <a:r>
              <a:rPr lang="en-US" sz="1800" dirty="0">
                <a:effectLst/>
                <a:latin typeface="Helvetica Neue"/>
                <a:ea typeface="Arial Unicode MS"/>
              </a:rPr>
              <a:t> 51).</a:t>
            </a:r>
            <a:endParaRPr lang="fr-FR" sz="18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1811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Pour avoir les meilleures chances de grandir en sagesse, en stature et en grâce comme Jésus, nos enfants ont besoin de protection et de sécurité pour se développer en équilibre et harmonie. Cela veut dire qu’ils n’ont pas besoin de sécurité physique seulement, mais aussi de sécurité émotionnelle, spirituelle, sexuelle et psychologique.</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51628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Les solutions pour prévenir les expériences négatives durant l’enfance doivent commencer au sein du foyer chrétien.</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60477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Nous aimons nos chers enfants. Nous les aimons intensément et complètement. Nous voulons ce qu’il y a de mieux pour eux. Mais souvent nous ne réalisons pas que nous les préparons à des vies marquées par la violence en les soumettant à un manque de sécurité à la maison.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Symbol" panose="05050102010706020507" pitchFamily="18" charset="2"/>
              <a:buChar char=""/>
            </a:pPr>
            <a:r>
              <a:rPr lang="fr-FR" sz="1800" dirty="0">
                <a:ln>
                  <a:noFill/>
                </a:ln>
                <a:solidFill>
                  <a:srgbClr val="000000"/>
                </a:solidFill>
                <a:effectLst/>
                <a:uFill>
                  <a:solidFill>
                    <a:srgbClr val="000000"/>
                  </a:solidFill>
                </a:uFill>
                <a:latin typeface="Avenir Book"/>
                <a:ea typeface="Arial Unicode MS"/>
                <a:cs typeface="Arial Unicode MS"/>
              </a:rPr>
              <a:t>S’ils voient leurs parents se disputer, ou qu’ils voient leur père attaquer leur mère – le foyer n’est pas sûr.</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Symbol" panose="05050102010706020507" pitchFamily="18" charset="2"/>
              <a:buChar char=""/>
            </a:pPr>
            <a:r>
              <a:rPr lang="fr-FR" sz="1800" dirty="0">
                <a:ln>
                  <a:noFill/>
                </a:ln>
                <a:solidFill>
                  <a:srgbClr val="000000"/>
                </a:solidFill>
                <a:effectLst/>
                <a:uFill>
                  <a:solidFill>
                    <a:srgbClr val="000000"/>
                  </a:solidFill>
                </a:uFill>
                <a:latin typeface="Avenir Book"/>
                <a:ea typeface="Arial Unicode MS"/>
                <a:cs typeface="Arial Unicode MS"/>
              </a:rPr>
              <a:t>S’ils sont maltraités ou agressés sexuellement par des membres de la famille ou des amis fidèles – le foyer n’est pas sûr.</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Symbol" panose="05050102010706020507" pitchFamily="18" charset="2"/>
              <a:buChar char=""/>
            </a:pPr>
            <a:r>
              <a:rPr lang="fr-FR" sz="1800" dirty="0">
                <a:ln>
                  <a:noFill/>
                </a:ln>
                <a:solidFill>
                  <a:srgbClr val="000000"/>
                </a:solidFill>
                <a:effectLst/>
                <a:uFill>
                  <a:solidFill>
                    <a:srgbClr val="000000"/>
                  </a:solidFill>
                </a:uFill>
                <a:latin typeface="Avenir Book"/>
                <a:ea typeface="Arial Unicode MS"/>
                <a:cs typeface="Arial Unicode MS"/>
              </a:rPr>
              <a:t>S’ils vivent dans la peur de vos critiques et de vos paroles blessantes – le foyer n’est pas sûr.</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Symbol" panose="05050102010706020507" pitchFamily="18" charset="2"/>
              <a:buChar char=""/>
            </a:pPr>
            <a:r>
              <a:rPr lang="fr-FR" sz="1800" dirty="0">
                <a:ln>
                  <a:noFill/>
                </a:ln>
                <a:solidFill>
                  <a:srgbClr val="000000"/>
                </a:solidFill>
                <a:effectLst/>
                <a:uFill>
                  <a:solidFill>
                    <a:srgbClr val="000000"/>
                  </a:solidFill>
                </a:uFill>
                <a:latin typeface="Avenir Book"/>
                <a:ea typeface="Arial Unicode MS"/>
                <a:cs typeface="Arial Unicode MS"/>
              </a:rPr>
              <a:t>Si leurs erreurs et leurs échecs sont utilisés pour les ridiculiser et les contrôler – le foyer n’est pas sûr.</a:t>
            </a:r>
            <a:r>
              <a:rPr lang="fr-FR" sz="1800" dirty="0">
                <a:ln>
                  <a:noFill/>
                </a:ln>
                <a:solidFill>
                  <a:srgbClr val="000000"/>
                </a:solidFill>
                <a:effectLst/>
                <a:uFill>
                  <a:solidFill>
                    <a:srgbClr val="000000"/>
                  </a:solidFill>
                </a:uFill>
                <a:latin typeface="AVENIR BOOK OBLIQUE"/>
                <a:ea typeface="Arial Unicode MS"/>
                <a:cs typeface="Arial Unicode MS"/>
              </a:rPr>
              <a: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Symbol" panose="05050102010706020507" pitchFamily="18" charset="2"/>
              <a:buChar char=""/>
            </a:pPr>
            <a:r>
              <a:rPr lang="fr-FR" sz="1800" dirty="0">
                <a:ln>
                  <a:noFill/>
                </a:ln>
                <a:solidFill>
                  <a:srgbClr val="000000"/>
                </a:solidFill>
                <a:effectLst/>
                <a:uFill>
                  <a:solidFill>
                    <a:srgbClr val="000000"/>
                  </a:solidFill>
                </a:uFill>
                <a:latin typeface="Avenir Book"/>
                <a:ea typeface="Arial Unicode MS"/>
                <a:cs typeface="Arial Unicode MS"/>
              </a:rPr>
              <a:t>S’ils ne sont pas libres d’exprimer leurs émotions, leurs craintes et leurs soucis – le foyer n’est pas sûr</a:t>
            </a:r>
            <a:r>
              <a:rPr lang="fr-FR" sz="1800" dirty="0">
                <a:ln>
                  <a:noFill/>
                </a:ln>
                <a:solidFill>
                  <a:srgbClr val="000000"/>
                </a:solidFill>
                <a:effectLst/>
                <a:uFill>
                  <a:solidFill>
                    <a:srgbClr val="000000"/>
                  </a:solidFill>
                </a:uFill>
                <a:latin typeface="AVENIR BOOK OBLIQUE"/>
                <a:ea typeface="Arial Unicode MS"/>
                <a:cs typeface="Arial Unicode MS"/>
              </a:rPr>
              <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Symbol" panose="05050102010706020507" pitchFamily="18" charset="2"/>
              <a:buChar char=""/>
            </a:pPr>
            <a:r>
              <a:rPr lang="fr-FR" sz="1800" dirty="0">
                <a:ln>
                  <a:noFill/>
                </a:ln>
                <a:solidFill>
                  <a:srgbClr val="000000"/>
                </a:solidFill>
                <a:effectLst/>
                <a:uFill>
                  <a:solidFill>
                    <a:srgbClr val="000000"/>
                  </a:solidFill>
                </a:uFill>
                <a:latin typeface="Avenir Book"/>
                <a:ea typeface="Arial Unicode MS"/>
                <a:cs typeface="Arial Unicode MS"/>
              </a:rPr>
              <a:t>S’ils gardent le silence sur les questions spirituelles parce qu’on leur a dit que Dieu ne les aimera pas s’ils posent des questions – le foyer n’est pas sûr</a:t>
            </a:r>
            <a:r>
              <a:rPr lang="fr-FR" sz="1800" dirty="0">
                <a:ln>
                  <a:noFill/>
                </a:ln>
                <a:solidFill>
                  <a:srgbClr val="000000"/>
                </a:solidFill>
                <a:effectLst/>
                <a:uFill>
                  <a:solidFill>
                    <a:srgbClr val="000000"/>
                  </a:solidFill>
                </a:uFill>
                <a:latin typeface="AVENIR BOOK OBLIQUE"/>
                <a:ea typeface="Arial Unicode MS"/>
                <a:cs typeface="Arial Unicode MS"/>
              </a:rPr>
              <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Symbol" panose="05050102010706020507" pitchFamily="18" charset="2"/>
              <a:buChar char=""/>
            </a:pPr>
            <a:r>
              <a:rPr lang="fr-FR" sz="1800" dirty="0">
                <a:ln>
                  <a:noFill/>
                </a:ln>
                <a:solidFill>
                  <a:srgbClr val="000000"/>
                </a:solidFill>
                <a:effectLst/>
                <a:uFill>
                  <a:solidFill>
                    <a:srgbClr val="000000"/>
                  </a:solidFill>
                </a:uFill>
                <a:latin typeface="Avenir Book"/>
                <a:ea typeface="Arial Unicode MS"/>
                <a:cs typeface="Arial Unicode MS"/>
              </a:rPr>
              <a:t>S’ils observent les pères et les hommes de la famille exercer leur pouvoir pour exploiter les femmes au lieu de diriger comme Jésus en servant et protégeant – le foyer n’est pas sûr</a:t>
            </a:r>
            <a:r>
              <a:rPr lang="fr-FR" sz="1800" dirty="0">
                <a:ln>
                  <a:noFill/>
                </a:ln>
                <a:solidFill>
                  <a:srgbClr val="000000"/>
                </a:solidFill>
                <a:effectLst/>
                <a:uFill>
                  <a:solidFill>
                    <a:srgbClr val="000000"/>
                  </a:solidFill>
                </a:uFill>
                <a:latin typeface="AVENIR BOOK OBLIQUE"/>
                <a:ea typeface="Arial Unicode MS"/>
                <a:cs typeface="Arial Unicode MS"/>
              </a:rPr>
              <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10904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Nous ne pouvons contrôler le monde qui nous entoure. Mais nous avons en revanche une responsabilité indéniable devant Dieu, celle d’élever nos enfants dans des foyers sûrs et doux qui reflètent la tendresse et l’amour du caractère de Christ. « L’atmosphère qui entoure l’âme des parents emplit toute la maison, et se fait sentir dans toutes les sphères du foyer.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en-US" sz="1800" dirty="0">
                <a:ln>
                  <a:noFill/>
                </a:ln>
                <a:solidFill>
                  <a:srgbClr val="000000"/>
                </a:solidFill>
                <a:effectLst/>
                <a:latin typeface="Helvetica Neue"/>
                <a:ea typeface="Helvetica Neue"/>
                <a:cs typeface="Helvetica Neue"/>
              </a:rPr>
              <a:t>(Ellen G. White. </a:t>
            </a:r>
            <a:r>
              <a:rPr lang="en-US" sz="1800" i="1" dirty="0">
                <a:ln>
                  <a:noFill/>
                </a:ln>
                <a:solidFill>
                  <a:srgbClr val="000000"/>
                </a:solidFill>
                <a:effectLst/>
                <a:latin typeface="Helvetica Neue"/>
                <a:ea typeface="Helvetica Neue"/>
                <a:cs typeface="Helvetica Neue"/>
              </a:rPr>
              <a:t>Foyer </a:t>
            </a:r>
            <a:r>
              <a:rPr lang="en-US" sz="1800" i="1" dirty="0" err="1">
                <a:ln>
                  <a:noFill/>
                </a:ln>
                <a:solidFill>
                  <a:srgbClr val="000000"/>
                </a:solidFill>
                <a:effectLst/>
                <a:latin typeface="Helvetica Neue"/>
                <a:ea typeface="Helvetica Neue"/>
                <a:cs typeface="Helvetica Neue"/>
              </a:rPr>
              <a:t>chrétien</a:t>
            </a:r>
            <a:r>
              <a:rPr lang="en-US" sz="1800" i="1" dirty="0">
                <a:ln>
                  <a:noFill/>
                </a:ln>
                <a:solidFill>
                  <a:srgbClr val="000000"/>
                </a:solidFill>
                <a:effectLst/>
                <a:latin typeface="Helvetica Neue"/>
                <a:ea typeface="Helvetica Neue"/>
                <a:cs typeface="Helvetica Neue"/>
              </a:rPr>
              <a:t>, </a:t>
            </a:r>
            <a:r>
              <a:rPr lang="en-US" sz="1800" dirty="0">
                <a:ln>
                  <a:noFill/>
                </a:ln>
                <a:solidFill>
                  <a:srgbClr val="000000"/>
                </a:solidFill>
                <a:effectLst/>
                <a:latin typeface="Helvetica Neue"/>
                <a:ea typeface="Helvetica Neue"/>
                <a:cs typeface="Helvetica Neue"/>
              </a:rPr>
              <a:t>16. )</a:t>
            </a:r>
            <a:endParaRPr lang="fr-FR" sz="18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109206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effectLst/>
                <a:latin typeface="Avenir Book"/>
                <a:ea typeface="Arial Unicode MS"/>
                <a:cs typeface="Times New Roman" panose="02020603050405020304" pitchFamily="18" charset="0"/>
              </a:rPr>
              <a:t>Si nous voulons nous occuper de l’épidémie d’agressions parmi nos jeunes, si nous voulons réduire la violence dans les relations amoureuses, le harcèlement entre pairs, les agressions sexuelles sur les enfants, et les homicides chez les jeunes, nous devons évaluer les normes culturelles qui existent au sein de nos foyers.</a:t>
            </a:r>
            <a:endParaRPr lang="en-US" dirty="0"/>
          </a:p>
        </p:txBody>
      </p:sp>
    </p:spTree>
    <p:extLst>
      <p:ext uri="{BB962C8B-B14F-4D97-AF65-F5344CB8AC3E}">
        <p14:creationId xmlns:p14="http://schemas.microsoft.com/office/powerpoint/2010/main" val="182263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Nous devons d’abord nous occuper de nous-mêmes en tant que parents, grands-parents, tantes, oncles, et amis de la famille. Quand nos foyers sont bâtis sur les concepts de pouvoir et de contrôle, nous perpétuons sans le savoir ces cycles d’agression, de colère et de désespoir, et les reproduisons dans la communauté.</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294825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200" cap="small" dirty="0">
                <a:effectLst/>
                <a:latin typeface="+mj-lt"/>
                <a:ea typeface="+mj-ea"/>
                <a:cs typeface="+mj-cs"/>
                <a:sym typeface="Calibri"/>
              </a:rPr>
              <a:t>Statistiques sur la violence des jeunes dans le monde</a:t>
            </a:r>
            <a:endParaRPr lang="fr-FR" sz="1200" dirty="0">
              <a:effectLst/>
              <a:latin typeface="+mj-lt"/>
              <a:ea typeface="+mj-ea"/>
              <a:cs typeface="+mj-cs"/>
              <a:sym typeface="Calibri"/>
            </a:endParaRPr>
          </a:p>
          <a:p>
            <a:endParaRPr lang="fr-FR" sz="1200" dirty="0">
              <a:effectLst/>
              <a:latin typeface="+mj-lt"/>
              <a:ea typeface="+mj-ea"/>
              <a:cs typeface="+mj-cs"/>
              <a:sym typeface="Calibri"/>
            </a:endParaRPr>
          </a:p>
          <a:p>
            <a:r>
              <a:rPr lang="fr-FR" sz="1800" dirty="0">
                <a:ln>
                  <a:noFill/>
                </a:ln>
                <a:solidFill>
                  <a:srgbClr val="000000"/>
                </a:solidFill>
                <a:effectLst/>
                <a:uFill>
                  <a:solidFill>
                    <a:srgbClr val="000000"/>
                  </a:solidFill>
                </a:uFill>
                <a:latin typeface="Avenir Book"/>
                <a:ea typeface="Arial Unicode MS"/>
                <a:cs typeface="Arial Unicode MS"/>
              </a:rPr>
              <a:t>Le monde d’aujourd’hui est un endroit dangereux pour nos enfants et nos jeunes. Si nous avons suffisamment de courage pour les regarder, les statistiques concernant la violence, le harcèlement et les agressions sont inquiétantes, et ce, quel que soit le pays. Les technologies ont multiplié le potentiel de cruauté chez les jeunes, en rendant possible le harcèlement sur Internet de ses camarades sans risquer de s’exposer ou de se mettre en danger personnellement.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rial Unicode MS"/>
                <a:cs typeface="Arial Unicode MS"/>
              </a:rPr>
              <a:t>Avant de pouvoir explorer les moyens concrets de s’occuper de ce problème, nous devons d’abord avoir une meilleure compréhension de ce que nos jeunes vivent au quotidien dans le monde d’aujourd’hui.</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rial Unicode MS"/>
                <a:cs typeface="Arial Unicode MS"/>
              </a:rPr>
              <a:t>Ces statistiques peuvent être troublantes et très pénibles à entendre, mais pour notre communauté de foi, il est crucial de les connaître si nous voulons être à la fois au courant et en mesure d’avoir un véritable impact sur la situation. Nous ne devons pas non plus oublier que parmi nos assemblées et nos quartiers, beaucoup de familles vivent avec les conséquences de ces chiffres, ce qui en fait un thème important à aborder dans l’église, même si cela nous met mal à l’aise.</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dirty="0"/>
          </a:p>
        </p:txBody>
      </p:sp>
    </p:spTree>
    <p:extLst>
      <p:ext uri="{BB962C8B-B14F-4D97-AF65-F5344CB8AC3E}">
        <p14:creationId xmlns:p14="http://schemas.microsoft.com/office/powerpoint/2010/main" val="1097816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La première étape pour mettre fin à ces cycles pénibles est de </a:t>
            </a:r>
            <a:r>
              <a:rPr lang="fr-FR" sz="1800" u="sng" dirty="0">
                <a:ln>
                  <a:noFill/>
                </a:ln>
                <a:solidFill>
                  <a:srgbClr val="000000"/>
                </a:solidFill>
                <a:effectLst/>
                <a:uFill>
                  <a:solidFill>
                    <a:srgbClr val="000000"/>
                  </a:solidFill>
                </a:uFill>
                <a:latin typeface="Avenir Book"/>
                <a:ea typeface="Arial Unicode MS"/>
                <a:cs typeface="Arial Unicode MS"/>
              </a:rPr>
              <a:t>briser</a:t>
            </a:r>
            <a:r>
              <a:rPr lang="fr-FR" sz="1800" dirty="0">
                <a:ln>
                  <a:noFill/>
                </a:ln>
                <a:solidFill>
                  <a:srgbClr val="000000"/>
                </a:solidFill>
                <a:effectLst/>
                <a:uFill>
                  <a:solidFill>
                    <a:srgbClr val="000000"/>
                  </a:solidFill>
                </a:uFill>
                <a:latin typeface="Avenir Book"/>
                <a:ea typeface="Arial Unicode MS"/>
                <a:cs typeface="Arial Unicode MS"/>
              </a:rPr>
              <a:t> le silence et de mettre en lumière le sujet.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effectLst/>
                <a:latin typeface="Avenir Book"/>
                <a:ea typeface="Arial Unicode MS"/>
                <a:cs typeface="Times New Roman" panose="02020603050405020304" pitchFamily="18" charset="0"/>
              </a:rPr>
              <a:t>L’apôtre Jean écrit : « La lumière est venue dans le monde, et les hommes ont aimé les ténèbres plus que la lumière, parce que leurs œuvres étaient mauvaises. Car quiconque fait le mal a de la haine pour la lumière et ne vient pas à la lumière, de peur que ses œuvres ne soient réprouvées. </a:t>
            </a:r>
            <a:endParaRPr lang="en-US" sz="1200" dirty="0">
              <a:effectLst/>
              <a:latin typeface="+mj-lt"/>
              <a:ea typeface="+mj-ea"/>
              <a:cs typeface="+mj-cs"/>
              <a:sym typeface="Calibri"/>
            </a:endParaRPr>
          </a:p>
          <a:p>
            <a:r>
              <a:rPr lang="en-US" sz="1200" dirty="0">
                <a:effectLst/>
                <a:latin typeface="+mj-lt"/>
                <a:ea typeface="+mj-ea"/>
                <a:cs typeface="+mj-cs"/>
                <a:sym typeface="Calibri"/>
              </a:rPr>
              <a:t>(suite à la </a:t>
            </a:r>
            <a:r>
              <a:rPr lang="en-US" sz="1200" dirty="0" err="1">
                <a:effectLst/>
                <a:latin typeface="+mj-lt"/>
                <a:ea typeface="+mj-ea"/>
                <a:cs typeface="+mj-cs"/>
                <a:sym typeface="Calibri"/>
              </a:rPr>
              <a:t>prochaine</a:t>
            </a:r>
            <a:r>
              <a:rPr lang="en-US" sz="1200" dirty="0">
                <a:effectLst/>
                <a:latin typeface="+mj-lt"/>
                <a:ea typeface="+mj-ea"/>
                <a:cs typeface="+mj-cs"/>
                <a:sym typeface="Calibri"/>
              </a:rPr>
              <a:t> </a:t>
            </a:r>
            <a:r>
              <a:rPr lang="en-US" sz="1200" dirty="0" err="1">
                <a:effectLst/>
                <a:latin typeface="+mj-lt"/>
                <a:ea typeface="+mj-ea"/>
                <a:cs typeface="+mj-cs"/>
                <a:sym typeface="Calibri"/>
              </a:rPr>
              <a:t>diapo</a:t>
            </a:r>
            <a:r>
              <a:rPr lang="en-US" sz="1200" dirty="0">
                <a:effectLst/>
                <a:latin typeface="+mj-lt"/>
                <a:ea typeface="+mj-ea"/>
                <a:cs typeface="+mj-cs"/>
                <a:sym typeface="Calibri"/>
              </a:rPr>
              <a:t>)</a:t>
            </a:r>
            <a:endParaRPr lang="en-US" dirty="0"/>
          </a:p>
        </p:txBody>
      </p:sp>
    </p:spTree>
    <p:extLst>
      <p:ext uri="{BB962C8B-B14F-4D97-AF65-F5344CB8AC3E}">
        <p14:creationId xmlns:p14="http://schemas.microsoft.com/office/powerpoint/2010/main" val="143601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effectLst/>
                <a:latin typeface="Avenir Book"/>
                <a:ea typeface="Arial Unicode MS"/>
                <a:cs typeface="Times New Roman" panose="02020603050405020304" pitchFamily="18" charset="0"/>
              </a:rPr>
              <a:t>Mais celui qui pratique la vérité vient à la lumière, afin qu’il soit manifeste que ses œuvres sont faites en Dieu » (Jean 3:19-21)</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r>
              <a:rPr lang="fr-FR" sz="1800" dirty="0">
                <a:ln>
                  <a:noFill/>
                </a:ln>
                <a:solidFill>
                  <a:srgbClr val="000000"/>
                </a:solidFill>
                <a:effectLst/>
                <a:uFill>
                  <a:solidFill>
                    <a:srgbClr val="000000"/>
                  </a:solidFill>
                </a:uFill>
                <a:latin typeface="Avenir Book"/>
                <a:ea typeface="Arial Unicode MS"/>
                <a:cs typeface="Arial Unicode MS"/>
              </a:rPr>
              <a:t>Aussi gênant que cela puisse nous paraître, nous devons commencer à discuter de la réalité d’une manière qui laisse la place à l’honnêteté et qui conduit au changement. Quand, en tant qu’église mondiale, nous évitons les sujets qui nous mettent à l’aise, en préférant garder les choses secrètes et cachées, nous permettons à la violence de prospérer en privé. Le seul moyen de chasser les ténèbres, c’est de faire briller la lumière de la vérité, et de les amener au soleil purifiant du caractère de Dieu. Jean nous dit que si quelqu’un garde le mal dans l’ombre, il n’est pas un véritable disciple de Dieu.</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63954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La </a:t>
            </a:r>
            <a:r>
              <a:rPr lang="en-US" sz="1200" cap="small" dirty="0" err="1">
                <a:effectLst/>
                <a:latin typeface="+mj-lt"/>
                <a:ea typeface="+mj-ea"/>
                <a:cs typeface="+mj-cs"/>
                <a:sym typeface="Calibri"/>
              </a:rPr>
              <a:t>mentalité</a:t>
            </a:r>
            <a:r>
              <a:rPr lang="en-US" sz="1200" cap="small" dirty="0">
                <a:effectLst/>
                <a:latin typeface="+mj-lt"/>
                <a:ea typeface="+mj-ea"/>
                <a:cs typeface="+mj-cs"/>
                <a:sym typeface="Calibri"/>
              </a:rPr>
              <a:t> du </a:t>
            </a:r>
            <a:r>
              <a:rPr lang="en-US" sz="1200" cap="small" dirty="0" err="1">
                <a:effectLst/>
                <a:latin typeface="+mj-lt"/>
                <a:ea typeface="+mj-ea"/>
                <a:cs typeface="+mj-cs"/>
                <a:sym typeface="Calibri"/>
              </a:rPr>
              <a:t>pouvoir</a:t>
            </a:r>
            <a:r>
              <a:rPr lang="en-US" sz="1200" cap="small" dirty="0">
                <a:effectLst/>
                <a:latin typeface="+mj-lt"/>
                <a:ea typeface="+mj-ea"/>
                <a:cs typeface="+mj-cs"/>
                <a:sym typeface="Calibri"/>
              </a:rPr>
              <a:t> et du </a:t>
            </a:r>
            <a:r>
              <a:rPr lang="en-US" sz="1200" cap="small" dirty="0" err="1">
                <a:effectLst/>
                <a:latin typeface="+mj-lt"/>
                <a:ea typeface="+mj-ea"/>
                <a:cs typeface="+mj-cs"/>
                <a:sym typeface="Calibri"/>
              </a:rPr>
              <a:t>contrôle</a:t>
            </a:r>
            <a:endParaRPr lang="en-US" sz="1200" cap="small" dirty="0">
              <a:effectLst/>
              <a:latin typeface="+mj-lt"/>
              <a:ea typeface="+mj-ea"/>
              <a:cs typeface="+mj-cs"/>
              <a:sym typeface="Calibri"/>
            </a:endParaRPr>
          </a:p>
          <a:p>
            <a:endParaRPr lang="en-US" sz="1200" dirty="0">
              <a:effectLst/>
              <a:latin typeface="+mj-lt"/>
              <a:ea typeface="+mj-ea"/>
              <a:cs typeface="+mj-cs"/>
              <a:sym typeface="Calibri"/>
            </a:endParaRPr>
          </a:p>
          <a:p>
            <a:pPr>
              <a:spcBef>
                <a:spcPts val="800"/>
              </a:spcBef>
            </a:pPr>
            <a:r>
              <a:rPr lang="fr-FR" sz="1800" dirty="0">
                <a:ln>
                  <a:noFill/>
                </a:ln>
                <a:solidFill>
                  <a:srgbClr val="000000"/>
                </a:solidFill>
                <a:effectLst/>
                <a:latin typeface="Avenir Book"/>
                <a:ea typeface="Arial Unicode MS"/>
                <a:cs typeface="Arial Unicode MS"/>
              </a:rPr>
              <a:t>Les communautés d’église peuvent à leur insu encourager des modes de pensée qui augmentent les types de comportements violents, parce que nous idolâtrons ceux qui exercent le pouvoir. </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367716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Mais attendez un peu, le pouvoir n’est-il pas une bonne chose ? Oui, il peut l’être. Mais le pouvoir non maîtrisé corrompt rapidement. En tant que disciples de Christ, nous sommes appelés à nous traiter les uns les autres selon le Fruit de l’Esprit. « Mais le fruit de l’Esprit est : amour, joie, paix, patience, bonté, bienveillance, fidélité, douceur, maîtrise de soi » (Galates 5:22).</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53594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Quand nous nous focalisons sur le fait d’exercer notre pouvoir sur les autres, de contrôler leurs choix, et de leur imposer notre volonté, alors nous oublions facilement que seul Lucifer a recherché le pouvoir. Satan cherche à prendre. </a:t>
            </a:r>
            <a:r>
              <a:rPr lang="fr-FR" sz="1800" dirty="0">
                <a:ln>
                  <a:noFill/>
                </a:ln>
                <a:solidFill>
                  <a:srgbClr val="000000"/>
                </a:solidFill>
                <a:effectLst/>
                <a:latin typeface="Tw Cen MT" panose="020B0602020104020603" pitchFamily="34" charset="0"/>
                <a:ea typeface="Arial Unicode MS"/>
                <a:cs typeface="Arial Unicode MS"/>
              </a:rPr>
              <a:t>À</a:t>
            </a:r>
            <a:r>
              <a:rPr lang="fr-FR" sz="1800" dirty="0">
                <a:ln>
                  <a:noFill/>
                </a:ln>
                <a:solidFill>
                  <a:srgbClr val="000000"/>
                </a:solidFill>
                <a:effectLst/>
                <a:latin typeface="Avenir Book"/>
                <a:ea typeface="Arial Unicode MS"/>
                <a:cs typeface="Arial Unicode MS"/>
              </a:rPr>
              <a:t> posséder. </a:t>
            </a:r>
            <a:r>
              <a:rPr lang="fr-FR" sz="1800" dirty="0">
                <a:ln>
                  <a:noFill/>
                </a:ln>
                <a:solidFill>
                  <a:srgbClr val="000000"/>
                </a:solidFill>
                <a:effectLst/>
                <a:latin typeface="Tw Cen MT" panose="020B0602020104020603" pitchFamily="34" charset="0"/>
                <a:ea typeface="Arial Unicode MS"/>
                <a:cs typeface="Arial Unicode MS"/>
              </a:rPr>
              <a:t>À</a:t>
            </a:r>
            <a:r>
              <a:rPr lang="fr-FR" sz="1800" dirty="0">
                <a:ln>
                  <a:noFill/>
                </a:ln>
                <a:solidFill>
                  <a:srgbClr val="000000"/>
                </a:solidFill>
                <a:effectLst/>
                <a:latin typeface="Avenir Book"/>
                <a:ea typeface="Arial Unicode MS"/>
                <a:cs typeface="Arial Unicode MS"/>
              </a:rPr>
              <a:t> contrôler.</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23919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Christ cherche à donner. Jésus et le Père sont un dans leur identité d’AMOUR. Ensemble, ils n’utilisent que les instruments de l’amour et de la vérité pour nous inviter à accepter le salut. Tous les autres instruments : la force, la tromperie, la manipulation, la ruse, la corruption, l’intimidation, l’évitement, l’isolation, la séduction… tous sont des outils du diable, et non de Dieu. Nous ne pouvons utiliser ces outils dans notre parentalité, nos relations amoureuses, nos mariages, ou nos ministères sans assumer les caractéristiques de Satan.</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59274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effectLst/>
                <a:latin typeface="Avenir Book"/>
                <a:ea typeface="Arial Unicode MS"/>
                <a:cs typeface="Times New Roman" panose="02020603050405020304" pitchFamily="18" charset="0"/>
              </a:rPr>
              <a:t>Quand des croyants, membres d’église OU dirigeants, se focalisent sur le pouvoir et non sur l’esprit de service – que ce soit dans nos mariages, nos classes, ou nos petits groupes, ou bien dans nos églises ou dans nos communautés dans leur ensemble – nous perpétuons une atmosphère propice aux violences. </a:t>
            </a:r>
            <a:endParaRPr lang="en-US" dirty="0"/>
          </a:p>
        </p:txBody>
      </p:sp>
    </p:spTree>
    <p:extLst>
      <p:ext uri="{BB962C8B-B14F-4D97-AF65-F5344CB8AC3E}">
        <p14:creationId xmlns:p14="http://schemas.microsoft.com/office/powerpoint/2010/main" val="30221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Nous cherchons à détenir le </a:t>
            </a:r>
            <a:r>
              <a:rPr lang="fr-FR" sz="1800" u="sng" dirty="0">
                <a:ln>
                  <a:noFill/>
                </a:ln>
                <a:solidFill>
                  <a:srgbClr val="000000"/>
                </a:solidFill>
                <a:effectLst/>
                <a:latin typeface="Avenir Book"/>
                <a:ea typeface="Arial Unicode MS"/>
                <a:cs typeface="Arial Unicode MS"/>
              </a:rPr>
              <a:t>POUVOIR</a:t>
            </a:r>
            <a:r>
              <a:rPr lang="fr-FR" sz="1800" dirty="0">
                <a:ln>
                  <a:noFill/>
                </a:ln>
                <a:solidFill>
                  <a:srgbClr val="000000"/>
                </a:solidFill>
                <a:effectLst/>
                <a:latin typeface="Avenir Book"/>
                <a:ea typeface="Arial Unicode MS"/>
                <a:cs typeface="Arial Unicode MS"/>
              </a:rPr>
              <a:t> de Dieu, sans posséder le </a:t>
            </a:r>
            <a:r>
              <a:rPr lang="fr-FR" sz="1800" u="sng" dirty="0">
                <a:ln>
                  <a:noFill/>
                </a:ln>
                <a:solidFill>
                  <a:srgbClr val="000000"/>
                </a:solidFill>
                <a:effectLst/>
                <a:latin typeface="Avenir Book"/>
                <a:ea typeface="Arial Unicode MS"/>
                <a:cs typeface="Arial Unicode MS"/>
              </a:rPr>
              <a:t>CARACT</a:t>
            </a:r>
            <a:r>
              <a:rPr lang="fr-FR" sz="1800" u="sng" dirty="0">
                <a:ln>
                  <a:noFill/>
                </a:ln>
                <a:solidFill>
                  <a:srgbClr val="000000"/>
                </a:solidFill>
                <a:effectLst/>
                <a:latin typeface="Tw Cen MT" panose="020B0602020104020603" pitchFamily="34" charset="0"/>
                <a:ea typeface="Arial Unicode MS"/>
                <a:cs typeface="Arial Unicode MS"/>
              </a:rPr>
              <a:t>È</a:t>
            </a:r>
            <a:r>
              <a:rPr lang="fr-FR" sz="1800" u="sng" dirty="0">
                <a:ln>
                  <a:noFill/>
                </a:ln>
                <a:solidFill>
                  <a:srgbClr val="000000"/>
                </a:solidFill>
                <a:effectLst/>
                <a:latin typeface="Avenir Book"/>
                <a:ea typeface="Arial Unicode MS"/>
                <a:cs typeface="Arial Unicode MS"/>
              </a:rPr>
              <a:t>RE</a:t>
            </a:r>
            <a:r>
              <a:rPr lang="fr-FR" sz="1800" dirty="0">
                <a:ln>
                  <a:noFill/>
                </a:ln>
                <a:solidFill>
                  <a:srgbClr val="000000"/>
                </a:solidFill>
                <a:effectLst/>
                <a:latin typeface="Avenir Book"/>
                <a:ea typeface="Arial Unicode MS"/>
                <a:cs typeface="Arial Unicode MS"/>
              </a:rPr>
              <a:t> de Dieu.</a:t>
            </a:r>
          </a:p>
          <a:p>
            <a:pPr>
              <a:spcBef>
                <a:spcPts val="800"/>
              </a:spcBef>
            </a:pPr>
            <a:endParaRPr lang="fr-FR" sz="1800" dirty="0">
              <a:ln>
                <a:noFill/>
              </a:ln>
              <a:solidFill>
                <a:srgbClr val="000000"/>
              </a:solidFill>
              <a:effectLst/>
              <a:latin typeface="Helvetica Neue"/>
              <a:ea typeface="Arial Unicode MS"/>
              <a:cs typeface="Arial Unicode MS"/>
            </a:endParaRPr>
          </a:p>
          <a:p>
            <a:pPr>
              <a:spcBef>
                <a:spcPts val="800"/>
              </a:spcBef>
            </a:pPr>
            <a:r>
              <a:rPr lang="fr-FR" sz="1800" dirty="0">
                <a:ln>
                  <a:noFill/>
                </a:ln>
                <a:solidFill>
                  <a:srgbClr val="000000"/>
                </a:solidFill>
                <a:effectLst/>
                <a:latin typeface="Avenir Book"/>
                <a:ea typeface="Arial Unicode MS"/>
                <a:cs typeface="Arial Unicode MS"/>
              </a:rPr>
              <a:t>Et ensuite, nous sommes désespérés quand nos enfants deviennent des jeunes qui ont vu la violence devenir la norme, et qui marchent sur nos traces violentes émotionnellement, verbalement, physiquement ou spirituellement.</a:t>
            </a:r>
            <a:endParaRPr lang="fr-FR" sz="1800" dirty="0">
              <a:ln>
                <a:noFill/>
              </a:ln>
              <a:solidFill>
                <a:srgbClr val="000000"/>
              </a:solidFill>
              <a:effectLst/>
              <a:latin typeface="Helvetica Neue"/>
              <a:ea typeface="Arial Unicode MS"/>
              <a:cs typeface="Arial Unicode MS"/>
            </a:endParaRPr>
          </a:p>
          <a:p>
            <a:pPr>
              <a:spcBef>
                <a:spcPts val="800"/>
              </a:spcBef>
            </a:pPr>
            <a:endParaRPr lang="fr-FR" sz="1800" dirty="0">
              <a:ln>
                <a:noFill/>
              </a:ln>
              <a:solidFill>
                <a:srgbClr val="000000"/>
              </a:solidFill>
              <a:effectLst/>
              <a:latin typeface="Avenir Book"/>
              <a:ea typeface="Arial Unicode MS"/>
              <a:cs typeface="Arial Unicode MS"/>
            </a:endParaRPr>
          </a:p>
          <a:p>
            <a:pPr>
              <a:spcBef>
                <a:spcPts val="800"/>
              </a:spcBef>
            </a:pPr>
            <a:r>
              <a:rPr lang="fr-FR" sz="1800" dirty="0">
                <a:ln>
                  <a:noFill/>
                </a:ln>
                <a:solidFill>
                  <a:srgbClr val="000000"/>
                </a:solidFill>
                <a:effectLst/>
                <a:latin typeface="Avenir Book"/>
                <a:ea typeface="Arial Unicode MS"/>
                <a:cs typeface="Arial Unicode MS"/>
              </a:rPr>
              <a:t>Posséder le pouvoir sans posséder également le caractère de Dieu est une preuve du péché qui doit être exposé à la lumière de la vérité divine.</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975013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La lumière </a:t>
            </a:r>
            <a:r>
              <a:rPr lang="en-US" sz="1200" cap="small" dirty="0" err="1">
                <a:effectLst/>
                <a:latin typeface="+mj-lt"/>
                <a:ea typeface="+mj-ea"/>
                <a:cs typeface="+mj-cs"/>
                <a:sym typeface="Calibri"/>
              </a:rPr>
              <a:t>apporte</a:t>
            </a:r>
            <a:r>
              <a:rPr lang="en-US" sz="1200" cap="small" dirty="0">
                <a:effectLst/>
                <a:latin typeface="+mj-lt"/>
                <a:ea typeface="+mj-ea"/>
                <a:cs typeface="+mj-cs"/>
                <a:sym typeface="Calibri"/>
              </a:rPr>
              <a:t> la </a:t>
            </a:r>
            <a:r>
              <a:rPr lang="en-US" sz="1200" cap="small" dirty="0" err="1">
                <a:effectLst/>
                <a:latin typeface="+mj-lt"/>
                <a:ea typeface="+mj-ea"/>
                <a:cs typeface="+mj-cs"/>
                <a:sym typeface="Calibri"/>
              </a:rPr>
              <a:t>guérison</a:t>
            </a:r>
            <a:endParaRPr lang="en-US" sz="1200" cap="small" dirty="0">
              <a:effectLst/>
              <a:latin typeface="+mj-lt"/>
              <a:ea typeface="+mj-ea"/>
              <a:cs typeface="+mj-cs"/>
              <a:sym typeface="Calibri"/>
            </a:endParaRPr>
          </a:p>
          <a:p>
            <a:endParaRPr lang="en-US" sz="1200" dirty="0">
              <a:effectLst/>
              <a:latin typeface="+mj-lt"/>
              <a:ea typeface="+mj-ea"/>
              <a:cs typeface="+mj-cs"/>
              <a:sym typeface="Calibri"/>
            </a:endParaRPr>
          </a:p>
          <a:p>
            <a:pPr>
              <a:spcBef>
                <a:spcPts val="800"/>
              </a:spcBef>
            </a:pPr>
            <a:r>
              <a:rPr lang="fr-FR" sz="1800" dirty="0">
                <a:ln>
                  <a:noFill/>
                </a:ln>
                <a:solidFill>
                  <a:srgbClr val="000000"/>
                </a:solidFill>
                <a:effectLst/>
                <a:latin typeface="Avenir Book"/>
                <a:ea typeface="Arial Unicode MS"/>
                <a:cs typeface="Arial Unicode MS"/>
              </a:rPr>
              <a:t>Tant que nous ne brisons pas le cycle de la violence, nous ne suivons pas l’ordre de Jésus de nous aimer les uns les autres pour vivre dans la lumière. « Celui qui aime son frère ou sa sœur demeure dans la lumière et ne fait pas tomber les autres. Mais celui qui hait [maltraite] son frère ou sa sœur vit et marche encore dans les ténèbres » (1 Jean 2:10, 11, </a:t>
            </a:r>
            <a:r>
              <a:rPr lang="fr-FR" sz="1800" i="1" dirty="0">
                <a:ln>
                  <a:noFill/>
                </a:ln>
                <a:solidFill>
                  <a:srgbClr val="000000"/>
                </a:solidFill>
                <a:effectLst/>
                <a:latin typeface="Avenir Book"/>
                <a:ea typeface="Arial Unicode MS"/>
                <a:cs typeface="Arial Unicode MS"/>
              </a:rPr>
              <a:t>traduction libre</a:t>
            </a:r>
            <a:r>
              <a:rPr lang="fr-FR" sz="1800" dirty="0">
                <a:ln>
                  <a:noFill/>
                </a:ln>
                <a:solidFill>
                  <a:srgbClr val="000000"/>
                </a:solidFill>
                <a:effectLst/>
                <a:latin typeface="Avenir Book"/>
                <a:ea typeface="Arial Unicode MS"/>
                <a:cs typeface="Arial Unicode MS"/>
              </a:rPr>
              <a:t>). </a:t>
            </a:r>
            <a:endParaRPr lang="fr-FR" sz="1800" dirty="0">
              <a:ln>
                <a:noFill/>
              </a:ln>
              <a:solidFill>
                <a:srgbClr val="000000"/>
              </a:solidFill>
              <a:effectLst/>
              <a:latin typeface="Helvetica Neue"/>
              <a:ea typeface="Arial Unicode MS"/>
              <a:cs typeface="Arial Unicode MS"/>
            </a:endParaRP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31435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Quand nous avons le courage nécessaire pour parler ouvertement et honnêtement de la manière de créer des foyers pleins de bonté et de compassion</a:t>
            </a:r>
            <a:r>
              <a:rPr lang="en-US" sz="1200" dirty="0">
                <a:effectLst/>
                <a:latin typeface="+mj-lt"/>
                <a:ea typeface="+mj-ea"/>
                <a:cs typeface="+mj-cs"/>
                <a:sym typeface="Calibri"/>
              </a:rPr>
              <a:t> … </a:t>
            </a:r>
            <a:endParaRPr lang="en-US" dirty="0"/>
          </a:p>
        </p:txBody>
      </p:sp>
    </p:spTree>
    <p:extLst>
      <p:ext uri="{BB962C8B-B14F-4D97-AF65-F5344CB8AC3E}">
        <p14:creationId xmlns:p14="http://schemas.microsoft.com/office/powerpoint/2010/main" val="159696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D’après l’Organisation mondiale de la Santé, la violence des jeunes est un problème de santé publique à l’échelle mondiale. Elle comprend toute une gamme d’actes, du harcèlement et à l’affrontement physique, en passant par les agressions sexuelles et physiques plus graves, et jusqu’à l’homicide.</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fontAlgn="base">
              <a:buFont typeface="Arial" panose="020B0604020202020204" pitchFamily="34" charset="0"/>
              <a:buChar char="•"/>
            </a:pP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On compte environ 200 000 homicides chaque année dans le monde parmi les jeunes de 10 à 29 ans. Ce qui représente près de la </a:t>
            </a:r>
            <a:r>
              <a:rPr lang="fr-FR" sz="1800" u="none" strike="noStrike" kern="0" spc="0" dirty="0">
                <a:ln>
                  <a:noFill/>
                </a:ln>
                <a:solidFill>
                  <a:srgbClr val="000000"/>
                </a:solidFill>
                <a:effectLst/>
                <a:uFill>
                  <a:solidFill>
                    <a:srgbClr val="000000"/>
                  </a:solidFill>
                </a:uFill>
                <a:latin typeface="Avenir Heavy"/>
                <a:ea typeface="Arial Unicode MS"/>
                <a:cs typeface="Arial Unicode MS"/>
              </a:rPr>
              <a:t>moitié</a:t>
            </a: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 (43%) du nombre total d’homicides dans le monde chaque année.</a:t>
            </a:r>
            <a:endParaRPr lang="fr-FR" sz="18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fontAlgn="base">
              <a:buFont typeface="Arial" panose="020B0604020202020204" pitchFamily="34" charset="0"/>
              <a:buChar char="•"/>
            </a:pP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Les homicides sont la </a:t>
            </a:r>
            <a:r>
              <a:rPr lang="fr-FR" sz="1800" u="none" strike="noStrike" kern="0" spc="0" dirty="0">
                <a:ln>
                  <a:noFill/>
                </a:ln>
                <a:solidFill>
                  <a:srgbClr val="000000"/>
                </a:solidFill>
                <a:effectLst/>
                <a:uFill>
                  <a:solidFill>
                    <a:srgbClr val="000000"/>
                  </a:solidFill>
                </a:uFill>
                <a:latin typeface="Avenir Heavy"/>
                <a:ea typeface="Arial Unicode MS"/>
                <a:cs typeface="Arial Unicode MS"/>
              </a:rPr>
              <a:t>quatrième</a:t>
            </a: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 cause de décès dans la tranche d’âge 10-29, et 83% de ces homicides sont des victimes de sexe masculin.</a:t>
            </a:r>
            <a:endParaRPr lang="fr-FR" sz="18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fontAlgn="base">
              <a:buFont typeface="Arial" panose="020B0604020202020204" pitchFamily="34" charset="0"/>
              <a:buChar char="•"/>
            </a:pP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Pour chaque jeune tué, bien d’autres </a:t>
            </a:r>
            <a:r>
              <a:rPr lang="fr-FR" sz="1800" u="none" strike="noStrike" kern="0" spc="0" dirty="0">
                <a:ln>
                  <a:noFill/>
                </a:ln>
                <a:solidFill>
                  <a:srgbClr val="000000"/>
                </a:solidFill>
                <a:effectLst/>
                <a:uFill>
                  <a:solidFill>
                    <a:srgbClr val="000000"/>
                  </a:solidFill>
                </a:uFill>
                <a:latin typeface="Avenir Heavy"/>
                <a:ea typeface="Arial Unicode MS"/>
                <a:cs typeface="Arial Unicode MS"/>
              </a:rPr>
              <a:t>subissent des blessures</a:t>
            </a: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 qui demandent une hospitalisation.</a:t>
            </a:r>
            <a:endParaRPr lang="fr-FR" sz="18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fontAlgn="base">
              <a:buFont typeface="Arial" panose="020B0604020202020204" pitchFamily="34" charset="0"/>
              <a:buChar char="•"/>
            </a:pP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Dans une étude, jusqu’à </a:t>
            </a:r>
            <a:r>
              <a:rPr lang="fr-FR" sz="1800" u="none" strike="noStrike" kern="0" spc="0" dirty="0">
                <a:ln>
                  <a:noFill/>
                </a:ln>
                <a:solidFill>
                  <a:srgbClr val="000000"/>
                </a:solidFill>
                <a:effectLst/>
                <a:uFill>
                  <a:solidFill>
                    <a:srgbClr val="000000"/>
                  </a:solidFill>
                </a:uFill>
                <a:latin typeface="Avenir Heavy"/>
                <a:ea typeface="Arial Unicode MS"/>
                <a:cs typeface="Arial Unicode MS"/>
              </a:rPr>
              <a:t>24% des femmes</a:t>
            </a: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 rapportent que leur première expérience sexuelle a eu lieu sous la contrainte.</a:t>
            </a:r>
            <a:endParaRPr lang="fr-FR" sz="18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fontAlgn="base">
              <a:buFont typeface="Arial" panose="020B0604020202020204" pitchFamily="34" charset="0"/>
              <a:buChar char="•"/>
            </a:pP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Quand elle n’est pas mortelle, la violence des jeunes a un</a:t>
            </a:r>
            <a:r>
              <a:rPr lang="fr-FR" sz="1800" u="none" strike="noStrike" kern="0" spc="0" dirty="0">
                <a:ln>
                  <a:noFill/>
                </a:ln>
                <a:solidFill>
                  <a:srgbClr val="000000"/>
                </a:solidFill>
                <a:effectLst/>
                <a:uFill>
                  <a:solidFill>
                    <a:srgbClr val="000000"/>
                  </a:solidFill>
                </a:uFill>
                <a:latin typeface="Avenir Heavy"/>
                <a:ea typeface="Arial Unicode MS"/>
                <a:cs typeface="Arial Unicode MS"/>
              </a:rPr>
              <a:t> impact</a:t>
            </a: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 grave, souvent </a:t>
            </a:r>
            <a:r>
              <a:rPr lang="fr-FR" sz="1800" u="none" strike="noStrike" kern="0" spc="0" dirty="0">
                <a:ln>
                  <a:noFill/>
                </a:ln>
                <a:solidFill>
                  <a:srgbClr val="000000"/>
                </a:solidFill>
                <a:effectLst/>
                <a:uFill>
                  <a:solidFill>
                    <a:srgbClr val="000000"/>
                  </a:solidFill>
                </a:uFill>
                <a:latin typeface="Avenir Heavy"/>
                <a:ea typeface="Arial Unicode MS"/>
                <a:cs typeface="Arial Unicode MS"/>
              </a:rPr>
              <a:t>à vie</a:t>
            </a: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 sur la fonction physique, psychologique, et sociale.</a:t>
            </a:r>
            <a:endParaRPr lang="fr-FR" sz="18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fontAlgn="base">
              <a:buFont typeface="Arial" panose="020B0604020202020204" pitchFamily="34" charset="0"/>
              <a:buChar char="•"/>
            </a:pP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La violence des jeunes </a:t>
            </a:r>
            <a:r>
              <a:rPr lang="fr-FR" sz="1800" u="none" strike="noStrike" kern="0" spc="0" dirty="0">
                <a:ln>
                  <a:noFill/>
                </a:ln>
                <a:solidFill>
                  <a:srgbClr val="000000"/>
                </a:solidFill>
                <a:effectLst/>
                <a:uFill>
                  <a:solidFill>
                    <a:srgbClr val="000000"/>
                  </a:solidFill>
                </a:uFill>
                <a:latin typeface="Avenir Heavy"/>
                <a:ea typeface="Arial Unicode MS"/>
                <a:cs typeface="Arial Unicode MS"/>
              </a:rPr>
              <a:t>augmente fortement les coûts</a:t>
            </a:r>
            <a:r>
              <a:rPr lang="fr-FR" sz="1800" u="none" strike="noStrike" kern="0" spc="0" dirty="0">
                <a:ln>
                  <a:noFill/>
                </a:ln>
                <a:solidFill>
                  <a:srgbClr val="000000"/>
                </a:solidFill>
                <a:effectLst/>
                <a:uFill>
                  <a:solidFill>
                    <a:srgbClr val="000000"/>
                  </a:solidFill>
                </a:uFill>
                <a:latin typeface="Avenir Book"/>
                <a:ea typeface="Arial Unicode MS"/>
                <a:cs typeface="Arial Unicode MS"/>
              </a:rPr>
              <a:t> en matière de services de santé, de protection sociale et de justice pénale. Elle réduit la productivité et fait baisser la valeur de l’immobilier.</a:t>
            </a:r>
            <a:endParaRPr lang="fr-FR" sz="18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451292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a:t>
            </a:r>
            <a:r>
              <a:rPr lang="fr-FR" sz="1800" dirty="0">
                <a:effectLst/>
                <a:latin typeface="Avenir Book"/>
                <a:ea typeface="Arial Unicode MS"/>
                <a:cs typeface="Times New Roman" panose="02020603050405020304" pitchFamily="18" charset="0"/>
              </a:rPr>
              <a:t>quand nous refusons de protéger et de permettre des habitudes familiales qui cautionnent un esprit de violence et d’agression envers la nouvelle génération</a:t>
            </a:r>
            <a:r>
              <a:rPr lang="en-US" sz="1200" dirty="0">
                <a:effectLst/>
                <a:latin typeface="+mj-lt"/>
                <a:ea typeface="+mj-ea"/>
                <a:cs typeface="+mj-cs"/>
                <a:sym typeface="Calibri"/>
              </a:rPr>
              <a:t> … </a:t>
            </a:r>
            <a:endParaRPr lang="en-US" dirty="0"/>
          </a:p>
        </p:txBody>
      </p:sp>
    </p:spTree>
    <p:extLst>
      <p:ext uri="{BB962C8B-B14F-4D97-AF65-F5344CB8AC3E}">
        <p14:creationId xmlns:p14="http://schemas.microsoft.com/office/powerpoint/2010/main" val="1675708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a:t>
            </a:r>
            <a:r>
              <a:rPr lang="fr-FR" sz="1800" dirty="0">
                <a:effectLst/>
                <a:latin typeface="Avenir Book"/>
                <a:ea typeface="Arial Unicode MS"/>
                <a:cs typeface="Times New Roman" panose="02020603050405020304" pitchFamily="18" charset="0"/>
              </a:rPr>
              <a:t>alors l’église peut commencer à connaître le réveil et la guérison</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2033236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effectLst/>
                <a:latin typeface="Avenir Book"/>
                <a:ea typeface="Arial Unicode MS"/>
                <a:cs typeface="Times New Roman" panose="02020603050405020304" pitchFamily="18" charset="0"/>
              </a:rPr>
              <a:t>Tant que nous ne faisons pas cela, nous dérobons collectivement du cœur de nos enfants les trésors que sont la sécurité et la confiance. </a:t>
            </a:r>
            <a:endParaRPr lang="en-US" dirty="0"/>
          </a:p>
        </p:txBody>
      </p:sp>
    </p:spTree>
    <p:extLst>
      <p:ext uri="{BB962C8B-B14F-4D97-AF65-F5344CB8AC3E}">
        <p14:creationId xmlns:p14="http://schemas.microsoft.com/office/powerpoint/2010/main" val="2744404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Ce faisant, nous dénaturons le caractère de Dieu et transgressons le troisième commandement, qui dit </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83711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 Tu ne prendras pas le nom de l’</a:t>
            </a:r>
            <a:r>
              <a:rPr lang="fr-FR" sz="1800" dirty="0">
                <a:ln>
                  <a:noFill/>
                </a:ln>
                <a:solidFill>
                  <a:srgbClr val="000000"/>
                </a:solidFill>
                <a:effectLst/>
                <a:latin typeface="Tw Cen MT" panose="020B0602020104020603" pitchFamily="34" charset="0"/>
                <a:ea typeface="Arial Unicode MS"/>
                <a:cs typeface="Arial Unicode MS"/>
              </a:rPr>
              <a:t>É</a:t>
            </a:r>
            <a:r>
              <a:rPr lang="fr-FR" sz="1800" dirty="0">
                <a:ln>
                  <a:noFill/>
                </a:ln>
                <a:solidFill>
                  <a:srgbClr val="000000"/>
                </a:solidFill>
                <a:effectLst/>
                <a:latin typeface="Avenir Book"/>
                <a:ea typeface="Arial Unicode MS"/>
                <a:cs typeface="Arial Unicode MS"/>
              </a:rPr>
              <a:t>ternel, ton Dieu, en vain ; car l’</a:t>
            </a:r>
            <a:r>
              <a:rPr lang="fr-FR" sz="1800" dirty="0">
                <a:ln>
                  <a:noFill/>
                </a:ln>
                <a:solidFill>
                  <a:srgbClr val="000000"/>
                </a:solidFill>
                <a:effectLst/>
                <a:latin typeface="Tw Cen MT" panose="020B0602020104020603" pitchFamily="34" charset="0"/>
                <a:ea typeface="Arial Unicode MS"/>
                <a:cs typeface="Arial Unicode MS"/>
              </a:rPr>
              <a:t>É</a:t>
            </a:r>
            <a:r>
              <a:rPr lang="fr-FR" sz="1800" dirty="0">
                <a:ln>
                  <a:noFill/>
                </a:ln>
                <a:solidFill>
                  <a:srgbClr val="000000"/>
                </a:solidFill>
                <a:effectLst/>
                <a:latin typeface="Avenir Book"/>
                <a:ea typeface="Arial Unicode MS"/>
                <a:cs typeface="Arial Unicode MS"/>
              </a:rPr>
              <a:t>ternel ne tiendra pas pour innocent celui qui prendra son nom en vain » (Exode 20:7).</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979035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En tant que membres du Corps du Christ, nous prétendons refléter le nom de Dieu. Quand notre exemple quotidien ne présente pas le Fruit de l’Esprit, nous prenons le nom de Dieu en vain.</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390368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Dans Galates chapitre cinq, Paul nous dit que quand nous suivons les désirs de notre « chair », les conséquences sont évidentes : inconduite, impureté, débauche, idolâtrie, magie, hostilités, discorde, jalousie, fureurs, rivalités, divisions, partis-pris, envie, ivrognerie, orgies, et choses semblables. Je vous préviens comme je l’ai déjà fait : ceux qui se livrent à de telles pratiques n’hériteront pas du royaume de Dieu » (Galates 5:19-21).</a:t>
            </a:r>
          </a:p>
          <a:p>
            <a:pPr>
              <a:spcBef>
                <a:spcPts val="800"/>
              </a:spcBef>
            </a:pPr>
            <a:endParaRPr lang="fr-FR" sz="1800" dirty="0">
              <a:ln>
                <a:noFill/>
              </a:ln>
              <a:solidFill>
                <a:srgbClr val="000000"/>
              </a:solidFill>
              <a:effectLst/>
              <a:latin typeface="Helvetica Neue"/>
              <a:ea typeface="Arial Unicode MS"/>
              <a:cs typeface="Arial Unicode MS"/>
            </a:endParaRPr>
          </a:p>
          <a:p>
            <a:pPr>
              <a:spcBef>
                <a:spcPts val="800"/>
              </a:spcBef>
            </a:pPr>
            <a:r>
              <a:rPr lang="fr-FR" sz="1800" dirty="0">
                <a:ln>
                  <a:noFill/>
                </a:ln>
                <a:solidFill>
                  <a:srgbClr val="000000"/>
                </a:solidFill>
                <a:effectLst/>
                <a:latin typeface="Avenir Book"/>
                <a:ea typeface="Arial Unicode MS"/>
                <a:cs typeface="Arial Unicode MS"/>
              </a:rPr>
              <a:t>Cela peut nous mettre mal à l’aise de reconnaitre que bien trop souvent, nous traitons notre famille chez nous avec plus d’hostilité, de disputes, de jalousie, d’éclats de colère, d’envie, et d’autres formes d’agression émotionnelle et physique que nous ne manifestons ailleurs. Nos conjoints et nos enfants deviennent des cibles faciles de notre frustration, de notre épuisement ou de notre irritabilité. Ensuite ils grandissent en croyant que ces comportements sont normaux, et ils traitent leurs frères et sœurs, leurs pairs, leurs petit(e)s ami(e)s, et leurs futurs conjoints en fonction du même modèle générationnel.</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2527043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Ellen White a écrit de manière détaillée à propos de la vie au foyer, et de l’importance de la gentillesse et du respect mutuel. « Le foyer, écrit-elle, devrait être un coin du ciel sur la terre, un endroit où les affections sont cultivées et non soigneusement refoulées. Notre bonheur dépend de cette culture réciproque de l’amour, de la sympathie et de la vraie courtoisie. </a:t>
            </a:r>
            <a:endParaRPr lang="en-US" dirty="0"/>
          </a:p>
        </p:txBody>
      </p:sp>
    </p:spTree>
    <p:extLst>
      <p:ext uri="{BB962C8B-B14F-4D97-AF65-F5344CB8AC3E}">
        <p14:creationId xmlns:p14="http://schemas.microsoft.com/office/powerpoint/2010/main" val="267923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La plus belle illustration du ciel est un foyer dirigé par l’Esprit du Seigneur. Lorsque la volonté de Dieu s’accomplira, le mari et la femme auront un respect l’un pour l’autre et cultiveront l’amour et la confiance. »</a:t>
            </a:r>
            <a:endParaRPr lang="fr-FR" sz="18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598184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 N’oubliez jamais que vous rendez votre foyer lumineux et heureux pour vous-mêmes et pour vos enfants en vous attachant aux vertus du Sauveur. Des difficultés peuvent surgir : elles sont le lot de l’humanité. </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14195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100" dirty="0">
                <a:ln>
                  <a:noFill/>
                </a:ln>
                <a:solidFill>
                  <a:srgbClr val="000000"/>
                </a:solidFill>
                <a:effectLst/>
                <a:uFill>
                  <a:solidFill>
                    <a:srgbClr val="000000"/>
                  </a:solidFill>
                </a:uFill>
                <a:latin typeface="Avenir Book"/>
                <a:ea typeface="Arial Unicode MS"/>
                <a:cs typeface="Arial Unicode MS"/>
              </a:rPr>
              <a:t>D’après RAINN, les chiffres de la violence sexuelle sur les enfants de moins de 18 ans sont effrayants : </a:t>
            </a:r>
            <a:endParaRPr lang="fr-FR"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1 fille sur 9 et 1 garçon sur 53 de moins de 18 ans a été victime d’agression ou d’abus sexuel de la part d’un adulte.</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82% de toutes les victimes mineures sont des filles.</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Les filles âgées de 16 à 19 ans ont 4 fois plus de risques d’être victimes de viol, de tentative de viol ou d’agression sexuelle, que le reste de la population.</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9 victimes de viol sur10 sont de sexe féminin.</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38719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a:t>
            </a:r>
            <a:r>
              <a:rPr lang="fr-FR" sz="1800" dirty="0">
                <a:ln>
                  <a:noFill/>
                </a:ln>
                <a:solidFill>
                  <a:srgbClr val="000000"/>
                </a:solidFill>
                <a:effectLst/>
                <a:uFill>
                  <a:solidFill>
                    <a:srgbClr val="000000"/>
                  </a:solidFill>
                </a:uFill>
                <a:latin typeface="Avenir Book"/>
                <a:ea typeface="Arial Unicode MS"/>
                <a:cs typeface="Arial Unicode MS"/>
              </a:rPr>
              <a:t>Que la gratitude et la bonté illuminent votre cœur, même aux jours les plus sombres. Sous son apparence de simplicité et de monotonie, le foyer peut être un endroit où des paroles gaies sont prononcées et où des actes de bonté sont accomplis, où la courtoisie et l’amour sont des hôtes permanents.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venir Book"/>
                <a:cs typeface="Avenir Book"/>
              </a:rPr>
              <a: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rial Unicode MS"/>
                <a:cs typeface="Arial Unicode MS"/>
              </a:rPr>
              <a:t>Cette attitude au foyer n’est pas une question de richesses, de sexe ou de normes culturelles. Elle dépend de notre volonté à imiter Jésus-Christ et à suivre son cœur d’amour pour nos enfants et nos jeunes. Jésus-Christ doit être notre référence et le centre de nos attitudes au foyer.</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C00000"/>
                </a:solidFill>
                <a:effectLst/>
                <a:uFill>
                  <a:solidFill>
                    <a:srgbClr val="000000"/>
                  </a:solidFill>
                </a:uFill>
                <a:latin typeface="Avenir Book"/>
                <a:ea typeface="Arial Unicode MS"/>
                <a:cs typeface="Arial Unicode MS"/>
              </a:rPr>
              <a:t>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ln>
                  <a:noFill/>
                </a:ln>
                <a:solidFill>
                  <a:srgbClr val="000000"/>
                </a:solidFill>
                <a:effectLst/>
                <a:uFill>
                  <a:solidFill>
                    <a:srgbClr val="000000"/>
                  </a:solidFill>
                </a:uFill>
                <a:latin typeface="Avenir Book"/>
                <a:ea typeface="Arial Unicode MS"/>
                <a:cs typeface="Arial Unicode MS"/>
              </a:rPr>
              <a:t>Ce n’est pas non plus un appel aux mères exclusivement. C’est une attente de la part de tous ceux qui prétendent suivre Jésus-Christ et être remplis de l’Esprit : hommes et femmes, garçons et filles.</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8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3467448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 Ni le mari ni la femme ne devraient chercher à exercer sur son conjoint une autorité arbitraire. N’essayez pas de vous obliger mutuellement à céder à vos désirs. Vous ne sauriez ainsi conserver un amour réciproque. Soyez bons, patients, indulgents, aimables et courtois.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76018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Conclusion</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a:spcBef>
                <a:spcPts val="800"/>
              </a:spcBef>
            </a:pPr>
            <a:r>
              <a:rPr lang="fr-FR" sz="1800" dirty="0">
                <a:ln>
                  <a:noFill/>
                </a:ln>
                <a:solidFill>
                  <a:srgbClr val="000000"/>
                </a:solidFill>
                <a:effectLst/>
                <a:latin typeface="Avenir Book"/>
                <a:ea typeface="Arial Unicode MS"/>
                <a:cs typeface="Arial Unicode MS"/>
              </a:rPr>
              <a:t>La Bible nous appelle à manifester de l’amour en disant la vérité sur la violence. « Malheur à ceux qui appellent le mal bien et le bien mal, qui changent les ténèbres en lumière et la lumière en ténèbres, qui changent l’amertume en douceur et la douceur en amertume ! » (</a:t>
            </a:r>
            <a:r>
              <a:rPr lang="fr-FR" sz="1800" dirty="0">
                <a:ln>
                  <a:noFill/>
                </a:ln>
                <a:solidFill>
                  <a:srgbClr val="000000"/>
                </a:solidFill>
                <a:effectLst/>
                <a:latin typeface="Tw Cen MT" panose="020B0602020104020603" pitchFamily="34" charset="0"/>
                <a:ea typeface="Arial Unicode MS"/>
                <a:cs typeface="Arial Unicode MS"/>
              </a:rPr>
              <a:t>É</a:t>
            </a:r>
            <a:r>
              <a:rPr lang="fr-FR" sz="1800" dirty="0">
                <a:ln>
                  <a:noFill/>
                </a:ln>
                <a:solidFill>
                  <a:srgbClr val="000000"/>
                </a:solidFill>
                <a:effectLst/>
                <a:latin typeface="Avenir Book"/>
                <a:ea typeface="Arial Unicode MS"/>
                <a:cs typeface="Arial Unicode MS"/>
              </a:rPr>
              <a:t>saïe 5:20). </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2649777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Dans </a:t>
            </a:r>
            <a:r>
              <a:rPr lang="fr-FR" sz="1800" dirty="0">
                <a:ln>
                  <a:noFill/>
                </a:ln>
                <a:solidFill>
                  <a:srgbClr val="000000"/>
                </a:solidFill>
                <a:effectLst/>
                <a:latin typeface="Tw Cen MT" panose="020B0602020104020603" pitchFamily="34" charset="0"/>
                <a:ea typeface="Arial Unicode MS"/>
                <a:cs typeface="Arial Unicode MS"/>
              </a:rPr>
              <a:t>É</a:t>
            </a:r>
            <a:r>
              <a:rPr lang="fr-FR" sz="1800" dirty="0">
                <a:ln>
                  <a:noFill/>
                </a:ln>
                <a:solidFill>
                  <a:srgbClr val="000000"/>
                </a:solidFill>
                <a:effectLst/>
                <a:latin typeface="Avenir Book"/>
                <a:ea typeface="Arial Unicode MS"/>
                <a:cs typeface="Arial Unicode MS"/>
              </a:rPr>
              <a:t>phésiens 5:11-13, Paul nous enseigne clairement à </a:t>
            </a:r>
            <a:endParaRPr lang="fr-FR" sz="1800" dirty="0">
              <a:ln>
                <a:noFill/>
              </a:ln>
              <a:solidFill>
                <a:srgbClr val="000000"/>
              </a:solidFill>
              <a:effectLst/>
              <a:latin typeface="Helvetica Neue"/>
              <a:ea typeface="Arial Unicode MS"/>
              <a:cs typeface="Arial Unicode MS"/>
            </a:endParaRPr>
          </a:p>
          <a:p>
            <a:pPr marL="342900" lvl="0" indent="-342900">
              <a:spcBef>
                <a:spcPts val="800"/>
              </a:spcBef>
              <a:spcAft>
                <a:spcPts val="0"/>
              </a:spcAft>
              <a:buFont typeface="Symbol" panose="05050102010706020507" pitchFamily="18" charset="2"/>
              <a:buChar char=""/>
            </a:pPr>
            <a:r>
              <a:rPr lang="fr-FR" sz="1800" dirty="0">
                <a:ln>
                  <a:noFill/>
                </a:ln>
                <a:solidFill>
                  <a:srgbClr val="000000"/>
                </a:solidFill>
                <a:effectLst/>
                <a:latin typeface="Avenir Book"/>
                <a:ea typeface="Arial Unicode MS"/>
                <a:cs typeface="Arial Unicode MS"/>
              </a:rPr>
              <a:t>n’avoir aucune part avec les ténèbres,</a:t>
            </a:r>
            <a:endParaRPr lang="fr-FR" sz="1800" dirty="0">
              <a:ln>
                <a:noFill/>
              </a:ln>
              <a:solidFill>
                <a:srgbClr val="000000"/>
              </a:solidFill>
              <a:effectLst/>
              <a:latin typeface="Helvetica Neue"/>
              <a:ea typeface="Arial Unicode MS"/>
              <a:cs typeface="Arial Unicode MS"/>
            </a:endParaRPr>
          </a:p>
          <a:p>
            <a:pPr marL="342900" lvl="0" indent="-342900">
              <a:spcBef>
                <a:spcPts val="800"/>
              </a:spcBef>
              <a:spcAft>
                <a:spcPts val="0"/>
              </a:spcAft>
              <a:buFont typeface="Symbol" panose="05050102010706020507" pitchFamily="18" charset="2"/>
              <a:buChar char=""/>
            </a:pPr>
            <a:r>
              <a:rPr lang="fr-FR" sz="1800" dirty="0">
                <a:ln>
                  <a:noFill/>
                </a:ln>
                <a:solidFill>
                  <a:srgbClr val="000000"/>
                </a:solidFill>
                <a:effectLst/>
                <a:latin typeface="Avenir Book"/>
                <a:ea typeface="Arial Unicode MS"/>
                <a:cs typeface="Arial Unicode MS"/>
              </a:rPr>
              <a:t>dénoncer les œuvres des ténèbres,</a:t>
            </a:r>
            <a:endParaRPr lang="fr-FR" sz="1800" dirty="0">
              <a:ln>
                <a:noFill/>
              </a:ln>
              <a:solidFill>
                <a:srgbClr val="000000"/>
              </a:solidFill>
              <a:effectLst/>
              <a:latin typeface="Helvetica Neue"/>
              <a:ea typeface="Arial Unicode MS"/>
              <a:cs typeface="Arial Unicode MS"/>
            </a:endParaRPr>
          </a:p>
          <a:p>
            <a:pPr marL="342900" lvl="0" indent="-342900">
              <a:spcBef>
                <a:spcPts val="800"/>
              </a:spcBef>
              <a:spcAft>
                <a:spcPts val="0"/>
              </a:spcAft>
              <a:buFont typeface="Symbol" panose="05050102010706020507" pitchFamily="18" charset="2"/>
              <a:buChar char=""/>
            </a:pPr>
            <a:r>
              <a:rPr lang="fr-FR" sz="1800" dirty="0">
                <a:ln>
                  <a:noFill/>
                </a:ln>
                <a:solidFill>
                  <a:srgbClr val="000000"/>
                </a:solidFill>
                <a:effectLst/>
                <a:latin typeface="Avenir Book"/>
                <a:ea typeface="Arial Unicode MS"/>
                <a:cs typeface="Arial Unicode MS"/>
              </a:rPr>
              <a:t>utiliser la lumière pour révéler les choses cachées, </a:t>
            </a:r>
            <a:endParaRPr lang="fr-FR" sz="1800" dirty="0">
              <a:ln>
                <a:noFill/>
              </a:ln>
              <a:solidFill>
                <a:srgbClr val="000000"/>
              </a:solidFill>
              <a:effectLst/>
              <a:latin typeface="Helvetica Neue"/>
              <a:ea typeface="Arial Unicode MS"/>
              <a:cs typeface="Arial Unicode MS"/>
            </a:endParaRPr>
          </a:p>
          <a:p>
            <a:pPr marL="342900" lvl="0" indent="-342900">
              <a:spcBef>
                <a:spcPts val="800"/>
              </a:spcBef>
              <a:spcAft>
                <a:spcPts val="0"/>
              </a:spcAft>
              <a:buFont typeface="Symbol" panose="05050102010706020507" pitchFamily="18" charset="2"/>
              <a:buChar char=""/>
            </a:pPr>
            <a:r>
              <a:rPr lang="fr-FR" sz="1800" dirty="0">
                <a:ln>
                  <a:noFill/>
                </a:ln>
                <a:solidFill>
                  <a:srgbClr val="000000"/>
                </a:solidFill>
                <a:effectLst/>
                <a:latin typeface="Avenir Book"/>
                <a:ea typeface="Arial Unicode MS"/>
                <a:cs typeface="Arial Unicode MS"/>
              </a:rPr>
              <a:t>exposer le péché à la lumière. </a:t>
            </a:r>
            <a:endParaRPr lang="fr-FR" sz="1800" dirty="0">
              <a:ln>
                <a:noFill/>
              </a:ln>
              <a:solidFill>
                <a:srgbClr val="000000"/>
              </a:solidFill>
              <a:effectLst/>
              <a:latin typeface="Helvetica Neue"/>
              <a:ea typeface="Arial Unicode MS"/>
              <a:cs typeface="Arial Unicode MS"/>
            </a:endParaRPr>
          </a:p>
          <a:p>
            <a:endParaRPr lang="en-US" dirty="0"/>
          </a:p>
        </p:txBody>
      </p:sp>
    </p:spTree>
    <p:extLst>
      <p:ext uri="{BB962C8B-B14F-4D97-AF65-F5344CB8AC3E}">
        <p14:creationId xmlns:p14="http://schemas.microsoft.com/office/powerpoint/2010/main" val="367195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Quand nous minimisons auprès de nos enfants les exemples de violence au foyer, en acceptant les modèles culturels agressifs comme normaux, et que nous donnons l’impression que l’abus de pouvoir n’est pas si dangereux qu’il l’est aux yeux de Dieu, alors nous agissons en opposition avec le cœur d’amour de Dieu.</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797226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Aussi longtemps que la violence prospère en silence au sein des foyers de la communauté de foi, aussi longtemps que nos églises conduisent leur évangélisation en se servant de méthodes fondées sur le pouvoir et la force, aussi longtemps que nous adoptons les aspects de notre culture locale qui cautionnent et encouragent une attitude de contrôle sur les autres — </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2388478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en-US" dirty="0"/>
              <a:t>… </a:t>
            </a:r>
            <a:r>
              <a:rPr lang="fr-FR" sz="1800" dirty="0">
                <a:ln>
                  <a:noFill/>
                </a:ln>
                <a:solidFill>
                  <a:srgbClr val="000000"/>
                </a:solidFill>
                <a:effectLst/>
                <a:latin typeface="Avenir Book"/>
                <a:ea typeface="Arial Unicode MS"/>
                <a:cs typeface="Arial Unicode MS"/>
              </a:rPr>
              <a:t>nous montrons à nos jeunes que la violence est normale, qu’il est imprudent de signaler des violences, et que cette mentalité de domination et ce sentiment que tout nous est dû remplacent de manière acceptable l’amour sacrificiel de Dieu.</a:t>
            </a:r>
          </a:p>
          <a:p>
            <a:pPr>
              <a:spcBef>
                <a:spcPts val="800"/>
              </a:spcBef>
            </a:pPr>
            <a:endParaRPr lang="fr-FR" sz="1800" dirty="0">
              <a:ln>
                <a:noFill/>
              </a:ln>
              <a:solidFill>
                <a:srgbClr val="000000"/>
              </a:solidFill>
              <a:effectLst/>
              <a:latin typeface="Helvetica Neue"/>
              <a:ea typeface="Arial Unicode MS"/>
              <a:cs typeface="Arial Unicode MS"/>
            </a:endParaRPr>
          </a:p>
          <a:p>
            <a:r>
              <a:rPr lang="fr-FR" sz="1800" dirty="0">
                <a:effectLst/>
                <a:latin typeface="Avenir Book"/>
                <a:ea typeface="Arial Unicode MS"/>
                <a:cs typeface="Times New Roman" panose="02020603050405020304" pitchFamily="18" charset="0"/>
              </a:rPr>
              <a:t>Si nous le décidons, nous </a:t>
            </a:r>
            <a:r>
              <a:rPr lang="fr-FR" sz="1800" i="1" dirty="0">
                <a:effectLst/>
                <a:latin typeface="Avenir Book"/>
                <a:ea typeface="Arial Unicode MS"/>
                <a:cs typeface="Times New Roman" panose="02020603050405020304" pitchFamily="18" charset="0"/>
              </a:rPr>
              <a:t>pouvons </a:t>
            </a:r>
            <a:r>
              <a:rPr lang="fr-FR" sz="1800" dirty="0">
                <a:effectLst/>
                <a:latin typeface="Avenir Book"/>
                <a:ea typeface="Arial Unicode MS"/>
                <a:cs typeface="Times New Roman" panose="02020603050405020304" pitchFamily="18" charset="0"/>
              </a:rPr>
              <a:t>montrer à nos jeunes comment mettre un terme à la violence : </a:t>
            </a:r>
            <a:r>
              <a:rPr lang="en-US" sz="1200" b="1" strike="noStrike" dirty="0" err="1">
                <a:effectLst/>
                <a:latin typeface="+mj-lt"/>
                <a:ea typeface="+mj-ea"/>
                <a:cs typeface="+mj-cs"/>
                <a:sym typeface="Calibri"/>
              </a:rPr>
              <a:t>enditnow</a:t>
            </a:r>
            <a:r>
              <a:rPr lang="en-US" sz="1200" strike="sngStrike" dirty="0">
                <a:effectLst/>
                <a:latin typeface="+mj-lt"/>
                <a:ea typeface="+mj-ea"/>
                <a:cs typeface="+mj-cs"/>
                <a:sym typeface="Calibri"/>
              </a:rPr>
              <a:t>.</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151572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800"/>
              </a:spcBef>
            </a:pPr>
            <a:r>
              <a:rPr lang="fr-FR" sz="1800" dirty="0">
                <a:ln>
                  <a:noFill/>
                </a:ln>
                <a:solidFill>
                  <a:srgbClr val="000000"/>
                </a:solidFill>
                <a:effectLst/>
                <a:latin typeface="Avenir Book"/>
                <a:ea typeface="Arial Unicode MS"/>
                <a:cs typeface="Arial Unicode MS"/>
              </a:rPr>
              <a:t>Mais cela veut dire que nous devons regarder dans le miroir et nous occuper de notre propre violence, de notre propre agression, de ce sentiment que nous aurions un droit de contrôle et de pouvoir sur les autres. Par où commencer ?</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300804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effectLst/>
                <a:latin typeface="Avenir Book" panose="02000503020000020003"/>
                <a:ea typeface="Arial Unicode MS"/>
                <a:cs typeface="Times New Roman" panose="02020603050405020304" pitchFamily="18" charset="0"/>
              </a:rPr>
              <a:t>Commençons par être disposés à faire tout ce qu’il faut pour briser le silence et y mettre un terme maintenant :</a:t>
            </a:r>
            <a:r>
              <a:rPr lang="en-US" sz="1200" u="none" dirty="0">
                <a:effectLst/>
                <a:latin typeface="+mj-lt"/>
                <a:ea typeface="+mj-ea"/>
                <a:cs typeface="+mj-cs"/>
                <a:sym typeface="Calibri"/>
              </a:rPr>
              <a:t> </a:t>
            </a:r>
            <a:r>
              <a:rPr lang="en-US" sz="1200" b="1" strike="noStrike" dirty="0">
                <a:effectLst/>
                <a:latin typeface="+mj-lt"/>
                <a:ea typeface="+mj-ea"/>
                <a:cs typeface="+mj-cs"/>
                <a:sym typeface="Calibri"/>
              </a:rPr>
              <a:t>enditnow.</a:t>
            </a:r>
            <a:endParaRPr lang="en-US" dirty="0"/>
          </a:p>
        </p:txBody>
      </p:sp>
    </p:spTree>
    <p:extLst>
      <p:ext uri="{BB962C8B-B14F-4D97-AF65-F5344CB8AC3E}">
        <p14:creationId xmlns:p14="http://schemas.microsoft.com/office/powerpoint/2010/main" val="50463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panose="02000503020000020003"/>
                <a:ea typeface="Arial Unicode MS"/>
                <a:cs typeface="Times New Roman" panose="02020603050405020304" pitchFamily="18" charset="0"/>
              </a:rPr>
              <a:t>Le silence, ce n’est pas ainsi que Dieu définit la bonne manière d’aimer les autres. </a:t>
            </a:r>
            <a:r>
              <a:rPr lang="fr-FR" sz="1800" dirty="0">
                <a:effectLst/>
                <a:latin typeface="Arial Unicode MS"/>
                <a:cs typeface="Times New Roman" panose="02020603050405020304" pitchFamily="18" charset="0"/>
              </a:rPr>
              <a:t/>
            </a:r>
            <a:br>
              <a:rPr lang="fr-FR" sz="1800" dirty="0">
                <a:effectLst/>
                <a:latin typeface="Arial Unicode MS"/>
                <a:cs typeface="Times New Roman" panose="02020603050405020304" pitchFamily="18" charset="0"/>
              </a:rPr>
            </a:br>
            <a:r>
              <a:rPr lang="fr-FR" sz="1800" dirty="0">
                <a:effectLst/>
                <a:latin typeface="Avenir Book" panose="02000503020000020003"/>
                <a:ea typeface="Arial Unicode MS"/>
                <a:cs typeface="Times New Roman" panose="02020603050405020304" pitchFamily="18" charset="0"/>
              </a:rPr>
              <a:t>La Bible nous dit d’élever nos voix (</a:t>
            </a:r>
            <a:r>
              <a:rPr lang="fr-FR" sz="1800" dirty="0">
                <a:effectLst/>
                <a:latin typeface="Tw Cen MT" panose="020B0602020104020603" pitchFamily="34" charset="0"/>
                <a:ea typeface="Arial Unicode MS"/>
                <a:cs typeface="Times New Roman" panose="02020603050405020304" pitchFamily="18" charset="0"/>
              </a:rPr>
              <a:t>É</a:t>
            </a:r>
            <a:r>
              <a:rPr lang="fr-FR" sz="1800" dirty="0">
                <a:effectLst/>
                <a:latin typeface="Avenir Book" panose="02000503020000020003"/>
                <a:ea typeface="Arial Unicode MS"/>
                <a:cs typeface="Times New Roman" panose="02020603050405020304" pitchFamily="18" charset="0"/>
              </a:rPr>
              <a:t>saïe 58:1, 2, 6, 7).</a:t>
            </a:r>
            <a:endParaRPr lang="en-US" dirty="0"/>
          </a:p>
        </p:txBody>
      </p:sp>
    </p:spTree>
    <p:extLst>
      <p:ext uri="{BB962C8B-B14F-4D97-AF65-F5344CB8AC3E}">
        <p14:creationId xmlns:p14="http://schemas.microsoft.com/office/powerpoint/2010/main" val="177851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100" dirty="0">
                <a:ln>
                  <a:noFill/>
                </a:ln>
                <a:solidFill>
                  <a:srgbClr val="000000"/>
                </a:solidFill>
                <a:effectLst/>
                <a:uFill>
                  <a:solidFill>
                    <a:srgbClr val="000000"/>
                  </a:solidFill>
                </a:uFill>
                <a:latin typeface="Avenir Book"/>
                <a:ea typeface="Arial Unicode MS"/>
                <a:cs typeface="Arial Unicode MS"/>
              </a:rPr>
              <a:t>Les conséquences des abus sexuels sur les enfants peuvent être durables et affecter la santé mentale des victimes, en augmentant les risques, et en les rendant :</a:t>
            </a:r>
            <a:endParaRPr lang="fr-FR"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environ 4 fois plus susceptibles de développer des symptômes de toxicomanie.</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environ 4 fois plus susceptibles de connaître un état de TSPT à l’âge adulte.</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environ 3 fois plus susceptibles de traverser un épisode dépressif grave à l’âge adulte.</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570643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panose="02000503020000020003"/>
                <a:ea typeface="Arial Unicode MS"/>
                <a:cs typeface="Times New Roman" panose="02020603050405020304" pitchFamily="18" charset="0"/>
              </a:rPr>
              <a:t>Le silence ne pousse pas les auteurs de maltraitance à adopter le changement avec humilité. </a:t>
            </a:r>
            <a:r>
              <a:rPr lang="fr-FR" sz="1800" dirty="0">
                <a:effectLst/>
                <a:latin typeface="Arial Unicode MS"/>
                <a:cs typeface="Times New Roman" panose="02020603050405020304" pitchFamily="18" charset="0"/>
              </a:rPr>
              <a:t/>
            </a:r>
            <a:br>
              <a:rPr lang="fr-FR" sz="1800" dirty="0">
                <a:effectLst/>
                <a:latin typeface="Arial Unicode MS"/>
                <a:cs typeface="Times New Roman" panose="02020603050405020304" pitchFamily="18" charset="0"/>
              </a:rPr>
            </a:br>
            <a:r>
              <a:rPr lang="fr-FR" sz="1800" dirty="0">
                <a:effectLst/>
                <a:latin typeface="Avenir Book" panose="02000503020000020003"/>
                <a:ea typeface="Arial Unicode MS"/>
                <a:cs typeface="Times New Roman" panose="02020603050405020304" pitchFamily="18" charset="0"/>
              </a:rPr>
              <a:t>La Bible nous dit de répondre mutuellement de nos actes (</a:t>
            </a:r>
            <a:r>
              <a:rPr lang="fr-FR" sz="1800" dirty="0">
                <a:effectLst/>
                <a:latin typeface="Tw Cen MT" panose="020B0602020104020603" pitchFamily="34" charset="0"/>
                <a:ea typeface="Arial Unicode MS"/>
                <a:cs typeface="Times New Roman" panose="02020603050405020304" pitchFamily="18" charset="0"/>
              </a:rPr>
              <a:t>É</a:t>
            </a:r>
            <a:r>
              <a:rPr lang="fr-FR" sz="1800" dirty="0">
                <a:effectLst/>
                <a:latin typeface="Avenir Book" panose="02000503020000020003"/>
                <a:ea typeface="Arial Unicode MS"/>
                <a:cs typeface="Times New Roman" panose="02020603050405020304" pitchFamily="18" charset="0"/>
              </a:rPr>
              <a:t>phésiens 5:11-13).</a:t>
            </a:r>
            <a:endParaRPr lang="en-US" dirty="0"/>
          </a:p>
        </p:txBody>
      </p:sp>
    </p:spTree>
    <p:extLst>
      <p:ext uri="{BB962C8B-B14F-4D97-AF65-F5344CB8AC3E}">
        <p14:creationId xmlns:p14="http://schemas.microsoft.com/office/powerpoint/2010/main" val="2064027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panose="02000503020000020003"/>
                <a:ea typeface="Arial Unicode MS"/>
                <a:cs typeface="Times New Roman" panose="02020603050405020304" pitchFamily="18" charset="0"/>
              </a:rPr>
              <a:t>Le silence ne fait pas partie du processus biblique de pardon. </a:t>
            </a:r>
            <a:r>
              <a:rPr lang="fr-FR" sz="1800" dirty="0">
                <a:effectLst/>
                <a:latin typeface="Arial Unicode MS"/>
                <a:cs typeface="Times New Roman" panose="02020603050405020304" pitchFamily="18" charset="0"/>
              </a:rPr>
              <a:t/>
            </a:r>
            <a:br>
              <a:rPr lang="fr-FR" sz="1800" dirty="0">
                <a:effectLst/>
                <a:latin typeface="Arial Unicode MS"/>
                <a:cs typeface="Times New Roman" panose="02020603050405020304" pitchFamily="18" charset="0"/>
              </a:rPr>
            </a:br>
            <a:r>
              <a:rPr lang="fr-FR" sz="1800" dirty="0">
                <a:effectLst/>
                <a:latin typeface="Avenir Book" panose="02000503020000020003"/>
                <a:ea typeface="Arial Unicode MS"/>
                <a:cs typeface="Times New Roman" panose="02020603050405020304" pitchFamily="18" charset="0"/>
              </a:rPr>
              <a:t>La Bible nous dit de réprimander ceux qui font du mal aux petits (Luc 17:3).</a:t>
            </a:r>
            <a:endParaRPr lang="en-US" dirty="0"/>
          </a:p>
        </p:txBody>
      </p:sp>
    </p:spTree>
    <p:extLst>
      <p:ext uri="{BB962C8B-B14F-4D97-AF65-F5344CB8AC3E}">
        <p14:creationId xmlns:p14="http://schemas.microsoft.com/office/powerpoint/2010/main" val="3621407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Le silence n’apporte pas la transformation. </a:t>
            </a:r>
            <a:r>
              <a:rPr lang="fr-FR" sz="1800" dirty="0">
                <a:effectLst/>
                <a:latin typeface="Arial Unicode MS"/>
                <a:cs typeface="Times New Roman" panose="02020603050405020304" pitchFamily="18" charset="0"/>
              </a:rPr>
              <a:t/>
            </a:r>
            <a:br>
              <a:rPr lang="fr-FR" sz="1800" dirty="0">
                <a:effectLst/>
                <a:latin typeface="Arial Unicode MS"/>
                <a:cs typeface="Times New Roman" panose="02020603050405020304" pitchFamily="18" charset="0"/>
              </a:rPr>
            </a:br>
            <a:r>
              <a:rPr lang="fr-FR" sz="1800" dirty="0">
                <a:effectLst/>
                <a:latin typeface="Avenir Book"/>
                <a:ea typeface="Arial Unicode MS"/>
                <a:cs typeface="Times New Roman" panose="02020603050405020304" pitchFamily="18" charset="0"/>
              </a:rPr>
              <a:t>La Bible montre qu’étouffer le péché apporte le malheur à la communauté tout entière (Josué 7-9).</a:t>
            </a:r>
            <a:endParaRPr lang="en-US" dirty="0"/>
          </a:p>
        </p:txBody>
      </p:sp>
    </p:spTree>
    <p:extLst>
      <p:ext uri="{BB962C8B-B14F-4D97-AF65-F5344CB8AC3E}">
        <p14:creationId xmlns:p14="http://schemas.microsoft.com/office/powerpoint/2010/main" val="3908860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a:spcBef>
                <a:spcPts val="800"/>
              </a:spcBef>
            </a:pPr>
            <a:r>
              <a:rPr lang="fr-FR" sz="1800" dirty="0">
                <a:ln>
                  <a:noFill/>
                </a:ln>
                <a:solidFill>
                  <a:srgbClr val="000000"/>
                </a:solidFill>
                <a:effectLst/>
                <a:latin typeface="Avenir Book"/>
                <a:ea typeface="Arial Unicode MS"/>
                <a:cs typeface="Arial Unicode MS"/>
              </a:rPr>
              <a:t>Le silence ne facilite pas la guérison.</a:t>
            </a:r>
            <a:r>
              <a:rPr lang="fr-FR" sz="1800" dirty="0">
                <a:ln>
                  <a:noFill/>
                </a:ln>
                <a:solidFill>
                  <a:srgbClr val="000000"/>
                </a:solidFill>
                <a:effectLst/>
                <a:latin typeface="Arial Unicode MS"/>
                <a:ea typeface="Arial Unicode MS"/>
                <a:cs typeface="Arial Unicode MS"/>
              </a:rPr>
              <a:t/>
            </a:r>
            <a:br>
              <a:rPr lang="fr-FR" sz="1800" dirty="0">
                <a:ln>
                  <a:noFill/>
                </a:ln>
                <a:solidFill>
                  <a:srgbClr val="000000"/>
                </a:solidFill>
                <a:effectLst/>
                <a:latin typeface="Arial Unicode MS"/>
                <a:ea typeface="Arial Unicode MS"/>
                <a:cs typeface="Arial Unicode MS"/>
              </a:rPr>
            </a:br>
            <a:r>
              <a:rPr lang="fr-FR" sz="1800" dirty="0">
                <a:ln>
                  <a:noFill/>
                </a:ln>
                <a:solidFill>
                  <a:srgbClr val="000000"/>
                </a:solidFill>
                <a:effectLst/>
                <a:latin typeface="Avenir Book"/>
                <a:ea typeface="Arial Unicode MS"/>
                <a:cs typeface="Arial Unicode MS"/>
              </a:rPr>
              <a:t>Le silence ne sauve pas les agneaux.</a:t>
            </a:r>
            <a:endParaRPr lang="fr-FR" sz="1800" dirty="0">
              <a:ln>
                <a:noFill/>
              </a:ln>
              <a:solidFill>
                <a:srgbClr val="000000"/>
              </a:solidFill>
              <a:effectLst/>
              <a:latin typeface="Helvetica Neue"/>
              <a:ea typeface="Arial Unicode MS"/>
              <a:cs typeface="Arial Unicode MS"/>
            </a:endParaRPr>
          </a:p>
          <a:p>
            <a:r>
              <a:rPr lang="fr-FR" sz="1800" dirty="0">
                <a:effectLst/>
                <a:latin typeface="Avenir Book"/>
                <a:ea typeface="Arial Unicode MS"/>
                <a:cs typeface="Times New Roman" panose="02020603050405020304" pitchFamily="18" charset="0"/>
              </a:rPr>
              <a:t>Ensemble, nous pouvons briser le silence . . . et y mettre un terme maintenant : </a:t>
            </a:r>
            <a:r>
              <a:rPr lang="en-US" sz="1200" b="0" u="none" dirty="0">
                <a:effectLst/>
                <a:latin typeface="+mj-lt"/>
                <a:ea typeface="+mj-ea"/>
                <a:cs typeface="+mj-cs"/>
                <a:sym typeface="Calibri"/>
              </a:rPr>
              <a:t> enditnow.</a:t>
            </a:r>
          </a:p>
          <a:p>
            <a:endParaRPr lang="en-US" dirty="0"/>
          </a:p>
        </p:txBody>
      </p:sp>
    </p:spTree>
    <p:extLst>
      <p:ext uri="{BB962C8B-B14F-4D97-AF65-F5344CB8AC3E}">
        <p14:creationId xmlns:p14="http://schemas.microsoft.com/office/powerpoint/2010/main" val="3454875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solidFill>
                  <a:srgbClr val="000000"/>
                </a:solidFill>
                <a:effectLst/>
                <a:latin typeface="Avenir Book"/>
                <a:ea typeface="Times New Roman" panose="02020603050405020304" pitchFamily="18" charset="0"/>
              </a:rPr>
              <a:t>La compassion de Dieu impose au corps du Christ de réagir avec compassion aux besoins qui existent en conséquence des violences. Ce faisant, les victimes qui sont brisées par toutes les formes de maltraitance ont l’occasion de guérir et de reconstruire leurs vies.</a:t>
            </a:r>
            <a:endParaRPr lang="fr-FR" sz="1800" dirty="0">
              <a:effectLst/>
              <a:latin typeface="Times New Roman" panose="02020603050405020304" pitchFamily="18" charset="0"/>
              <a:ea typeface="Arial Unicode MS"/>
            </a:endParaRPr>
          </a:p>
          <a:p>
            <a:pPr>
              <a:spcBef>
                <a:spcPts val="800"/>
              </a:spcBef>
            </a:pPr>
            <a:endParaRPr lang="fr-FR" sz="1800" dirty="0">
              <a:ln>
                <a:noFill/>
              </a:ln>
              <a:solidFill>
                <a:srgbClr val="000000"/>
              </a:solidFill>
              <a:effectLst/>
              <a:latin typeface="Avenir Book"/>
              <a:ea typeface="Arial Unicode MS"/>
              <a:cs typeface="Arial Unicode MS"/>
            </a:endParaRPr>
          </a:p>
          <a:p>
            <a:pPr>
              <a:spcBef>
                <a:spcPts val="800"/>
              </a:spcBef>
            </a:pPr>
            <a:r>
              <a:rPr lang="fr-FR" sz="1800" dirty="0">
                <a:ln>
                  <a:noFill/>
                </a:ln>
                <a:solidFill>
                  <a:srgbClr val="000000"/>
                </a:solidFill>
                <a:effectLst/>
                <a:latin typeface="Avenir Book"/>
                <a:ea typeface="Arial Unicode MS"/>
                <a:cs typeface="Arial Unicode MS"/>
              </a:rPr>
              <a:t>Puisse Dieu nous bénir, vous et moi, tandis que nous prions, parlons, et agissons ensemble contre la violence pour y mettre un terme maintenant.</a:t>
            </a:r>
            <a:endParaRPr lang="fr-FR" sz="1800" dirty="0">
              <a:ln>
                <a:noFill/>
              </a:ln>
              <a:solidFill>
                <a:srgbClr val="000000"/>
              </a:solidFill>
              <a:effectLst/>
              <a:latin typeface="Helvetica Neue"/>
              <a:ea typeface="Arial Unicode MS"/>
              <a:cs typeface="Arial Unicode MS"/>
            </a:endParaRPr>
          </a:p>
          <a:p>
            <a:pPr>
              <a:spcBef>
                <a:spcPts val="800"/>
              </a:spcBef>
            </a:pPr>
            <a:endParaRPr lang="fr-FR" sz="1800" dirty="0">
              <a:ln>
                <a:noFill/>
              </a:ln>
              <a:solidFill>
                <a:srgbClr val="000000"/>
              </a:solidFill>
              <a:effectLst/>
              <a:latin typeface="Avenir Book"/>
              <a:ea typeface="Times New Roman" panose="02020603050405020304" pitchFamily="18" charset="0"/>
              <a:cs typeface="Arial Unicode MS"/>
            </a:endParaRPr>
          </a:p>
          <a:p>
            <a:pPr>
              <a:spcBef>
                <a:spcPts val="800"/>
              </a:spcBef>
            </a:pPr>
            <a:r>
              <a:rPr lang="fr-FR" sz="1800" dirty="0">
                <a:ln>
                  <a:noFill/>
                </a:ln>
                <a:solidFill>
                  <a:srgbClr val="000000"/>
                </a:solidFill>
                <a:effectLst/>
                <a:latin typeface="Avenir Book"/>
                <a:ea typeface="Times New Roman" panose="02020603050405020304" pitchFamily="18" charset="0"/>
                <a:cs typeface="Arial Unicode MS"/>
              </a:rPr>
              <a:t>Ensemble, nous pouvons briser le silence. </a:t>
            </a:r>
            <a:endParaRPr lang="fr-FR" sz="1800" dirty="0">
              <a:ln>
                <a:noFill/>
              </a:ln>
              <a:solidFill>
                <a:srgbClr val="000000"/>
              </a:solidFill>
              <a:effectLst/>
              <a:latin typeface="Helvetica Neue"/>
              <a:ea typeface="Arial Unicode MS"/>
              <a:cs typeface="Arial Unicode MS"/>
            </a:endParaRPr>
          </a:p>
          <a:p>
            <a:pPr>
              <a:spcBef>
                <a:spcPts val="800"/>
              </a:spcBef>
            </a:pPr>
            <a:endParaRPr lang="fr-FR" sz="1800" dirty="0">
              <a:ln>
                <a:noFill/>
              </a:ln>
              <a:solidFill>
                <a:srgbClr val="000000"/>
              </a:solidFill>
              <a:effectLst/>
              <a:latin typeface="Avenir Book"/>
              <a:ea typeface="Times New Roman" panose="02020603050405020304" pitchFamily="18" charset="0"/>
              <a:cs typeface="Arial Unicode MS"/>
            </a:endParaRPr>
          </a:p>
          <a:p>
            <a:pPr>
              <a:spcBef>
                <a:spcPts val="800"/>
              </a:spcBef>
            </a:pPr>
            <a:r>
              <a:rPr lang="fr-FR" sz="1800" dirty="0">
                <a:ln>
                  <a:noFill/>
                </a:ln>
                <a:solidFill>
                  <a:srgbClr val="000000"/>
                </a:solidFill>
                <a:effectLst/>
                <a:latin typeface="Avenir Book"/>
                <a:ea typeface="Times New Roman" panose="02020603050405020304" pitchFamily="18" charset="0"/>
                <a:cs typeface="Arial Unicode MS"/>
              </a:rPr>
              <a:t>Ensemble, nous pouvons y mettre un terme maintenant.</a:t>
            </a:r>
            <a:endParaRPr lang="fr-FR" sz="1800" dirty="0">
              <a:ln>
                <a:noFill/>
              </a:ln>
              <a:solidFill>
                <a:srgbClr val="000000"/>
              </a:solidFill>
              <a:effectLst/>
              <a:latin typeface="Helvetica Neue"/>
              <a:ea typeface="Arial Unicode MS"/>
              <a:cs typeface="Arial Unicode MS"/>
            </a:endParaRPr>
          </a:p>
          <a:p>
            <a:pPr>
              <a:spcBef>
                <a:spcPts val="800"/>
              </a:spcBef>
            </a:pPr>
            <a:endParaRPr lang="fr-FR" sz="1800" dirty="0">
              <a:ln>
                <a:noFill/>
              </a:ln>
              <a:solidFill>
                <a:srgbClr val="000000"/>
              </a:solidFill>
              <a:effectLst/>
              <a:latin typeface="Avenir Book"/>
              <a:ea typeface="Arial Unicode MS"/>
              <a:cs typeface="Arial Unicode MS"/>
            </a:endParaRPr>
          </a:p>
          <a:p>
            <a:pPr>
              <a:spcBef>
                <a:spcPts val="800"/>
              </a:spcBef>
            </a:pPr>
            <a:r>
              <a:rPr lang="fr-FR" sz="1800" dirty="0">
                <a:ln>
                  <a:noFill/>
                </a:ln>
                <a:solidFill>
                  <a:srgbClr val="000000"/>
                </a:solidFill>
                <a:effectLst/>
                <a:latin typeface="Avenir Book"/>
                <a:ea typeface="Arial Unicode MS"/>
                <a:cs typeface="Arial Unicode MS"/>
              </a:rPr>
              <a:t>Amen. </a:t>
            </a:r>
            <a:endParaRPr lang="fr-FR" sz="18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222836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effectLst/>
                <a:latin typeface="Avenir Book"/>
                <a:ea typeface="Arial Unicode MS"/>
                <a:cs typeface="Times New Roman" panose="02020603050405020304" pitchFamily="18" charset="0"/>
              </a:rPr>
              <a:t>Alors, en tant que parents, enseignants, et responsables d’église aimants, comment protéger nos enfants ? Que pouvons-nous faire pour protéger la nouvelle génération et aider ces jeunes à devenir des adultes en bonne santé, complets, forts, confiants et en sécurité ?</a:t>
            </a:r>
            <a:endParaRPr lang="en-US" dirty="0"/>
          </a:p>
        </p:txBody>
      </p:sp>
    </p:spTree>
    <p:extLst>
      <p:ext uri="{BB962C8B-B14F-4D97-AF65-F5344CB8AC3E}">
        <p14:creationId xmlns:p14="http://schemas.microsoft.com/office/powerpoint/2010/main" val="55203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100" dirty="0">
                <a:ln>
                  <a:noFill/>
                </a:ln>
                <a:solidFill>
                  <a:srgbClr val="000000"/>
                </a:solidFill>
                <a:effectLst/>
                <a:uFill>
                  <a:solidFill>
                    <a:srgbClr val="000000"/>
                  </a:solidFill>
                </a:uFill>
                <a:latin typeface="Avenir Book"/>
                <a:ea typeface="Arial Unicode MS"/>
                <a:cs typeface="Arial Unicode MS"/>
              </a:rPr>
              <a:t>Les statistiques montrent que le foyer, où les enfants sont censés être entourés d’adultes et de jeunes plus âgés qu’ils aiment et en qui ils ont confiance, est souvent l’endroit le plus dangereux. Les chiffres montrent que quand des cas d’abus sexuels sont signalés à la police :</a:t>
            </a:r>
            <a:endParaRPr lang="fr-FR"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93% des auteurs sont connus de l’enfant, et dans ce chiffre, 34% sont des membres de la famille,</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742950" lvl="1" indent="-285750" fontAlgn="base">
              <a:buFont typeface="Arial" panose="020B0604020202020204" pitchFamily="34" charset="0"/>
              <a:buChar char="•"/>
            </a:pPr>
            <a:r>
              <a:rPr lang="fr-FR" sz="1100" u="none" strike="noStrike" kern="0" spc="0" dirty="0">
                <a:ln>
                  <a:noFill/>
                </a:ln>
                <a:solidFill>
                  <a:srgbClr val="000000"/>
                </a:solidFill>
                <a:effectLst/>
                <a:uFill>
                  <a:solidFill>
                    <a:srgbClr val="000000"/>
                  </a:solidFill>
                </a:uFill>
                <a:latin typeface="Avenir Book"/>
                <a:ea typeface="Arial Unicode MS"/>
                <a:cs typeface="Arial Unicode MS"/>
              </a:rPr>
              <a:t>Tandis que seuls 7% des auteurs sont inconnus de l’enfant. </a:t>
            </a:r>
            <a:endParaRPr lang="fr-FR" sz="1200" u="none" strike="noStrike" kern="0" spc="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292957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La réalité est effrayante : bien trop souvent, le lieu où nos enfants connaissent d’abord la violence, c’est au sein du foyer. Y compris le foyer chrétien adventiste du septième jour.</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37068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dirty="0">
                <a:ln>
                  <a:noFill/>
                </a:ln>
                <a:solidFill>
                  <a:srgbClr val="000000"/>
                </a:solidFill>
                <a:effectLst/>
                <a:uFill>
                  <a:solidFill>
                    <a:srgbClr val="000000"/>
                  </a:solidFill>
                </a:uFill>
                <a:latin typeface="Avenir Book"/>
                <a:ea typeface="Arial Unicode MS"/>
                <a:cs typeface="Arial Unicode MS"/>
              </a:rPr>
              <a:t>L’Organisation Mondiale de la Santé déclare également que les Expériences Négatives durant l’Enfance (ENE) font partie des sources de stress les plus intenses et fréquentes que les enfants peuvent subir tôt dans la vie.</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32315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4" name="Title 1"/>
          <p:cNvSpPr txBox="1">
            <a:spLocks noGrp="1"/>
          </p:cNvSpPr>
          <p:nvPr>
            <p:ph type="ctrTitle"/>
          </p:nvPr>
        </p:nvSpPr>
        <p:spPr>
          <a:xfrm>
            <a:off x="4186428" y="2640413"/>
            <a:ext cx="5836920" cy="2626361"/>
          </a:xfrm>
          <a:prstGeom prst="rect">
            <a:avLst/>
          </a:prstGeom>
        </p:spPr>
        <p:txBody>
          <a:bodyPr>
            <a:noAutofit/>
          </a:bodyPr>
          <a:lstStyle/>
          <a:p>
            <a:r>
              <a:rPr lang="fr-FR" sz="6500" noProof="0" dirty="0">
                <a:solidFill>
                  <a:schemeClr val="accent1">
                    <a:lumMod val="50000"/>
                  </a:schemeClr>
                </a:solidFill>
                <a:latin typeface="Avenir Next" panose="020B0503020202020204" pitchFamily="34" charset="0"/>
              </a:rPr>
              <a:t>RAMENER </a:t>
            </a:r>
            <a:r>
              <a:rPr lang="fr-FR" b="1" noProof="0" dirty="0">
                <a:solidFill>
                  <a:schemeClr val="accent1">
                    <a:lumMod val="50000"/>
                  </a:schemeClr>
                </a:solidFill>
                <a:latin typeface="Avenir Next" panose="020B0503020202020204" pitchFamily="34" charset="0"/>
              </a:rPr>
              <a:t>LA PAIX AU FOYER</a:t>
            </a:r>
            <a:endParaRPr lang="fr-FR" sz="6500" b="1" noProof="0" dirty="0">
              <a:solidFill>
                <a:schemeClr val="accent1">
                  <a:lumMod val="50000"/>
                </a:schemeClr>
              </a:solidFill>
              <a:latin typeface="Avenir Next" panose="020B0503020202020204" pitchFamily="34" charset="0"/>
            </a:endParaRPr>
          </a:p>
        </p:txBody>
      </p:sp>
      <p:sp>
        <p:nvSpPr>
          <p:cNvPr id="95" name="Subtitle 2"/>
          <p:cNvSpPr txBox="1">
            <a:spLocks noGrp="1"/>
          </p:cNvSpPr>
          <p:nvPr>
            <p:ph type="subTitle" sz="quarter" idx="1"/>
          </p:nvPr>
        </p:nvSpPr>
        <p:spPr>
          <a:xfrm>
            <a:off x="4498848" y="5119252"/>
            <a:ext cx="5212080" cy="750507"/>
          </a:xfrm>
          <a:prstGeom prst="rect">
            <a:avLst/>
          </a:prstGeom>
        </p:spPr>
        <p:txBody>
          <a:bodyPr>
            <a:normAutofit/>
          </a:bodyPr>
          <a:lstStyle/>
          <a:p>
            <a:r>
              <a:rPr lang="fr-FR" noProof="0" dirty="0">
                <a:solidFill>
                  <a:srgbClr val="C00000"/>
                </a:solidFill>
                <a:latin typeface="Book Antiqua" panose="02040602050305030304" pitchFamily="18" charset="0"/>
              </a:rPr>
              <a:t>Les racines de la violence des jeunes</a:t>
            </a:r>
          </a:p>
        </p:txBody>
      </p:sp>
      <p:sp>
        <p:nvSpPr>
          <p:cNvPr id="2" name="TextBox 1">
            <a:extLst>
              <a:ext uri="{FF2B5EF4-FFF2-40B4-BE49-F238E27FC236}">
                <a16:creationId xmlns:a16="http://schemas.microsoft.com/office/drawing/2014/main" id="{844783DA-9EC7-2B47-A2D6-F319AAAC6FDD}"/>
              </a:ext>
            </a:extLst>
          </p:cNvPr>
          <p:cNvSpPr txBox="1"/>
          <p:nvPr/>
        </p:nvSpPr>
        <p:spPr>
          <a:xfrm>
            <a:off x="4707518" y="5869759"/>
            <a:ext cx="479473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dirty="0">
                <a:latin typeface="Avenir Next LT Pro" panose="020B0504020202020204" pitchFamily="34" charset="77"/>
              </a:rPr>
              <a:t>p</a:t>
            </a:r>
            <a:r>
              <a:rPr kumimoji="0" lang="en-US" sz="1400" u="none" strike="noStrike" cap="none" spc="0" normalizeH="0" baseline="0" dirty="0">
                <a:ln>
                  <a:noFill/>
                </a:ln>
                <a:solidFill>
                  <a:srgbClr val="000000"/>
                </a:solidFill>
                <a:effectLst/>
                <a:uFillTx/>
                <a:latin typeface="Avenir Next LT Pro" panose="020B0504020202020204" pitchFamily="34" charset="77"/>
                <a:sym typeface="Calibri"/>
              </a:rPr>
              <a:t>ar Sarah </a:t>
            </a:r>
            <a:r>
              <a:rPr kumimoji="0" lang="en-US" sz="1400" u="none" strike="noStrike" cap="none" spc="0" normalizeH="0" baseline="0" dirty="0" err="1">
                <a:ln>
                  <a:noFill/>
                </a:ln>
                <a:solidFill>
                  <a:srgbClr val="000000"/>
                </a:solidFill>
                <a:effectLst/>
                <a:uFillTx/>
                <a:latin typeface="Avenir Next LT Pro" panose="020B0504020202020204" pitchFamily="34" charset="77"/>
                <a:sym typeface="Calibri"/>
              </a:rPr>
              <a:t>McDugal</a:t>
            </a:r>
            <a:endParaRPr kumimoji="0" lang="en-US" sz="1400" u="none" strike="noStrike" cap="none" spc="0" normalizeH="0" baseline="0" dirty="0">
              <a:ln>
                <a:noFill/>
              </a:ln>
              <a:solidFill>
                <a:srgbClr val="000000"/>
              </a:solidFill>
              <a:effectLst/>
              <a:uFillTx/>
              <a:latin typeface="Avenir Next LT Pro" panose="020B0504020202020204" pitchFamily="34" charset="77"/>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1400" u="none" strike="noStrike" cap="none" spc="0" normalizeH="0" baseline="0" dirty="0" err="1">
                <a:ln>
                  <a:noFill/>
                </a:ln>
                <a:solidFill>
                  <a:srgbClr val="000000"/>
                </a:solidFill>
                <a:effectLst/>
                <a:uFillTx/>
                <a:latin typeface="Avenir Next LT Pro" panose="020B0504020202020204" pitchFamily="34" charset="77"/>
                <a:sym typeface="Calibri"/>
              </a:rPr>
              <a:t>Conseillère</a:t>
            </a:r>
            <a:r>
              <a:rPr kumimoji="0" lang="en-US" sz="1400" u="none" strike="noStrike" cap="none" spc="0" normalizeH="0" baseline="0" dirty="0">
                <a:ln>
                  <a:noFill/>
                </a:ln>
                <a:solidFill>
                  <a:srgbClr val="000000"/>
                </a:solidFill>
                <a:effectLst/>
                <a:uFillTx/>
                <a:latin typeface="Avenir Next LT Pro" panose="020B0504020202020204" pitchFamily="34" charset="77"/>
                <a:sym typeface="Calibri"/>
              </a:rPr>
              <a:t> pour les </a:t>
            </a:r>
            <a:r>
              <a:rPr kumimoji="0" lang="en-US" sz="1400" u="none" strike="noStrike" cap="none" spc="0" normalizeH="0" baseline="0" dirty="0" err="1">
                <a:ln>
                  <a:noFill/>
                </a:ln>
                <a:solidFill>
                  <a:srgbClr val="000000"/>
                </a:solidFill>
                <a:effectLst/>
                <a:uFillTx/>
                <a:latin typeface="Avenir Next LT Pro" panose="020B0504020202020204" pitchFamily="34" charset="77"/>
                <a:sym typeface="Calibri"/>
              </a:rPr>
              <a:t>victimes</a:t>
            </a:r>
            <a:r>
              <a:rPr kumimoji="0" lang="en-US" sz="1400" u="none" strike="noStrike" cap="none" spc="0" normalizeH="0" baseline="0" dirty="0">
                <a:ln>
                  <a:noFill/>
                </a:ln>
                <a:solidFill>
                  <a:srgbClr val="000000"/>
                </a:solidFill>
                <a:effectLst/>
                <a:uFillTx/>
                <a:latin typeface="Avenir Next LT Pro" panose="020B0504020202020204" pitchFamily="34" charset="77"/>
                <a:sym typeface="Calibri"/>
              </a:rPr>
              <a:t> de </a:t>
            </a:r>
            <a:r>
              <a:rPr kumimoji="0" lang="en-US" sz="1400" u="none" strike="noStrike" cap="none" spc="0" normalizeH="0" baseline="0" dirty="0" err="1">
                <a:ln>
                  <a:noFill/>
                </a:ln>
                <a:solidFill>
                  <a:srgbClr val="000000"/>
                </a:solidFill>
                <a:effectLst/>
                <a:uFillTx/>
                <a:latin typeface="Avenir Next LT Pro" panose="020B0504020202020204" pitchFamily="34" charset="77"/>
                <a:sym typeface="Calibri"/>
              </a:rPr>
              <a:t>violences</a:t>
            </a:r>
            <a:r>
              <a:rPr lang="en-US" sz="1400" dirty="0">
                <a:latin typeface="Avenir Next LT Pro" panose="020B0504020202020204" pitchFamily="34" charset="77"/>
              </a:rPr>
              <a:t>, Wilderness to WILD</a:t>
            </a:r>
            <a:endParaRPr kumimoji="0" lang="en-US" sz="1400" u="none" strike="noStrike" cap="none" spc="0" normalizeH="0" baseline="0" dirty="0">
              <a:ln>
                <a:noFill/>
              </a:ln>
              <a:solidFill>
                <a:srgbClr val="000000"/>
              </a:solidFill>
              <a:effectLst/>
              <a:uFillTx/>
              <a:latin typeface="Avenir Next LT Pro" panose="020B0504020202020204" pitchFamily="34" charset="77"/>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0" name="Far too often, the most violent place for children is the home."/>
          <p:cNvSpPr txBox="1">
            <a:spLocks noGrp="1"/>
          </p:cNvSpPr>
          <p:nvPr>
            <p:ph type="title"/>
          </p:nvPr>
        </p:nvSpPr>
        <p:spPr>
          <a:xfrm>
            <a:off x="831850" y="2132301"/>
            <a:ext cx="8440166" cy="2593397"/>
          </a:xfrm>
          <a:prstGeom prst="rect">
            <a:avLst/>
          </a:prstGeom>
        </p:spPr>
        <p:txBody>
          <a:bodyPr>
            <a:normAutofit/>
          </a:bodyPr>
          <a:lstStyle/>
          <a:p>
            <a:r>
              <a:rPr lang="fr-FR" sz="5400" noProof="0" dirty="0" smtClean="0">
                <a:solidFill>
                  <a:srgbClr val="002060"/>
                </a:solidFill>
              </a:rPr>
              <a:t>« Bien </a:t>
            </a:r>
            <a:r>
              <a:rPr lang="fr-FR" sz="5400" noProof="0" dirty="0">
                <a:solidFill>
                  <a:srgbClr val="002060"/>
                </a:solidFill>
              </a:rPr>
              <a:t>trop souvent, l’endroit le plus violent pour les enfants, c’est </a:t>
            </a:r>
            <a:r>
              <a:rPr lang="fr-FR" sz="5400" i="1" noProof="0" dirty="0">
                <a:solidFill>
                  <a:srgbClr val="002060"/>
                </a:solidFill>
                <a:latin typeface="Carlito"/>
                <a:ea typeface="Carlito"/>
                <a:cs typeface="Carlito"/>
                <a:sym typeface="Carlito"/>
              </a:rPr>
              <a:t>le foyer. </a:t>
            </a:r>
            <a:r>
              <a:rPr lang="fr-FR" sz="5400" noProof="0" dirty="0">
                <a:solidFill>
                  <a:srgbClr val="002060"/>
                </a:solidFill>
                <a:latin typeface="Carlito"/>
                <a:ea typeface="Carlito"/>
                <a:cs typeface="Carlito"/>
                <a:sym typeface="Carlito"/>
              </a:rPr>
              <a:t>»</a:t>
            </a:r>
            <a:r>
              <a:rPr lang="fr-FR" sz="5400" i="1" noProof="0" dirty="0">
                <a:solidFill>
                  <a:srgbClr val="002060"/>
                </a:solidFill>
                <a:latin typeface="Carlito"/>
                <a:ea typeface="Carlito"/>
                <a:cs typeface="Carlito"/>
                <a:sym typeface="Carlito"/>
              </a:rPr>
              <a:t> </a:t>
            </a:r>
          </a:p>
        </p:txBody>
      </p:sp>
      <p:sp>
        <p:nvSpPr>
          <p:cNvPr id="131" name="Sarah McDugal"/>
          <p:cNvSpPr txBox="1">
            <a:spLocks noGrp="1"/>
          </p:cNvSpPr>
          <p:nvPr>
            <p:ph type="body" sz="quarter" idx="1"/>
          </p:nvPr>
        </p:nvSpPr>
        <p:spPr>
          <a:xfrm>
            <a:off x="831850" y="4950546"/>
            <a:ext cx="3904742" cy="664155"/>
          </a:xfrm>
          <a:prstGeom prst="rect">
            <a:avLst/>
          </a:prstGeom>
        </p:spPr>
        <p:txBody>
          <a:bodyPr/>
          <a:lstStyle/>
          <a:p>
            <a:r>
              <a:rPr lang="fr-FR" noProof="0" dirty="0"/>
              <a:t>Sarah </a:t>
            </a:r>
            <a:r>
              <a:rPr lang="fr-FR" noProof="0" dirty="0" err="1"/>
              <a:t>McDugal</a:t>
            </a:r>
            <a:endParaRPr lang="fr-FR" noProof="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3" name="Adverse Childhood Experiences (ACEs)"/>
          <p:cNvSpPr txBox="1">
            <a:spLocks noGrp="1"/>
          </p:cNvSpPr>
          <p:nvPr>
            <p:ph type="title"/>
          </p:nvPr>
        </p:nvSpPr>
        <p:spPr>
          <a:xfrm>
            <a:off x="0" y="1718501"/>
            <a:ext cx="10515600" cy="2852737"/>
          </a:xfrm>
          <a:prstGeom prst="rect">
            <a:avLst/>
          </a:prstGeom>
        </p:spPr>
        <p:txBody>
          <a:bodyPr/>
          <a:lstStyle/>
          <a:p>
            <a:pPr algn="ctr"/>
            <a:r>
              <a:rPr lang="fr-FR" b="1" noProof="0" dirty="0"/>
              <a:t>Expériences Négatives durant l’Enfance (ENE) </a:t>
            </a:r>
          </a:p>
        </p:txBody>
      </p:sp>
      <p:sp>
        <p:nvSpPr>
          <p:cNvPr id="134" name="Some of the most intense and frequent forms of early childhood stress."/>
          <p:cNvSpPr txBox="1">
            <a:spLocks noGrp="1"/>
          </p:cNvSpPr>
          <p:nvPr>
            <p:ph type="body" sz="quarter" idx="1"/>
          </p:nvPr>
        </p:nvSpPr>
        <p:spPr>
          <a:xfrm>
            <a:off x="0" y="4598225"/>
            <a:ext cx="10515600" cy="1500188"/>
          </a:xfrm>
          <a:prstGeom prst="rect">
            <a:avLst/>
          </a:prstGeom>
        </p:spPr>
        <p:txBody>
          <a:bodyPr/>
          <a:lstStyle/>
          <a:p>
            <a:pPr algn="ctr"/>
            <a:r>
              <a:rPr lang="fr-FR" noProof="0" dirty="0"/>
              <a:t>Elles comptent parmi les formes les plus intenses et les plus </a:t>
            </a:r>
            <a:r>
              <a:rPr lang="fr-FR" noProof="0" dirty="0" smtClean="0"/>
              <a:t/>
            </a:r>
            <a:br>
              <a:rPr lang="fr-FR" noProof="0" dirty="0" smtClean="0"/>
            </a:br>
            <a:r>
              <a:rPr lang="fr-FR" noProof="0" dirty="0" smtClean="0"/>
              <a:t>fréquentes </a:t>
            </a:r>
            <a:r>
              <a:rPr lang="fr-FR" noProof="0" dirty="0"/>
              <a:t>de stress chez l’enfant.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6" name="ACEs can include:"/>
          <p:cNvSpPr txBox="1">
            <a:spLocks noGrp="1"/>
          </p:cNvSpPr>
          <p:nvPr>
            <p:ph type="title"/>
          </p:nvPr>
        </p:nvSpPr>
        <p:spPr>
          <a:xfrm>
            <a:off x="419189" y="1113397"/>
            <a:ext cx="10515600" cy="1325563"/>
          </a:xfrm>
          <a:prstGeom prst="rect">
            <a:avLst/>
          </a:prstGeom>
        </p:spPr>
        <p:txBody>
          <a:bodyPr/>
          <a:lstStyle/>
          <a:p>
            <a:r>
              <a:rPr lang="fr-FR" b="1" noProof="0" dirty="0">
                <a:solidFill>
                  <a:srgbClr val="002060"/>
                </a:solidFill>
              </a:rPr>
              <a:t>Parmi les ENE, on peut </a:t>
            </a:r>
            <a:r>
              <a:rPr lang="fr-FR" b="1" noProof="0" dirty="0" smtClean="0">
                <a:solidFill>
                  <a:srgbClr val="002060"/>
                </a:solidFill>
              </a:rPr>
              <a:t>avoir :</a:t>
            </a:r>
            <a:endParaRPr lang="fr-FR" b="1" noProof="0" dirty="0">
              <a:solidFill>
                <a:srgbClr val="002060"/>
              </a:solidFill>
            </a:endParaRPr>
          </a:p>
        </p:txBody>
      </p:sp>
      <p:sp>
        <p:nvSpPr>
          <p:cNvPr id="137" name="Verbal, physical, sexual, psychological abuse.…"/>
          <p:cNvSpPr txBox="1">
            <a:spLocks noGrp="1"/>
          </p:cNvSpPr>
          <p:nvPr>
            <p:ph type="body" idx="1"/>
          </p:nvPr>
        </p:nvSpPr>
        <p:spPr>
          <a:xfrm>
            <a:off x="271272" y="2506662"/>
            <a:ext cx="10515600" cy="4351338"/>
          </a:xfrm>
          <a:prstGeom prst="rect">
            <a:avLst/>
          </a:prstGeom>
        </p:spPr>
        <p:txBody>
          <a:bodyPr/>
          <a:lstStyle/>
          <a:p>
            <a:r>
              <a:rPr lang="fr-FR" noProof="0" dirty="0"/>
              <a:t>Les violences verbales, physiques, sexuelles, psychologiques.</a:t>
            </a:r>
          </a:p>
          <a:p>
            <a:r>
              <a:rPr lang="fr-FR" noProof="0" dirty="0"/>
              <a:t>Différentes formes de négligence.</a:t>
            </a:r>
          </a:p>
          <a:p>
            <a:r>
              <a:rPr lang="fr-FR" noProof="0" dirty="0"/>
              <a:t>La violence entre parents ou gardiens.</a:t>
            </a:r>
          </a:p>
          <a:p>
            <a:r>
              <a:rPr lang="fr-FR" noProof="0" dirty="0"/>
              <a:t>De graves dysfonctionnements comme l’alcoolisme, l’usage de substances illicites ou l’addiction à la pornographie.</a:t>
            </a:r>
          </a:p>
          <a:p>
            <a:r>
              <a:rPr lang="fr-FR" noProof="0" dirty="0"/>
              <a:t>La violence directe entre pairs ou au sein du quartier.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9" name="“Jesus grew in wisdom, stature, and favor with God and all the people.”"/>
          <p:cNvSpPr txBox="1">
            <a:spLocks noGrp="1"/>
          </p:cNvSpPr>
          <p:nvPr>
            <p:ph type="title"/>
          </p:nvPr>
        </p:nvSpPr>
        <p:spPr>
          <a:xfrm>
            <a:off x="1252474" y="2250250"/>
            <a:ext cx="8348726" cy="2852737"/>
          </a:xfrm>
          <a:prstGeom prst="rect">
            <a:avLst/>
          </a:prstGeom>
        </p:spPr>
        <p:txBody>
          <a:bodyPr>
            <a:normAutofit fontScale="90000"/>
          </a:bodyPr>
          <a:lstStyle/>
          <a:p>
            <a:r>
              <a:rPr lang="fr-FR" noProof="0" dirty="0">
                <a:solidFill>
                  <a:srgbClr val="002060"/>
                </a:solidFill>
              </a:rPr>
              <a:t>« Et Jésus grandissait en sagesse, en taille et en grâce, devant Dieu et devant les hommes. »</a:t>
            </a:r>
            <a:endParaRPr lang="fr-FR" noProof="0" dirty="0">
              <a:solidFill>
                <a:srgbClr val="FF0000"/>
              </a:solidFill>
            </a:endParaRPr>
          </a:p>
        </p:txBody>
      </p:sp>
      <p:sp>
        <p:nvSpPr>
          <p:cNvPr id="140" name="Luke 2:52"/>
          <p:cNvSpPr txBox="1">
            <a:spLocks noGrp="1"/>
          </p:cNvSpPr>
          <p:nvPr>
            <p:ph type="body" sz="quarter" idx="1"/>
          </p:nvPr>
        </p:nvSpPr>
        <p:spPr>
          <a:xfrm>
            <a:off x="1252474" y="5129974"/>
            <a:ext cx="7196582" cy="558800"/>
          </a:xfrm>
          <a:prstGeom prst="rect">
            <a:avLst/>
          </a:prstGeom>
        </p:spPr>
        <p:txBody>
          <a:bodyPr/>
          <a:lstStyle/>
          <a:p>
            <a:r>
              <a:rPr lang="fr-FR" noProof="0" dirty="0"/>
              <a:t>Luc 2:52 (</a:t>
            </a:r>
            <a:r>
              <a:rPr lang="fr-FR" i="1" noProof="0" dirty="0" err="1"/>
              <a:t>Segond</a:t>
            </a:r>
            <a:r>
              <a:rPr lang="fr-FR" i="1" noProof="0" dirty="0"/>
              <a:t> 21</a:t>
            </a:r>
            <a:r>
              <a:rPr lang="fr-FR" noProof="0" dirty="0"/>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3" name="Psychological and spiritual maturity (wisdom)…"/>
          <p:cNvSpPr txBox="1">
            <a:spLocks noGrp="1"/>
          </p:cNvSpPr>
          <p:nvPr>
            <p:ph type="body" sz="half" idx="1"/>
          </p:nvPr>
        </p:nvSpPr>
        <p:spPr>
          <a:prstGeom prst="rect">
            <a:avLst/>
          </a:prstGeom>
        </p:spPr>
        <p:txBody>
          <a:bodyPr/>
          <a:lstStyle/>
          <a:p>
            <a:endParaRPr lang="fr-FR" noProof="0" dirty="0"/>
          </a:p>
          <a:p>
            <a:r>
              <a:rPr lang="fr-FR" noProof="0" dirty="0"/>
              <a:t>Maturité psychologique et spirituelle (sagesse)</a:t>
            </a:r>
          </a:p>
          <a:p>
            <a:r>
              <a:rPr lang="fr-FR" noProof="0" dirty="0"/>
              <a:t>Santé et force physique</a:t>
            </a:r>
            <a:br>
              <a:rPr lang="fr-FR" noProof="0" dirty="0"/>
            </a:br>
            <a:r>
              <a:rPr lang="fr-FR" noProof="0" dirty="0"/>
              <a:t>(taille)</a:t>
            </a:r>
          </a:p>
          <a:p>
            <a:r>
              <a:rPr lang="fr-FR" noProof="0" dirty="0"/>
              <a:t>Caractère et personnalité</a:t>
            </a:r>
            <a:br>
              <a:rPr lang="fr-FR" noProof="0" dirty="0"/>
            </a:br>
            <a:r>
              <a:rPr lang="fr-FR" noProof="0" dirty="0"/>
              <a:t>(grâce)</a:t>
            </a:r>
          </a:p>
        </p:txBody>
      </p:sp>
      <p:sp>
        <p:nvSpPr>
          <p:cNvPr id="144" name="Text Placeholder 3"/>
          <p:cNvSpPr>
            <a:spLocks noGrp="1"/>
          </p:cNvSpPr>
          <p:nvPr>
            <p:ph type="body" idx="21"/>
          </p:nvPr>
        </p:nvSpPr>
        <p:spPr>
          <a:xfrm>
            <a:off x="836612" y="1679809"/>
            <a:ext cx="3932239" cy="3811588"/>
          </a:xfrm>
          <a:prstGeom prst="rect">
            <a:avLst/>
          </a:prstGeom>
        </p:spPr>
        <p:txBody>
          <a:bodyPr>
            <a:normAutofit/>
          </a:bodyPr>
          <a:lstStyle/>
          <a:p>
            <a:pPr marL="0" indent="0">
              <a:buNone/>
            </a:pPr>
            <a:r>
              <a:rPr lang="fr-FR" sz="4400" noProof="0" dirty="0">
                <a:solidFill>
                  <a:srgbClr val="002060"/>
                </a:solidFill>
                <a:latin typeface="Calibri Light" panose="020F0302020204030204" pitchFamily="34" charset="0"/>
                <a:cs typeface="Calibri Light" panose="020F0302020204030204" pitchFamily="34" charset="0"/>
              </a:rPr>
              <a:t>Jésus grandissait en &gt;&gt;&gt;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4" name="Text Placeholder 3"/>
          <p:cNvSpPr>
            <a:spLocks noGrp="1"/>
          </p:cNvSpPr>
          <p:nvPr>
            <p:ph type="body" idx="21"/>
          </p:nvPr>
        </p:nvSpPr>
        <p:spPr>
          <a:xfrm>
            <a:off x="578363" y="1706086"/>
            <a:ext cx="9352021" cy="3811588"/>
          </a:xfrm>
          <a:prstGeom prst="rect">
            <a:avLst/>
          </a:prstGeom>
        </p:spPr>
        <p:txBody>
          <a:bodyPr>
            <a:normAutofit/>
          </a:bodyPr>
          <a:lstStyle/>
          <a:p>
            <a:pPr marL="0" indent="0">
              <a:lnSpc>
                <a:spcPct val="100000"/>
              </a:lnSpc>
              <a:buNone/>
            </a:pPr>
            <a:r>
              <a:rPr lang="fr-FR" sz="3300" noProof="0" dirty="0">
                <a:solidFill>
                  <a:schemeClr val="tx1"/>
                </a:solidFill>
              </a:rPr>
              <a:t>« </a:t>
            </a:r>
            <a:r>
              <a:rPr lang="fr-FR" sz="3300" noProof="0" dirty="0">
                <a:latin typeface="Calibri Light" panose="020F0302020204030204" pitchFamily="34" charset="0"/>
                <a:cs typeface="Calibri Light" panose="020F0302020204030204" pitchFamily="34" charset="0"/>
              </a:rPr>
              <a:t>Son esprit était actif et pénétrant; il était plus réfléchi et plus sage que les enfants de son âge. Son caractère avait un équilibre magnifique. Ses facultés intellectuelles et ses forces corporelles se développèrent graduellement, en harmonie avec les lois de l’enfance.</a:t>
            </a:r>
            <a:r>
              <a:rPr lang="fr-FR" sz="3300" noProof="0" dirty="0">
                <a:solidFill>
                  <a:srgbClr val="002060"/>
                </a:solidFill>
              </a:rPr>
              <a:t> </a:t>
            </a:r>
            <a:r>
              <a:rPr lang="fr-FR" sz="3300" noProof="0" dirty="0">
                <a:solidFill>
                  <a:schemeClr val="tx1"/>
                </a:solidFill>
              </a:rPr>
              <a:t>»</a:t>
            </a:r>
            <a:endParaRPr lang="fr-FR" sz="3300" noProof="0" dirty="0">
              <a:solidFill>
                <a:schemeClr val="tx1"/>
              </a:solidFill>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B4196F6-D3A9-C743-B5B9-2C1C6DB53E6A}"/>
              </a:ext>
            </a:extLst>
          </p:cNvPr>
          <p:cNvSpPr txBox="1"/>
          <p:nvPr/>
        </p:nvSpPr>
        <p:spPr>
          <a:xfrm>
            <a:off x="578363" y="4720654"/>
            <a:ext cx="1009462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lumMod val="50000"/>
                  </a:schemeClr>
                </a:solidFill>
                <a:effectLst/>
                <a:uFillTx/>
                <a:ea typeface="+mj-ea"/>
                <a:sym typeface="Calibri"/>
              </a:rPr>
              <a:t>Ellen G. White</a:t>
            </a:r>
          </a:p>
          <a:p>
            <a:pPr marL="0" marR="0" indent="0" algn="l" defTabSz="914400" rtl="0" fontAlgn="auto" latinLnBrk="0" hangingPunct="0">
              <a:lnSpc>
                <a:spcPct val="100000"/>
              </a:lnSpc>
              <a:spcBef>
                <a:spcPts val="0"/>
              </a:spcBef>
              <a:spcAft>
                <a:spcPts val="0"/>
              </a:spcAft>
              <a:buClrTx/>
              <a:buSzTx/>
              <a:buFontTx/>
              <a:buNone/>
              <a:tabLst/>
            </a:pPr>
            <a:r>
              <a:rPr lang="en-US" sz="2400" i="1" dirty="0" err="1">
                <a:solidFill>
                  <a:schemeClr val="bg1">
                    <a:lumMod val="50000"/>
                  </a:schemeClr>
                </a:solidFill>
              </a:rPr>
              <a:t>Jésus</a:t>
            </a:r>
            <a:r>
              <a:rPr lang="en-US" sz="2400" i="1" dirty="0">
                <a:solidFill>
                  <a:schemeClr val="bg1">
                    <a:lumMod val="50000"/>
                  </a:schemeClr>
                </a:solidFill>
              </a:rPr>
              <a:t>-Christ,</a:t>
            </a:r>
            <a:r>
              <a:rPr lang="en-US" sz="2400" dirty="0">
                <a:solidFill>
                  <a:schemeClr val="bg1">
                    <a:lumMod val="50000"/>
                  </a:schemeClr>
                </a:solidFill>
              </a:rPr>
              <a:t> p. 51</a:t>
            </a:r>
            <a:endParaRPr kumimoji="0" lang="en-US" sz="2400" b="0" i="0" u="none" strike="noStrike" cap="none" spc="0" normalizeH="0" baseline="0" dirty="0">
              <a:ln>
                <a:noFill/>
              </a:ln>
              <a:solidFill>
                <a:schemeClr val="bg1">
                  <a:lumMod val="50000"/>
                </a:schemeClr>
              </a:solidFill>
              <a:effectLst/>
              <a:uFillTx/>
              <a:ea typeface="+mj-ea"/>
              <a:sym typeface="Calibri"/>
            </a:endParaRPr>
          </a:p>
        </p:txBody>
      </p:sp>
    </p:spTree>
    <p:extLst>
      <p:ext uri="{BB962C8B-B14F-4D97-AF65-F5344CB8AC3E}">
        <p14:creationId xmlns:p14="http://schemas.microsoft.com/office/powerpoint/2010/main" val="4467043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7" name="Protection…"/>
          <p:cNvSpPr txBox="1">
            <a:spLocks noGrp="1"/>
          </p:cNvSpPr>
          <p:nvPr>
            <p:ph type="body" sz="half" idx="1"/>
          </p:nvPr>
        </p:nvSpPr>
        <p:spPr>
          <a:prstGeom prst="rect">
            <a:avLst/>
          </a:prstGeom>
        </p:spPr>
        <p:txBody>
          <a:bodyPr/>
          <a:lstStyle/>
          <a:p>
            <a:endParaRPr lang="fr-FR" noProof="0" dirty="0"/>
          </a:p>
          <a:p>
            <a:r>
              <a:rPr lang="fr-FR" noProof="0" dirty="0"/>
              <a:t>Protection </a:t>
            </a:r>
          </a:p>
          <a:p>
            <a:r>
              <a:rPr lang="fr-FR" noProof="0" dirty="0"/>
              <a:t>Sécurité</a:t>
            </a:r>
          </a:p>
          <a:p>
            <a:pPr marL="685800" lvl="1" indent="-228600"/>
            <a:r>
              <a:rPr lang="fr-FR" noProof="0" dirty="0"/>
              <a:t>Physique</a:t>
            </a:r>
          </a:p>
          <a:p>
            <a:pPr marL="685800" lvl="1" indent="-228600"/>
            <a:r>
              <a:rPr lang="fr-FR" noProof="0" dirty="0"/>
              <a:t>Émotionnelle</a:t>
            </a:r>
          </a:p>
          <a:p>
            <a:pPr marL="685800" lvl="1" indent="-228600"/>
            <a:r>
              <a:rPr lang="fr-FR" noProof="0" dirty="0"/>
              <a:t>Spirituelle</a:t>
            </a:r>
          </a:p>
          <a:p>
            <a:pPr marL="685800" lvl="1" indent="-228600"/>
            <a:r>
              <a:rPr lang="fr-FR" noProof="0" dirty="0"/>
              <a:t>Sexuelle</a:t>
            </a:r>
          </a:p>
          <a:p>
            <a:pPr marL="685800" lvl="1" indent="-228600"/>
            <a:r>
              <a:rPr lang="fr-FR" noProof="0" dirty="0"/>
              <a:t>Psychologique</a:t>
            </a:r>
          </a:p>
        </p:txBody>
      </p:sp>
      <p:sp>
        <p:nvSpPr>
          <p:cNvPr id="148" name="Text Placeholder 3"/>
          <p:cNvSpPr>
            <a:spLocks noGrp="1"/>
          </p:cNvSpPr>
          <p:nvPr>
            <p:ph type="body" idx="21"/>
          </p:nvPr>
        </p:nvSpPr>
        <p:spPr>
          <a:xfrm>
            <a:off x="992187" y="1518443"/>
            <a:ext cx="3932238" cy="3811588"/>
          </a:xfrm>
          <a:prstGeom prst="rect">
            <a:avLst/>
          </a:prstGeom>
        </p:spPr>
        <p:txBody>
          <a:bodyPr>
            <a:normAutofit/>
          </a:bodyPr>
          <a:lstStyle/>
          <a:p>
            <a:pPr marL="0" indent="0">
              <a:buSzTx/>
              <a:buFontTx/>
              <a:buNone/>
              <a:defRPr sz="1600"/>
            </a:pPr>
            <a:r>
              <a:rPr lang="fr-FR" sz="4400" noProof="0" dirty="0">
                <a:solidFill>
                  <a:srgbClr val="002060"/>
                </a:solidFill>
                <a:latin typeface="Calibri Light" panose="020F0302020204030204" pitchFamily="34" charset="0"/>
                <a:cs typeface="Calibri Light" panose="020F0302020204030204" pitchFamily="34" charset="0"/>
              </a:rPr>
              <a:t>Pour grandir comme Jésus, nos enfants ont besoin de &gt;&gt;&gt;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0" name="Solutions for preventing adverse childhood experiences must begin in the home."/>
          <p:cNvSpPr txBox="1">
            <a:spLocks noGrp="1"/>
          </p:cNvSpPr>
          <p:nvPr>
            <p:ph type="title"/>
          </p:nvPr>
        </p:nvSpPr>
        <p:spPr>
          <a:xfrm>
            <a:off x="831849" y="1709738"/>
            <a:ext cx="8416926" cy="3520630"/>
          </a:xfrm>
          <a:prstGeom prst="rect">
            <a:avLst/>
          </a:prstGeom>
        </p:spPr>
        <p:txBody>
          <a:bodyPr>
            <a:normAutofit fontScale="90000"/>
          </a:bodyPr>
          <a:lstStyle/>
          <a:p>
            <a:r>
              <a:rPr lang="fr-FR" sz="5400" noProof="0" dirty="0" smtClean="0">
                <a:solidFill>
                  <a:srgbClr val="002060"/>
                </a:solidFill>
              </a:rPr>
              <a:t>« Les </a:t>
            </a:r>
            <a:r>
              <a:rPr lang="fr-FR" sz="5400" noProof="0" dirty="0">
                <a:solidFill>
                  <a:srgbClr val="002060"/>
                </a:solidFill>
              </a:rPr>
              <a:t>solutions pour prévenir les expériences négatives durant l’enfance doivent commencer au sein du </a:t>
            </a:r>
            <a:r>
              <a:rPr lang="fr-FR" sz="5400" noProof="0" dirty="0" smtClean="0">
                <a:solidFill>
                  <a:srgbClr val="002060"/>
                </a:solidFill>
              </a:rPr>
              <a:t>foyer.</a:t>
            </a:r>
            <a:r>
              <a:rPr lang="fr-FR" sz="5400" noProof="0" dirty="0">
                <a:solidFill>
                  <a:srgbClr val="002060"/>
                </a:solidFill>
              </a:rPr>
              <a:t> »</a:t>
            </a:r>
          </a:p>
        </p:txBody>
      </p:sp>
      <p:sp>
        <p:nvSpPr>
          <p:cNvPr id="151" name="Sarah McDugal"/>
          <p:cNvSpPr txBox="1">
            <a:spLocks noGrp="1"/>
          </p:cNvSpPr>
          <p:nvPr>
            <p:ph type="body" sz="quarter" idx="1"/>
          </p:nvPr>
        </p:nvSpPr>
        <p:spPr>
          <a:xfrm>
            <a:off x="831850" y="5285232"/>
            <a:ext cx="4599686" cy="437748"/>
          </a:xfrm>
          <a:prstGeom prst="rect">
            <a:avLst/>
          </a:prstGeom>
        </p:spPr>
        <p:txBody>
          <a:bodyPr/>
          <a:lstStyle/>
          <a:p>
            <a:r>
              <a:rPr lang="fr-FR" noProof="0" dirty="0"/>
              <a:t>Sarah </a:t>
            </a:r>
            <a:r>
              <a:rPr lang="fr-FR" noProof="0" dirty="0" err="1"/>
              <a:t>McDugal</a:t>
            </a:r>
            <a:endParaRPr lang="fr-FR" noProof="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3" name="Home is not safe when children are:"/>
          <p:cNvSpPr txBox="1">
            <a:spLocks noGrp="1"/>
          </p:cNvSpPr>
          <p:nvPr>
            <p:ph type="title"/>
          </p:nvPr>
        </p:nvSpPr>
        <p:spPr>
          <a:xfrm>
            <a:off x="307848" y="1027874"/>
            <a:ext cx="10515600" cy="1325563"/>
          </a:xfrm>
          <a:prstGeom prst="rect">
            <a:avLst/>
          </a:prstGeom>
        </p:spPr>
        <p:txBody>
          <a:bodyPr/>
          <a:lstStyle/>
          <a:p>
            <a:r>
              <a:rPr lang="fr-FR" b="1" noProof="0" dirty="0"/>
              <a:t>Le foyer n’est pas sûr quand les </a:t>
            </a:r>
            <a:r>
              <a:rPr lang="fr-FR" b="1" noProof="0" dirty="0" smtClean="0"/>
              <a:t>enfants :</a:t>
            </a:r>
            <a:endParaRPr lang="fr-FR" b="1" noProof="0" dirty="0"/>
          </a:p>
        </p:txBody>
      </p:sp>
      <p:sp>
        <p:nvSpPr>
          <p:cNvPr id="154" name="Watching their father abuse their mother.…"/>
          <p:cNvSpPr txBox="1">
            <a:spLocks noGrp="1"/>
          </p:cNvSpPr>
          <p:nvPr>
            <p:ph type="body" idx="1"/>
          </p:nvPr>
        </p:nvSpPr>
        <p:spPr>
          <a:xfrm>
            <a:off x="307848" y="2488374"/>
            <a:ext cx="9831234" cy="4351338"/>
          </a:xfrm>
          <a:prstGeom prst="rect">
            <a:avLst/>
          </a:prstGeom>
        </p:spPr>
        <p:txBody>
          <a:bodyPr>
            <a:normAutofit fontScale="92500" lnSpcReduction="10000"/>
          </a:bodyPr>
          <a:lstStyle/>
          <a:p>
            <a:r>
              <a:rPr lang="fr-FR" b="1" noProof="0" dirty="0"/>
              <a:t>Voient </a:t>
            </a:r>
            <a:r>
              <a:rPr lang="fr-FR" noProof="0" dirty="0"/>
              <a:t>leur père maltraiter leur mère.</a:t>
            </a:r>
          </a:p>
          <a:p>
            <a:r>
              <a:rPr lang="fr-FR" b="1" noProof="0" dirty="0"/>
              <a:t>Sont maltraités </a:t>
            </a:r>
            <a:r>
              <a:rPr lang="fr-FR" noProof="0" dirty="0"/>
              <a:t>ou agressés sexuellement par des membres de la famille ou des amis.</a:t>
            </a:r>
          </a:p>
          <a:p>
            <a:r>
              <a:rPr lang="fr-FR" b="1" noProof="0" dirty="0"/>
              <a:t>Vivent dans la peur </a:t>
            </a:r>
            <a:r>
              <a:rPr lang="fr-FR" noProof="0" dirty="0"/>
              <a:t>des paroles blessantes et des critiques.</a:t>
            </a:r>
          </a:p>
          <a:p>
            <a:r>
              <a:rPr lang="fr-FR" b="1" noProof="0" dirty="0"/>
              <a:t>Sont ridiculisés </a:t>
            </a:r>
            <a:r>
              <a:rPr lang="fr-FR" noProof="0" dirty="0"/>
              <a:t>et contrôlés après avoir commis une erreur.</a:t>
            </a:r>
          </a:p>
          <a:p>
            <a:r>
              <a:rPr lang="fr-FR" b="1" noProof="0" dirty="0"/>
              <a:t>Ne sont pas libres </a:t>
            </a:r>
            <a:r>
              <a:rPr lang="fr-FR" noProof="0" dirty="0"/>
              <a:t>d’exprimer leurs émotions et leurs soucis.</a:t>
            </a:r>
          </a:p>
          <a:p>
            <a:r>
              <a:rPr lang="fr-FR" b="1" noProof="0" dirty="0"/>
              <a:t>Sont réduits au silence </a:t>
            </a:r>
            <a:r>
              <a:rPr lang="fr-FR" noProof="0" dirty="0"/>
              <a:t>quand ils posent des questions spirituelles.</a:t>
            </a:r>
          </a:p>
          <a:p>
            <a:r>
              <a:rPr lang="fr-FR" b="1" noProof="0" dirty="0"/>
              <a:t>Observent les hommes utiliser leur pouvoir pour exploiter </a:t>
            </a:r>
            <a:r>
              <a:rPr lang="fr-FR" noProof="0" dirty="0"/>
              <a:t>ou rabaisser les femmes au lieu de diriger comme Jésus, en servant et en protégeant.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6" name="“The atmosphere surrounding the souls of fathers and mothers fills the whole house, and is felt in every department of the home.”"/>
          <p:cNvSpPr txBox="1">
            <a:spLocks noGrp="1"/>
          </p:cNvSpPr>
          <p:nvPr>
            <p:ph type="title"/>
          </p:nvPr>
        </p:nvSpPr>
        <p:spPr>
          <a:xfrm>
            <a:off x="831850" y="2085055"/>
            <a:ext cx="8970518" cy="2852737"/>
          </a:xfrm>
          <a:prstGeom prst="rect">
            <a:avLst/>
          </a:prstGeom>
        </p:spPr>
        <p:txBody>
          <a:bodyPr>
            <a:normAutofit/>
          </a:bodyPr>
          <a:lstStyle>
            <a:lvl1pPr defTabSz="758951">
              <a:defRPr sz="4980"/>
            </a:lvl1pPr>
          </a:lstStyle>
          <a:p>
            <a:r>
              <a:rPr lang="fr-FR" sz="4800" noProof="0" dirty="0">
                <a:solidFill>
                  <a:srgbClr val="002060"/>
                </a:solidFill>
              </a:rPr>
              <a:t>« L’atmosphère qui entoure l’âme des parents emplit toute la maison, et se fait sentir dans toutes les sphères du foyer. »</a:t>
            </a:r>
          </a:p>
        </p:txBody>
      </p:sp>
      <p:sp>
        <p:nvSpPr>
          <p:cNvPr id="157" name="Ellen G. White Adventist Home, p16"/>
          <p:cNvSpPr txBox="1">
            <a:spLocks noGrp="1"/>
          </p:cNvSpPr>
          <p:nvPr>
            <p:ph type="body" sz="quarter" idx="1"/>
          </p:nvPr>
        </p:nvSpPr>
        <p:spPr>
          <a:xfrm>
            <a:off x="831850" y="4964779"/>
            <a:ext cx="8403590" cy="823786"/>
          </a:xfrm>
          <a:prstGeom prst="rect">
            <a:avLst/>
          </a:prstGeom>
        </p:spPr>
        <p:txBody>
          <a:bodyPr/>
          <a:lstStyle/>
          <a:p>
            <a:r>
              <a:rPr lang="fr-FR" noProof="0" dirty="0"/>
              <a:t>Ellen G. White</a:t>
            </a:r>
            <a:br>
              <a:rPr lang="fr-FR" noProof="0" dirty="0"/>
            </a:br>
            <a:r>
              <a:rPr lang="fr-FR" i="1" noProof="0" dirty="0"/>
              <a:t>Foyer chrétien</a:t>
            </a:r>
            <a:r>
              <a:rPr lang="fr-FR" noProof="0" dirty="0"/>
              <a:t>, p. 16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5" name="Scripture"/>
          <p:cNvSpPr txBox="1">
            <a:spLocks noGrp="1"/>
          </p:cNvSpPr>
          <p:nvPr>
            <p:ph type="ctrTitle"/>
          </p:nvPr>
        </p:nvSpPr>
        <p:spPr>
          <a:xfrm>
            <a:off x="1061813" y="1122362"/>
            <a:ext cx="8312727" cy="2387601"/>
          </a:xfrm>
          <a:prstGeom prst="rect">
            <a:avLst/>
          </a:prstGeom>
        </p:spPr>
        <p:txBody>
          <a:bodyPr/>
          <a:lstStyle/>
          <a:p>
            <a:r>
              <a:rPr lang="fr-FR" b="1" noProof="0" dirty="0"/>
              <a:t>Verset biblique</a:t>
            </a:r>
          </a:p>
        </p:txBody>
      </p:sp>
      <p:sp>
        <p:nvSpPr>
          <p:cNvPr id="106" name="“The Holy Spirit produces this kind of fruit in our lives:…"/>
          <p:cNvSpPr txBox="1">
            <a:spLocks noGrp="1"/>
          </p:cNvSpPr>
          <p:nvPr>
            <p:ph type="subTitle" sz="quarter" idx="1"/>
          </p:nvPr>
        </p:nvSpPr>
        <p:spPr>
          <a:xfrm>
            <a:off x="1061813" y="3602037"/>
            <a:ext cx="8312727" cy="2274328"/>
          </a:xfrm>
          <a:prstGeom prst="rect">
            <a:avLst/>
          </a:prstGeom>
        </p:spPr>
        <p:txBody>
          <a:bodyPr>
            <a:noAutofit/>
          </a:bodyPr>
          <a:lstStyle/>
          <a:p>
            <a:pPr defTabSz="832104">
              <a:spcBef>
                <a:spcPts val="900"/>
              </a:spcBef>
              <a:defRPr sz="2184"/>
            </a:pPr>
            <a:r>
              <a:rPr lang="fr-FR" sz="2800" noProof="0" dirty="0"/>
              <a:t>« Mais le fruit de l’Esprit est : amour, joie, paix, patience, bonté, bienveillance, fidélité, douceur, maîtrise de soi</a:t>
            </a:r>
            <a:r>
              <a:rPr lang="fr-FR" sz="2800" noProof="0" dirty="0" smtClean="0"/>
              <a:t>. »</a:t>
            </a:r>
            <a:endParaRPr lang="fr-FR" sz="2800" noProof="0" dirty="0"/>
          </a:p>
          <a:p>
            <a:pPr defTabSz="832104">
              <a:spcBef>
                <a:spcPts val="900"/>
              </a:spcBef>
              <a:defRPr sz="2184"/>
            </a:pPr>
            <a:r>
              <a:rPr lang="fr-FR" sz="2800" noProof="0" dirty="0"/>
              <a:t>Galates 5:22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9" name="“In order to address the epidemic of aggression among our youth, we must assess the cultural norms that exist inside our homes.”"/>
          <p:cNvSpPr txBox="1">
            <a:spLocks noGrp="1"/>
          </p:cNvSpPr>
          <p:nvPr>
            <p:ph type="title"/>
          </p:nvPr>
        </p:nvSpPr>
        <p:spPr>
          <a:xfrm>
            <a:off x="831850" y="2333184"/>
            <a:ext cx="8933942" cy="2593397"/>
          </a:xfrm>
          <a:prstGeom prst="rect">
            <a:avLst/>
          </a:prstGeom>
        </p:spPr>
        <p:txBody>
          <a:bodyPr>
            <a:noAutofit/>
          </a:bodyPr>
          <a:lstStyle>
            <a:lvl1pPr defTabSz="758951">
              <a:defRPr sz="4980"/>
            </a:lvl1pPr>
          </a:lstStyle>
          <a:p>
            <a:r>
              <a:rPr lang="fr-FR" sz="4000" noProof="0" dirty="0">
                <a:solidFill>
                  <a:srgbClr val="002060"/>
                </a:solidFill>
              </a:rPr>
              <a:t>« Si nous voulons nous occuper de l’épidémie d’agressions parmi nos jeunes, nous devons évaluer les normes culturelles qui existent au sein de nos foyers. »</a:t>
            </a:r>
          </a:p>
        </p:txBody>
      </p:sp>
      <p:sp>
        <p:nvSpPr>
          <p:cNvPr id="160" name="Sarah McDugal"/>
          <p:cNvSpPr txBox="1">
            <a:spLocks noGrp="1"/>
          </p:cNvSpPr>
          <p:nvPr>
            <p:ph type="body" sz="quarter" idx="1"/>
          </p:nvPr>
        </p:nvSpPr>
        <p:spPr>
          <a:xfrm>
            <a:off x="831850" y="5044623"/>
            <a:ext cx="10515600" cy="525806"/>
          </a:xfrm>
          <a:prstGeom prst="rect">
            <a:avLst/>
          </a:prstGeom>
        </p:spPr>
        <p:txBody>
          <a:bodyPr/>
          <a:lstStyle/>
          <a:p>
            <a:r>
              <a:rPr lang="fr-FR" noProof="0" dirty="0"/>
              <a:t>Sarah </a:t>
            </a:r>
            <a:r>
              <a:rPr lang="fr-FR" noProof="0" dirty="0" err="1"/>
              <a:t>McDugal</a:t>
            </a:r>
            <a:endParaRPr lang="fr-FR" noProof="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2" name="When our homes are structured on the concepts of power and control:"/>
          <p:cNvSpPr txBox="1">
            <a:spLocks noGrp="1"/>
          </p:cNvSpPr>
          <p:nvPr>
            <p:ph type="title"/>
          </p:nvPr>
        </p:nvSpPr>
        <p:spPr>
          <a:xfrm>
            <a:off x="435863" y="1362466"/>
            <a:ext cx="10515601" cy="1325564"/>
          </a:xfrm>
          <a:prstGeom prst="rect">
            <a:avLst/>
          </a:prstGeom>
        </p:spPr>
        <p:txBody>
          <a:bodyPr>
            <a:normAutofit/>
          </a:bodyPr>
          <a:lstStyle/>
          <a:p>
            <a:r>
              <a:rPr lang="fr-FR" noProof="0" dirty="0"/>
              <a:t>Quand nos foyers sont bâtis sur les </a:t>
            </a:r>
            <a:r>
              <a:rPr lang="fr-FR" noProof="0" dirty="0" smtClean="0"/>
              <a:t/>
            </a:r>
            <a:br>
              <a:rPr lang="fr-FR" noProof="0" dirty="0" smtClean="0"/>
            </a:br>
            <a:r>
              <a:rPr lang="fr-FR" noProof="0" dirty="0" smtClean="0"/>
              <a:t>concepts </a:t>
            </a:r>
            <a:r>
              <a:rPr lang="fr-FR" noProof="0" dirty="0"/>
              <a:t>de </a:t>
            </a:r>
            <a:r>
              <a:rPr lang="fr-FR" b="1" cap="small" noProof="0" dirty="0">
                <a:solidFill>
                  <a:srgbClr val="C00000"/>
                </a:solidFill>
              </a:rPr>
              <a:t>pouvoir </a:t>
            </a:r>
            <a:r>
              <a:rPr lang="fr-FR" noProof="0" dirty="0"/>
              <a:t>et de </a:t>
            </a:r>
            <a:r>
              <a:rPr lang="fr-FR" b="1" cap="small" noProof="0" dirty="0" smtClean="0">
                <a:solidFill>
                  <a:srgbClr val="C00000"/>
                </a:solidFill>
              </a:rPr>
              <a:t>contrôle</a:t>
            </a:r>
            <a:r>
              <a:rPr lang="fr-FR" noProof="0" dirty="0" smtClean="0"/>
              <a:t>…</a:t>
            </a:r>
            <a:endParaRPr lang="fr-FR" noProof="0" dirty="0"/>
          </a:p>
        </p:txBody>
      </p:sp>
      <p:sp>
        <p:nvSpPr>
          <p:cNvPr id="163" name="We unwittingly perpetuate these cycles back into the community at large…"/>
          <p:cNvSpPr txBox="1">
            <a:spLocks noGrp="1"/>
          </p:cNvSpPr>
          <p:nvPr>
            <p:ph type="body" idx="1"/>
          </p:nvPr>
        </p:nvSpPr>
        <p:spPr>
          <a:xfrm>
            <a:off x="435863" y="2802350"/>
            <a:ext cx="10515600" cy="3113541"/>
          </a:xfrm>
          <a:prstGeom prst="rect">
            <a:avLst/>
          </a:prstGeom>
        </p:spPr>
        <p:txBody>
          <a:bodyPr/>
          <a:lstStyle/>
          <a:p>
            <a:pPr marL="0" indent="0">
              <a:buNone/>
            </a:pPr>
            <a:r>
              <a:rPr lang="fr-FR" sz="3200" noProof="0" dirty="0"/>
              <a:t>nous perpétuons sans le savoir ces cycles et les </a:t>
            </a:r>
            <a:r>
              <a:rPr lang="fr-FR" sz="3200" noProof="0" dirty="0" smtClean="0"/>
              <a:t/>
            </a:r>
            <a:br>
              <a:rPr lang="fr-FR" sz="3200" noProof="0" dirty="0" smtClean="0"/>
            </a:br>
            <a:r>
              <a:rPr lang="fr-FR" sz="3200" noProof="0" dirty="0" smtClean="0"/>
              <a:t>reproduisons </a:t>
            </a:r>
            <a:r>
              <a:rPr lang="fr-FR" sz="3200" noProof="0" dirty="0"/>
              <a:t>dans la communauté dans son ensemble :</a:t>
            </a:r>
          </a:p>
          <a:p>
            <a:pPr marL="685800" lvl="1" indent="-228600"/>
            <a:r>
              <a:rPr lang="fr-FR" noProof="0" dirty="0"/>
              <a:t>Agression</a:t>
            </a:r>
          </a:p>
          <a:p>
            <a:pPr marL="685800" lvl="1" indent="-228600"/>
            <a:r>
              <a:rPr lang="fr-FR" noProof="0" dirty="0"/>
              <a:t>Colère</a:t>
            </a:r>
          </a:p>
          <a:p>
            <a:pPr marL="685800" lvl="1" indent="-228600"/>
            <a:r>
              <a:rPr lang="fr-FR" noProof="0" dirty="0"/>
              <a:t>Désespoir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5" name="“God’s light came into the world, but people loved the darkness more than the light, for their actions were evil. All who do evil hate the light and refuse to go near it for fear their sins will be exposed."/>
          <p:cNvSpPr txBox="1">
            <a:spLocks noGrp="1"/>
          </p:cNvSpPr>
          <p:nvPr>
            <p:ph type="title"/>
          </p:nvPr>
        </p:nvSpPr>
        <p:spPr>
          <a:xfrm>
            <a:off x="502666" y="1469845"/>
            <a:ext cx="9378442" cy="3918309"/>
          </a:xfrm>
          <a:prstGeom prst="rect">
            <a:avLst/>
          </a:prstGeom>
        </p:spPr>
        <p:txBody>
          <a:bodyPr>
            <a:noAutofit/>
          </a:bodyPr>
          <a:lstStyle>
            <a:lvl1pPr defTabSz="612648">
              <a:defRPr sz="4020"/>
            </a:lvl1pPr>
          </a:lstStyle>
          <a:p>
            <a:r>
              <a:rPr lang="fr-FR" sz="4200" noProof="0" dirty="0">
                <a:solidFill>
                  <a:srgbClr val="002060"/>
                </a:solidFill>
              </a:rPr>
              <a:t>« La lumière est venue dans le monde, et les hommes ont aimé les ténèbres plus que la lumière, parce que leurs œuvres étaient mauvaises. Car quiconque fait le mal a de la haine pour la lumière et ne vient pas à la lumière, de peur que ses œuvres ne soient réprouvées. »</a:t>
            </a:r>
            <a:endParaRPr lang="fr-FR" sz="4200" noProof="0" dirty="0"/>
          </a:p>
        </p:txBody>
      </p:sp>
      <p:sp>
        <p:nvSpPr>
          <p:cNvPr id="166" name="John 3:19-21"/>
          <p:cNvSpPr txBox="1">
            <a:spLocks noGrp="1"/>
          </p:cNvSpPr>
          <p:nvPr>
            <p:ph type="body" sz="quarter" idx="1"/>
          </p:nvPr>
        </p:nvSpPr>
        <p:spPr>
          <a:xfrm>
            <a:off x="489966" y="5479594"/>
            <a:ext cx="10515600" cy="592138"/>
          </a:xfrm>
          <a:prstGeom prst="rect">
            <a:avLst/>
          </a:prstGeom>
        </p:spPr>
        <p:txBody>
          <a:bodyPr/>
          <a:lstStyle/>
          <a:p>
            <a:r>
              <a:rPr lang="fr-FR" noProof="0" dirty="0"/>
              <a:t>Jean 3:19-21</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8" name="“But those who do what is right come to the light so others can see that they are doing what God wants.”"/>
          <p:cNvSpPr txBox="1">
            <a:spLocks noGrp="1"/>
          </p:cNvSpPr>
          <p:nvPr>
            <p:ph type="title"/>
          </p:nvPr>
        </p:nvSpPr>
        <p:spPr>
          <a:xfrm>
            <a:off x="831850" y="2002631"/>
            <a:ext cx="8037830" cy="2852737"/>
          </a:xfrm>
          <a:prstGeom prst="rect">
            <a:avLst/>
          </a:prstGeom>
        </p:spPr>
        <p:txBody>
          <a:bodyPr>
            <a:normAutofit fontScale="90000"/>
          </a:bodyPr>
          <a:lstStyle>
            <a:lvl1pPr defTabSz="822959">
              <a:defRPr sz="5400"/>
            </a:lvl1pPr>
          </a:lstStyle>
          <a:p>
            <a:r>
              <a:rPr lang="fr-FR" noProof="0" dirty="0">
                <a:solidFill>
                  <a:srgbClr val="002060"/>
                </a:solidFill>
              </a:rPr>
              <a:t>« Mais celui qui pratique la vérité vient à la lumière, afin qu’il soit manifeste que ses œuvres sont faites en Dieu. »</a:t>
            </a:r>
          </a:p>
        </p:txBody>
      </p:sp>
      <p:sp>
        <p:nvSpPr>
          <p:cNvPr id="169" name="John 3:19-21"/>
          <p:cNvSpPr txBox="1">
            <a:spLocks noGrp="1"/>
          </p:cNvSpPr>
          <p:nvPr>
            <p:ph type="body" sz="quarter" idx="1"/>
          </p:nvPr>
        </p:nvSpPr>
        <p:spPr>
          <a:xfrm>
            <a:off x="831850" y="4973795"/>
            <a:ext cx="6647942" cy="549181"/>
          </a:xfrm>
          <a:prstGeom prst="rect">
            <a:avLst/>
          </a:prstGeom>
        </p:spPr>
        <p:txBody>
          <a:bodyPr/>
          <a:lstStyle/>
          <a:p>
            <a:r>
              <a:rPr lang="fr-FR" noProof="0" dirty="0"/>
              <a:t>Jean 3:19-21</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1" name="“Church communities can unknowingly promote ways of thinking that increase abusive patterns of behavior, because we idolize those who wield power.”"/>
          <p:cNvSpPr txBox="1">
            <a:spLocks noGrp="1"/>
          </p:cNvSpPr>
          <p:nvPr>
            <p:ph type="title"/>
          </p:nvPr>
        </p:nvSpPr>
        <p:spPr>
          <a:xfrm>
            <a:off x="831850" y="1709738"/>
            <a:ext cx="9409430" cy="3502342"/>
          </a:xfrm>
          <a:prstGeom prst="rect">
            <a:avLst/>
          </a:prstGeom>
        </p:spPr>
        <p:txBody>
          <a:bodyPr>
            <a:normAutofit fontScale="90000"/>
          </a:bodyPr>
          <a:lstStyle>
            <a:lvl1pPr defTabSz="758951">
              <a:defRPr sz="4980"/>
            </a:lvl1pPr>
          </a:lstStyle>
          <a:p>
            <a:r>
              <a:rPr lang="fr-FR" sz="4800" noProof="0" dirty="0">
                <a:solidFill>
                  <a:srgbClr val="002060"/>
                </a:solidFill>
              </a:rPr>
              <a:t>« Les communautés d’église peuvent à leur insu encourager des modes de pensée qui augmentent les types de comportements violents, parce que nous idolâtrons ceux qui exercent le pouvoir. »</a:t>
            </a:r>
          </a:p>
        </p:txBody>
      </p:sp>
      <p:sp>
        <p:nvSpPr>
          <p:cNvPr id="172" name="Sarah McDugal"/>
          <p:cNvSpPr txBox="1">
            <a:spLocks noGrp="1"/>
          </p:cNvSpPr>
          <p:nvPr>
            <p:ph type="body" sz="quarter" idx="1"/>
          </p:nvPr>
        </p:nvSpPr>
        <p:spPr>
          <a:xfrm>
            <a:off x="831850" y="5376672"/>
            <a:ext cx="8293862" cy="712978"/>
          </a:xfrm>
          <a:prstGeom prst="rect">
            <a:avLst/>
          </a:prstGeom>
        </p:spPr>
        <p:txBody>
          <a:bodyPr/>
          <a:lstStyle/>
          <a:p>
            <a:r>
              <a:rPr lang="fr-FR" noProof="0" dirty="0"/>
              <a:t>Sarah </a:t>
            </a:r>
            <a:r>
              <a:rPr lang="fr-FR" noProof="0" dirty="0" err="1"/>
              <a:t>McDugal</a:t>
            </a:r>
            <a:endParaRPr lang="fr-FR" noProof="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4" name="“The Holy Spirit produces this kind of fruit in our lives: love, joy, peace, patience, kindness, goodness, faithfulness, gentleness, and self-control.”"/>
          <p:cNvSpPr txBox="1">
            <a:spLocks noGrp="1"/>
          </p:cNvSpPr>
          <p:nvPr>
            <p:ph type="title"/>
          </p:nvPr>
        </p:nvSpPr>
        <p:spPr>
          <a:xfrm>
            <a:off x="831850" y="2066031"/>
            <a:ext cx="8659622" cy="3393261"/>
          </a:xfrm>
          <a:prstGeom prst="rect">
            <a:avLst/>
          </a:prstGeom>
        </p:spPr>
        <p:txBody>
          <a:bodyPr>
            <a:normAutofit/>
          </a:bodyPr>
          <a:lstStyle>
            <a:lvl1pPr defTabSz="731520">
              <a:defRPr sz="4800"/>
            </a:lvl1pPr>
          </a:lstStyle>
          <a:p>
            <a:r>
              <a:rPr lang="fr-FR" noProof="0" dirty="0">
                <a:solidFill>
                  <a:srgbClr val="002060"/>
                </a:solidFill>
              </a:rPr>
              <a:t>« Mais le fruit de l’Esprit est : amour, joie, paix, patience, bonté, bienveillance, fidélité, douceur, maîtrise de soi. »</a:t>
            </a:r>
          </a:p>
        </p:txBody>
      </p:sp>
      <p:sp>
        <p:nvSpPr>
          <p:cNvPr id="175" name="Galatians 5:22"/>
          <p:cNvSpPr txBox="1">
            <a:spLocks noGrp="1"/>
          </p:cNvSpPr>
          <p:nvPr>
            <p:ph type="body" sz="quarter" idx="1"/>
          </p:nvPr>
        </p:nvSpPr>
        <p:spPr>
          <a:xfrm>
            <a:off x="831850" y="5495868"/>
            <a:ext cx="3593846" cy="695770"/>
          </a:xfrm>
          <a:prstGeom prst="rect">
            <a:avLst/>
          </a:prstGeom>
        </p:spPr>
        <p:txBody>
          <a:bodyPr/>
          <a:lstStyle/>
          <a:p>
            <a:r>
              <a:rPr lang="fr-FR" noProof="0" dirty="0"/>
              <a:t>Galates 5:22</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7" name="When we focus on:"/>
          <p:cNvSpPr txBox="1">
            <a:spLocks noGrp="1"/>
          </p:cNvSpPr>
          <p:nvPr>
            <p:ph type="title"/>
          </p:nvPr>
        </p:nvSpPr>
        <p:spPr>
          <a:xfrm>
            <a:off x="346364" y="1072629"/>
            <a:ext cx="10515600" cy="1325564"/>
          </a:xfrm>
          <a:prstGeom prst="rect">
            <a:avLst/>
          </a:prstGeom>
        </p:spPr>
        <p:txBody>
          <a:bodyPr/>
          <a:lstStyle/>
          <a:p>
            <a:r>
              <a:rPr lang="fr-FR" b="1" noProof="0" dirty="0"/>
              <a:t>Quand nous nous focalisons </a:t>
            </a:r>
            <a:r>
              <a:rPr lang="fr-FR" b="1" noProof="0" dirty="0" smtClean="0"/>
              <a:t>sur :</a:t>
            </a:r>
            <a:endParaRPr lang="fr-FR" b="1" noProof="0" dirty="0"/>
          </a:p>
        </p:txBody>
      </p:sp>
      <p:sp>
        <p:nvSpPr>
          <p:cNvPr id="178" name="Exerting power over others,…"/>
          <p:cNvSpPr txBox="1">
            <a:spLocks noGrp="1"/>
          </p:cNvSpPr>
          <p:nvPr>
            <p:ph type="body" idx="1"/>
          </p:nvPr>
        </p:nvSpPr>
        <p:spPr>
          <a:xfrm>
            <a:off x="346364" y="2567931"/>
            <a:ext cx="10515600" cy="1561832"/>
          </a:xfrm>
          <a:prstGeom prst="rect">
            <a:avLst/>
          </a:prstGeom>
        </p:spPr>
        <p:txBody>
          <a:bodyPr>
            <a:normAutofit/>
          </a:bodyPr>
          <a:lstStyle/>
          <a:p>
            <a:r>
              <a:rPr lang="fr-FR" noProof="0" dirty="0"/>
              <a:t>Le fait d’exercer notre pouvoir sur les autres,</a:t>
            </a:r>
          </a:p>
          <a:p>
            <a:r>
              <a:rPr lang="fr-FR" noProof="0" dirty="0"/>
              <a:t>Le fait de contrôler leurs choix,</a:t>
            </a:r>
          </a:p>
          <a:p>
            <a:r>
              <a:rPr lang="fr-FR" noProof="0" dirty="0"/>
              <a:t>Le fait de leur imposer notre </a:t>
            </a:r>
            <a:r>
              <a:rPr lang="fr-FR" noProof="0" dirty="0" smtClean="0"/>
              <a:t>volonté …</a:t>
            </a:r>
            <a:endParaRPr lang="fr-FR" noProof="0" dirty="0"/>
          </a:p>
        </p:txBody>
      </p:sp>
      <p:sp>
        <p:nvSpPr>
          <p:cNvPr id="2" name="TextBox 1">
            <a:extLst>
              <a:ext uri="{FF2B5EF4-FFF2-40B4-BE49-F238E27FC236}">
                <a16:creationId xmlns:a16="http://schemas.microsoft.com/office/drawing/2014/main" id="{F7B88AAE-C2A3-EE4C-A3DE-76BD415E98C1}"/>
              </a:ext>
            </a:extLst>
          </p:cNvPr>
          <p:cNvSpPr txBox="1"/>
          <p:nvPr/>
        </p:nvSpPr>
        <p:spPr>
          <a:xfrm>
            <a:off x="346364" y="4545399"/>
            <a:ext cx="10023764"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4400" dirty="0">
                <a:solidFill>
                  <a:srgbClr val="002060"/>
                </a:solidFill>
                <a:latin typeface="Calibri Light" panose="020F0302020204030204" pitchFamily="34" charset="0"/>
                <a:cs typeface="Calibri Light" panose="020F0302020204030204" pitchFamily="34" charset="0"/>
              </a:rPr>
              <a:t>alors nous oublions que c’est Satan qui dirige en usant de la force, pas Jésus-Christ</a:t>
            </a:r>
            <a:r>
              <a:rPr lang="en-US" sz="4400" dirty="0">
                <a:solidFill>
                  <a:srgbClr val="002060"/>
                </a:solidFill>
                <a:latin typeface="Calibri Light" panose="020F0302020204030204" pitchFamily="34" charset="0"/>
                <a:cs typeface="Calibri Light" panose="020F0302020204030204" pitchFamily="34" charset="0"/>
              </a:rPr>
              <a:t>.</a:t>
            </a:r>
            <a:endParaRPr kumimoji="0" lang="en-US" sz="4400" u="none" strike="noStrike" cap="none" spc="0" normalizeH="0" baseline="0" dirty="0">
              <a:ln>
                <a:noFill/>
              </a:ln>
              <a:solidFill>
                <a:srgbClr val="002060"/>
              </a:solidFill>
              <a:effectLst/>
              <a:uFillTx/>
              <a:latin typeface="Calibri Light" panose="020F0302020204030204" pitchFamily="34" charset="0"/>
              <a:cs typeface="Calibri Light" panose="020F0302020204030204" pitchFamily="34" charset="0"/>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0" name="Christ is one with the Father in Love."/>
          <p:cNvSpPr txBox="1">
            <a:spLocks noGrp="1"/>
          </p:cNvSpPr>
          <p:nvPr>
            <p:ph type="title"/>
          </p:nvPr>
        </p:nvSpPr>
        <p:spPr>
          <a:xfrm>
            <a:off x="289560" y="1105945"/>
            <a:ext cx="10515600" cy="848727"/>
          </a:xfrm>
          <a:prstGeom prst="rect">
            <a:avLst/>
          </a:prstGeom>
        </p:spPr>
        <p:txBody>
          <a:bodyPr>
            <a:normAutofit/>
          </a:bodyPr>
          <a:lstStyle/>
          <a:p>
            <a:r>
              <a:rPr lang="fr-FR" b="1" noProof="0" dirty="0">
                <a:solidFill>
                  <a:srgbClr val="002060"/>
                </a:solidFill>
              </a:rPr>
              <a:t>Christ est un avec le Père d’amour. </a:t>
            </a:r>
          </a:p>
        </p:txBody>
      </p:sp>
      <p:sp>
        <p:nvSpPr>
          <p:cNvPr id="181" name="Every other tool of persuasion is from Satan:…"/>
          <p:cNvSpPr txBox="1">
            <a:spLocks noGrp="1"/>
          </p:cNvSpPr>
          <p:nvPr>
            <p:ph type="body" idx="1"/>
          </p:nvPr>
        </p:nvSpPr>
        <p:spPr>
          <a:xfrm>
            <a:off x="289560" y="1911097"/>
            <a:ext cx="10515600" cy="4646654"/>
          </a:xfrm>
          <a:prstGeom prst="rect">
            <a:avLst/>
          </a:prstGeom>
        </p:spPr>
        <p:txBody>
          <a:bodyPr/>
          <a:lstStyle/>
          <a:p>
            <a:pPr marL="180594" indent="-180594" defTabSz="722376">
              <a:spcBef>
                <a:spcPts val="700"/>
              </a:spcBef>
              <a:defRPr sz="2212"/>
            </a:pPr>
            <a:r>
              <a:rPr lang="fr-FR" noProof="0" dirty="0"/>
              <a:t>Tous les autres outils de persuasion viennent de </a:t>
            </a:r>
            <a:r>
              <a:rPr lang="fr-FR" noProof="0" dirty="0" smtClean="0"/>
              <a:t>Satan :</a:t>
            </a:r>
            <a:endParaRPr lang="fr-FR" noProof="0" dirty="0"/>
          </a:p>
          <a:p>
            <a:pPr marL="541781" lvl="1" indent="-180594" defTabSz="722376">
              <a:spcBef>
                <a:spcPts val="700"/>
              </a:spcBef>
              <a:defRPr sz="2212"/>
            </a:pPr>
            <a:r>
              <a:rPr lang="fr-FR" noProof="0" dirty="0"/>
              <a:t>La force</a:t>
            </a:r>
          </a:p>
          <a:p>
            <a:pPr marL="541781" lvl="1" indent="-180594" defTabSz="722376">
              <a:spcBef>
                <a:spcPts val="700"/>
              </a:spcBef>
              <a:defRPr sz="2212"/>
            </a:pPr>
            <a:r>
              <a:rPr lang="fr-FR" noProof="0" dirty="0"/>
              <a:t>La tromperie</a:t>
            </a:r>
          </a:p>
          <a:p>
            <a:pPr marL="541781" lvl="1" indent="-180594" defTabSz="722376">
              <a:spcBef>
                <a:spcPts val="700"/>
              </a:spcBef>
              <a:defRPr sz="2212"/>
            </a:pPr>
            <a:r>
              <a:rPr lang="fr-FR" noProof="0" dirty="0"/>
              <a:t>La manipulation</a:t>
            </a:r>
          </a:p>
          <a:p>
            <a:pPr marL="541781" lvl="1" indent="-180594" defTabSz="722376">
              <a:spcBef>
                <a:spcPts val="700"/>
              </a:spcBef>
              <a:defRPr sz="2212"/>
            </a:pPr>
            <a:r>
              <a:rPr lang="fr-FR" noProof="0" dirty="0"/>
              <a:t>La ruse</a:t>
            </a:r>
          </a:p>
          <a:p>
            <a:pPr marL="541781" lvl="1" indent="-180594" defTabSz="722376">
              <a:spcBef>
                <a:spcPts val="700"/>
              </a:spcBef>
              <a:defRPr sz="2212"/>
            </a:pPr>
            <a:r>
              <a:rPr lang="fr-FR" noProof="0" dirty="0"/>
              <a:t>La corruption</a:t>
            </a:r>
          </a:p>
          <a:p>
            <a:pPr marL="541781" lvl="1" indent="-180594" defTabSz="722376">
              <a:spcBef>
                <a:spcPts val="700"/>
              </a:spcBef>
              <a:defRPr sz="2212"/>
            </a:pPr>
            <a:r>
              <a:rPr lang="fr-FR" noProof="0" dirty="0"/>
              <a:t>L’intimidation</a:t>
            </a:r>
          </a:p>
          <a:p>
            <a:pPr marL="541781" lvl="1" indent="-180594" defTabSz="722376">
              <a:spcBef>
                <a:spcPts val="700"/>
              </a:spcBef>
              <a:defRPr sz="2212"/>
            </a:pPr>
            <a:r>
              <a:rPr lang="fr-FR" noProof="0" dirty="0"/>
              <a:t>L’évitement</a:t>
            </a:r>
          </a:p>
          <a:p>
            <a:pPr marL="541781" lvl="1" indent="-180594" defTabSz="722376">
              <a:spcBef>
                <a:spcPts val="700"/>
              </a:spcBef>
              <a:defRPr sz="2212"/>
            </a:pPr>
            <a:r>
              <a:rPr lang="fr-FR" noProof="0" dirty="0"/>
              <a:t>L’isolation</a:t>
            </a:r>
          </a:p>
          <a:p>
            <a:pPr marL="541781" lvl="1" indent="-180594" defTabSz="722376">
              <a:spcBef>
                <a:spcPts val="700"/>
              </a:spcBef>
              <a:defRPr sz="2212"/>
            </a:pPr>
            <a:r>
              <a:rPr lang="fr-FR" noProof="0" dirty="0"/>
              <a:t>La séduction</a:t>
            </a:r>
          </a:p>
          <a:p>
            <a:pPr marL="180594" indent="-180594" defTabSz="722376">
              <a:spcBef>
                <a:spcPts val="700"/>
              </a:spcBef>
              <a:defRPr sz="2212"/>
            </a:pPr>
            <a:r>
              <a:rPr lang="fr-FR" b="1" noProof="0" dirty="0"/>
              <a:t>Tous </a:t>
            </a:r>
            <a:r>
              <a:rPr lang="fr-FR" noProof="0" dirty="0"/>
              <a:t>sont des outils du diable, et non de Dieu.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3" name="When we focus on power instead of servanthood, we perpetuate an atmosphere that makes abuse thrive."/>
          <p:cNvSpPr txBox="1">
            <a:spLocks noGrp="1"/>
          </p:cNvSpPr>
          <p:nvPr>
            <p:ph type="title"/>
          </p:nvPr>
        </p:nvSpPr>
        <p:spPr>
          <a:xfrm>
            <a:off x="783082" y="2294954"/>
            <a:ext cx="8367014" cy="2852737"/>
          </a:xfrm>
          <a:prstGeom prst="rect">
            <a:avLst/>
          </a:prstGeom>
        </p:spPr>
        <p:txBody>
          <a:bodyPr>
            <a:normAutofit fontScale="90000"/>
          </a:bodyPr>
          <a:lstStyle>
            <a:lvl1pPr defTabSz="822959">
              <a:defRPr sz="5400"/>
            </a:lvl1pPr>
          </a:lstStyle>
          <a:p>
            <a:r>
              <a:rPr lang="fr-FR" sz="4600" noProof="0" dirty="0"/>
              <a:t>Quand nous nous focalisons sur le pouvoir au lieu de nous focaliser sur l’esprit de service, nous perpétuons une atmosphère propice aux violences</a:t>
            </a:r>
            <a:r>
              <a:rPr lang="fr-FR" noProof="0" dirty="0"/>
              <a: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831850" y="2268538"/>
            <a:ext cx="8257286" cy="2852737"/>
          </a:xfrm>
          <a:prstGeom prst="rect">
            <a:avLst/>
          </a:prstGeom>
        </p:spPr>
        <p:txBody>
          <a:bodyPr>
            <a:normAutofit fontScale="90000"/>
          </a:bodyPr>
          <a:lstStyle/>
          <a:p>
            <a:r>
              <a:rPr lang="fr-FR" noProof="0" dirty="0"/>
              <a:t>Nous cherchons, de manière injuste, à détenir la </a:t>
            </a:r>
            <a:r>
              <a:rPr lang="fr-FR" b="1" cap="small" noProof="0" dirty="0">
                <a:solidFill>
                  <a:srgbClr val="C00000"/>
                </a:solidFill>
              </a:rPr>
              <a:t>puissance </a:t>
            </a:r>
            <a:r>
              <a:rPr lang="fr-FR" noProof="0" dirty="0"/>
              <a:t>de Dieu, sans posséder le </a:t>
            </a:r>
            <a:r>
              <a:rPr lang="fr-FR" b="1" cap="small" noProof="0" dirty="0">
                <a:solidFill>
                  <a:srgbClr val="C00000"/>
                </a:solidFill>
              </a:rPr>
              <a:t>caractère </a:t>
            </a:r>
            <a:r>
              <a:rPr lang="fr-FR" noProof="0" dirty="0"/>
              <a:t>de Dieu.</a:t>
            </a:r>
          </a:p>
        </p:txBody>
      </p:sp>
      <p:sp>
        <p:nvSpPr>
          <p:cNvPr id="187" name="Nicole Parker"/>
          <p:cNvSpPr txBox="1">
            <a:spLocks noGrp="1"/>
          </p:cNvSpPr>
          <p:nvPr>
            <p:ph type="body" sz="quarter" idx="1"/>
          </p:nvPr>
        </p:nvSpPr>
        <p:spPr>
          <a:xfrm>
            <a:off x="831850" y="5148262"/>
            <a:ext cx="4307078" cy="558800"/>
          </a:xfrm>
          <a:prstGeom prst="rect">
            <a:avLst/>
          </a:prstGeom>
        </p:spPr>
        <p:txBody>
          <a:bodyPr/>
          <a:lstStyle/>
          <a:p>
            <a:r>
              <a:rPr lang="fr-FR" noProof="0" dirty="0"/>
              <a:t>Nicole Parker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8" name="The Little Person"/>
          <p:cNvSpPr txBox="1">
            <a:spLocks noGrp="1"/>
          </p:cNvSpPr>
          <p:nvPr>
            <p:ph type="title"/>
          </p:nvPr>
        </p:nvSpPr>
        <p:spPr>
          <a:prstGeom prst="rect">
            <a:avLst/>
          </a:prstGeom>
        </p:spPr>
        <p:txBody>
          <a:bodyPr/>
          <a:lstStyle/>
          <a:p>
            <a:r>
              <a:rPr lang="fr-FR" b="1" noProof="0" dirty="0"/>
              <a:t>La petite personne</a:t>
            </a:r>
          </a:p>
        </p:txBody>
      </p:sp>
      <p:sp>
        <p:nvSpPr>
          <p:cNvPr id="109" name="An Allegory"/>
          <p:cNvSpPr txBox="1">
            <a:spLocks noGrp="1"/>
          </p:cNvSpPr>
          <p:nvPr>
            <p:ph type="body" sz="quarter" idx="1"/>
          </p:nvPr>
        </p:nvSpPr>
        <p:spPr>
          <a:prstGeom prst="rect">
            <a:avLst/>
          </a:prstGeom>
        </p:spPr>
        <p:txBody>
          <a:bodyPr/>
          <a:lstStyle/>
          <a:p>
            <a:r>
              <a:rPr lang="fr-FR" noProof="0" dirty="0"/>
              <a:t>Allégorie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520954" y="1572491"/>
            <a:ext cx="9592310" cy="3713017"/>
          </a:xfrm>
          <a:prstGeom prst="rect">
            <a:avLst/>
          </a:prstGeom>
        </p:spPr>
        <p:txBody>
          <a:bodyPr>
            <a:normAutofit/>
          </a:bodyPr>
          <a:lstStyle/>
          <a:p>
            <a:r>
              <a:rPr lang="fr-FR" sz="4400" noProof="0" dirty="0">
                <a:solidFill>
                  <a:srgbClr val="002060"/>
                </a:solidFill>
              </a:rPr>
              <a:t>« Celui qui aime son frère ou sa sœur reste dans la lumière, il ne risque pas de tomber dans le péché. Mais celui qui déteste [maltraite] son frère ou sa sœur est dans la nuit. »</a:t>
            </a:r>
          </a:p>
        </p:txBody>
      </p:sp>
      <p:sp>
        <p:nvSpPr>
          <p:cNvPr id="187" name="Nicole Parker"/>
          <p:cNvSpPr txBox="1">
            <a:spLocks noGrp="1"/>
          </p:cNvSpPr>
          <p:nvPr>
            <p:ph type="body" sz="quarter" idx="1"/>
          </p:nvPr>
        </p:nvSpPr>
        <p:spPr>
          <a:xfrm>
            <a:off x="520954" y="5335937"/>
            <a:ext cx="4508246" cy="607663"/>
          </a:xfrm>
          <a:prstGeom prst="rect">
            <a:avLst/>
          </a:prstGeom>
        </p:spPr>
        <p:txBody>
          <a:bodyPr/>
          <a:lstStyle/>
          <a:p>
            <a:r>
              <a:rPr lang="fr-FR" noProof="0" dirty="0"/>
              <a:t>1 Jean 2:10, 11 (</a:t>
            </a:r>
            <a:r>
              <a:rPr lang="fr-FR" i="1" noProof="0" dirty="0"/>
              <a:t>Parole de Vie</a:t>
            </a:r>
            <a:r>
              <a:rPr lang="fr-FR" noProof="0" dirty="0"/>
              <a:t>)</a:t>
            </a:r>
          </a:p>
        </p:txBody>
      </p:sp>
    </p:spTree>
    <p:extLst>
      <p:ext uri="{BB962C8B-B14F-4D97-AF65-F5344CB8AC3E}">
        <p14:creationId xmlns:p14="http://schemas.microsoft.com/office/powerpoint/2010/main" val="9036748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9" name="When we exhibit the fortitude required to talk openly and honestly about how to create homes filled with kindness and compassion…"/>
          <p:cNvSpPr txBox="1">
            <a:spLocks noGrp="1"/>
          </p:cNvSpPr>
          <p:nvPr>
            <p:ph type="title"/>
          </p:nvPr>
        </p:nvSpPr>
        <p:spPr>
          <a:xfrm>
            <a:off x="831850" y="2093786"/>
            <a:ext cx="8495030" cy="3596553"/>
          </a:xfrm>
          <a:prstGeom prst="rect">
            <a:avLst/>
          </a:prstGeom>
        </p:spPr>
        <p:txBody>
          <a:bodyPr>
            <a:normAutofit fontScale="90000"/>
          </a:bodyPr>
          <a:lstStyle>
            <a:lvl1pPr defTabSz="758951">
              <a:defRPr sz="4980"/>
            </a:lvl1pPr>
          </a:lstStyle>
          <a:p>
            <a:r>
              <a:rPr lang="fr-FR" sz="5400" noProof="0" dirty="0">
                <a:solidFill>
                  <a:srgbClr val="002060"/>
                </a:solidFill>
              </a:rPr>
              <a:t>Quand nous avons le courage nécessaire pour parler ouvertement et honnêtement de la manière de créer des foyers pleins de bonté et de </a:t>
            </a:r>
            <a:r>
              <a:rPr lang="fr-FR" sz="5400" noProof="0" dirty="0" smtClean="0">
                <a:solidFill>
                  <a:srgbClr val="002060"/>
                </a:solidFill>
              </a:rPr>
              <a:t>compassion …</a:t>
            </a:r>
            <a:endParaRPr lang="fr-FR" sz="5400" noProof="0" dirty="0">
              <a:solidFill>
                <a:srgbClr val="002060"/>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2" name="… when we refuse to protect and enable the familiar habits that endorse a spirit of violence and aggression toward the next generation…"/>
          <p:cNvSpPr txBox="1">
            <a:spLocks noGrp="1"/>
          </p:cNvSpPr>
          <p:nvPr>
            <p:ph type="title"/>
          </p:nvPr>
        </p:nvSpPr>
        <p:spPr>
          <a:xfrm>
            <a:off x="831850" y="1709738"/>
            <a:ext cx="9007094" cy="4067607"/>
          </a:xfrm>
          <a:prstGeom prst="rect">
            <a:avLst/>
          </a:prstGeom>
        </p:spPr>
        <p:txBody>
          <a:bodyPr>
            <a:noAutofit/>
          </a:bodyPr>
          <a:lstStyle>
            <a:lvl1pPr defTabSz="758951">
              <a:defRPr sz="4980"/>
            </a:lvl1pPr>
          </a:lstStyle>
          <a:p>
            <a:r>
              <a:rPr lang="fr-FR" sz="5400" noProof="0" dirty="0">
                <a:solidFill>
                  <a:srgbClr val="002060"/>
                </a:solidFill>
              </a:rPr>
              <a:t>… quand nous refusons de protéger et de permettre des habitudes familiales qui cautionnent un esprit de violence et d’agression envers la nouvelle génération…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5" name="… the church can begin to experience revival and healing."/>
          <p:cNvSpPr txBox="1">
            <a:spLocks noGrp="1"/>
          </p:cNvSpPr>
          <p:nvPr>
            <p:ph type="title"/>
          </p:nvPr>
        </p:nvSpPr>
        <p:spPr>
          <a:xfrm>
            <a:off x="743712" y="2439595"/>
            <a:ext cx="9040368" cy="2852737"/>
          </a:xfrm>
          <a:prstGeom prst="rect">
            <a:avLst/>
          </a:prstGeom>
        </p:spPr>
        <p:txBody>
          <a:bodyPr>
            <a:normAutofit/>
          </a:bodyPr>
          <a:lstStyle/>
          <a:p>
            <a:r>
              <a:rPr lang="fr-FR" noProof="0" dirty="0"/>
              <a:t>… </a:t>
            </a:r>
            <a:r>
              <a:rPr lang="fr-FR" noProof="0" dirty="0">
                <a:solidFill>
                  <a:srgbClr val="002060"/>
                </a:solidFill>
              </a:rPr>
              <a:t>alors l’église peut commencer à connaître le réveil et la guérison.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8" name="Until we do this, we are robbers and thieves, stealing the treasure of safety and trust from our children’s hearts."/>
          <p:cNvSpPr txBox="1">
            <a:spLocks noGrp="1"/>
          </p:cNvSpPr>
          <p:nvPr>
            <p:ph type="title"/>
          </p:nvPr>
        </p:nvSpPr>
        <p:spPr>
          <a:xfrm>
            <a:off x="838200" y="2268908"/>
            <a:ext cx="9029700" cy="3361026"/>
          </a:xfrm>
          <a:prstGeom prst="rect">
            <a:avLst/>
          </a:prstGeom>
        </p:spPr>
        <p:txBody>
          <a:bodyPr>
            <a:normAutofit fontScale="90000"/>
          </a:bodyPr>
          <a:lstStyle>
            <a:lvl1pPr defTabSz="804672">
              <a:defRPr sz="5280"/>
            </a:lvl1pPr>
          </a:lstStyle>
          <a:p>
            <a:r>
              <a:rPr lang="fr-FR" sz="5400" noProof="0" dirty="0">
                <a:solidFill>
                  <a:srgbClr val="002060"/>
                </a:solidFill>
              </a:rPr>
              <a:t>Tant que nous ne faisons pas </a:t>
            </a:r>
            <a:r>
              <a:rPr lang="fr-FR" sz="5400" noProof="0" dirty="0" smtClean="0">
                <a:solidFill>
                  <a:srgbClr val="002060"/>
                </a:solidFill>
              </a:rPr>
              <a:t/>
            </a:r>
            <a:br>
              <a:rPr lang="fr-FR" sz="5400" noProof="0" dirty="0" smtClean="0">
                <a:solidFill>
                  <a:srgbClr val="002060"/>
                </a:solidFill>
              </a:rPr>
            </a:br>
            <a:r>
              <a:rPr lang="fr-FR" sz="5400" noProof="0" dirty="0" smtClean="0">
                <a:solidFill>
                  <a:srgbClr val="002060"/>
                </a:solidFill>
              </a:rPr>
              <a:t>cela</a:t>
            </a:r>
            <a:r>
              <a:rPr lang="fr-FR" sz="5400" noProof="0" dirty="0">
                <a:solidFill>
                  <a:srgbClr val="002060"/>
                </a:solidFill>
              </a:rPr>
              <a:t>, nous dérobons collectivement dans le cœur de nos enfants les trésors que sont la sécurité et </a:t>
            </a:r>
            <a:r>
              <a:rPr lang="fr-FR" sz="5400" noProof="0" dirty="0" smtClean="0">
                <a:solidFill>
                  <a:srgbClr val="002060"/>
                </a:solidFill>
              </a:rPr>
              <a:t/>
            </a:r>
            <a:br>
              <a:rPr lang="fr-FR" sz="5400" noProof="0" dirty="0" smtClean="0">
                <a:solidFill>
                  <a:srgbClr val="002060"/>
                </a:solidFill>
              </a:rPr>
            </a:br>
            <a:r>
              <a:rPr lang="fr-FR" sz="5400" noProof="0" dirty="0" smtClean="0">
                <a:solidFill>
                  <a:srgbClr val="002060"/>
                </a:solidFill>
              </a:rPr>
              <a:t>la </a:t>
            </a:r>
            <a:r>
              <a:rPr lang="fr-FR" sz="5400" noProof="0" dirty="0">
                <a:solidFill>
                  <a:srgbClr val="002060"/>
                </a:solidFill>
              </a:rPr>
              <a:t>confiance.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1" name="When we misrepresent the character of God’s love, we transgress the third commandment."/>
          <p:cNvSpPr txBox="1">
            <a:spLocks noGrp="1"/>
          </p:cNvSpPr>
          <p:nvPr>
            <p:ph type="title"/>
          </p:nvPr>
        </p:nvSpPr>
        <p:spPr>
          <a:xfrm>
            <a:off x="831850" y="2615942"/>
            <a:ext cx="9208262" cy="2357634"/>
          </a:xfrm>
          <a:prstGeom prst="rect">
            <a:avLst/>
          </a:prstGeom>
        </p:spPr>
        <p:txBody>
          <a:bodyPr>
            <a:normAutofit fontScale="90000"/>
          </a:bodyPr>
          <a:lstStyle>
            <a:lvl1pPr defTabSz="850391">
              <a:defRPr sz="5580"/>
            </a:lvl1pPr>
          </a:lstStyle>
          <a:p>
            <a:r>
              <a:rPr lang="fr-FR" sz="5400" noProof="0" dirty="0">
                <a:solidFill>
                  <a:srgbClr val="002060"/>
                </a:solidFill>
              </a:rPr>
              <a:t>Quand nous dénaturons le caractère de Dieu, nous transgressons le troisième commandement.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4" name="“You must not misuse the name of the Lord your God. The Lord will not let you go unpunished if you misuse his name.”"/>
          <p:cNvSpPr txBox="1">
            <a:spLocks noGrp="1"/>
          </p:cNvSpPr>
          <p:nvPr>
            <p:ph type="title"/>
          </p:nvPr>
        </p:nvSpPr>
        <p:spPr>
          <a:xfrm>
            <a:off x="594106" y="1660380"/>
            <a:ext cx="9317990" cy="3537239"/>
          </a:xfrm>
          <a:prstGeom prst="rect">
            <a:avLst/>
          </a:prstGeom>
        </p:spPr>
        <p:txBody>
          <a:bodyPr>
            <a:noAutofit/>
          </a:bodyPr>
          <a:lstStyle>
            <a:lvl1pPr defTabSz="777240">
              <a:defRPr sz="5100"/>
            </a:lvl1pPr>
          </a:lstStyle>
          <a:p>
            <a:r>
              <a:rPr lang="fr-FR" sz="5400" noProof="0" dirty="0">
                <a:solidFill>
                  <a:srgbClr val="002060"/>
                </a:solidFill>
              </a:rPr>
              <a:t>« Tu ne prendras pas le nom de l’Éternel, ton Dieu, en vain; car l’Éternel ne tiendra pas pour innocent celui qui prendra son nom en vain. »</a:t>
            </a:r>
          </a:p>
        </p:txBody>
      </p:sp>
      <p:sp>
        <p:nvSpPr>
          <p:cNvPr id="205" name="Exodus 20:7"/>
          <p:cNvSpPr txBox="1">
            <a:spLocks noGrp="1"/>
          </p:cNvSpPr>
          <p:nvPr>
            <p:ph type="body" sz="quarter" idx="1"/>
          </p:nvPr>
        </p:nvSpPr>
        <p:spPr>
          <a:xfrm>
            <a:off x="594106" y="5357558"/>
            <a:ext cx="3045206" cy="494602"/>
          </a:xfrm>
          <a:prstGeom prst="rect">
            <a:avLst/>
          </a:prstGeom>
        </p:spPr>
        <p:txBody>
          <a:bodyPr/>
          <a:lstStyle/>
          <a:p>
            <a:r>
              <a:rPr lang="fr-FR" noProof="0" dirty="0"/>
              <a:t>Exode 20:7</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7" name="When our daily example does not showcase the Fruit of the Spirit, we are taking God’s name in vain."/>
          <p:cNvSpPr txBox="1">
            <a:spLocks noGrp="1"/>
          </p:cNvSpPr>
          <p:nvPr>
            <p:ph type="title"/>
          </p:nvPr>
        </p:nvSpPr>
        <p:spPr>
          <a:xfrm>
            <a:off x="831850" y="2477834"/>
            <a:ext cx="8805926" cy="2852737"/>
          </a:xfrm>
          <a:prstGeom prst="rect">
            <a:avLst/>
          </a:prstGeom>
        </p:spPr>
        <p:txBody>
          <a:bodyPr>
            <a:normAutofit fontScale="90000"/>
          </a:bodyPr>
          <a:lstStyle/>
          <a:p>
            <a:r>
              <a:rPr lang="fr-FR" noProof="0" dirty="0">
                <a:solidFill>
                  <a:srgbClr val="002060"/>
                </a:solidFill>
              </a:rPr>
              <a:t>Quand notre exemple quotidien ne présente pas le Fruit de l’Esprit, nous prenons le nom de Dieu en vain.</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0" name="When we follow the desires of our &quot;sinful nature, the results are very clear: sexual immorality, impurity, lustful pleasures, idolatry, sorcery, hostility, quarreling, jealousy, outbursts of anger, selfish ambition, dissension, division, envy, drunkennes"/>
          <p:cNvSpPr txBox="1">
            <a:spLocks noGrp="1"/>
          </p:cNvSpPr>
          <p:nvPr>
            <p:ph type="title"/>
          </p:nvPr>
        </p:nvSpPr>
        <p:spPr>
          <a:xfrm>
            <a:off x="399288" y="1196788"/>
            <a:ext cx="9421368" cy="4677538"/>
          </a:xfrm>
          <a:prstGeom prst="rect">
            <a:avLst/>
          </a:prstGeom>
        </p:spPr>
        <p:txBody>
          <a:bodyPr>
            <a:noAutofit/>
          </a:bodyPr>
          <a:lstStyle>
            <a:lvl1pPr defTabSz="457200">
              <a:defRPr sz="3000"/>
            </a:lvl1pPr>
          </a:lstStyle>
          <a:p>
            <a:pPr>
              <a:lnSpc>
                <a:spcPct val="100000"/>
              </a:lnSpc>
            </a:pPr>
            <a:r>
              <a:rPr lang="fr-FR" sz="3200" noProof="0" dirty="0">
                <a:solidFill>
                  <a:srgbClr val="002060"/>
                </a:solidFill>
              </a:rPr>
              <a:t>Quand nous suivons les désirs de notre « chair », les conséquences sont </a:t>
            </a:r>
            <a:r>
              <a:rPr lang="fr-FR" sz="3200" noProof="0" dirty="0" smtClean="0">
                <a:solidFill>
                  <a:srgbClr val="002060"/>
                </a:solidFill>
              </a:rPr>
              <a:t>évidentes : </a:t>
            </a:r>
            <a:r>
              <a:rPr lang="fr-FR" sz="3200" noProof="0" dirty="0">
                <a:solidFill>
                  <a:srgbClr val="002060"/>
                </a:solidFill>
              </a:rPr>
              <a:t>« inconduite, impureté, débauche, idolâtrie, magie, hostilités, discorde, jalousie, fureurs, rivalités, divisions, partis-pris, envie, ivrognerie, orgies, et choses semblables. Je vous préviens comme je l’ai déjà </a:t>
            </a:r>
            <a:r>
              <a:rPr lang="fr-FR" sz="3200" noProof="0" dirty="0" smtClean="0">
                <a:solidFill>
                  <a:srgbClr val="002060"/>
                </a:solidFill>
              </a:rPr>
              <a:t>fait : </a:t>
            </a:r>
            <a:r>
              <a:rPr lang="fr-FR" sz="3200" noProof="0" dirty="0">
                <a:solidFill>
                  <a:srgbClr val="002060"/>
                </a:solidFill>
              </a:rPr>
              <a:t>ceux qui se livrent à de telles pratiques n’hériteront pas du royaume de Dieu. »</a:t>
            </a:r>
            <a:br>
              <a:rPr lang="fr-FR" sz="3200" noProof="0" dirty="0">
                <a:solidFill>
                  <a:srgbClr val="002060"/>
                </a:solidFill>
              </a:rPr>
            </a:br>
            <a:endParaRPr lang="fr-FR" sz="3200" noProof="0" dirty="0">
              <a:solidFill>
                <a:srgbClr val="002060"/>
              </a:solidFill>
            </a:endParaRPr>
          </a:p>
        </p:txBody>
      </p:sp>
      <p:sp>
        <p:nvSpPr>
          <p:cNvPr id="211" name="Galatians 5:19-21"/>
          <p:cNvSpPr txBox="1">
            <a:spLocks noGrp="1"/>
          </p:cNvSpPr>
          <p:nvPr>
            <p:ph type="body" sz="quarter" idx="1"/>
          </p:nvPr>
        </p:nvSpPr>
        <p:spPr>
          <a:xfrm>
            <a:off x="399288" y="5874326"/>
            <a:ext cx="10515600" cy="558800"/>
          </a:xfrm>
          <a:prstGeom prst="rect">
            <a:avLst/>
          </a:prstGeom>
        </p:spPr>
        <p:txBody>
          <a:bodyPr/>
          <a:lstStyle/>
          <a:p>
            <a:r>
              <a:rPr lang="fr-FR" noProof="0" dirty="0"/>
              <a:t>Galates 5:19-21</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3" name="“Home should be a little heaven upon earth, a place where the affections are cultivated instead of being studiously repressed. Our happiness depends upon this cultivation of love, sympathy, and true courtesy to one another."/>
          <p:cNvSpPr txBox="1">
            <a:spLocks noGrp="1"/>
          </p:cNvSpPr>
          <p:nvPr>
            <p:ph type="title"/>
          </p:nvPr>
        </p:nvSpPr>
        <p:spPr>
          <a:xfrm>
            <a:off x="630682" y="1804228"/>
            <a:ext cx="9482582" cy="3869456"/>
          </a:xfrm>
          <a:prstGeom prst="rect">
            <a:avLst/>
          </a:prstGeom>
        </p:spPr>
        <p:txBody>
          <a:bodyPr>
            <a:noAutofit/>
          </a:bodyPr>
          <a:lstStyle>
            <a:lvl1pPr defTabSz="594359">
              <a:defRPr sz="3900"/>
            </a:lvl1pPr>
          </a:lstStyle>
          <a:p>
            <a:r>
              <a:rPr lang="fr-FR" sz="4400" noProof="0" dirty="0">
                <a:solidFill>
                  <a:srgbClr val="002060"/>
                </a:solidFill>
              </a:rPr>
              <a:t>« Le foyer devrait être un coin du ciel sur la terre, un endroit où les affections sont cultivées et non soigneusement refoulées. Notre bonheur dépend de cette culture réciproque de l’amour, de la sympathie et de la vraie courtoisie.</a:t>
            </a:r>
          </a:p>
        </p:txBody>
      </p:sp>
      <p:sp>
        <p:nvSpPr>
          <p:cNvPr id="4" name="&gt;&gt;">
            <a:extLst>
              <a:ext uri="{FF2B5EF4-FFF2-40B4-BE49-F238E27FC236}">
                <a16:creationId xmlns:a16="http://schemas.microsoft.com/office/drawing/2014/main" id="{E8778B48-748F-D24C-8AD0-A55B7EEAFF7F}"/>
              </a:ext>
            </a:extLst>
          </p:cNvPr>
          <p:cNvSpPr txBox="1">
            <a:spLocks noGrp="1"/>
          </p:cNvSpPr>
          <p:nvPr>
            <p:ph type="body" sz="quarter" idx="1"/>
          </p:nvPr>
        </p:nvSpPr>
        <p:spPr>
          <a:xfrm>
            <a:off x="630682" y="5825439"/>
            <a:ext cx="10515600" cy="619913"/>
          </a:xfrm>
          <a:prstGeom prst="rect">
            <a:avLst/>
          </a:prstGeom>
        </p:spPr>
        <p:txBody>
          <a:bodyPr/>
          <a:lstStyle/>
          <a:p>
            <a:r>
              <a:rPr lang="fr-FR" noProof="0" dirty="0"/>
              <a:t>&gt;&gt;&gt;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1" name="Statistics of Youth Violence"/>
          <p:cNvSpPr txBox="1">
            <a:spLocks noGrp="1"/>
          </p:cNvSpPr>
          <p:nvPr>
            <p:ph type="title"/>
          </p:nvPr>
        </p:nvSpPr>
        <p:spPr>
          <a:prstGeom prst="rect">
            <a:avLst/>
          </a:prstGeom>
        </p:spPr>
        <p:txBody>
          <a:bodyPr/>
          <a:lstStyle/>
          <a:p>
            <a:r>
              <a:rPr lang="fr-FR" b="1" noProof="0" dirty="0"/>
              <a:t>Statistiques sur la violence des jeunes</a:t>
            </a:r>
          </a:p>
        </p:txBody>
      </p:sp>
      <p:sp>
        <p:nvSpPr>
          <p:cNvPr id="112" name="Around the World"/>
          <p:cNvSpPr txBox="1">
            <a:spLocks noGrp="1"/>
          </p:cNvSpPr>
          <p:nvPr>
            <p:ph type="body" sz="quarter" idx="1"/>
          </p:nvPr>
        </p:nvSpPr>
        <p:spPr>
          <a:prstGeom prst="rect">
            <a:avLst/>
          </a:prstGeom>
        </p:spPr>
        <p:txBody>
          <a:bodyPr>
            <a:normAutofit/>
          </a:bodyPr>
          <a:lstStyle/>
          <a:p>
            <a:r>
              <a:rPr lang="fr-FR" sz="3200" noProof="0" dirty="0">
                <a:solidFill>
                  <a:srgbClr val="C00000"/>
                </a:solidFill>
              </a:rPr>
              <a:t>Dans le monde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6" name="“The sweetest type of heaven is a home where the Spirit of the Lord presides. If the will of God is fulfilled, the husband and wife will respect each other and cultivate love and confidence.”"/>
          <p:cNvSpPr txBox="1">
            <a:spLocks noGrp="1"/>
          </p:cNvSpPr>
          <p:nvPr>
            <p:ph type="title"/>
          </p:nvPr>
        </p:nvSpPr>
        <p:spPr>
          <a:xfrm>
            <a:off x="685546" y="1535638"/>
            <a:ext cx="9336278" cy="3591935"/>
          </a:xfrm>
          <a:prstGeom prst="rect">
            <a:avLst/>
          </a:prstGeom>
        </p:spPr>
        <p:txBody>
          <a:bodyPr>
            <a:normAutofit fontScale="90000"/>
          </a:bodyPr>
          <a:lstStyle>
            <a:lvl1pPr defTabSz="649223">
              <a:defRPr sz="4260"/>
            </a:lvl1pPr>
          </a:lstStyle>
          <a:p>
            <a:r>
              <a:rPr lang="fr-FR" sz="4400" noProof="0" dirty="0">
                <a:solidFill>
                  <a:srgbClr val="002060"/>
                </a:solidFill>
              </a:rPr>
              <a:t>La plus belle illustration du ciel est un foyer dirigé par l’Esprit du Seigneur. Lorsque la volonté de Dieu s’accomplira, le mari et la femme auront du respect l’un pour l’autre et cultiveront l’amour et la confiance. »</a:t>
            </a:r>
          </a:p>
        </p:txBody>
      </p:sp>
      <p:sp>
        <p:nvSpPr>
          <p:cNvPr id="217" name="Ellen G. White Adventist Home, p15"/>
          <p:cNvSpPr txBox="1">
            <a:spLocks noGrp="1"/>
          </p:cNvSpPr>
          <p:nvPr>
            <p:ph type="body" sz="quarter" idx="1"/>
          </p:nvPr>
        </p:nvSpPr>
        <p:spPr>
          <a:xfrm>
            <a:off x="685546" y="5200725"/>
            <a:ext cx="10515600" cy="924647"/>
          </a:xfrm>
          <a:prstGeom prst="rect">
            <a:avLst/>
          </a:prstGeom>
        </p:spPr>
        <p:txBody>
          <a:bodyPr/>
          <a:lstStyle/>
          <a:p>
            <a:r>
              <a:rPr lang="fr-FR" noProof="0" dirty="0"/>
              <a:t>Ellen G. White</a:t>
            </a:r>
            <a:br>
              <a:rPr lang="fr-FR" noProof="0" dirty="0"/>
            </a:br>
            <a:r>
              <a:rPr lang="fr-FR" i="1" noProof="0" dirty="0"/>
              <a:t>Foyer chrétien, </a:t>
            </a:r>
            <a:r>
              <a:rPr lang="fr-FR" noProof="0" dirty="0"/>
              <a:t>p. 15</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9" name="“Never forget that you are to make the home bright and happy for yourselves and your children by cherishing the Saviour's attributes. Troubles may invade, but these are the lot of humanity."/>
          <p:cNvSpPr txBox="1">
            <a:spLocks noGrp="1"/>
          </p:cNvSpPr>
          <p:nvPr>
            <p:ph type="title"/>
          </p:nvPr>
        </p:nvSpPr>
        <p:spPr>
          <a:xfrm>
            <a:off x="831850" y="2002631"/>
            <a:ext cx="9171686" cy="2852737"/>
          </a:xfrm>
          <a:prstGeom prst="rect">
            <a:avLst/>
          </a:prstGeom>
        </p:spPr>
        <p:txBody>
          <a:bodyPr>
            <a:normAutofit fontScale="90000"/>
          </a:bodyPr>
          <a:lstStyle/>
          <a:p>
            <a:pPr defTabSz="612648">
              <a:defRPr sz="4020"/>
            </a:pPr>
            <a:r>
              <a:rPr lang="fr-FR" noProof="0" dirty="0">
                <a:solidFill>
                  <a:srgbClr val="002060"/>
                </a:solidFill>
              </a:rPr>
              <a:t>« N’oubliez jamais que vous rendez votre foyer lumineux et heureux pour vous-mêmes et pour vos enfants en vous attachant aux vertus du Sauveur. Des difficultés peuvent </a:t>
            </a:r>
            <a:r>
              <a:rPr lang="fr-FR" noProof="0" dirty="0" smtClean="0">
                <a:solidFill>
                  <a:srgbClr val="002060"/>
                </a:solidFill>
              </a:rPr>
              <a:t>surgir : </a:t>
            </a:r>
            <a:r>
              <a:rPr lang="fr-FR" noProof="0" dirty="0">
                <a:solidFill>
                  <a:srgbClr val="002060"/>
                </a:solidFill>
              </a:rPr>
              <a:t>elles sont le lot de l’humanité.</a:t>
            </a:r>
          </a:p>
        </p:txBody>
      </p:sp>
      <p:sp>
        <p:nvSpPr>
          <p:cNvPr id="220" name="&gt;&gt;"/>
          <p:cNvSpPr txBox="1">
            <a:spLocks noGrp="1"/>
          </p:cNvSpPr>
          <p:nvPr>
            <p:ph type="body" sz="quarter" idx="1"/>
          </p:nvPr>
        </p:nvSpPr>
        <p:spPr>
          <a:xfrm>
            <a:off x="831850" y="4882355"/>
            <a:ext cx="6794246" cy="1006666"/>
          </a:xfrm>
          <a:prstGeom prst="rect">
            <a:avLst/>
          </a:prstGeom>
        </p:spPr>
        <p:txBody>
          <a:bodyPr/>
          <a:lstStyle/>
          <a:p>
            <a:r>
              <a:rPr lang="fr-FR" noProof="0" dirty="0"/>
              <a:t>&gt;&gt;&gt;</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2" name="“Let patience, gratitude, and love keep sunshine in the heart though the day may be ever so cloudy. The home may be plain, but it can always be a place where cheerful words are spoken and kindly deeds are done, where courtesy and love are abiding guests."/>
          <p:cNvSpPr txBox="1">
            <a:spLocks noGrp="1"/>
          </p:cNvSpPr>
          <p:nvPr>
            <p:ph type="title"/>
          </p:nvPr>
        </p:nvSpPr>
        <p:spPr>
          <a:xfrm>
            <a:off x="667258" y="2132301"/>
            <a:ext cx="9299702" cy="2593397"/>
          </a:xfrm>
          <a:prstGeom prst="rect">
            <a:avLst/>
          </a:prstGeom>
        </p:spPr>
        <p:txBody>
          <a:bodyPr>
            <a:normAutofit fontScale="90000"/>
          </a:bodyPr>
          <a:lstStyle/>
          <a:p>
            <a:pPr defTabSz="557784">
              <a:defRPr sz="3660"/>
            </a:pPr>
            <a:r>
              <a:rPr lang="fr-FR" noProof="0" dirty="0">
                <a:solidFill>
                  <a:srgbClr val="002060"/>
                </a:solidFill>
              </a:rPr>
              <a:t>Que la gratitude et la bonté illuminent votre cœur, même aux jours les plus sombres. Sous son apparence de simplicité et de monotonie, le foyer peut être un endroit où des paroles gaies sont prononcées et où des actes de bonté sont accomplis, où la courtoisie et l’amour sont des hôtes permanents. »</a:t>
            </a:r>
          </a:p>
        </p:txBody>
      </p:sp>
      <p:sp>
        <p:nvSpPr>
          <p:cNvPr id="223" name="Ellen G. White Adventist Home, p17-18"/>
          <p:cNvSpPr txBox="1">
            <a:spLocks noGrp="1"/>
          </p:cNvSpPr>
          <p:nvPr>
            <p:ph type="body" sz="quarter" idx="1"/>
          </p:nvPr>
        </p:nvSpPr>
        <p:spPr>
          <a:xfrm>
            <a:off x="667258" y="4882355"/>
            <a:ext cx="6154166" cy="823786"/>
          </a:xfrm>
          <a:prstGeom prst="rect">
            <a:avLst/>
          </a:prstGeom>
        </p:spPr>
        <p:txBody>
          <a:bodyPr/>
          <a:lstStyle/>
          <a:p>
            <a:r>
              <a:rPr lang="fr-FR" noProof="0" dirty="0"/>
              <a:t>Ellen G. White</a:t>
            </a:r>
            <a:br>
              <a:rPr lang="fr-FR" noProof="0" dirty="0"/>
            </a:br>
            <a:r>
              <a:rPr lang="fr-FR" i="1" noProof="0" dirty="0"/>
              <a:t>Foyer chrétien, </a:t>
            </a:r>
            <a:r>
              <a:rPr lang="fr-FR" noProof="0" dirty="0"/>
              <a:t>p. 17,  18</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5" name="“Neither the husband nor the wife should attempt to exercise over the other an arbitrary control. Do not try to compel each other to yield to your wishes.…"/>
          <p:cNvSpPr txBox="1">
            <a:spLocks noGrp="1"/>
          </p:cNvSpPr>
          <p:nvPr>
            <p:ph type="title"/>
          </p:nvPr>
        </p:nvSpPr>
        <p:spPr>
          <a:xfrm>
            <a:off x="667258" y="1578769"/>
            <a:ext cx="9263126" cy="3700461"/>
          </a:xfrm>
          <a:prstGeom prst="rect">
            <a:avLst/>
          </a:prstGeom>
        </p:spPr>
        <p:txBody>
          <a:bodyPr>
            <a:noAutofit/>
          </a:bodyPr>
          <a:lstStyle/>
          <a:p>
            <a:pPr defTabSz="548640">
              <a:defRPr sz="3600"/>
            </a:pPr>
            <a:r>
              <a:rPr lang="fr-FR" sz="3600" noProof="0" dirty="0">
                <a:solidFill>
                  <a:srgbClr val="002060"/>
                </a:solidFill>
              </a:rPr>
              <a:t>« Ni le mari ni la femme ne devraient chercher à exercer sur son conjoint une autorité arbitraire. N’essayez pas de vous obliger mutuellement à céder à vos désirs</a:t>
            </a:r>
            <a:r>
              <a:rPr lang="fr-FR" sz="3600" noProof="0" dirty="0" smtClean="0">
                <a:solidFill>
                  <a:srgbClr val="002060"/>
                </a:solidFill>
              </a:rPr>
              <a:t>.</a:t>
            </a:r>
            <a:endParaRPr lang="fr-FR" sz="3600" noProof="0" dirty="0">
              <a:solidFill>
                <a:srgbClr val="002060"/>
              </a:solidFill>
            </a:endParaRPr>
          </a:p>
          <a:p>
            <a:pPr defTabSz="548640">
              <a:defRPr sz="3600"/>
            </a:pPr>
            <a:r>
              <a:rPr lang="fr-FR" sz="3600" noProof="0" dirty="0">
                <a:solidFill>
                  <a:srgbClr val="002060"/>
                </a:solidFill>
              </a:rPr>
              <a:t>Vous ne sauriez ainsi conserver un amour réciproque. Soyez bons, patients, indulgents, aimables et courtois. »</a:t>
            </a:r>
          </a:p>
        </p:txBody>
      </p:sp>
      <p:sp>
        <p:nvSpPr>
          <p:cNvPr id="226" name="Ellen G. White Adventist Home, p118"/>
          <p:cNvSpPr txBox="1">
            <a:spLocks noGrp="1"/>
          </p:cNvSpPr>
          <p:nvPr>
            <p:ph type="body" sz="quarter" idx="1"/>
          </p:nvPr>
        </p:nvSpPr>
        <p:spPr>
          <a:xfrm>
            <a:off x="667258" y="5315807"/>
            <a:ext cx="10515600" cy="860281"/>
          </a:xfrm>
          <a:prstGeom prst="rect">
            <a:avLst/>
          </a:prstGeom>
        </p:spPr>
        <p:txBody>
          <a:bodyPr/>
          <a:lstStyle/>
          <a:p>
            <a:r>
              <a:rPr lang="fr-FR" noProof="0" dirty="0"/>
              <a:t>Ellen G. White</a:t>
            </a:r>
            <a:br>
              <a:rPr lang="fr-FR" noProof="0" dirty="0"/>
            </a:br>
            <a:r>
              <a:rPr lang="fr-FR" i="1" noProof="0" dirty="0"/>
              <a:t>Foyer chrétien,</a:t>
            </a:r>
            <a:r>
              <a:rPr lang="fr-FR" noProof="0" dirty="0"/>
              <a:t> p. 112</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9" name="“What sorrow for those who say that evil is good and good is evil, that dark is light and light is dark, that bitter is sweet and sweet is bitter.”"/>
          <p:cNvSpPr txBox="1">
            <a:spLocks noGrp="1"/>
          </p:cNvSpPr>
          <p:nvPr>
            <p:ph type="title"/>
          </p:nvPr>
        </p:nvSpPr>
        <p:spPr>
          <a:xfrm>
            <a:off x="831850" y="2025714"/>
            <a:ext cx="9098534" cy="2852737"/>
          </a:xfrm>
          <a:prstGeom prst="rect">
            <a:avLst/>
          </a:prstGeom>
        </p:spPr>
        <p:txBody>
          <a:bodyPr>
            <a:noAutofit/>
          </a:bodyPr>
          <a:lstStyle>
            <a:lvl1pPr defTabSz="758951">
              <a:defRPr sz="4980"/>
            </a:lvl1pPr>
          </a:lstStyle>
          <a:p>
            <a:r>
              <a:rPr lang="fr-FR" sz="4200" noProof="0" dirty="0">
                <a:solidFill>
                  <a:srgbClr val="002060"/>
                </a:solidFill>
              </a:rPr>
              <a:t>« Malheur à ceux qui appellent le mal bien et le bien mal, qui changent les ténèbres en lumière et la lumière en ténèbres, qui changent l’amertume en douceur et la douceur en amertume! »</a:t>
            </a:r>
          </a:p>
        </p:txBody>
      </p:sp>
      <p:sp>
        <p:nvSpPr>
          <p:cNvPr id="250" name="Isaiah 5:20"/>
          <p:cNvSpPr txBox="1">
            <a:spLocks noGrp="1"/>
          </p:cNvSpPr>
          <p:nvPr>
            <p:ph type="body" sz="quarter" idx="1"/>
          </p:nvPr>
        </p:nvSpPr>
        <p:spPr>
          <a:xfrm>
            <a:off x="831850" y="4942014"/>
            <a:ext cx="6903974" cy="522224"/>
          </a:xfrm>
          <a:prstGeom prst="rect">
            <a:avLst/>
          </a:prstGeom>
        </p:spPr>
        <p:txBody>
          <a:bodyPr/>
          <a:lstStyle/>
          <a:p>
            <a:r>
              <a:rPr lang="fr-FR" noProof="0" dirty="0"/>
              <a:t>Ésaïe 5:20</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2" name="The Apostle Paul clearly instructs us to:"/>
          <p:cNvSpPr txBox="1">
            <a:spLocks noGrp="1"/>
          </p:cNvSpPr>
          <p:nvPr>
            <p:ph type="title"/>
          </p:nvPr>
        </p:nvSpPr>
        <p:spPr>
          <a:xfrm>
            <a:off x="429513" y="1325068"/>
            <a:ext cx="10515600" cy="848727"/>
          </a:xfrm>
          <a:prstGeom prst="rect">
            <a:avLst/>
          </a:prstGeom>
        </p:spPr>
        <p:txBody>
          <a:bodyPr>
            <a:normAutofit/>
          </a:bodyPr>
          <a:lstStyle/>
          <a:p>
            <a:r>
              <a:rPr lang="fr-FR" b="1" noProof="0" dirty="0"/>
              <a:t>L’apôtre Paul nous enseigne clairement </a:t>
            </a:r>
            <a:r>
              <a:rPr lang="fr-FR" b="1" noProof="0" dirty="0" smtClean="0"/>
              <a:t>à :</a:t>
            </a:r>
            <a:endParaRPr lang="fr-FR" b="1" noProof="0" dirty="0"/>
          </a:p>
        </p:txBody>
      </p:sp>
      <p:sp>
        <p:nvSpPr>
          <p:cNvPr id="253" name="Not participate in darkness,…"/>
          <p:cNvSpPr txBox="1">
            <a:spLocks noGrp="1"/>
          </p:cNvSpPr>
          <p:nvPr>
            <p:ph type="body" idx="1"/>
          </p:nvPr>
        </p:nvSpPr>
        <p:spPr>
          <a:xfrm>
            <a:off x="429513" y="2412980"/>
            <a:ext cx="10515601" cy="2180648"/>
          </a:xfrm>
          <a:prstGeom prst="rect">
            <a:avLst/>
          </a:prstGeom>
        </p:spPr>
        <p:txBody>
          <a:bodyPr>
            <a:normAutofit/>
          </a:bodyPr>
          <a:lstStyle/>
          <a:p>
            <a:r>
              <a:rPr lang="fr-FR" noProof="0" dirty="0"/>
              <a:t>N’avoir aucune part avec les ténèbres.</a:t>
            </a:r>
          </a:p>
          <a:p>
            <a:r>
              <a:rPr lang="fr-FR" noProof="0" dirty="0"/>
              <a:t>Dénoncer les œuvres des ténèbres.</a:t>
            </a:r>
          </a:p>
          <a:p>
            <a:r>
              <a:rPr lang="fr-FR" noProof="0" dirty="0"/>
              <a:t>Utiliser la lumière pour révéler les choses cachées.</a:t>
            </a:r>
          </a:p>
          <a:p>
            <a:r>
              <a:rPr lang="fr-FR" noProof="0" dirty="0"/>
              <a:t>Exposer le péché à la lumière.</a:t>
            </a:r>
          </a:p>
        </p:txBody>
      </p:sp>
      <p:sp>
        <p:nvSpPr>
          <p:cNvPr id="254" name="Ephesians 5:11-13"/>
          <p:cNvSpPr txBox="1"/>
          <p:nvPr/>
        </p:nvSpPr>
        <p:spPr>
          <a:xfrm>
            <a:off x="429514" y="4593628"/>
            <a:ext cx="10515600" cy="1500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2400">
                <a:solidFill>
                  <a:srgbClr val="888888"/>
                </a:solidFill>
              </a:defRPr>
            </a:lvl1pPr>
          </a:lstStyle>
          <a:p>
            <a:r>
              <a:rPr lang="fr-FR" dirty="0"/>
              <a:t>É</a:t>
            </a:r>
            <a:r>
              <a:rPr dirty="0" err="1"/>
              <a:t>ph</a:t>
            </a:r>
            <a:r>
              <a:rPr lang="fr-FR" dirty="0" err="1"/>
              <a:t>ésiens</a:t>
            </a:r>
            <a:r>
              <a:rPr lang="fr-FR" dirty="0"/>
              <a:t> </a:t>
            </a:r>
            <a:r>
              <a:rPr dirty="0"/>
              <a:t>5:11-13</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6" name="When we:"/>
          <p:cNvSpPr txBox="1">
            <a:spLocks noGrp="1"/>
          </p:cNvSpPr>
          <p:nvPr>
            <p:ph type="title"/>
          </p:nvPr>
        </p:nvSpPr>
        <p:spPr>
          <a:xfrm>
            <a:off x="401781" y="1168552"/>
            <a:ext cx="9559636" cy="848727"/>
          </a:xfrm>
          <a:prstGeom prst="rect">
            <a:avLst/>
          </a:prstGeom>
        </p:spPr>
        <p:txBody>
          <a:bodyPr/>
          <a:lstStyle/>
          <a:p>
            <a:r>
              <a:rPr lang="fr-FR" b="1" noProof="0" dirty="0"/>
              <a:t>Quand </a:t>
            </a:r>
            <a:r>
              <a:rPr lang="fr-FR" b="1" noProof="0" dirty="0" smtClean="0"/>
              <a:t>nous :</a:t>
            </a:r>
            <a:endParaRPr lang="fr-FR" b="1" noProof="0" dirty="0"/>
          </a:p>
        </p:txBody>
      </p:sp>
      <p:sp>
        <p:nvSpPr>
          <p:cNvPr id="257" name="Minimize at-home violence…"/>
          <p:cNvSpPr txBox="1">
            <a:spLocks noGrp="1"/>
          </p:cNvSpPr>
          <p:nvPr>
            <p:ph type="body" idx="1"/>
          </p:nvPr>
        </p:nvSpPr>
        <p:spPr>
          <a:xfrm>
            <a:off x="401782" y="2135227"/>
            <a:ext cx="9559636" cy="1750680"/>
          </a:xfrm>
          <a:prstGeom prst="rect">
            <a:avLst/>
          </a:prstGeom>
        </p:spPr>
        <p:txBody>
          <a:bodyPr>
            <a:normAutofit fontScale="92500" lnSpcReduction="10000"/>
          </a:bodyPr>
          <a:lstStyle/>
          <a:p>
            <a:r>
              <a:rPr lang="fr-FR" noProof="0" dirty="0"/>
              <a:t>Minimisons la violence au foyer, </a:t>
            </a:r>
          </a:p>
          <a:p>
            <a:r>
              <a:rPr lang="fr-FR" noProof="0" dirty="0"/>
              <a:t>Acceptons les modèles culturels agressifs comme normaux, et quand</a:t>
            </a:r>
          </a:p>
          <a:p>
            <a:r>
              <a:rPr lang="fr-FR" noProof="0" dirty="0"/>
              <a:t>Nous donnons l’impression que l’abus de pouvoir n’est pas si dangereux que Dieu le dit,</a:t>
            </a:r>
          </a:p>
        </p:txBody>
      </p:sp>
      <p:sp>
        <p:nvSpPr>
          <p:cNvPr id="258" name="We are acting in opposition to God’s heart of love."/>
          <p:cNvSpPr txBox="1"/>
          <p:nvPr/>
        </p:nvSpPr>
        <p:spPr>
          <a:xfrm>
            <a:off x="401781" y="4652252"/>
            <a:ext cx="9559637" cy="848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85000" lnSpcReduction="20000"/>
          </a:bodyPr>
          <a:lstStyle>
            <a:lvl1pPr defTabSz="832104">
              <a:lnSpc>
                <a:spcPct val="90000"/>
              </a:lnSpc>
              <a:defRPr sz="4004">
                <a:latin typeface="Calibri Light"/>
                <a:ea typeface="Calibri Light"/>
                <a:cs typeface="Calibri Light"/>
                <a:sym typeface="Calibri Light"/>
              </a:defRPr>
            </a:lvl1pPr>
          </a:lstStyle>
          <a:p>
            <a:r>
              <a:rPr lang="en-US" dirty="0" err="1">
                <a:solidFill>
                  <a:srgbClr val="002060"/>
                </a:solidFill>
              </a:rPr>
              <a:t>alors</a:t>
            </a:r>
            <a:r>
              <a:rPr lang="en-US" dirty="0">
                <a:solidFill>
                  <a:srgbClr val="002060"/>
                </a:solidFill>
              </a:rPr>
              <a:t> nous </a:t>
            </a:r>
            <a:r>
              <a:rPr lang="en-US" dirty="0" err="1">
                <a:solidFill>
                  <a:srgbClr val="002060"/>
                </a:solidFill>
              </a:rPr>
              <a:t>agissons</a:t>
            </a:r>
            <a:r>
              <a:rPr lang="en-US" dirty="0">
                <a:solidFill>
                  <a:srgbClr val="002060"/>
                </a:solidFill>
              </a:rPr>
              <a:t> </a:t>
            </a:r>
            <a:r>
              <a:rPr lang="en-US" dirty="0" err="1">
                <a:solidFill>
                  <a:srgbClr val="002060"/>
                </a:solidFill>
              </a:rPr>
              <a:t>en</a:t>
            </a:r>
            <a:r>
              <a:rPr lang="en-US" dirty="0">
                <a:solidFill>
                  <a:srgbClr val="002060"/>
                </a:solidFill>
              </a:rPr>
              <a:t> </a:t>
            </a:r>
            <a:r>
              <a:rPr dirty="0">
                <a:solidFill>
                  <a:srgbClr val="002060"/>
                </a:solidFill>
              </a:rPr>
              <a:t>opposition </a:t>
            </a:r>
            <a:r>
              <a:rPr lang="fr-FR" dirty="0">
                <a:solidFill>
                  <a:srgbClr val="002060"/>
                </a:solidFill>
              </a:rPr>
              <a:t>avec le cœur d’amour de Dieu</a:t>
            </a:r>
            <a:r>
              <a:rPr dirty="0">
                <a:solidFill>
                  <a:srgbClr val="002060"/>
                </a:solidFill>
              </a:rPr>
              <a:t>.</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3" name="As long as:"/>
          <p:cNvSpPr txBox="1">
            <a:spLocks noGrp="1"/>
          </p:cNvSpPr>
          <p:nvPr>
            <p:ph type="title"/>
          </p:nvPr>
        </p:nvSpPr>
        <p:spPr>
          <a:xfrm>
            <a:off x="344424" y="1179586"/>
            <a:ext cx="10515600" cy="771570"/>
          </a:xfrm>
          <a:prstGeom prst="rect">
            <a:avLst/>
          </a:prstGeom>
        </p:spPr>
        <p:txBody>
          <a:bodyPr/>
          <a:lstStyle/>
          <a:p>
            <a:r>
              <a:rPr lang="fr-FR" b="1" noProof="0" dirty="0"/>
              <a:t>Aussi longtemps </a:t>
            </a:r>
            <a:r>
              <a:rPr lang="fr-FR" b="1" noProof="0" dirty="0" smtClean="0"/>
              <a:t>que :</a:t>
            </a:r>
            <a:endParaRPr lang="fr-FR" b="1" noProof="0" dirty="0"/>
          </a:p>
        </p:txBody>
      </p:sp>
      <p:sp>
        <p:nvSpPr>
          <p:cNvPr id="264" name="violence thrives in silence within church households…"/>
          <p:cNvSpPr txBox="1">
            <a:spLocks noGrp="1"/>
          </p:cNvSpPr>
          <p:nvPr>
            <p:ph type="body" idx="1"/>
          </p:nvPr>
        </p:nvSpPr>
        <p:spPr>
          <a:xfrm>
            <a:off x="344424" y="2323402"/>
            <a:ext cx="10515600" cy="2654592"/>
          </a:xfrm>
          <a:prstGeom prst="rect">
            <a:avLst/>
          </a:prstGeom>
        </p:spPr>
        <p:txBody>
          <a:bodyPr>
            <a:normAutofit/>
          </a:bodyPr>
          <a:lstStyle/>
          <a:p>
            <a:r>
              <a:rPr lang="fr-FR" noProof="0" dirty="0"/>
              <a:t>la violence prospère en silence au sein des foyers de l’église</a:t>
            </a:r>
          </a:p>
          <a:p>
            <a:r>
              <a:rPr lang="fr-FR" noProof="0" dirty="0"/>
              <a:t>nos églises conduisent leur évangélisation en se servant de </a:t>
            </a:r>
            <a:r>
              <a:rPr lang="fr-FR" noProof="0" dirty="0" smtClean="0"/>
              <a:t/>
            </a:r>
            <a:br>
              <a:rPr lang="fr-FR" noProof="0" dirty="0" smtClean="0"/>
            </a:br>
            <a:r>
              <a:rPr lang="fr-FR" noProof="0" dirty="0" smtClean="0"/>
              <a:t>méthodes </a:t>
            </a:r>
            <a:r>
              <a:rPr lang="fr-FR" noProof="0" dirty="0"/>
              <a:t>fondées sur le pouvoir ou la force, </a:t>
            </a:r>
          </a:p>
          <a:p>
            <a:r>
              <a:rPr lang="fr-FR" noProof="0" dirty="0"/>
              <a:t>nous adoptons les aspects de notre culture locale qui </a:t>
            </a:r>
            <a:r>
              <a:rPr lang="fr-FR" noProof="0" dirty="0" smtClean="0"/>
              <a:t>cautionnent </a:t>
            </a:r>
            <a:br>
              <a:rPr lang="fr-FR" noProof="0" dirty="0" smtClean="0"/>
            </a:br>
            <a:r>
              <a:rPr lang="fr-FR" noProof="0" dirty="0" smtClean="0"/>
              <a:t>et </a:t>
            </a:r>
            <a:r>
              <a:rPr lang="fr-FR" noProof="0" dirty="0"/>
              <a:t>encouragent une attitude de contrôle sur les autres</a:t>
            </a:r>
          </a:p>
        </p:txBody>
      </p:sp>
      <p:sp>
        <p:nvSpPr>
          <p:cNvPr id="265" name="&gt;&gt;"/>
          <p:cNvSpPr txBox="1"/>
          <p:nvPr/>
        </p:nvSpPr>
        <p:spPr>
          <a:xfrm>
            <a:off x="344424" y="5076626"/>
            <a:ext cx="5032248" cy="750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2400">
                <a:solidFill>
                  <a:srgbClr val="888888"/>
                </a:solidFill>
              </a:defRPr>
            </a:lvl1pPr>
          </a:lstStyle>
          <a:p>
            <a:r>
              <a:rPr dirty="0"/>
              <a:t>&gt;&gt;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7" name="…we are modeling to our youth:"/>
          <p:cNvSpPr txBox="1">
            <a:spLocks noGrp="1"/>
          </p:cNvSpPr>
          <p:nvPr>
            <p:ph type="title"/>
          </p:nvPr>
        </p:nvSpPr>
        <p:spPr>
          <a:xfrm>
            <a:off x="381000" y="1363255"/>
            <a:ext cx="10515600" cy="848727"/>
          </a:xfrm>
          <a:prstGeom prst="rect">
            <a:avLst/>
          </a:prstGeom>
        </p:spPr>
        <p:txBody>
          <a:bodyPr>
            <a:normAutofit/>
          </a:bodyPr>
          <a:lstStyle/>
          <a:p>
            <a:r>
              <a:rPr lang="fr-FR" noProof="0" dirty="0"/>
              <a:t>…</a:t>
            </a:r>
            <a:r>
              <a:rPr lang="fr-FR" b="1" noProof="0" dirty="0"/>
              <a:t>alors nous disons à nos jeunes :</a:t>
            </a:r>
          </a:p>
        </p:txBody>
      </p:sp>
      <p:sp>
        <p:nvSpPr>
          <p:cNvPr id="268" name="that violence is normal,…"/>
          <p:cNvSpPr txBox="1">
            <a:spLocks noGrp="1"/>
          </p:cNvSpPr>
          <p:nvPr>
            <p:ph type="body" idx="1"/>
          </p:nvPr>
        </p:nvSpPr>
        <p:spPr>
          <a:xfrm>
            <a:off x="381000" y="2655377"/>
            <a:ext cx="10515600" cy="4159684"/>
          </a:xfrm>
          <a:prstGeom prst="rect">
            <a:avLst/>
          </a:prstGeom>
        </p:spPr>
        <p:txBody>
          <a:bodyPr/>
          <a:lstStyle/>
          <a:p>
            <a:r>
              <a:rPr lang="fr-FR" noProof="0" dirty="0"/>
              <a:t>que la violence est normale, </a:t>
            </a:r>
          </a:p>
          <a:p>
            <a:r>
              <a:rPr lang="fr-FR" dirty="0"/>
              <a:t>q</a:t>
            </a:r>
            <a:r>
              <a:rPr lang="fr-FR" noProof="0" dirty="0" err="1"/>
              <a:t>u’il</a:t>
            </a:r>
            <a:r>
              <a:rPr lang="fr-FR" noProof="0" dirty="0"/>
              <a:t> est imprudent de signaler des violences, et</a:t>
            </a:r>
          </a:p>
          <a:p>
            <a:r>
              <a:rPr lang="fr-FR" noProof="0" dirty="0"/>
              <a:t>que cette mentalité de domination  et ce sentiment que tout </a:t>
            </a:r>
            <a:r>
              <a:rPr lang="fr-FR" noProof="0" dirty="0" smtClean="0"/>
              <a:t/>
            </a:r>
            <a:br>
              <a:rPr lang="fr-FR" noProof="0" dirty="0" smtClean="0"/>
            </a:br>
            <a:r>
              <a:rPr lang="fr-FR" noProof="0" dirty="0" smtClean="0"/>
              <a:t>nous </a:t>
            </a:r>
            <a:r>
              <a:rPr lang="fr-FR" noProof="0" dirty="0"/>
              <a:t>est dû remplacent de manière acceptable l’amour </a:t>
            </a:r>
            <a:r>
              <a:rPr lang="fr-FR" noProof="0" dirty="0" smtClean="0"/>
              <a:t/>
            </a:r>
            <a:br>
              <a:rPr lang="fr-FR" noProof="0" dirty="0" smtClean="0"/>
            </a:br>
            <a:r>
              <a:rPr lang="fr-FR" noProof="0" dirty="0" smtClean="0"/>
              <a:t>sacrificiel </a:t>
            </a:r>
            <a:r>
              <a:rPr lang="fr-FR" noProof="0" dirty="0"/>
              <a:t>de Dieu.</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1" name="We must look in the mirror and address our own violence, our own aggression, our own sense of entitlement to control and power over others."/>
          <p:cNvSpPr txBox="1">
            <a:spLocks noGrp="1"/>
          </p:cNvSpPr>
          <p:nvPr>
            <p:ph type="title"/>
          </p:nvPr>
        </p:nvSpPr>
        <p:spPr>
          <a:xfrm>
            <a:off x="838200" y="1633451"/>
            <a:ext cx="9110472" cy="4322618"/>
          </a:xfrm>
          <a:prstGeom prst="rect">
            <a:avLst/>
          </a:prstGeom>
        </p:spPr>
        <p:txBody>
          <a:bodyPr>
            <a:normAutofit fontScale="90000"/>
          </a:bodyPr>
          <a:lstStyle>
            <a:lvl1pPr defTabSz="758951">
              <a:defRPr sz="4980"/>
            </a:lvl1pPr>
          </a:lstStyle>
          <a:p>
            <a:r>
              <a:rPr lang="fr-FR" sz="5400" noProof="0" dirty="0">
                <a:solidFill>
                  <a:srgbClr val="002060"/>
                </a:solidFill>
              </a:rPr>
              <a:t>Nous devons nous regarder dans le miroir et nous occuper de notre propre violence, de notre propre agression, de ce sentiment que nous aurions un droit de contrôle et de pouvoir sur les autres.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4" name="According to the World Health Organization:"/>
          <p:cNvSpPr txBox="1">
            <a:spLocks noGrp="1"/>
          </p:cNvSpPr>
          <p:nvPr>
            <p:ph type="title"/>
          </p:nvPr>
        </p:nvSpPr>
        <p:spPr>
          <a:xfrm>
            <a:off x="234696" y="1046162"/>
            <a:ext cx="10515600" cy="1325563"/>
          </a:xfrm>
          <a:prstGeom prst="rect">
            <a:avLst/>
          </a:prstGeom>
        </p:spPr>
        <p:txBody>
          <a:bodyPr/>
          <a:lstStyle/>
          <a:p>
            <a:r>
              <a:rPr lang="fr-FR" sz="4000" b="1" noProof="0" dirty="0"/>
              <a:t>D’après l’</a:t>
            </a:r>
            <a:r>
              <a:rPr lang="fr-FR" sz="4000" b="1" noProof="0" dirty="0">
                <a:solidFill>
                  <a:srgbClr val="002060"/>
                </a:solidFill>
              </a:rPr>
              <a:t>Organisation mondiale de la </a:t>
            </a:r>
            <a:r>
              <a:rPr lang="fr-FR" sz="4000" b="1" noProof="0" dirty="0" smtClean="0">
                <a:solidFill>
                  <a:srgbClr val="002060"/>
                </a:solidFill>
              </a:rPr>
              <a:t>Santé </a:t>
            </a:r>
            <a:r>
              <a:rPr lang="fr-FR" noProof="0" dirty="0" smtClean="0"/>
              <a:t>:</a:t>
            </a:r>
            <a:endParaRPr lang="fr-FR" noProof="0" dirty="0"/>
          </a:p>
        </p:txBody>
      </p:sp>
      <p:sp>
        <p:nvSpPr>
          <p:cNvPr id="115" name="200,000 homicides among youth ages 10-29 each year.…"/>
          <p:cNvSpPr txBox="1">
            <a:spLocks noGrp="1"/>
          </p:cNvSpPr>
          <p:nvPr>
            <p:ph type="body" sz="half" idx="1"/>
          </p:nvPr>
        </p:nvSpPr>
        <p:spPr>
          <a:xfrm>
            <a:off x="234696" y="2506662"/>
            <a:ext cx="4922520" cy="4351338"/>
          </a:xfrm>
          <a:prstGeom prst="rect">
            <a:avLst/>
          </a:prstGeom>
        </p:spPr>
        <p:txBody>
          <a:bodyPr>
            <a:normAutofit/>
          </a:bodyPr>
          <a:lstStyle/>
          <a:p>
            <a:r>
              <a:rPr lang="fr-FR" sz="2400" noProof="0" dirty="0"/>
              <a:t>200 000 homicides chez les jeunes de 10 à 29 ans chaque année.</a:t>
            </a:r>
          </a:p>
          <a:p>
            <a:r>
              <a:rPr lang="fr-FR" sz="2400" noProof="0" dirty="0"/>
              <a:t>Cela représente </a:t>
            </a:r>
            <a:r>
              <a:rPr lang="fr-FR" sz="2400" noProof="0" dirty="0" smtClean="0"/>
              <a:t>43 % </a:t>
            </a:r>
            <a:r>
              <a:rPr lang="fr-FR" sz="2400" noProof="0" dirty="0"/>
              <a:t>des homicides annuels dans le monde.</a:t>
            </a:r>
          </a:p>
          <a:p>
            <a:r>
              <a:rPr lang="fr-FR" sz="2400" noProof="0" dirty="0"/>
              <a:t>Les homicides sont la 4</a:t>
            </a:r>
            <a:r>
              <a:rPr lang="fr-FR" sz="2400" baseline="30000" noProof="0" dirty="0"/>
              <a:t>e</a:t>
            </a:r>
            <a:r>
              <a:rPr lang="fr-FR" sz="2400" noProof="0" dirty="0"/>
              <a:t> cause de mort pour la tranche d’âge 10-29.</a:t>
            </a:r>
          </a:p>
          <a:p>
            <a:r>
              <a:rPr lang="fr-FR" sz="2400" noProof="0" dirty="0" smtClean="0"/>
              <a:t>83 % </a:t>
            </a:r>
            <a:r>
              <a:rPr lang="fr-FR" sz="2400" noProof="0" dirty="0"/>
              <a:t>des victimes sont de sexe masculin.</a:t>
            </a:r>
          </a:p>
          <a:p>
            <a:r>
              <a:rPr lang="fr-FR" sz="2400" noProof="0" dirty="0"/>
              <a:t>Pour chaque jeune tué, bien d’autres souffrent de graves blessures.</a:t>
            </a:r>
          </a:p>
        </p:txBody>
      </p:sp>
      <p:sp>
        <p:nvSpPr>
          <p:cNvPr id="116" name="Up to 24% of women report their first sexual experience was forced.…"/>
          <p:cNvSpPr txBox="1"/>
          <p:nvPr/>
        </p:nvSpPr>
        <p:spPr>
          <a:xfrm>
            <a:off x="5492496" y="2506662"/>
            <a:ext cx="461087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SzPct val="100000"/>
              <a:buFont typeface="Arial"/>
              <a:buChar char="•"/>
              <a:defRPr sz="2800"/>
            </a:pPr>
            <a:r>
              <a:rPr lang="fr-FR" sz="2400" dirty="0"/>
              <a:t>Jusqu’à </a:t>
            </a:r>
            <a:r>
              <a:rPr sz="2400" dirty="0" smtClean="0"/>
              <a:t>24</a:t>
            </a:r>
            <a:r>
              <a:rPr lang="en-US" sz="2400" dirty="0" smtClean="0"/>
              <a:t> </a:t>
            </a:r>
            <a:r>
              <a:rPr sz="2400" dirty="0" smtClean="0"/>
              <a:t>% </a:t>
            </a:r>
            <a:r>
              <a:rPr lang="fr-FR" sz="2400" dirty="0"/>
              <a:t>des femmes rapportent que leur première expérience sexuelle a eu lieu sous la contrainte</a:t>
            </a:r>
            <a:r>
              <a:rPr sz="2400" dirty="0"/>
              <a:t>.</a:t>
            </a:r>
          </a:p>
          <a:p>
            <a:pPr marL="228600" indent="-228600">
              <a:lnSpc>
                <a:spcPct val="90000"/>
              </a:lnSpc>
              <a:spcBef>
                <a:spcPts val="1000"/>
              </a:spcBef>
              <a:buSzPct val="100000"/>
              <a:buFont typeface="Arial"/>
              <a:buChar char="•"/>
              <a:defRPr sz="2800"/>
            </a:pPr>
            <a:r>
              <a:rPr lang="fr-FR" sz="2400" dirty="0"/>
              <a:t>La violence des jeunes a un impact à vie sur la fonction physique, psychologique et sociale</a:t>
            </a:r>
            <a:r>
              <a:rPr sz="2400" dirty="0"/>
              <a:t>.</a:t>
            </a:r>
          </a:p>
          <a:p>
            <a:pPr marL="228600" indent="-228600">
              <a:lnSpc>
                <a:spcPct val="90000"/>
              </a:lnSpc>
              <a:spcBef>
                <a:spcPts val="1000"/>
              </a:spcBef>
              <a:buSzPct val="100000"/>
              <a:buFont typeface="Arial"/>
              <a:buChar char="•"/>
              <a:defRPr sz="2800"/>
            </a:pPr>
            <a:r>
              <a:rPr lang="fr-FR" sz="2400" dirty="0"/>
              <a:t>La violence des jeunes coûte cher, réduit la productivité, et fait baisser la valeur de l’immobilier</a:t>
            </a:r>
            <a:r>
              <a:rPr sz="2400" dirty="0"/>
              <a: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8" name="We must begin by being willing to do whatever it takes to enditnow®."/>
          <p:cNvSpPr txBox="1">
            <a:spLocks noGrp="1"/>
          </p:cNvSpPr>
          <p:nvPr>
            <p:ph type="title"/>
          </p:nvPr>
        </p:nvSpPr>
        <p:spPr>
          <a:xfrm>
            <a:off x="894956" y="2076760"/>
            <a:ext cx="8559940" cy="3619007"/>
          </a:xfrm>
          <a:prstGeom prst="rect">
            <a:avLst/>
          </a:prstGeom>
        </p:spPr>
        <p:txBody>
          <a:bodyPr>
            <a:normAutofit fontScale="90000"/>
          </a:bodyPr>
          <a:lstStyle/>
          <a:p>
            <a:r>
              <a:rPr lang="fr-FR" noProof="0" dirty="0">
                <a:solidFill>
                  <a:srgbClr val="002060"/>
                </a:solidFill>
              </a:rPr>
              <a:t>Commençons par être disposés à faire tout ce qu’il faut pour briser le silence . . . et y mettre un terme maintenant : </a:t>
            </a:r>
            <a:r>
              <a:rPr lang="fr-FR" b="1" noProof="0" dirty="0" err="1">
                <a:latin typeface="Avenir Book" panose="02000503020000020003" pitchFamily="2" charset="0"/>
                <a:ea typeface="Avenir Heavy"/>
                <a:cs typeface="Avenir Heavy"/>
                <a:sym typeface="Avenir Heavy"/>
              </a:rPr>
              <a:t>end</a:t>
            </a:r>
            <a:r>
              <a:rPr lang="fr-FR" b="1" noProof="0" dirty="0" err="1">
                <a:solidFill>
                  <a:srgbClr val="C00000"/>
                </a:solidFill>
                <a:uFill>
                  <a:solidFill>
                    <a:srgbClr val="C00000"/>
                  </a:solidFill>
                </a:uFill>
                <a:latin typeface="Avenir Book" panose="02000503020000020003" pitchFamily="2" charset="0"/>
                <a:ea typeface="Avenir Heavy"/>
                <a:cs typeface="Avenir Heavy"/>
                <a:sym typeface="Avenir Heavy"/>
              </a:rPr>
              <a:t>it</a:t>
            </a:r>
            <a:r>
              <a:rPr lang="fr-FR" b="1" noProof="0" dirty="0" err="1">
                <a:latin typeface="Avenir Book" panose="02000503020000020003" pitchFamily="2" charset="0"/>
                <a:ea typeface="Avenir Heavy"/>
                <a:cs typeface="Avenir Heavy"/>
                <a:sym typeface="Avenir Heavy"/>
              </a:rPr>
              <a:t>now</a:t>
            </a:r>
            <a:r>
              <a:rPr lang="fr-FR" baseline="30000" noProof="0" dirty="0">
                <a:latin typeface="Avenir Book" panose="02000503020000020003" pitchFamily="2" charset="0"/>
                <a:ea typeface="Avenir Heavy"/>
                <a:cs typeface="Avenir Heavy"/>
                <a:sym typeface="Avenir Heavy"/>
              </a:rPr>
              <a:t>®</a:t>
            </a:r>
            <a:r>
              <a:rPr lang="fr-FR" noProof="0" dirty="0">
                <a:latin typeface="Avenir Book" panose="02000503020000020003" pitchFamily="2" charset="0"/>
              </a:rPr>
              <a:t>.</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4" name="Silence is not how God defines loving others well."/>
          <p:cNvSpPr txBox="1">
            <a:spLocks noGrp="1"/>
          </p:cNvSpPr>
          <p:nvPr>
            <p:ph type="title"/>
          </p:nvPr>
        </p:nvSpPr>
        <p:spPr>
          <a:xfrm>
            <a:off x="831850" y="1709738"/>
            <a:ext cx="9391142" cy="2852737"/>
          </a:xfrm>
          <a:prstGeom prst="rect">
            <a:avLst/>
          </a:prstGeom>
        </p:spPr>
        <p:txBody>
          <a:bodyPr>
            <a:normAutofit/>
          </a:bodyPr>
          <a:lstStyle/>
          <a:p>
            <a:r>
              <a:rPr lang="fr-FR" noProof="0" dirty="0">
                <a:solidFill>
                  <a:srgbClr val="C00000"/>
                </a:solidFill>
                <a:uFill>
                  <a:solidFill>
                    <a:srgbClr val="C00000"/>
                  </a:solidFill>
                </a:uFill>
                <a:latin typeface="Avenir Heavy"/>
                <a:ea typeface="Avenir Heavy"/>
                <a:cs typeface="Avenir Heavy"/>
                <a:sym typeface="Avenir Heavy"/>
              </a:rPr>
              <a:t>Le silence,</a:t>
            </a:r>
            <a:r>
              <a:rPr lang="fr-FR" noProof="0" dirty="0"/>
              <a:t> ce n’est pas ainsi que Dieu définit la bonne manière d’aimer les autres.</a:t>
            </a:r>
          </a:p>
        </p:txBody>
      </p:sp>
      <p:sp>
        <p:nvSpPr>
          <p:cNvPr id="235" name="Scripture says to speak out.  (Isaiah 58:1-2, 6-7)"/>
          <p:cNvSpPr txBox="1">
            <a:spLocks noGrp="1"/>
          </p:cNvSpPr>
          <p:nvPr>
            <p:ph type="body" sz="quarter" idx="1"/>
          </p:nvPr>
        </p:nvSpPr>
        <p:spPr>
          <a:prstGeom prst="rect">
            <a:avLst/>
          </a:prstGeom>
        </p:spPr>
        <p:txBody>
          <a:bodyPr/>
          <a:lstStyle/>
          <a:p>
            <a:r>
              <a:rPr lang="fr-FR" noProof="0" dirty="0"/>
              <a:t>La Bible nous dit d’élever nos voix. </a:t>
            </a:r>
            <a:br>
              <a:rPr lang="fr-FR" noProof="0" dirty="0"/>
            </a:br>
            <a:r>
              <a:rPr lang="fr-FR" noProof="0" dirty="0"/>
              <a:t>(Ésaïe 58:1,2, 6, 7)</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7" name="Silence is not the way to inspire abusers to embrace humble change."/>
          <p:cNvSpPr txBox="1">
            <a:spLocks noGrp="1"/>
          </p:cNvSpPr>
          <p:nvPr>
            <p:ph type="title"/>
          </p:nvPr>
        </p:nvSpPr>
        <p:spPr>
          <a:xfrm>
            <a:off x="628650" y="1984058"/>
            <a:ext cx="8839200" cy="2852737"/>
          </a:xfrm>
          <a:prstGeom prst="rect">
            <a:avLst/>
          </a:prstGeom>
        </p:spPr>
        <p:txBody>
          <a:bodyPr>
            <a:noAutofit/>
          </a:bodyPr>
          <a:lstStyle/>
          <a:p>
            <a:r>
              <a:rPr lang="fr-FR" sz="5400" noProof="0" dirty="0"/>
              <a:t>Le</a:t>
            </a:r>
            <a:r>
              <a:rPr lang="fr-FR" sz="5400" noProof="0" dirty="0">
                <a:solidFill>
                  <a:srgbClr val="C00000"/>
                </a:solidFill>
                <a:uFill>
                  <a:solidFill>
                    <a:srgbClr val="C00000"/>
                  </a:solidFill>
                </a:uFill>
                <a:latin typeface="Avenir Heavy"/>
                <a:ea typeface="Avenir Heavy"/>
                <a:cs typeface="Avenir Heavy"/>
                <a:sym typeface="Avenir Heavy"/>
              </a:rPr>
              <a:t> silence </a:t>
            </a:r>
            <a:r>
              <a:rPr lang="fr-FR" sz="5400" noProof="0" dirty="0"/>
              <a:t>ne pousse pas </a:t>
            </a:r>
            <a:r>
              <a:rPr lang="fr-FR" sz="5400" noProof="0" dirty="0" smtClean="0"/>
              <a:t/>
            </a:r>
            <a:br>
              <a:rPr lang="fr-FR" sz="5400" noProof="0" dirty="0" smtClean="0"/>
            </a:br>
            <a:r>
              <a:rPr lang="fr-FR" sz="5400" noProof="0" dirty="0" smtClean="0"/>
              <a:t>les </a:t>
            </a:r>
            <a:r>
              <a:rPr lang="fr-FR" sz="5400" noProof="0" dirty="0"/>
              <a:t>auteurs de maltraitance </a:t>
            </a:r>
            <a:r>
              <a:rPr lang="fr-FR" sz="5400" noProof="0" dirty="0" smtClean="0"/>
              <a:t/>
            </a:r>
            <a:br>
              <a:rPr lang="fr-FR" sz="5400" noProof="0" dirty="0" smtClean="0"/>
            </a:br>
            <a:r>
              <a:rPr lang="fr-FR" sz="5400" noProof="0" dirty="0" smtClean="0"/>
              <a:t>à </a:t>
            </a:r>
            <a:r>
              <a:rPr lang="fr-FR" sz="5400" noProof="0" dirty="0"/>
              <a:t>adopter le changement </a:t>
            </a:r>
            <a:r>
              <a:rPr lang="fr-FR" sz="5400" noProof="0" dirty="0" smtClean="0"/>
              <a:t/>
            </a:r>
            <a:br>
              <a:rPr lang="fr-FR" sz="5400" noProof="0" dirty="0" smtClean="0"/>
            </a:br>
            <a:r>
              <a:rPr lang="fr-FR" sz="5400" noProof="0" dirty="0" smtClean="0"/>
              <a:t>avec </a:t>
            </a:r>
            <a:r>
              <a:rPr lang="fr-FR" sz="5400" noProof="0" dirty="0"/>
              <a:t>humilité.</a:t>
            </a:r>
          </a:p>
        </p:txBody>
      </p:sp>
      <p:sp>
        <p:nvSpPr>
          <p:cNvPr id="238" name="Scripture says to hold each other accountable.  (Ephesians 5:11-13)"/>
          <p:cNvSpPr txBox="1">
            <a:spLocks noGrp="1"/>
          </p:cNvSpPr>
          <p:nvPr>
            <p:ph type="body" sz="quarter" idx="1"/>
          </p:nvPr>
        </p:nvSpPr>
        <p:spPr>
          <a:xfrm>
            <a:off x="831850" y="4863782"/>
            <a:ext cx="10515600" cy="1500188"/>
          </a:xfrm>
          <a:prstGeom prst="rect">
            <a:avLst/>
          </a:prstGeom>
        </p:spPr>
        <p:txBody>
          <a:bodyPr/>
          <a:lstStyle/>
          <a:p>
            <a:r>
              <a:rPr lang="fr-FR" noProof="0" dirty="0"/>
              <a:t>La Bible nous dit de répondre mutuellement de nos actes. </a:t>
            </a:r>
            <a:br>
              <a:rPr lang="fr-FR" noProof="0" dirty="0"/>
            </a:br>
            <a:r>
              <a:rPr lang="fr-FR" noProof="0" dirty="0"/>
              <a:t>(Éphésiens 5:11-13)</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0" name="Silence is not part of the biblical process of forgiveness."/>
          <p:cNvSpPr txBox="1">
            <a:spLocks noGrp="1"/>
          </p:cNvSpPr>
          <p:nvPr>
            <p:ph type="title"/>
          </p:nvPr>
        </p:nvSpPr>
        <p:spPr>
          <a:xfrm>
            <a:off x="666750" y="1709738"/>
            <a:ext cx="8620125" cy="2852737"/>
          </a:xfrm>
          <a:prstGeom prst="rect">
            <a:avLst/>
          </a:prstGeom>
        </p:spPr>
        <p:txBody>
          <a:bodyPr>
            <a:normAutofit/>
          </a:bodyPr>
          <a:lstStyle/>
          <a:p>
            <a:r>
              <a:rPr lang="fr-FR" noProof="0" dirty="0" smtClean="0"/>
              <a:t>Le </a:t>
            </a:r>
            <a:r>
              <a:rPr lang="fr-FR" noProof="0" dirty="0" smtClean="0">
                <a:solidFill>
                  <a:srgbClr val="C00000"/>
                </a:solidFill>
                <a:uFill>
                  <a:solidFill>
                    <a:srgbClr val="C00000"/>
                  </a:solidFill>
                </a:uFill>
                <a:latin typeface="Avenir Heavy"/>
                <a:ea typeface="Avenir Heavy"/>
                <a:cs typeface="Avenir Heavy"/>
                <a:sym typeface="Avenir Heavy"/>
              </a:rPr>
              <a:t>silence</a:t>
            </a:r>
            <a:r>
              <a:rPr lang="fr-FR" noProof="0" dirty="0" smtClean="0"/>
              <a:t> ne fait pas </a:t>
            </a:r>
            <a:br>
              <a:rPr lang="fr-FR" noProof="0" dirty="0" smtClean="0"/>
            </a:br>
            <a:r>
              <a:rPr lang="fr-FR" noProof="0" dirty="0" smtClean="0"/>
              <a:t>partie du processus </a:t>
            </a:r>
            <a:br>
              <a:rPr lang="fr-FR" noProof="0" dirty="0" smtClean="0"/>
            </a:br>
            <a:r>
              <a:rPr lang="fr-FR" noProof="0" dirty="0" smtClean="0"/>
              <a:t>biblique de pardon. </a:t>
            </a:r>
            <a:endParaRPr lang="fr-FR" noProof="0" dirty="0"/>
          </a:p>
        </p:txBody>
      </p:sp>
      <p:sp>
        <p:nvSpPr>
          <p:cNvPr id="241" name="Scripture says to rebuke those who harm the little ones.  (Luke 17:3)"/>
          <p:cNvSpPr txBox="1">
            <a:spLocks noGrp="1"/>
          </p:cNvSpPr>
          <p:nvPr>
            <p:ph type="body" sz="quarter" idx="1"/>
          </p:nvPr>
        </p:nvSpPr>
        <p:spPr>
          <a:prstGeom prst="rect">
            <a:avLst/>
          </a:prstGeom>
        </p:spPr>
        <p:txBody>
          <a:bodyPr/>
          <a:lstStyle/>
          <a:p>
            <a:r>
              <a:rPr lang="fr-FR" noProof="0" dirty="0"/>
              <a:t>La Bible nous dit de réprimander ceux qui font du mal aux petits. </a:t>
            </a:r>
            <a:br>
              <a:rPr lang="fr-FR" noProof="0" dirty="0"/>
            </a:br>
            <a:r>
              <a:rPr lang="fr-FR" noProof="0" dirty="0"/>
              <a:t>(Luc 17:3)</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Silence does not bring transformation."/>
          <p:cNvSpPr txBox="1">
            <a:spLocks noGrp="1"/>
          </p:cNvSpPr>
          <p:nvPr>
            <p:ph type="title"/>
          </p:nvPr>
        </p:nvSpPr>
        <p:spPr>
          <a:prstGeom prst="rect">
            <a:avLst/>
          </a:prstGeom>
        </p:spPr>
        <p:txBody>
          <a:bodyPr/>
          <a:lstStyle/>
          <a:p>
            <a:r>
              <a:rPr lang="fr-FR" noProof="0" dirty="0"/>
              <a:t>Le </a:t>
            </a:r>
            <a:r>
              <a:rPr lang="fr-FR" noProof="0" dirty="0">
                <a:solidFill>
                  <a:srgbClr val="C00000"/>
                </a:solidFill>
                <a:uFill>
                  <a:solidFill>
                    <a:srgbClr val="C00000"/>
                  </a:solidFill>
                </a:uFill>
                <a:latin typeface="Avenir Heavy"/>
                <a:ea typeface="Avenir Heavy"/>
                <a:cs typeface="Avenir Heavy"/>
                <a:sym typeface="Avenir Heavy"/>
              </a:rPr>
              <a:t>silence</a:t>
            </a:r>
            <a:r>
              <a:rPr lang="fr-FR" noProof="0" dirty="0"/>
              <a:t> n’apporte pas la transformation. </a:t>
            </a:r>
          </a:p>
        </p:txBody>
      </p:sp>
      <p:sp>
        <p:nvSpPr>
          <p:cNvPr id="244" name="Scripture shows that covering sin brings calamity to the entire community.  (Joshua 7-9)"/>
          <p:cNvSpPr txBox="1">
            <a:spLocks noGrp="1"/>
          </p:cNvSpPr>
          <p:nvPr>
            <p:ph type="body" sz="quarter" idx="1"/>
          </p:nvPr>
        </p:nvSpPr>
        <p:spPr>
          <a:prstGeom prst="rect">
            <a:avLst/>
          </a:prstGeom>
        </p:spPr>
        <p:txBody>
          <a:bodyPr/>
          <a:lstStyle/>
          <a:p>
            <a:r>
              <a:rPr lang="fr-FR" noProof="0" dirty="0"/>
              <a:t>La Bible montre qu’étouffer le péché apporte le malheur à la </a:t>
            </a:r>
            <a:r>
              <a:rPr lang="fr-FR" noProof="0" dirty="0" smtClean="0"/>
              <a:t/>
            </a:r>
            <a:br>
              <a:rPr lang="fr-FR" noProof="0" dirty="0" smtClean="0"/>
            </a:br>
            <a:r>
              <a:rPr lang="fr-FR" noProof="0" dirty="0" smtClean="0"/>
              <a:t>communauté </a:t>
            </a:r>
            <a:r>
              <a:rPr lang="fr-FR" noProof="0" dirty="0"/>
              <a:t>tout entière. </a:t>
            </a:r>
            <a:br>
              <a:rPr lang="fr-FR" noProof="0" dirty="0"/>
            </a:br>
            <a:r>
              <a:rPr lang="fr-FR" noProof="0" dirty="0"/>
              <a:t>(Josué 7-9)</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6" name="Silence does not facilitate healing.  Silence does not save the lambs."/>
          <p:cNvSpPr txBox="1">
            <a:spLocks noGrp="1"/>
          </p:cNvSpPr>
          <p:nvPr>
            <p:ph type="title"/>
          </p:nvPr>
        </p:nvSpPr>
        <p:spPr>
          <a:xfrm>
            <a:off x="246634" y="1682751"/>
            <a:ext cx="10268966" cy="2852737"/>
          </a:xfrm>
          <a:prstGeom prst="rect">
            <a:avLst/>
          </a:prstGeom>
        </p:spPr>
        <p:txBody>
          <a:bodyPr>
            <a:normAutofit/>
          </a:bodyPr>
          <a:lstStyle/>
          <a:p>
            <a:pPr defTabSz="877823">
              <a:defRPr sz="5760"/>
            </a:pPr>
            <a:r>
              <a:rPr lang="fr-FR" sz="5300" noProof="0" dirty="0"/>
              <a:t>Le </a:t>
            </a:r>
            <a:r>
              <a:rPr lang="fr-FR" sz="5300" noProof="0" dirty="0">
                <a:solidFill>
                  <a:srgbClr val="C00000"/>
                </a:solidFill>
                <a:uFill>
                  <a:solidFill>
                    <a:srgbClr val="C00000"/>
                  </a:solidFill>
                </a:uFill>
                <a:latin typeface="Avenir Heavy"/>
                <a:ea typeface="Avenir Heavy"/>
                <a:cs typeface="Avenir Heavy"/>
                <a:sym typeface="Avenir Heavy"/>
              </a:rPr>
              <a:t>silence</a:t>
            </a:r>
            <a:r>
              <a:rPr lang="fr-FR" sz="5300" noProof="0" dirty="0"/>
              <a:t> ne facilite pas la guérison</a:t>
            </a:r>
            <a:r>
              <a:rPr lang="fr-FR" sz="5300" noProof="0" dirty="0" smtClean="0"/>
              <a:t>.</a:t>
            </a:r>
            <a:br>
              <a:rPr lang="fr-FR" sz="5300" noProof="0" dirty="0" smtClean="0"/>
            </a:br>
            <a:r>
              <a:rPr lang="fr-FR" sz="1100" noProof="0" dirty="0"/>
              <a:t/>
            </a:r>
            <a:br>
              <a:rPr lang="fr-FR" sz="1100" noProof="0" dirty="0"/>
            </a:br>
            <a:r>
              <a:rPr lang="fr-FR" sz="5300" noProof="0" dirty="0"/>
              <a:t>Le </a:t>
            </a:r>
            <a:r>
              <a:rPr lang="fr-FR" sz="5300" noProof="0" dirty="0">
                <a:solidFill>
                  <a:srgbClr val="C00000"/>
                </a:solidFill>
                <a:uFill>
                  <a:solidFill>
                    <a:srgbClr val="C00000"/>
                  </a:solidFill>
                </a:uFill>
                <a:latin typeface="Avenir Heavy"/>
                <a:ea typeface="Avenir Heavy"/>
                <a:cs typeface="Avenir Heavy"/>
                <a:sym typeface="Avenir Heavy"/>
              </a:rPr>
              <a:t>silence</a:t>
            </a:r>
            <a:r>
              <a:rPr lang="fr-FR" sz="5300" noProof="0" dirty="0"/>
              <a:t> ne sauve pas les agneaux.</a:t>
            </a:r>
          </a:p>
        </p:txBody>
      </p:sp>
      <p:sp>
        <p:nvSpPr>
          <p:cNvPr id="4" name="Scripture shows that covering sin brings calamity to the entire community.  (Joshua 7-9)">
            <a:extLst>
              <a:ext uri="{FF2B5EF4-FFF2-40B4-BE49-F238E27FC236}">
                <a16:creationId xmlns:a16="http://schemas.microsoft.com/office/drawing/2014/main" id="{53FB10DE-BC45-6744-8AAB-5375F4EA0D85}"/>
              </a:ext>
            </a:extLst>
          </p:cNvPr>
          <p:cNvSpPr txBox="1">
            <a:spLocks noGrp="1"/>
          </p:cNvSpPr>
          <p:nvPr>
            <p:ph type="body" sz="quarter" idx="1"/>
          </p:nvPr>
        </p:nvSpPr>
        <p:spPr>
          <a:xfrm>
            <a:off x="246634" y="4562475"/>
            <a:ext cx="10515600" cy="1500188"/>
          </a:xfrm>
          <a:prstGeom prst="rect">
            <a:avLst/>
          </a:prstGeom>
        </p:spPr>
        <p:txBody>
          <a:bodyPr/>
          <a:lstStyle/>
          <a:p>
            <a:r>
              <a:rPr lang="fr-FR" noProof="0" dirty="0"/>
              <a:t>Brisons le silence, </a:t>
            </a:r>
            <a:r>
              <a:rPr lang="fr-FR" b="1" noProof="0" dirty="0" err="1"/>
              <a:t>end</a:t>
            </a:r>
            <a:r>
              <a:rPr lang="fr-FR" b="1" noProof="0" dirty="0" err="1">
                <a:solidFill>
                  <a:srgbClr val="C00000"/>
                </a:solidFill>
              </a:rPr>
              <a:t>it</a:t>
            </a:r>
            <a:r>
              <a:rPr lang="fr-FR" b="1" noProof="0" dirty="0" err="1"/>
              <a:t>now</a:t>
            </a:r>
            <a:r>
              <a:rPr lang="fr-FR" noProof="0" dirty="0"/>
              <a:t>.</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0" name="Together, we can break the silence.…"/>
          <p:cNvSpPr txBox="1">
            <a:spLocks noGrp="1"/>
          </p:cNvSpPr>
          <p:nvPr>
            <p:ph type="title"/>
          </p:nvPr>
        </p:nvSpPr>
        <p:spPr>
          <a:xfrm>
            <a:off x="1181100" y="2206562"/>
            <a:ext cx="7496175" cy="3541135"/>
          </a:xfrm>
          <a:prstGeom prst="rect">
            <a:avLst/>
          </a:prstGeom>
        </p:spPr>
        <p:txBody>
          <a:bodyPr>
            <a:noAutofit/>
          </a:bodyPr>
          <a:lstStyle/>
          <a:p>
            <a:r>
              <a:rPr lang="fr-FR" sz="5000" noProof="0" dirty="0"/>
              <a:t>Ensemble, nous pouvons </a:t>
            </a:r>
            <a:r>
              <a:rPr lang="fr-FR" sz="5000" noProof="0" dirty="0" smtClean="0"/>
              <a:t/>
            </a:r>
            <a:br>
              <a:rPr lang="fr-FR" sz="5000" noProof="0" dirty="0" smtClean="0"/>
            </a:br>
            <a:r>
              <a:rPr lang="fr-FR" sz="5000" cap="small" noProof="0" dirty="0" smtClean="0">
                <a:latin typeface="Calibri" panose="020F0502020204030204" pitchFamily="34" charset="0"/>
                <a:cs typeface="Calibri" panose="020F0502020204030204" pitchFamily="34" charset="0"/>
              </a:rPr>
              <a:t>briser </a:t>
            </a:r>
            <a:r>
              <a:rPr lang="fr-FR" sz="5000" cap="small" noProof="0" dirty="0">
                <a:latin typeface="Calibri" panose="020F0502020204030204" pitchFamily="34" charset="0"/>
                <a:cs typeface="Calibri" panose="020F0502020204030204" pitchFamily="34" charset="0"/>
              </a:rPr>
              <a:t>le silence.</a:t>
            </a:r>
          </a:p>
          <a:p>
            <a:r>
              <a:rPr lang="fr-FR" sz="5000" noProof="0" dirty="0"/>
              <a:t>Ensemble, nous pouvons </a:t>
            </a:r>
            <a:r>
              <a:rPr lang="fr-FR" sz="5000" noProof="0" dirty="0" smtClean="0"/>
              <a:t/>
            </a:r>
            <a:br>
              <a:rPr lang="fr-FR" sz="5000" noProof="0" dirty="0" smtClean="0"/>
            </a:br>
            <a:r>
              <a:rPr lang="fr-FR" sz="5000" noProof="0" dirty="0" smtClean="0"/>
              <a:t>y </a:t>
            </a:r>
            <a:r>
              <a:rPr lang="fr-FR" sz="5000" noProof="0" dirty="0"/>
              <a:t>mettre un terme </a:t>
            </a:r>
            <a:r>
              <a:rPr lang="fr-FR" sz="5000" noProof="0" dirty="0" smtClean="0"/>
              <a:t/>
            </a:r>
            <a:br>
              <a:rPr lang="fr-FR" sz="5000" noProof="0" dirty="0" smtClean="0"/>
            </a:br>
            <a:r>
              <a:rPr lang="fr-FR" sz="5000" noProof="0" dirty="0" smtClean="0"/>
              <a:t>maintenant : </a:t>
            </a:r>
            <a:r>
              <a:rPr lang="fr-FR" sz="5000" b="1" noProof="0" dirty="0" err="1" smtClean="0">
                <a:latin typeface="Avenir Heavy"/>
                <a:ea typeface="Avenir Heavy"/>
                <a:cs typeface="Avenir Heavy"/>
                <a:sym typeface="Avenir Heavy"/>
              </a:rPr>
              <a:t>end</a:t>
            </a:r>
            <a:r>
              <a:rPr lang="fr-FR" sz="5000" b="1" noProof="0" dirty="0" err="1" smtClean="0">
                <a:solidFill>
                  <a:srgbClr val="C00000"/>
                </a:solidFill>
                <a:uFill>
                  <a:solidFill>
                    <a:srgbClr val="C00000"/>
                  </a:solidFill>
                </a:uFill>
                <a:latin typeface="Avenir Heavy"/>
                <a:ea typeface="Avenir Heavy"/>
                <a:cs typeface="Avenir Heavy"/>
                <a:sym typeface="Avenir Heavy"/>
              </a:rPr>
              <a:t>it</a:t>
            </a:r>
            <a:r>
              <a:rPr lang="fr-FR" sz="5000" b="1" noProof="0" dirty="0" err="1" smtClean="0">
                <a:latin typeface="Avenir Heavy"/>
                <a:ea typeface="Avenir Heavy"/>
                <a:cs typeface="Avenir Heavy"/>
                <a:sym typeface="Avenir Heavy"/>
              </a:rPr>
              <a:t>now</a:t>
            </a:r>
            <a:r>
              <a:rPr lang="fr-FR" sz="5000" noProof="0" dirty="0"/>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8" name="According to RAINN.org:"/>
          <p:cNvSpPr txBox="1">
            <a:spLocks noGrp="1"/>
          </p:cNvSpPr>
          <p:nvPr>
            <p:ph type="title"/>
          </p:nvPr>
        </p:nvSpPr>
        <p:spPr>
          <a:xfrm>
            <a:off x="234696" y="1046162"/>
            <a:ext cx="10515600" cy="1325563"/>
          </a:xfrm>
          <a:prstGeom prst="rect">
            <a:avLst/>
          </a:prstGeom>
        </p:spPr>
        <p:txBody>
          <a:bodyPr/>
          <a:lstStyle/>
          <a:p>
            <a:r>
              <a:rPr lang="fr-FR" b="1" noProof="0" dirty="0"/>
              <a:t>D’après </a:t>
            </a:r>
            <a:r>
              <a:rPr lang="fr-FR" b="1" noProof="0" dirty="0" smtClean="0"/>
              <a:t>RAINN.org : </a:t>
            </a:r>
            <a:endParaRPr lang="fr-FR" b="1" noProof="0" dirty="0"/>
          </a:p>
        </p:txBody>
      </p:sp>
      <p:sp>
        <p:nvSpPr>
          <p:cNvPr id="119" name="1 in 9 girls experience sexual abuse or assault by an adult.…"/>
          <p:cNvSpPr txBox="1">
            <a:spLocks noGrp="1"/>
          </p:cNvSpPr>
          <p:nvPr>
            <p:ph type="body" idx="1"/>
          </p:nvPr>
        </p:nvSpPr>
        <p:spPr>
          <a:xfrm>
            <a:off x="234696" y="2506662"/>
            <a:ext cx="9201912" cy="3071178"/>
          </a:xfrm>
          <a:prstGeom prst="rect">
            <a:avLst/>
          </a:prstGeom>
        </p:spPr>
        <p:txBody>
          <a:bodyPr>
            <a:normAutofit fontScale="92500" lnSpcReduction="20000"/>
          </a:bodyPr>
          <a:lstStyle/>
          <a:p>
            <a:r>
              <a:rPr lang="fr-FR" noProof="0" dirty="0"/>
              <a:t>1 fille sur 9 a vécu une agression ou un abus sexuel de la part d’un adulte.</a:t>
            </a:r>
          </a:p>
          <a:p>
            <a:r>
              <a:rPr lang="fr-FR" noProof="0" dirty="0"/>
              <a:t>1 garçon sur 53 a vécu une agression ou un abus sexuel de la part d’un adulte.</a:t>
            </a:r>
          </a:p>
          <a:p>
            <a:r>
              <a:rPr lang="fr-FR" noProof="0" dirty="0" smtClean="0"/>
              <a:t>82 % </a:t>
            </a:r>
            <a:r>
              <a:rPr lang="fr-FR" noProof="0" dirty="0"/>
              <a:t>de toutes les victimes de moins de 18 ans sont des filles.</a:t>
            </a:r>
          </a:p>
          <a:p>
            <a:r>
              <a:rPr lang="fr-FR" noProof="0" dirty="0"/>
              <a:t>Les filles âgées de 16 à 19 ans ont QUATRE fois plus de probabilités d’être violées que le reste de la population.</a:t>
            </a:r>
          </a:p>
          <a:p>
            <a:r>
              <a:rPr lang="fr-FR" noProof="0" dirty="0"/>
              <a:t>Sur 10 victimes de viol, 9 sont de sexe féminin.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1" name="According to RAINN.org"/>
          <p:cNvSpPr txBox="1">
            <a:spLocks noGrp="1"/>
          </p:cNvSpPr>
          <p:nvPr>
            <p:ph type="title"/>
          </p:nvPr>
        </p:nvSpPr>
        <p:spPr>
          <a:xfrm>
            <a:off x="271272" y="1046162"/>
            <a:ext cx="10515600" cy="1325563"/>
          </a:xfrm>
          <a:prstGeom prst="rect">
            <a:avLst/>
          </a:prstGeom>
        </p:spPr>
        <p:txBody>
          <a:bodyPr/>
          <a:lstStyle/>
          <a:p>
            <a:r>
              <a:rPr lang="fr-FR" b="1" noProof="0" dirty="0"/>
              <a:t>D’après </a:t>
            </a:r>
            <a:r>
              <a:rPr lang="fr-FR" b="1" noProof="0" dirty="0" smtClean="0"/>
              <a:t>RAINN.org :</a:t>
            </a:r>
            <a:endParaRPr lang="fr-FR" b="1" noProof="0" dirty="0"/>
          </a:p>
        </p:txBody>
      </p:sp>
      <p:sp>
        <p:nvSpPr>
          <p:cNvPr id="122" name="Effects of child sexual abuse include:…"/>
          <p:cNvSpPr txBox="1">
            <a:spLocks noGrp="1"/>
          </p:cNvSpPr>
          <p:nvPr>
            <p:ph type="body" idx="1"/>
          </p:nvPr>
        </p:nvSpPr>
        <p:spPr>
          <a:xfrm>
            <a:off x="271272" y="2506662"/>
            <a:ext cx="10515600" cy="4351338"/>
          </a:xfrm>
          <a:prstGeom prst="rect">
            <a:avLst/>
          </a:prstGeom>
        </p:spPr>
        <p:txBody>
          <a:bodyPr/>
          <a:lstStyle/>
          <a:p>
            <a:r>
              <a:rPr lang="fr-FR" noProof="0" dirty="0"/>
              <a:t>Parmi les conséquences des abus sexuels sur les enfants, on a :</a:t>
            </a:r>
          </a:p>
          <a:p>
            <a:pPr marL="685800" lvl="1" indent="-228600"/>
            <a:r>
              <a:rPr lang="fr-FR" noProof="0" dirty="0"/>
              <a:t>Une augmentation des risques pour la santé mentale.</a:t>
            </a:r>
          </a:p>
          <a:p>
            <a:pPr marL="685800" lvl="1" indent="-228600"/>
            <a:r>
              <a:rPr lang="fr-FR" noProof="0" dirty="0"/>
              <a:t>4x plus de risques de toxicomanie.</a:t>
            </a:r>
          </a:p>
          <a:p>
            <a:pPr marL="685800" lvl="1" indent="-228600"/>
            <a:r>
              <a:rPr lang="fr-FR" noProof="0" dirty="0"/>
              <a:t>4x plus de risques de vivre un état de TSPT à l’âge adulte.</a:t>
            </a:r>
          </a:p>
          <a:p>
            <a:pPr marL="685800" lvl="1" indent="-228600"/>
            <a:r>
              <a:rPr lang="fr-FR" noProof="0" dirty="0"/>
              <a:t>3x plus de risques de souffrir de dépression sévère à l’âge adulte.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4" name="How can we keep our children safe?"/>
          <p:cNvSpPr txBox="1">
            <a:spLocks noGrp="1"/>
          </p:cNvSpPr>
          <p:nvPr>
            <p:ph type="title"/>
          </p:nvPr>
        </p:nvSpPr>
        <p:spPr>
          <a:xfrm>
            <a:off x="1243584" y="2002631"/>
            <a:ext cx="7626096" cy="2852737"/>
          </a:xfrm>
          <a:prstGeom prst="rect">
            <a:avLst/>
          </a:prstGeom>
        </p:spPr>
        <p:txBody>
          <a:bodyPr>
            <a:normAutofit/>
          </a:bodyPr>
          <a:lstStyle/>
          <a:p>
            <a:pPr algn="ctr"/>
            <a:r>
              <a:rPr lang="fr-FR" sz="5400" b="1" noProof="0" dirty="0"/>
              <a:t>Comment protéger nos enfants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7" name="Where Youth Violence Begins:"/>
          <p:cNvSpPr txBox="1">
            <a:spLocks noGrp="1"/>
          </p:cNvSpPr>
          <p:nvPr>
            <p:ph type="title"/>
          </p:nvPr>
        </p:nvSpPr>
        <p:spPr>
          <a:xfrm>
            <a:off x="347113" y="1283827"/>
            <a:ext cx="10515600" cy="1325563"/>
          </a:xfrm>
          <a:prstGeom prst="rect">
            <a:avLst/>
          </a:prstGeom>
        </p:spPr>
        <p:txBody>
          <a:bodyPr/>
          <a:lstStyle/>
          <a:p>
            <a:r>
              <a:rPr lang="fr-FR" b="1" noProof="0" dirty="0"/>
              <a:t>Où commence la violence des</a:t>
            </a:r>
            <a:r>
              <a:rPr lang="fr-FR" b="1" noProof="0" dirty="0">
                <a:solidFill>
                  <a:srgbClr val="FF0000"/>
                </a:solidFill>
              </a:rPr>
              <a:t> </a:t>
            </a:r>
            <a:r>
              <a:rPr lang="fr-FR" b="1" noProof="0" dirty="0" smtClean="0"/>
              <a:t>jeunes :</a:t>
            </a:r>
            <a:endParaRPr lang="fr-FR" b="1" noProof="0" dirty="0"/>
          </a:p>
        </p:txBody>
      </p:sp>
      <p:sp>
        <p:nvSpPr>
          <p:cNvPr id="128" name="93% of sexual abuse perpetrators are known to the child.…"/>
          <p:cNvSpPr txBox="1">
            <a:spLocks noGrp="1"/>
          </p:cNvSpPr>
          <p:nvPr>
            <p:ph type="body" idx="1"/>
          </p:nvPr>
        </p:nvSpPr>
        <p:spPr>
          <a:xfrm>
            <a:off x="427795" y="2596410"/>
            <a:ext cx="7129451" cy="2386157"/>
          </a:xfrm>
          <a:prstGeom prst="rect">
            <a:avLst/>
          </a:prstGeom>
        </p:spPr>
        <p:txBody>
          <a:bodyPr>
            <a:normAutofit/>
          </a:bodyPr>
          <a:lstStyle/>
          <a:p>
            <a:r>
              <a:rPr lang="fr-FR" noProof="0" dirty="0" smtClean="0"/>
              <a:t>93 % </a:t>
            </a:r>
            <a:r>
              <a:rPr lang="fr-FR" noProof="0" dirty="0"/>
              <a:t>des auteurs d’abus sexuels sont connus de l’enfant.</a:t>
            </a:r>
          </a:p>
          <a:p>
            <a:r>
              <a:rPr lang="fr-FR" noProof="0" dirty="0" smtClean="0"/>
              <a:t>34 % </a:t>
            </a:r>
            <a:r>
              <a:rPr lang="fr-FR" noProof="0" dirty="0"/>
              <a:t>de ce nombre sont des membres de la famille.</a:t>
            </a:r>
          </a:p>
          <a:p>
            <a:r>
              <a:rPr lang="fr-FR" noProof="0" dirty="0"/>
              <a:t>Seulement </a:t>
            </a:r>
            <a:r>
              <a:rPr lang="fr-FR" noProof="0" dirty="0" smtClean="0"/>
              <a:t>7 % </a:t>
            </a:r>
            <a:r>
              <a:rPr lang="fr-FR" noProof="0" dirty="0"/>
              <a:t>sont inconnus de l’enfant.</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18568</TotalTime>
  <Words>6352</Words>
  <Application>Microsoft Office PowerPoint</Application>
  <PresentationFormat>Widescreen</PresentationFormat>
  <Paragraphs>311</Paragraphs>
  <Slides>56</Slides>
  <Notes>54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56</vt:i4>
      </vt:variant>
    </vt:vector>
  </HeadingPairs>
  <TitlesOfParts>
    <vt:vector size="72" baseType="lpstr">
      <vt:lpstr>Arial Unicode MS</vt:lpstr>
      <vt:lpstr>Arial</vt:lpstr>
      <vt:lpstr>Avenir Book</vt:lpstr>
      <vt:lpstr>AVENIR BOOK OBLIQUE</vt:lpstr>
      <vt:lpstr>Avenir Heavy</vt:lpstr>
      <vt:lpstr>Avenir Next</vt:lpstr>
      <vt:lpstr>Avenir Next LT Pro</vt:lpstr>
      <vt:lpstr>Book Antiqua</vt:lpstr>
      <vt:lpstr>Calibri</vt:lpstr>
      <vt:lpstr>Calibri Light</vt:lpstr>
      <vt:lpstr>Carlito</vt:lpstr>
      <vt:lpstr>Helvetica Neue</vt:lpstr>
      <vt:lpstr>Symbol</vt:lpstr>
      <vt:lpstr>Times New Roman</vt:lpstr>
      <vt:lpstr>Tw Cen MT</vt:lpstr>
      <vt:lpstr>Office Theme</vt:lpstr>
      <vt:lpstr>RAMENER LA PAIX AU FOYER</vt:lpstr>
      <vt:lpstr>Verset biblique</vt:lpstr>
      <vt:lpstr>La petite personne</vt:lpstr>
      <vt:lpstr>Statistiques sur la violence des jeunes</vt:lpstr>
      <vt:lpstr>D’après l’Organisation mondiale de la Santé :</vt:lpstr>
      <vt:lpstr>D’après RAINN.org : </vt:lpstr>
      <vt:lpstr>D’après RAINN.org :</vt:lpstr>
      <vt:lpstr>Comment protéger nos enfants ?</vt:lpstr>
      <vt:lpstr>Où commence la violence des jeunes :</vt:lpstr>
      <vt:lpstr>« Bien trop souvent, l’endroit le plus violent pour les enfants, c’est le foyer. » </vt:lpstr>
      <vt:lpstr>Expériences Négatives durant l’Enfance (ENE) </vt:lpstr>
      <vt:lpstr>Parmi les ENE, on peut avoir :</vt:lpstr>
      <vt:lpstr>« Et Jésus grandissait en sagesse, en taille et en grâce, devant Dieu et devant les hommes. »</vt:lpstr>
      <vt:lpstr>PowerPoint Presentation</vt:lpstr>
      <vt:lpstr>PowerPoint Presentation</vt:lpstr>
      <vt:lpstr>PowerPoint Presentation</vt:lpstr>
      <vt:lpstr>« Les solutions pour prévenir les expériences négatives durant l’enfance doivent commencer au sein du foyer. »</vt:lpstr>
      <vt:lpstr>Le foyer n’est pas sûr quand les enfants :</vt:lpstr>
      <vt:lpstr>« L’atmosphère qui entoure l’âme des parents emplit toute la maison, et se fait sentir dans toutes les sphères du foyer. »</vt:lpstr>
      <vt:lpstr>« Si nous voulons nous occuper de l’épidémie d’agressions parmi nos jeunes, nous devons évaluer les normes culturelles qui existent au sein de nos foyers. »</vt:lpstr>
      <vt:lpstr>Quand nos foyers sont bâtis sur les  concepts de pouvoir et de contrôle…</vt:lpstr>
      <vt:lpstr>« La lumière est venue dans le monde, et les hommes ont aimé les ténèbres plus que la lumière, parce que leurs œuvres étaient mauvaises. Car quiconque fait le mal a de la haine pour la lumière et ne vient pas à la lumière, de peur que ses œuvres ne soient réprouvées. »</vt:lpstr>
      <vt:lpstr>« Mais celui qui pratique la vérité vient à la lumière, afin qu’il soit manifeste que ses œuvres sont faites en Dieu. »</vt:lpstr>
      <vt:lpstr>« Les communautés d’église peuvent à leur insu encourager des modes de pensée qui augmentent les types de comportements violents, parce que nous idolâtrons ceux qui exercent le pouvoir. »</vt:lpstr>
      <vt:lpstr>« Mais le fruit de l’Esprit est : amour, joie, paix, patience, bonté, bienveillance, fidélité, douceur, maîtrise de soi. »</vt:lpstr>
      <vt:lpstr>Quand nous nous focalisons sur :</vt:lpstr>
      <vt:lpstr>Christ est un avec le Père d’amour. </vt:lpstr>
      <vt:lpstr>Quand nous nous focalisons sur le pouvoir au lieu de nous focaliser sur l’esprit de service, nous perpétuons une atmosphère propice aux violences.</vt:lpstr>
      <vt:lpstr>Nous cherchons, de manière injuste, à détenir la puissance de Dieu, sans posséder le caractère de Dieu.</vt:lpstr>
      <vt:lpstr>« Celui qui aime son frère ou sa sœur reste dans la lumière, il ne risque pas de tomber dans le péché. Mais celui qui déteste [maltraite] son frère ou sa sœur est dans la nuit. »</vt:lpstr>
      <vt:lpstr>Quand nous avons le courage nécessaire pour parler ouvertement et honnêtement de la manière de créer des foyers pleins de bonté et de compassion …</vt:lpstr>
      <vt:lpstr>… quand nous refusons de protéger et de permettre des habitudes familiales qui cautionnent un esprit de violence et d’agression envers la nouvelle génération…</vt:lpstr>
      <vt:lpstr>… alors l’église peut commencer à connaître le réveil et la guérison. </vt:lpstr>
      <vt:lpstr>Tant que nous ne faisons pas  cela, nous dérobons collectivement dans le cœur de nos enfants les trésors que sont la sécurité et  la confiance.</vt:lpstr>
      <vt:lpstr>Quand nous dénaturons le caractère de Dieu, nous transgressons le troisième commandement.</vt:lpstr>
      <vt:lpstr>« Tu ne prendras pas le nom de l’Éternel, ton Dieu, en vain; car l’Éternel ne tiendra pas pour innocent celui qui prendra son nom en vain. »</vt:lpstr>
      <vt:lpstr>Quand notre exemple quotidien ne présente pas le Fruit de l’Esprit, nous prenons le nom de Dieu en vain.</vt:lpstr>
      <vt:lpstr>Quand nous suivons les désirs de notre « chair », les conséquences sont évidentes : « inconduite, impureté, débauche, idolâtrie, magie, hostilités, discorde, jalousie, fureurs, rivalités, divisions, partis-pris, envie, ivrognerie, orgies, et choses semblables. Je vous préviens comme je l’ai déjà fait : ceux qui se livrent à de telles pratiques n’hériteront pas du royaume de Dieu. » </vt:lpstr>
      <vt:lpstr>« Le foyer devrait être un coin du ciel sur la terre, un endroit où les affections sont cultivées et non soigneusement refoulées. Notre bonheur dépend de cette culture réciproque de l’amour, de la sympathie et de la vraie courtoisie.</vt:lpstr>
      <vt:lpstr>La plus belle illustration du ciel est un foyer dirigé par l’Esprit du Seigneur. Lorsque la volonté de Dieu s’accomplira, le mari et la femme auront du respect l’un pour l’autre et cultiveront l’amour et la confiance. »</vt:lpstr>
      <vt:lpstr>« N’oubliez jamais que vous rendez votre foyer lumineux et heureux pour vous-mêmes et pour vos enfants en vous attachant aux vertus du Sauveur. Des difficultés peuvent surgir : elles sont le lot de l’humanité.</vt:lpstr>
      <vt:lpstr>Que la gratitude et la bonté illuminent votre cœur, même aux jours les plus sombres. Sous son apparence de simplicité et de monotonie, le foyer peut être un endroit où des paroles gaies sont prononcées et où des actes de bonté sont accomplis, où la courtoisie et l’amour sont des hôtes permanents. »</vt:lpstr>
      <vt:lpstr>« Ni le mari ni la femme ne devraient chercher à exercer sur son conjoint une autorité arbitraire. N’essayez pas de vous obliger mutuellement à céder à vos désirs. Vous ne sauriez ainsi conserver un amour réciproque. Soyez bons, patients, indulgents, aimables et courtois. »</vt:lpstr>
      <vt:lpstr>« Malheur à ceux qui appellent le mal bien et le bien mal, qui changent les ténèbres en lumière et la lumière en ténèbres, qui changent l’amertume en douceur et la douceur en amertume! »</vt:lpstr>
      <vt:lpstr>L’apôtre Paul nous enseigne clairement à :</vt:lpstr>
      <vt:lpstr>Quand nous :</vt:lpstr>
      <vt:lpstr>Aussi longtemps que :</vt:lpstr>
      <vt:lpstr>…alors nous disons à nos jeunes :</vt:lpstr>
      <vt:lpstr>Nous devons nous regarder dans le miroir et nous occuper de notre propre violence, de notre propre agression, de ce sentiment que nous aurions un droit de contrôle et de pouvoir sur les autres.</vt:lpstr>
      <vt:lpstr>Commençons par être disposés à faire tout ce qu’il faut pour briser le silence . . . et y mettre un terme maintenant : enditnow®.</vt:lpstr>
      <vt:lpstr>Le silence, ce n’est pas ainsi que Dieu définit la bonne manière d’aimer les autres.</vt:lpstr>
      <vt:lpstr>Le silence ne pousse pas  les auteurs de maltraitance  à adopter le changement  avec humilité.</vt:lpstr>
      <vt:lpstr>Le silence ne fait pas  partie du processus  biblique de pardon. </vt:lpstr>
      <vt:lpstr>Le silence n’apporte pas la transformation. </vt:lpstr>
      <vt:lpstr>Le silence ne facilite pas la guérison.  Le silence ne sauve pas les agneaux.</vt:lpstr>
      <vt:lpstr>Ensemble, nous pouvons  briser le silence. Ensemble, nous pouvons  y mettre un terme  maintenant : enditnow.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Peace Home</dc:title>
  <dc:creator>Fanny</dc:creator>
  <cp:lastModifiedBy>Liz</cp:lastModifiedBy>
  <cp:revision>44</cp:revision>
  <dcterms:modified xsi:type="dcterms:W3CDTF">2021-06-22T18:02:32Z</dcterms:modified>
</cp:coreProperties>
</file>