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57" r:id="rId3"/>
    <p:sldId id="258" r:id="rId4"/>
    <p:sldId id="259" r:id="rId5"/>
    <p:sldId id="266" r:id="rId6"/>
    <p:sldId id="267" r:id="rId7"/>
    <p:sldId id="261" r:id="rId8"/>
    <p:sldId id="262" r:id="rId9"/>
    <p:sldId id="263"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17"/>
    <p:restoredTop sz="82987"/>
  </p:normalViewPr>
  <p:slideViewPr>
    <p:cSldViewPr snapToGrid="0" snapToObjects="1">
      <p:cViewPr varScale="1">
        <p:scale>
          <a:sx n="51" d="100"/>
          <a:sy n="51" d="100"/>
        </p:scale>
        <p:origin x="1768" y="192"/>
      </p:cViewPr>
      <p:guideLst/>
    </p:cSldViewPr>
  </p:slideViewPr>
  <p:notesTextViewPr>
    <p:cViewPr>
      <p:scale>
        <a:sx n="1" d="1"/>
        <a:sy n="1" d="1"/>
      </p:scale>
      <p:origin x="0" y="0"/>
    </p:cViewPr>
  </p:notesTextViewPr>
  <p:notesViewPr>
    <p:cSldViewPr snapToGrid="0" snapToObjects="1">
      <p:cViewPr varScale="1">
        <p:scale>
          <a:sx n="48" d="100"/>
          <a:sy n="48" d="100"/>
        </p:scale>
        <p:origin x="3208" y="200"/>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4E5F1A-C40E-ED42-995A-76FFF6A6955E}" type="datetimeFigureOut">
              <a:rPr lang="en-US" smtClean="0"/>
              <a:t>3/4/16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257B33-0118-DE47-AE92-454E530EBECE}" type="slidenum">
              <a:rPr lang="en-US" smtClean="0"/>
              <a:t>‹#›</a:t>
            </a:fld>
            <a:endParaRPr lang="en-US"/>
          </a:p>
        </p:txBody>
      </p:sp>
    </p:spTree>
    <p:extLst>
      <p:ext uri="{BB962C8B-B14F-4D97-AF65-F5344CB8AC3E}">
        <p14:creationId xmlns:p14="http://schemas.microsoft.com/office/powerpoint/2010/main" val="2114539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257B33-0118-DE47-AE92-454E530EBECE}" type="slidenum">
              <a:rPr lang="en-US" smtClean="0"/>
              <a:t>1</a:t>
            </a:fld>
            <a:endParaRPr lang="en-US"/>
          </a:p>
        </p:txBody>
      </p:sp>
    </p:spTree>
    <p:extLst>
      <p:ext uri="{BB962C8B-B14F-4D97-AF65-F5344CB8AC3E}">
        <p14:creationId xmlns:p14="http://schemas.microsoft.com/office/powerpoint/2010/main" val="673606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MY PRAYER FOR TODAY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Dear God, I want to be more organized. I thank You that You show us Your wonderful plan in making our world and putting it all together so perfectly. Thank You for making me and for the beautiful way my body is put together in such an orderly fashion. Help me to take care of my environment and myself so I can glorify You in everything I am and do. Help me to clear the clutter from the space where I live and work. Also to clear the clutter from my mind, so that I can concentrate on Your goodness and plan for my life.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257B33-0118-DE47-AE92-454E530EBECE}" type="slidenum">
              <a:rPr lang="en-US" smtClean="0"/>
              <a:t>10</a:t>
            </a:fld>
            <a:endParaRPr lang="en-US"/>
          </a:p>
        </p:txBody>
      </p:sp>
    </p:spTree>
    <p:extLst>
      <p:ext uri="{BB962C8B-B14F-4D97-AF65-F5344CB8AC3E}">
        <p14:creationId xmlns:p14="http://schemas.microsoft.com/office/powerpoint/2010/main" val="14361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AN ORGANIZED WOMAN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257B33-0118-DE47-AE92-454E530EBECE}" type="slidenum">
              <a:rPr lang="en-US" smtClean="0"/>
              <a:t>2</a:t>
            </a:fld>
            <a:endParaRPr lang="en-US"/>
          </a:p>
        </p:txBody>
      </p:sp>
    </p:spTree>
    <p:extLst>
      <p:ext uri="{BB962C8B-B14F-4D97-AF65-F5344CB8AC3E}">
        <p14:creationId xmlns:p14="http://schemas.microsoft.com/office/powerpoint/2010/main" val="356485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699247"/>
            <a:ext cx="3343835" cy="2507876"/>
          </a:xfrm>
        </p:spPr>
      </p:sp>
      <p:sp>
        <p:nvSpPr>
          <p:cNvPr id="3" name="Notes Placeholder 2"/>
          <p:cNvSpPr>
            <a:spLocks noGrp="1"/>
          </p:cNvSpPr>
          <p:nvPr>
            <p:ph type="body" idx="1"/>
          </p:nvPr>
        </p:nvSpPr>
        <p:spPr>
          <a:xfrm>
            <a:off x="685800" y="3271000"/>
            <a:ext cx="5486400" cy="3600450"/>
          </a:xfrm>
        </p:spPr>
        <p:txBody>
          <a:bodyPr/>
          <a:lstStyle/>
          <a:p>
            <a:r>
              <a:rPr lang="en-US" sz="1200" kern="1200" dirty="0" smtClean="0">
                <a:solidFill>
                  <a:schemeClr val="tx1"/>
                </a:solidFill>
                <a:effectLst/>
                <a:latin typeface="+mn-lt"/>
                <a:ea typeface="+mn-ea"/>
                <a:cs typeface="+mn-cs"/>
              </a:rPr>
              <a:t> “But everything should be done in a fitting and orderly way.”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1 Corinthians 14:40</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universe demonstrates that God is a God of order. In making our </a:t>
            </a:r>
            <a:r>
              <a:rPr lang="en-US" sz="1200" kern="1200" dirty="0" err="1" smtClean="0">
                <a:solidFill>
                  <a:schemeClr val="tx1"/>
                </a:solidFill>
                <a:effectLst/>
                <a:latin typeface="+mn-lt"/>
                <a:ea typeface="+mn-ea"/>
                <a:cs typeface="+mn-cs"/>
              </a:rPr>
              <a:t>worldHe</a:t>
            </a:r>
            <a:r>
              <a:rPr lang="en-US" sz="1200" kern="1200" dirty="0" smtClean="0">
                <a:solidFill>
                  <a:schemeClr val="tx1"/>
                </a:solidFill>
                <a:effectLst/>
                <a:latin typeface="+mn-lt"/>
                <a:ea typeface="+mn-ea"/>
                <a:cs typeface="+mn-cs"/>
              </a:rPr>
              <a:t> brought something beautiful out of chaos in making our world, and He keeps it functioning in the most amazing way. When we read even small amounts of science literature and look at some detailed nature pictures, we are thrilled at how beautifully organized everything is and how it keeps running smoothly—all because God made it that way. We are able to breathe and live because God is organized. If it were not so, we would not be here. It is our privilege to cooperate with God. We are stewards of the earth and of our homes. To have a happy, well-functioning family and home, we need to be organized. This lesson will provide some wonderful suggestions and tools. When we are organized, we will have more time to spend with Jesus, which in turn will make us quieter and able to hear that still, small voice guiding us all the time.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Bible tells us that God is a God of order. The Creation story demonstrates this. The building of the Sanctuary, as told in the Old Testament, also bears witness to that fact. Proverbs 31 describes an extremely organized woman as a role model. The Bible says, “But everything should be done in a fitting and orderly way” (1 Corinthians 14:40).</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Once we recognize the importance of being organized, we can find many materials to help us. We can read about women who, through God’s grace, changed their ways and became organized. Emilie Barnes, Robyn Pearce, </a:t>
            </a:r>
            <a:r>
              <a:rPr lang="en-US" sz="1200" kern="1200" dirty="0" err="1" smtClean="0">
                <a:solidFill>
                  <a:schemeClr val="tx1"/>
                </a:solidFill>
                <a:effectLst/>
                <a:latin typeface="+mn-lt"/>
                <a:ea typeface="+mn-ea"/>
                <a:cs typeface="+mn-cs"/>
              </a:rPr>
              <a:t>Lissanne</a:t>
            </a:r>
            <a:r>
              <a:rPr lang="en-US" sz="1200" kern="1200" dirty="0" smtClean="0">
                <a:solidFill>
                  <a:schemeClr val="tx1"/>
                </a:solidFill>
                <a:effectLst/>
                <a:latin typeface="+mn-lt"/>
                <a:ea typeface="+mn-ea"/>
                <a:cs typeface="+mn-cs"/>
              </a:rPr>
              <a:t> Oliver wrote about their experiences and provide inspiration and guidance to be well organized. In the 21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Century, books, Internet blogs, YouTube tutorials, and other materials abound to help us eliminate clutter and become organized.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257B33-0118-DE47-AE92-454E530EBECE}" type="slidenum">
              <a:rPr lang="en-US" smtClean="0"/>
              <a:t>3</a:t>
            </a:fld>
            <a:endParaRPr lang="en-US"/>
          </a:p>
        </p:txBody>
      </p:sp>
    </p:spTree>
    <p:extLst>
      <p:ext uri="{BB962C8B-B14F-4D97-AF65-F5344CB8AC3E}">
        <p14:creationId xmlns:p14="http://schemas.microsoft.com/office/powerpoint/2010/main" val="2119184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will look at 10 tools for organizing </a:t>
            </a:r>
            <a:r>
              <a:rPr lang="en-US" sz="1200" i="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and 10 tips for organizing </a:t>
            </a:r>
            <a:r>
              <a:rPr lang="en-US" sz="1200" i="1" kern="1200" dirty="0" smtClean="0">
                <a:solidFill>
                  <a:schemeClr val="tx1"/>
                </a:solidFill>
                <a:effectLst/>
                <a:latin typeface="+mn-lt"/>
                <a:ea typeface="+mn-ea"/>
                <a:cs typeface="+mn-cs"/>
              </a:rPr>
              <a:t>space. </a:t>
            </a:r>
            <a:r>
              <a:rPr lang="en-US" sz="1200" kern="1200" dirty="0" smtClean="0">
                <a:solidFill>
                  <a:schemeClr val="tx1"/>
                </a:solidFill>
                <a:effectLst/>
                <a:latin typeface="+mn-lt"/>
                <a:ea typeface="+mn-ea"/>
                <a:cs typeface="+mn-cs"/>
              </a:rPr>
              <a:t>Some of these can be condensed, and a computer can take the place of many items. Select the system that works best for you.</a:t>
            </a: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257B33-0118-DE47-AE92-454E530EBECE}" type="slidenum">
              <a:rPr lang="en-US" smtClean="0"/>
              <a:t>4</a:t>
            </a:fld>
            <a:endParaRPr lang="en-US"/>
          </a:p>
        </p:txBody>
      </p:sp>
    </p:spTree>
    <p:extLst>
      <p:ext uri="{BB962C8B-B14F-4D97-AF65-F5344CB8AC3E}">
        <p14:creationId xmlns:p14="http://schemas.microsoft.com/office/powerpoint/2010/main" val="1445518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3341" y="591671"/>
            <a:ext cx="3200400" cy="2400300"/>
          </a:xfrm>
        </p:spPr>
      </p:sp>
      <p:sp>
        <p:nvSpPr>
          <p:cNvPr id="3" name="Notes Placeholder 2"/>
          <p:cNvSpPr>
            <a:spLocks noGrp="1"/>
          </p:cNvSpPr>
          <p:nvPr>
            <p:ph type="body" idx="1"/>
          </p:nvPr>
        </p:nvSpPr>
        <p:spPr>
          <a:xfrm>
            <a:off x="685800" y="3109635"/>
            <a:ext cx="5486400" cy="3600450"/>
          </a:xfrm>
        </p:spPr>
        <p:txBody>
          <a:bodyPr/>
          <a:lstStyle/>
          <a:p>
            <a:r>
              <a:rPr lang="en-US" sz="1200" b="1" kern="1200" dirty="0" smtClean="0">
                <a:solidFill>
                  <a:schemeClr val="tx1"/>
                </a:solidFill>
                <a:effectLst/>
                <a:latin typeface="+mn-lt"/>
                <a:ea typeface="+mn-ea"/>
                <a:cs typeface="+mn-cs"/>
              </a:rPr>
              <a:t>1. Learn to say no.</a:t>
            </a:r>
            <a:r>
              <a:rPr lang="en-US" sz="1200" kern="1200" dirty="0" smtClean="0">
                <a:solidFill>
                  <a:schemeClr val="tx1"/>
                </a:solidFill>
                <a:effectLst/>
                <a:latin typeface="+mn-lt"/>
                <a:ea typeface="+mn-ea"/>
                <a:cs typeface="+mn-cs"/>
              </a:rPr>
              <a:t> The woman of excellence knows that she must say NO to the good so that she can say YES to the best.</a:t>
            </a:r>
          </a:p>
          <a:p>
            <a:r>
              <a:rPr lang="en-US" sz="1200" b="1" kern="1200" dirty="0" smtClean="0">
                <a:solidFill>
                  <a:schemeClr val="tx1"/>
                </a:solidFill>
                <a:effectLst/>
                <a:latin typeface="+mn-lt"/>
                <a:ea typeface="+mn-ea"/>
                <a:cs typeface="+mn-cs"/>
              </a:rPr>
              <a:t>2.</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To-Do list.</a:t>
            </a:r>
            <a:r>
              <a:rPr lang="en-US" sz="1200" kern="1200" dirty="0" smtClean="0">
                <a:solidFill>
                  <a:schemeClr val="tx1"/>
                </a:solidFill>
                <a:effectLst/>
                <a:latin typeface="+mn-lt"/>
                <a:ea typeface="+mn-ea"/>
                <a:cs typeface="+mn-cs"/>
              </a:rPr>
              <a:t> Time taken to do this is not wasted. Make lists of things to do. Make more lists.</a:t>
            </a:r>
          </a:p>
          <a:p>
            <a:r>
              <a:rPr lang="en-US" sz="1200" b="1" kern="1200" dirty="0" smtClean="0">
                <a:solidFill>
                  <a:schemeClr val="tx1"/>
                </a:solidFill>
                <a:effectLst/>
                <a:latin typeface="+mn-lt"/>
                <a:ea typeface="+mn-ea"/>
                <a:cs typeface="+mn-cs"/>
              </a:rPr>
              <a:t>3.</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Set deadlines.</a:t>
            </a:r>
            <a:r>
              <a:rPr lang="en-US" sz="1200" kern="1200" dirty="0" smtClean="0">
                <a:solidFill>
                  <a:schemeClr val="tx1"/>
                </a:solidFill>
                <a:effectLst/>
                <a:latin typeface="+mn-lt"/>
                <a:ea typeface="+mn-ea"/>
                <a:cs typeface="+mn-cs"/>
              </a:rPr>
              <a:t> Try to meet self-imposed deadlines. Hurry through chores and spend more time doing what is pleasurable, such as reading, walking, or spending more time with the children. </a:t>
            </a:r>
          </a:p>
          <a:p>
            <a:r>
              <a:rPr lang="en-US" sz="1200" b="1" kern="1200" dirty="0" smtClean="0">
                <a:solidFill>
                  <a:schemeClr val="tx1"/>
                </a:solidFill>
                <a:effectLst/>
                <a:latin typeface="+mn-lt"/>
                <a:ea typeface="+mn-ea"/>
                <a:cs typeface="+mn-cs"/>
              </a:rPr>
              <a:t>4.</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Rewards.</a:t>
            </a:r>
            <a:r>
              <a:rPr lang="en-US" sz="1200" kern="1200" dirty="0" smtClean="0">
                <a:solidFill>
                  <a:schemeClr val="tx1"/>
                </a:solidFill>
                <a:effectLst/>
                <a:latin typeface="+mn-lt"/>
                <a:ea typeface="+mn-ea"/>
                <a:cs typeface="+mn-cs"/>
              </a:rPr>
              <a:t> Reward yourself for projects completed. Allow yourself a treat when each is done.</a:t>
            </a:r>
          </a:p>
          <a:p>
            <a:r>
              <a:rPr lang="en-US" sz="1200" b="1" kern="1200" dirty="0" smtClean="0">
                <a:solidFill>
                  <a:schemeClr val="tx1"/>
                </a:solidFill>
                <a:effectLst/>
                <a:latin typeface="+mn-lt"/>
                <a:ea typeface="+mn-ea"/>
                <a:cs typeface="+mn-cs"/>
              </a:rPr>
              <a:t>5.</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The calendar.</a:t>
            </a:r>
            <a:r>
              <a:rPr lang="en-US" sz="1200" kern="1200" dirty="0" smtClean="0">
                <a:solidFill>
                  <a:schemeClr val="tx1"/>
                </a:solidFill>
                <a:effectLst/>
                <a:latin typeface="+mn-lt"/>
                <a:ea typeface="+mn-ea"/>
                <a:cs typeface="+mn-cs"/>
              </a:rPr>
              <a:t> Record all appointments, schedule plans for projects and activities, including time for relaxation.</a:t>
            </a:r>
          </a:p>
          <a:p>
            <a:r>
              <a:rPr lang="en-US" sz="1200" b="1" kern="1200" dirty="0" smtClean="0">
                <a:solidFill>
                  <a:schemeClr val="tx1"/>
                </a:solidFill>
                <a:effectLst/>
                <a:latin typeface="+mn-lt"/>
                <a:ea typeface="+mn-ea"/>
                <a:cs typeface="+mn-cs"/>
              </a:rPr>
              <a:t>6.</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The journal.</a:t>
            </a:r>
            <a:r>
              <a:rPr lang="en-US" sz="1200" kern="1200" dirty="0" smtClean="0">
                <a:solidFill>
                  <a:schemeClr val="tx1"/>
                </a:solidFill>
                <a:effectLst/>
                <a:latin typeface="+mn-lt"/>
                <a:ea typeface="+mn-ea"/>
                <a:cs typeface="+mn-cs"/>
              </a:rPr>
              <a:t> Our spiritual journey does more than anything else to help us keep our 	priorities straight. A journal is not a diary, which is a brief record of events. It is a place to write our thoughts, prayers, and ideas; a place to write goals for the year, for a month. Often our outer world may be chaotic, but a journal can help keep our inner world focused and calm.</a:t>
            </a:r>
          </a:p>
          <a:p>
            <a:r>
              <a:rPr lang="en-US" sz="1200" b="1" kern="1200" dirty="0" smtClean="0">
                <a:solidFill>
                  <a:schemeClr val="tx1"/>
                </a:solidFill>
                <a:effectLst/>
                <a:latin typeface="+mn-lt"/>
                <a:ea typeface="+mn-ea"/>
                <a:cs typeface="+mn-cs"/>
              </a:rPr>
              <a:t>7.</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Tickler file.</a:t>
            </a:r>
            <a:r>
              <a:rPr lang="en-US" sz="1200" kern="1200" dirty="0" smtClean="0">
                <a:solidFill>
                  <a:schemeClr val="tx1"/>
                </a:solidFill>
                <a:effectLst/>
                <a:latin typeface="+mn-lt"/>
                <a:ea typeface="+mn-ea"/>
                <a:cs typeface="+mn-cs"/>
              </a:rPr>
              <a:t> Have a file with sections for every month for dates bills are due and time sensitive information.</a:t>
            </a:r>
          </a:p>
          <a:p>
            <a:r>
              <a:rPr lang="en-US" sz="1200" b="1" kern="1200" dirty="0" smtClean="0">
                <a:solidFill>
                  <a:schemeClr val="tx1"/>
                </a:solidFill>
                <a:effectLst/>
                <a:latin typeface="+mn-lt"/>
                <a:ea typeface="+mn-ea"/>
                <a:cs typeface="+mn-cs"/>
              </a:rPr>
              <a:t>8.</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Book of lists.</a:t>
            </a:r>
            <a:r>
              <a:rPr lang="en-US" sz="1200" kern="1200" dirty="0" smtClean="0">
                <a:solidFill>
                  <a:schemeClr val="tx1"/>
                </a:solidFill>
                <a:effectLst/>
                <a:latin typeface="+mn-lt"/>
                <a:ea typeface="+mn-ea"/>
                <a:cs typeface="+mn-cs"/>
              </a:rPr>
              <a:t> Record anniversaries, birthdays, payments sent and received, ideas, </a:t>
            </a:r>
          </a:p>
          <a:p>
            <a:r>
              <a:rPr lang="en-US" sz="1200" kern="1200" dirty="0" smtClean="0">
                <a:solidFill>
                  <a:schemeClr val="tx1"/>
                </a:solidFill>
                <a:effectLst/>
                <a:latin typeface="+mn-lt"/>
                <a:ea typeface="+mn-ea"/>
                <a:cs typeface="+mn-cs"/>
              </a:rPr>
              <a:t>stories and talks given, lists of books read or yet to be read.</a:t>
            </a:r>
          </a:p>
          <a:p>
            <a:r>
              <a:rPr lang="en-US" sz="1200" b="1" kern="1200" dirty="0" smtClean="0">
                <a:solidFill>
                  <a:schemeClr val="tx1"/>
                </a:solidFill>
                <a:effectLst/>
                <a:latin typeface="+mn-lt"/>
                <a:ea typeface="+mn-ea"/>
                <a:cs typeface="+mn-cs"/>
              </a:rPr>
              <a:t>9.</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Message Center.</a:t>
            </a:r>
            <a:r>
              <a:rPr lang="en-US" sz="1200" kern="1200" dirty="0" smtClean="0">
                <a:solidFill>
                  <a:schemeClr val="tx1"/>
                </a:solidFill>
                <a:effectLst/>
                <a:latin typeface="+mn-lt"/>
                <a:ea typeface="+mn-ea"/>
                <a:cs typeface="+mn-cs"/>
              </a:rPr>
              <a:t> This could be notes attached with magnets to the refrigerator or tacked on a bulletin board.</a:t>
            </a:r>
          </a:p>
          <a:p>
            <a:r>
              <a:rPr lang="en-US" sz="1200" b="1" kern="1200" dirty="0" smtClean="0">
                <a:solidFill>
                  <a:schemeClr val="tx1"/>
                </a:solidFill>
                <a:effectLst/>
                <a:latin typeface="+mn-lt"/>
                <a:ea typeface="+mn-ea"/>
                <a:cs typeface="+mn-cs"/>
              </a:rPr>
              <a:t>10.</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Job cards.</a:t>
            </a:r>
            <a:r>
              <a:rPr lang="en-US" sz="1200" kern="1200" dirty="0" smtClean="0">
                <a:solidFill>
                  <a:schemeClr val="tx1"/>
                </a:solidFill>
                <a:effectLst/>
                <a:latin typeface="+mn-lt"/>
                <a:ea typeface="+mn-ea"/>
                <a:cs typeface="+mn-cs"/>
              </a:rPr>
              <a:t> Using index cards, write on each your committee appointments, writing</a:t>
            </a:r>
          </a:p>
          <a:p>
            <a:r>
              <a:rPr lang="en-US" sz="1200" kern="1200" dirty="0" smtClean="0">
                <a:solidFill>
                  <a:schemeClr val="tx1"/>
                </a:solidFill>
                <a:effectLst/>
                <a:latin typeface="+mn-lt"/>
                <a:ea typeface="+mn-ea"/>
                <a:cs typeface="+mn-cs"/>
              </a:rPr>
              <a:t>projects, and other things to be done. Include details of measurements, supplies needed, and deadline date. When the job is done, throw away the card.</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E257B33-0118-DE47-AE92-454E530EBECE}" type="slidenum">
              <a:rPr lang="en-US" smtClean="0"/>
              <a:t>5</a:t>
            </a:fld>
            <a:endParaRPr lang="en-US"/>
          </a:p>
        </p:txBody>
      </p:sp>
    </p:spTree>
    <p:extLst>
      <p:ext uri="{BB962C8B-B14F-4D97-AF65-F5344CB8AC3E}">
        <p14:creationId xmlns:p14="http://schemas.microsoft.com/office/powerpoint/2010/main" val="1553606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ORGANIZING MY SPACE</a:t>
            </a:r>
            <a:endParaRPr lang="en-US" sz="1200" kern="1200" dirty="0" smtClean="0">
              <a:solidFill>
                <a:schemeClr val="tx1"/>
              </a:solidFill>
              <a:effectLst/>
              <a:latin typeface="+mn-lt"/>
              <a:ea typeface="+mn-ea"/>
              <a:cs typeface="+mn-cs"/>
            </a:endParaRPr>
          </a:p>
          <a:p>
            <a:r>
              <a:rPr lang="en-US" sz="1200"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1.</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Keys.</a:t>
            </a:r>
            <a:r>
              <a:rPr lang="en-US" sz="1200" kern="1200" dirty="0" smtClean="0">
                <a:solidFill>
                  <a:schemeClr val="tx1"/>
                </a:solidFill>
                <a:effectLst/>
                <a:latin typeface="+mn-lt"/>
                <a:ea typeface="+mn-ea"/>
                <a:cs typeface="+mn-cs"/>
              </a:rPr>
              <a:t> Have a special place for keys. This saves time searching.</a:t>
            </a:r>
          </a:p>
          <a:p>
            <a:r>
              <a:rPr lang="en-US" sz="1200" b="1" kern="1200" dirty="0" smtClean="0">
                <a:solidFill>
                  <a:schemeClr val="tx1"/>
                </a:solidFill>
                <a:effectLst/>
                <a:latin typeface="+mn-lt"/>
                <a:ea typeface="+mn-ea"/>
                <a:cs typeface="+mn-cs"/>
              </a:rPr>
              <a:t>2.</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Greeting cards.</a:t>
            </a:r>
            <a:r>
              <a:rPr lang="en-US" sz="1200" kern="1200" dirty="0" smtClean="0">
                <a:solidFill>
                  <a:schemeClr val="tx1"/>
                </a:solidFill>
                <a:effectLst/>
                <a:latin typeface="+mn-lt"/>
                <a:ea typeface="+mn-ea"/>
                <a:cs typeface="+mn-cs"/>
              </a:rPr>
              <a:t> Have a box for cards for birthdays and other occasions.</a:t>
            </a:r>
          </a:p>
          <a:p>
            <a:r>
              <a:rPr lang="en-US" sz="1200" kern="1200" dirty="0" smtClean="0">
                <a:solidFill>
                  <a:schemeClr val="tx1"/>
                </a:solidFill>
                <a:effectLst/>
                <a:latin typeface="+mn-lt"/>
                <a:ea typeface="+mn-ea"/>
                <a:cs typeface="+mn-cs"/>
              </a:rPr>
              <a:t>3</a:t>
            </a:r>
            <a:r>
              <a:rPr lang="en-US" sz="1200" b="1" kern="1200" dirty="0" smtClean="0">
                <a:solidFill>
                  <a:schemeClr val="tx1"/>
                </a:solidFill>
                <a:effectLst/>
                <a:latin typeface="+mn-lt"/>
                <a:ea typeface="+mn-ea"/>
                <a:cs typeface="+mn-cs"/>
              </a:rPr>
              <a:t>.</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Addresses and phone numbers.</a:t>
            </a:r>
            <a:r>
              <a:rPr lang="en-US" sz="1200" kern="1200" dirty="0" smtClean="0">
                <a:solidFill>
                  <a:schemeClr val="tx1"/>
                </a:solidFill>
                <a:effectLst/>
                <a:latin typeface="+mn-lt"/>
                <a:ea typeface="+mn-ea"/>
                <a:cs typeface="+mn-cs"/>
              </a:rPr>
              <a:t> Keep this information in a book or on computer. Keep it up to date.</a:t>
            </a:r>
          </a:p>
          <a:p>
            <a:r>
              <a:rPr lang="en-US" sz="1200" b="1" kern="1200" dirty="0" smtClean="0">
                <a:solidFill>
                  <a:schemeClr val="tx1"/>
                </a:solidFill>
                <a:effectLst/>
                <a:latin typeface="+mn-lt"/>
                <a:ea typeface="+mn-ea"/>
                <a:cs typeface="+mn-cs"/>
              </a:rPr>
              <a:t>4.</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Gift Box</a:t>
            </a:r>
            <a:r>
              <a:rPr lang="en-US" sz="1200" kern="1200" dirty="0" smtClean="0">
                <a:solidFill>
                  <a:schemeClr val="tx1"/>
                </a:solidFill>
                <a:effectLst/>
                <a:latin typeface="+mn-lt"/>
                <a:ea typeface="+mn-ea"/>
                <a:cs typeface="+mn-cs"/>
              </a:rPr>
              <a:t>. Keep a few gift items tucked away and be ready any time.</a:t>
            </a:r>
          </a:p>
          <a:p>
            <a:r>
              <a:rPr lang="en-US" sz="1200" b="1" kern="1200" dirty="0" smtClean="0">
                <a:solidFill>
                  <a:schemeClr val="tx1"/>
                </a:solidFill>
                <a:effectLst/>
                <a:latin typeface="+mn-lt"/>
                <a:ea typeface="+mn-ea"/>
                <a:cs typeface="+mn-cs"/>
              </a:rPr>
              <a:t>5.</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Warranties and guarantees.</a:t>
            </a:r>
            <a:r>
              <a:rPr lang="en-US" sz="1200" kern="1200" dirty="0" smtClean="0">
                <a:solidFill>
                  <a:schemeClr val="tx1"/>
                </a:solidFill>
                <a:effectLst/>
                <a:latin typeface="+mn-lt"/>
                <a:ea typeface="+mn-ea"/>
                <a:cs typeface="+mn-cs"/>
              </a:rPr>
              <a:t> File all such items in one place.</a:t>
            </a:r>
          </a:p>
          <a:p>
            <a:r>
              <a:rPr lang="en-US" sz="1200" b="1" kern="1200" dirty="0" smtClean="0">
                <a:solidFill>
                  <a:schemeClr val="tx1"/>
                </a:solidFill>
                <a:effectLst/>
                <a:latin typeface="+mn-lt"/>
                <a:ea typeface="+mn-ea"/>
                <a:cs typeface="+mn-cs"/>
              </a:rPr>
              <a:t>6.</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Kitchen cupboards.</a:t>
            </a:r>
            <a:r>
              <a:rPr lang="en-US" sz="1200" kern="1200" dirty="0" smtClean="0">
                <a:solidFill>
                  <a:schemeClr val="tx1"/>
                </a:solidFill>
                <a:effectLst/>
                <a:latin typeface="+mn-lt"/>
                <a:ea typeface="+mn-ea"/>
                <a:cs typeface="+mn-cs"/>
              </a:rPr>
              <a:t> Remove all old dishes, tins, and unneeded items. Give or throw them	away.</a:t>
            </a:r>
          </a:p>
          <a:p>
            <a:r>
              <a:rPr lang="en-US" sz="1200" b="1" kern="1200" dirty="0" smtClean="0">
                <a:solidFill>
                  <a:schemeClr val="tx1"/>
                </a:solidFill>
                <a:effectLst/>
                <a:latin typeface="+mn-lt"/>
                <a:ea typeface="+mn-ea"/>
                <a:cs typeface="+mn-cs"/>
              </a:rPr>
              <a:t>7.</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Clothes closets.</a:t>
            </a:r>
            <a:r>
              <a:rPr lang="en-US" sz="1200" kern="1200" dirty="0" smtClean="0">
                <a:solidFill>
                  <a:schemeClr val="tx1"/>
                </a:solidFill>
                <a:effectLst/>
                <a:latin typeface="+mn-lt"/>
                <a:ea typeface="+mn-ea"/>
                <a:cs typeface="+mn-cs"/>
              </a:rPr>
              <a:t> At least once a year or each season, sort your clothes. Are they old, worn, wrong size, never worn? Give them away or toss.</a:t>
            </a:r>
          </a:p>
          <a:p>
            <a:r>
              <a:rPr lang="en-US" sz="1200" b="1" kern="1200" dirty="0" smtClean="0">
                <a:solidFill>
                  <a:schemeClr val="tx1"/>
                </a:solidFill>
                <a:effectLst/>
                <a:latin typeface="+mn-lt"/>
                <a:ea typeface="+mn-ea"/>
                <a:cs typeface="+mn-cs"/>
              </a:rPr>
              <a:t>8.</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Storage.</a:t>
            </a:r>
            <a:r>
              <a:rPr lang="en-US" sz="1200" kern="1200" dirty="0" smtClean="0">
                <a:solidFill>
                  <a:schemeClr val="tx1"/>
                </a:solidFill>
                <a:effectLst/>
                <a:latin typeface="+mn-lt"/>
                <a:ea typeface="+mn-ea"/>
                <a:cs typeface="+mn-cs"/>
              </a:rPr>
              <a:t> Use boxes—cardboard or plastic—to keep like items together. Label the boxes.</a:t>
            </a:r>
          </a:p>
          <a:p>
            <a:r>
              <a:rPr lang="en-US" sz="1200" b="1" kern="1200" dirty="0" smtClean="0">
                <a:solidFill>
                  <a:schemeClr val="tx1"/>
                </a:solidFill>
                <a:effectLst/>
                <a:latin typeface="+mn-lt"/>
                <a:ea typeface="+mn-ea"/>
                <a:cs typeface="+mn-cs"/>
              </a:rPr>
              <a:t>9.</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Filing cabinet.</a:t>
            </a:r>
            <a:r>
              <a:rPr lang="en-US" sz="1200" kern="1200" dirty="0" smtClean="0">
                <a:solidFill>
                  <a:schemeClr val="tx1"/>
                </a:solidFill>
                <a:effectLst/>
                <a:latin typeface="+mn-lt"/>
                <a:ea typeface="+mn-ea"/>
                <a:cs typeface="+mn-cs"/>
              </a:rPr>
              <a:t> This is a wise investment.  Develop an easy-to-use filing system. Use it. File at least weekly. Periodically toss outdated items.</a:t>
            </a:r>
          </a:p>
          <a:p>
            <a:r>
              <a:rPr lang="en-US" sz="1200" b="1" kern="1200" dirty="0" smtClean="0">
                <a:solidFill>
                  <a:schemeClr val="tx1"/>
                </a:solidFill>
                <a:effectLst/>
                <a:latin typeface="+mn-lt"/>
                <a:ea typeface="+mn-ea"/>
                <a:cs typeface="+mn-cs"/>
              </a:rPr>
              <a:t>10.</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Sanctuary.</a:t>
            </a:r>
            <a:r>
              <a:rPr lang="en-US" sz="1200" kern="1200" dirty="0" smtClean="0">
                <a:solidFill>
                  <a:schemeClr val="tx1"/>
                </a:solidFill>
                <a:effectLst/>
                <a:latin typeface="+mn-lt"/>
                <a:ea typeface="+mn-ea"/>
                <a:cs typeface="+mn-cs"/>
              </a:rPr>
              <a:t> Assign one place to keep your Bible, notebook, lesson quarterly, and other items you use for personal devotions. Spend quiet time there regularly every day.</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257B33-0118-DE47-AE92-454E530EBECE}" type="slidenum">
              <a:rPr lang="en-US" smtClean="0"/>
              <a:t>6</a:t>
            </a:fld>
            <a:endParaRPr lang="en-US"/>
          </a:p>
        </p:txBody>
      </p:sp>
    </p:spTree>
    <p:extLst>
      <p:ext uri="{BB962C8B-B14F-4D97-AF65-F5344CB8AC3E}">
        <p14:creationId xmlns:p14="http://schemas.microsoft.com/office/powerpoint/2010/main" val="616109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Rate Yourself</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Rate yourself in each skill. One means you are very poor. Five means you are completely satisfied with how you are doing.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257B33-0118-DE47-AE92-454E530EBECE}" type="slidenum">
              <a:rPr lang="en-US" smtClean="0"/>
              <a:t>7</a:t>
            </a:fld>
            <a:endParaRPr lang="en-US"/>
          </a:p>
        </p:txBody>
      </p:sp>
    </p:spTree>
    <p:extLst>
      <p:ext uri="{BB962C8B-B14F-4D97-AF65-F5344CB8AC3E}">
        <p14:creationId xmlns:p14="http://schemas.microsoft.com/office/powerpoint/2010/main" val="679033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PERSONAL GROWTH EXERCISES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228600" indent="-228600">
              <a:buAutoNum type="arabicPeriod"/>
            </a:pPr>
            <a:r>
              <a:rPr lang="en-US" sz="1200" kern="1200" dirty="0" smtClean="0">
                <a:solidFill>
                  <a:schemeClr val="tx1"/>
                </a:solidFill>
                <a:effectLst/>
                <a:latin typeface="+mn-lt"/>
                <a:ea typeface="+mn-ea"/>
                <a:cs typeface="+mn-cs"/>
              </a:rPr>
              <a:t>Following are specific areas that often need organizing in a home.  Circle or mark the areas that need work in your situation.</a:t>
            </a:r>
          </a:p>
          <a:p>
            <a:pPr marL="228600" indent="-228600">
              <a:buAutoNum type="arabicPeriod"/>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keys	cards	addresses	phone numbers</a:t>
            </a:r>
          </a:p>
          <a:p>
            <a:r>
              <a:rPr lang="en-US" sz="1200" kern="1200" dirty="0" smtClean="0">
                <a:solidFill>
                  <a:schemeClr val="tx1"/>
                </a:solidFill>
                <a:effectLst/>
                <a:latin typeface="+mn-lt"/>
                <a:ea typeface="+mn-ea"/>
                <a:cs typeface="+mn-cs"/>
              </a:rPr>
              <a:t>gift box	warranties	kitchen         clothes closet</a:t>
            </a:r>
          </a:p>
          <a:p>
            <a:r>
              <a:rPr lang="en-US" sz="1200" kern="1200" dirty="0" smtClean="0">
                <a:solidFill>
                  <a:schemeClr val="tx1"/>
                </a:solidFill>
                <a:effectLst/>
                <a:latin typeface="+mn-lt"/>
                <a:ea typeface="+mn-ea"/>
                <a:cs typeface="+mn-cs"/>
              </a:rPr>
              <a:t>linen            closet	garage	storeroom	tools</a:t>
            </a:r>
          </a:p>
          <a:p>
            <a:r>
              <a:rPr lang="en-US" sz="1200" kern="1200" dirty="0" smtClean="0">
                <a:solidFill>
                  <a:schemeClr val="tx1"/>
                </a:solidFill>
                <a:effectLst/>
                <a:latin typeface="+mn-lt"/>
                <a:ea typeface="+mn-ea"/>
                <a:cs typeface="+mn-cs"/>
              </a:rPr>
              <a:t>drawers	filing	books	sanctuary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Choose one of the spaces that you marked. What materials do you need to begin working on it? Assemble what you need to make a start. Do one area at a time.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3.</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Which of the 10 tools for organizing time would be helpful to you? Decide on one of them.  Buy what you need.</a:t>
            </a:r>
          </a:p>
          <a:p>
            <a:r>
              <a:rPr lang="en-US" sz="1200" kern="1200" dirty="0" smtClean="0">
                <a:solidFill>
                  <a:schemeClr val="tx1"/>
                </a:solidFill>
                <a:effectLst/>
                <a:latin typeface="+mn-lt"/>
                <a:ea typeface="+mn-ea"/>
                <a:cs typeface="+mn-cs"/>
              </a:rPr>
              <a:t> </a:t>
            </a:r>
          </a:p>
          <a:p>
            <a:pPr marL="0" inden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257B33-0118-DE47-AE92-454E530EBECE}" type="slidenum">
              <a:rPr lang="en-US" smtClean="0"/>
              <a:t>8</a:t>
            </a:fld>
            <a:endParaRPr lang="en-US"/>
          </a:p>
        </p:txBody>
      </p:sp>
    </p:spTree>
    <p:extLst>
      <p:ext uri="{BB962C8B-B14F-4D97-AF65-F5344CB8AC3E}">
        <p14:creationId xmlns:p14="http://schemas.microsoft.com/office/powerpoint/2010/main" val="932573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SUCCESS PRINCIPLE</a:t>
            </a:r>
          </a:p>
          <a:p>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successful woman takes control of her time and her environment.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257B33-0118-DE47-AE92-454E530EBECE}" type="slidenum">
              <a:rPr lang="en-US" smtClean="0"/>
              <a:t>9</a:t>
            </a:fld>
            <a:endParaRPr lang="en-US"/>
          </a:p>
        </p:txBody>
      </p:sp>
    </p:spTree>
    <p:extLst>
      <p:ext uri="{BB962C8B-B14F-4D97-AF65-F5344CB8AC3E}">
        <p14:creationId xmlns:p14="http://schemas.microsoft.com/office/powerpoint/2010/main" val="1946368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546915-C6FD-F848-9489-1E73E1F62203}"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6FE97-1ABA-7542-8298-6B5BDEB38925}" type="slidenum">
              <a:rPr lang="en-US" smtClean="0"/>
              <a:t>‹#›</a:t>
            </a:fld>
            <a:endParaRPr lang="en-US"/>
          </a:p>
        </p:txBody>
      </p:sp>
    </p:spTree>
    <p:extLst>
      <p:ext uri="{BB962C8B-B14F-4D97-AF65-F5344CB8AC3E}">
        <p14:creationId xmlns:p14="http://schemas.microsoft.com/office/powerpoint/2010/main" val="1486913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546915-C6FD-F848-9489-1E73E1F62203}"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6FE97-1ABA-7542-8298-6B5BDEB38925}" type="slidenum">
              <a:rPr lang="en-US" smtClean="0"/>
              <a:t>‹#›</a:t>
            </a:fld>
            <a:endParaRPr lang="en-US"/>
          </a:p>
        </p:txBody>
      </p:sp>
    </p:spTree>
    <p:extLst>
      <p:ext uri="{BB962C8B-B14F-4D97-AF65-F5344CB8AC3E}">
        <p14:creationId xmlns:p14="http://schemas.microsoft.com/office/powerpoint/2010/main" val="512047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546915-C6FD-F848-9489-1E73E1F62203}"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6FE97-1ABA-7542-8298-6B5BDEB38925}" type="slidenum">
              <a:rPr lang="en-US" smtClean="0"/>
              <a:t>‹#›</a:t>
            </a:fld>
            <a:endParaRPr lang="en-US"/>
          </a:p>
        </p:txBody>
      </p:sp>
    </p:spTree>
    <p:extLst>
      <p:ext uri="{BB962C8B-B14F-4D97-AF65-F5344CB8AC3E}">
        <p14:creationId xmlns:p14="http://schemas.microsoft.com/office/powerpoint/2010/main" val="1012552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546915-C6FD-F848-9489-1E73E1F62203}"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6FE97-1ABA-7542-8298-6B5BDEB38925}" type="slidenum">
              <a:rPr lang="en-US" smtClean="0"/>
              <a:t>‹#›</a:t>
            </a:fld>
            <a:endParaRPr lang="en-US"/>
          </a:p>
        </p:txBody>
      </p:sp>
    </p:spTree>
    <p:extLst>
      <p:ext uri="{BB962C8B-B14F-4D97-AF65-F5344CB8AC3E}">
        <p14:creationId xmlns:p14="http://schemas.microsoft.com/office/powerpoint/2010/main" val="285641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546915-C6FD-F848-9489-1E73E1F62203}"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6FE97-1ABA-7542-8298-6B5BDEB38925}" type="slidenum">
              <a:rPr lang="en-US" smtClean="0"/>
              <a:t>‹#›</a:t>
            </a:fld>
            <a:endParaRPr lang="en-US"/>
          </a:p>
        </p:txBody>
      </p:sp>
    </p:spTree>
    <p:extLst>
      <p:ext uri="{BB962C8B-B14F-4D97-AF65-F5344CB8AC3E}">
        <p14:creationId xmlns:p14="http://schemas.microsoft.com/office/powerpoint/2010/main" val="1148739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546915-C6FD-F848-9489-1E73E1F62203}"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6FE97-1ABA-7542-8298-6B5BDEB38925}" type="slidenum">
              <a:rPr lang="en-US" smtClean="0"/>
              <a:t>‹#›</a:t>
            </a:fld>
            <a:endParaRPr lang="en-US"/>
          </a:p>
        </p:txBody>
      </p:sp>
    </p:spTree>
    <p:extLst>
      <p:ext uri="{BB962C8B-B14F-4D97-AF65-F5344CB8AC3E}">
        <p14:creationId xmlns:p14="http://schemas.microsoft.com/office/powerpoint/2010/main" val="98547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546915-C6FD-F848-9489-1E73E1F62203}" type="datetimeFigureOut">
              <a:rPr lang="en-US" smtClean="0"/>
              <a:t>3/4/16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86FE97-1ABA-7542-8298-6B5BDEB38925}" type="slidenum">
              <a:rPr lang="en-US" smtClean="0"/>
              <a:t>‹#›</a:t>
            </a:fld>
            <a:endParaRPr lang="en-US"/>
          </a:p>
        </p:txBody>
      </p:sp>
    </p:spTree>
    <p:extLst>
      <p:ext uri="{BB962C8B-B14F-4D97-AF65-F5344CB8AC3E}">
        <p14:creationId xmlns:p14="http://schemas.microsoft.com/office/powerpoint/2010/main" val="1552070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546915-C6FD-F848-9489-1E73E1F62203}" type="datetimeFigureOut">
              <a:rPr lang="en-US" smtClean="0"/>
              <a:t>3/4/16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86FE97-1ABA-7542-8298-6B5BDEB38925}" type="slidenum">
              <a:rPr lang="en-US" smtClean="0"/>
              <a:t>‹#›</a:t>
            </a:fld>
            <a:endParaRPr lang="en-US"/>
          </a:p>
        </p:txBody>
      </p:sp>
    </p:spTree>
    <p:extLst>
      <p:ext uri="{BB962C8B-B14F-4D97-AF65-F5344CB8AC3E}">
        <p14:creationId xmlns:p14="http://schemas.microsoft.com/office/powerpoint/2010/main" val="168462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46915-C6FD-F848-9489-1E73E1F62203}" type="datetimeFigureOut">
              <a:rPr lang="en-US" smtClean="0"/>
              <a:t>3/4/16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86FE97-1ABA-7542-8298-6B5BDEB38925}" type="slidenum">
              <a:rPr lang="en-US" smtClean="0"/>
              <a:t>‹#›</a:t>
            </a:fld>
            <a:endParaRPr lang="en-US"/>
          </a:p>
        </p:txBody>
      </p:sp>
    </p:spTree>
    <p:extLst>
      <p:ext uri="{BB962C8B-B14F-4D97-AF65-F5344CB8AC3E}">
        <p14:creationId xmlns:p14="http://schemas.microsoft.com/office/powerpoint/2010/main" val="957706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546915-C6FD-F848-9489-1E73E1F62203}"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6FE97-1ABA-7542-8298-6B5BDEB38925}" type="slidenum">
              <a:rPr lang="en-US" smtClean="0"/>
              <a:t>‹#›</a:t>
            </a:fld>
            <a:endParaRPr lang="en-US"/>
          </a:p>
        </p:txBody>
      </p:sp>
    </p:spTree>
    <p:extLst>
      <p:ext uri="{BB962C8B-B14F-4D97-AF65-F5344CB8AC3E}">
        <p14:creationId xmlns:p14="http://schemas.microsoft.com/office/powerpoint/2010/main" val="784673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546915-C6FD-F848-9489-1E73E1F62203}"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6FE97-1ABA-7542-8298-6B5BDEB38925}" type="slidenum">
              <a:rPr lang="en-US" smtClean="0"/>
              <a:t>‹#›</a:t>
            </a:fld>
            <a:endParaRPr lang="en-US"/>
          </a:p>
        </p:txBody>
      </p:sp>
    </p:spTree>
    <p:extLst>
      <p:ext uri="{BB962C8B-B14F-4D97-AF65-F5344CB8AC3E}">
        <p14:creationId xmlns:p14="http://schemas.microsoft.com/office/powerpoint/2010/main" val="3094970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546915-C6FD-F848-9489-1E73E1F62203}" type="datetimeFigureOut">
              <a:rPr lang="en-US" smtClean="0"/>
              <a:t>3/4/16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86FE97-1ABA-7542-8298-6B5BDEB38925}" type="slidenum">
              <a:rPr lang="en-US" smtClean="0"/>
              <a:t>‹#›</a:t>
            </a:fld>
            <a:endParaRPr lang="en-US"/>
          </a:p>
        </p:txBody>
      </p:sp>
    </p:spTree>
    <p:extLst>
      <p:ext uri="{BB962C8B-B14F-4D97-AF65-F5344CB8AC3E}">
        <p14:creationId xmlns:p14="http://schemas.microsoft.com/office/powerpoint/2010/main" val="1897775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757" y="3612995"/>
            <a:ext cx="634568" cy="443900"/>
          </a:xfrm>
          <a:prstGeom prst="rect">
            <a:avLst/>
          </a:prstGeom>
        </p:spPr>
      </p:pic>
    </p:spTree>
    <p:extLst>
      <p:ext uri="{BB962C8B-B14F-4D97-AF65-F5344CB8AC3E}">
        <p14:creationId xmlns:p14="http://schemas.microsoft.com/office/powerpoint/2010/main" val="387469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sp>
        <p:nvSpPr>
          <p:cNvPr id="2" name="Title 1"/>
          <p:cNvSpPr>
            <a:spLocks noGrp="1"/>
          </p:cNvSpPr>
          <p:nvPr>
            <p:ph type="title"/>
          </p:nvPr>
        </p:nvSpPr>
        <p:spPr>
          <a:xfrm>
            <a:off x="628650" y="1177926"/>
            <a:ext cx="7886700" cy="1325563"/>
          </a:xfrm>
        </p:spPr>
        <p:txBody>
          <a:bodyPr/>
          <a:lstStyle/>
          <a:p>
            <a:pPr algn="ctr"/>
            <a:r>
              <a:rPr lang="en-US" b="1" dirty="0">
                <a:solidFill>
                  <a:srgbClr val="7030A0"/>
                </a:solidFill>
                <a:latin typeface="+mn-lt"/>
              </a:rPr>
              <a:t>MY PRAYER FOR TODAY</a:t>
            </a:r>
          </a:p>
        </p:txBody>
      </p:sp>
      <p:sp>
        <p:nvSpPr>
          <p:cNvPr id="3" name="Content Placeholder 2"/>
          <p:cNvSpPr>
            <a:spLocks noGrp="1"/>
          </p:cNvSpPr>
          <p:nvPr>
            <p:ph idx="1"/>
          </p:nvPr>
        </p:nvSpPr>
        <p:spPr>
          <a:xfrm>
            <a:off x="552450" y="2232024"/>
            <a:ext cx="8337550" cy="4448175"/>
          </a:xfrm>
        </p:spPr>
        <p:txBody>
          <a:bodyPr>
            <a:normAutofit/>
          </a:bodyPr>
          <a:lstStyle/>
          <a:p>
            <a:pPr marL="0" indent="0" algn="ctr">
              <a:lnSpc>
                <a:spcPct val="100000"/>
              </a:lnSpc>
              <a:buNone/>
            </a:pPr>
            <a:r>
              <a:rPr lang="en-US" dirty="0"/>
              <a:t>Dear God, I want to be more organized. I thank You that You show us Your wonderful plan in making our world and putting it all together so perfectly. Thank You for making me and for the beautiful way my body is put together in such an orderly fashion. Help me to take care of my environment and myself so I can glorify You in everything I am and do. Help me to clear the clutter from the space where I live and work. Also to clear the clutter from my mind, so that I can concentrate on Your goodness and plan for my life.</a:t>
            </a:r>
          </a:p>
        </p:txBody>
      </p:sp>
    </p:spTree>
    <p:extLst>
      <p:ext uri="{BB962C8B-B14F-4D97-AF65-F5344CB8AC3E}">
        <p14:creationId xmlns:p14="http://schemas.microsoft.com/office/powerpoint/2010/main" val="1591339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979213"/>
          </a:xfrm>
        </p:spPr>
      </p:pic>
      <p:sp>
        <p:nvSpPr>
          <p:cNvPr id="2" name="Title 1"/>
          <p:cNvSpPr>
            <a:spLocks noGrp="1"/>
          </p:cNvSpPr>
          <p:nvPr>
            <p:ph type="title"/>
          </p:nvPr>
        </p:nvSpPr>
        <p:spPr>
          <a:xfrm>
            <a:off x="603250" y="4798656"/>
            <a:ext cx="7886700" cy="1325563"/>
          </a:xfrm>
        </p:spPr>
        <p:txBody>
          <a:bodyPr>
            <a:normAutofit/>
          </a:bodyPr>
          <a:lstStyle/>
          <a:p>
            <a:pPr algn="ctr"/>
            <a:r>
              <a:rPr lang="en-US" sz="4000" b="1" dirty="0" smtClean="0">
                <a:solidFill>
                  <a:srgbClr val="00FA00"/>
                </a:solidFill>
                <a:latin typeface="+mn-lt"/>
              </a:rPr>
              <a:t>An </a:t>
            </a:r>
            <a:r>
              <a:rPr lang="en-US" sz="4000" b="1" i="1" dirty="0" smtClean="0">
                <a:solidFill>
                  <a:srgbClr val="00FA00"/>
                </a:solidFill>
                <a:latin typeface="Palatino Linotype" charset="0"/>
                <a:ea typeface="Palatino Linotype" charset="0"/>
                <a:cs typeface="Palatino Linotype" charset="0"/>
              </a:rPr>
              <a:t>Organized </a:t>
            </a:r>
            <a:r>
              <a:rPr lang="en-US" sz="4000" b="1" dirty="0" smtClean="0">
                <a:solidFill>
                  <a:srgbClr val="00FA00"/>
                </a:solidFill>
                <a:latin typeface="+mn-lt"/>
              </a:rPr>
              <a:t>Woman: </a:t>
            </a:r>
            <a:r>
              <a:rPr lang="en-US" sz="3600" b="1" i="1" dirty="0" smtClean="0">
                <a:solidFill>
                  <a:schemeClr val="bg1"/>
                </a:solidFill>
                <a:latin typeface="Palatino Linotype" charset="0"/>
                <a:ea typeface="Palatino Linotype" charset="0"/>
                <a:cs typeface="Palatino Linotype" charset="0"/>
              </a:rPr>
              <a:t>Lesson 9</a:t>
            </a:r>
            <a:endParaRPr lang="en-US" sz="3600" i="1" dirty="0">
              <a:solidFill>
                <a:schemeClr val="bg1"/>
              </a:solidFill>
              <a:latin typeface="Palatino Linotype" charset="0"/>
              <a:ea typeface="Palatino Linotype" charset="0"/>
              <a:cs typeface="Palatino Linotype" charset="0"/>
            </a:endParaRPr>
          </a:p>
        </p:txBody>
      </p:sp>
    </p:spTree>
    <p:extLst>
      <p:ext uri="{BB962C8B-B14F-4D97-AF65-F5344CB8AC3E}">
        <p14:creationId xmlns:p14="http://schemas.microsoft.com/office/powerpoint/2010/main" val="1589616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1"/>
            <a:ext cx="9342023" cy="6858000"/>
          </a:xfrm>
          <a:prstGeom prst="rect">
            <a:avLst/>
          </a:prstGeom>
        </p:spPr>
      </p:pic>
      <p:sp>
        <p:nvSpPr>
          <p:cNvPr id="3" name="Content Placeholder 2"/>
          <p:cNvSpPr>
            <a:spLocks noGrp="1"/>
          </p:cNvSpPr>
          <p:nvPr>
            <p:ph idx="1"/>
          </p:nvPr>
        </p:nvSpPr>
        <p:spPr>
          <a:xfrm>
            <a:off x="400050" y="3261955"/>
            <a:ext cx="7886700" cy="2097445"/>
          </a:xfrm>
        </p:spPr>
        <p:txBody>
          <a:bodyPr>
            <a:normAutofit/>
          </a:bodyPr>
          <a:lstStyle/>
          <a:p>
            <a:pPr marL="0" indent="0" algn="ctr">
              <a:lnSpc>
                <a:spcPct val="100000"/>
              </a:lnSpc>
              <a:buNone/>
            </a:pPr>
            <a:r>
              <a:rPr lang="en-US" sz="3200" dirty="0"/>
              <a:t> “But everything should be done in a fitting and orderly way.”</a:t>
            </a:r>
          </a:p>
          <a:p>
            <a:pPr marL="0" indent="0" algn="ctr">
              <a:lnSpc>
                <a:spcPct val="100000"/>
              </a:lnSpc>
              <a:buNone/>
            </a:pPr>
            <a:r>
              <a:rPr lang="en-US" dirty="0"/>
              <a:t>1 Corinthians 14:40</a:t>
            </a:r>
          </a:p>
        </p:txBody>
      </p:sp>
    </p:spTree>
    <p:extLst>
      <p:ext uri="{BB962C8B-B14F-4D97-AF65-F5344CB8AC3E}">
        <p14:creationId xmlns:p14="http://schemas.microsoft.com/office/powerpoint/2010/main" val="1160816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1"/>
            <a:ext cx="9342023" cy="6858000"/>
          </a:xfrm>
          <a:prstGeom prst="rect">
            <a:avLst/>
          </a:prstGeom>
        </p:spPr>
      </p:pic>
      <p:sp>
        <p:nvSpPr>
          <p:cNvPr id="2" name="Title 1"/>
          <p:cNvSpPr>
            <a:spLocks noGrp="1"/>
          </p:cNvSpPr>
          <p:nvPr>
            <p:ph type="title"/>
          </p:nvPr>
        </p:nvSpPr>
        <p:spPr>
          <a:xfrm>
            <a:off x="44450" y="1304926"/>
            <a:ext cx="7886700" cy="1325563"/>
          </a:xfrm>
        </p:spPr>
        <p:txBody>
          <a:bodyPr>
            <a:normAutofit/>
          </a:bodyPr>
          <a:lstStyle/>
          <a:p>
            <a:r>
              <a:rPr lang="en-US" sz="4000" b="1" dirty="0">
                <a:solidFill>
                  <a:schemeClr val="bg1"/>
                </a:solidFill>
                <a:latin typeface="+mn-lt"/>
              </a:rPr>
              <a:t>ORGANIZING MY TIME</a:t>
            </a:r>
            <a:endParaRPr lang="en-US" sz="4000" dirty="0">
              <a:solidFill>
                <a:schemeClr val="bg1"/>
              </a:solidFill>
              <a:latin typeface="+mn-lt"/>
            </a:endParaRPr>
          </a:p>
        </p:txBody>
      </p:sp>
      <p:sp>
        <p:nvSpPr>
          <p:cNvPr id="3" name="Content Placeholder 2"/>
          <p:cNvSpPr>
            <a:spLocks noGrp="1"/>
          </p:cNvSpPr>
          <p:nvPr>
            <p:ph idx="1"/>
          </p:nvPr>
        </p:nvSpPr>
        <p:spPr>
          <a:xfrm>
            <a:off x="628650" y="2994025"/>
            <a:ext cx="7245350" cy="2619375"/>
          </a:xfrm>
        </p:spPr>
        <p:txBody>
          <a:bodyPr>
            <a:normAutofit/>
          </a:bodyPr>
          <a:lstStyle/>
          <a:p>
            <a:pPr marL="0" indent="0" algn="ctr">
              <a:lnSpc>
                <a:spcPct val="100000"/>
              </a:lnSpc>
              <a:buNone/>
            </a:pPr>
            <a:r>
              <a:rPr lang="en-US" sz="3200" dirty="0"/>
              <a:t>We will look at 10 tools for organizing </a:t>
            </a:r>
            <a:r>
              <a:rPr lang="en-US" sz="3200" i="1" dirty="0"/>
              <a:t>time</a:t>
            </a:r>
            <a:r>
              <a:rPr lang="en-US" sz="3200" dirty="0"/>
              <a:t> and 10 tips for organizing </a:t>
            </a:r>
            <a:r>
              <a:rPr lang="en-US" sz="3200" i="1" dirty="0"/>
              <a:t>space. </a:t>
            </a:r>
            <a:r>
              <a:rPr lang="en-US" sz="3200" dirty="0"/>
              <a:t>Some of these can be condensed, and a computer can take the place of many items. Select the system that works best for you.</a:t>
            </a:r>
          </a:p>
        </p:txBody>
      </p:sp>
    </p:spTree>
    <p:extLst>
      <p:ext uri="{BB962C8B-B14F-4D97-AF65-F5344CB8AC3E}">
        <p14:creationId xmlns:p14="http://schemas.microsoft.com/office/powerpoint/2010/main" val="72868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1"/>
            <a:ext cx="9342023" cy="6858000"/>
          </a:xfrm>
          <a:prstGeom prst="rect">
            <a:avLst/>
          </a:prstGeom>
        </p:spPr>
      </p:pic>
      <p:sp>
        <p:nvSpPr>
          <p:cNvPr id="3" name="Content Placeholder 2"/>
          <p:cNvSpPr>
            <a:spLocks noGrp="1"/>
          </p:cNvSpPr>
          <p:nvPr>
            <p:ph sz="half" idx="1"/>
          </p:nvPr>
        </p:nvSpPr>
        <p:spPr>
          <a:xfrm>
            <a:off x="628650" y="2773186"/>
            <a:ext cx="3886200" cy="2456217"/>
          </a:xfrm>
        </p:spPr>
        <p:txBody>
          <a:bodyPr>
            <a:noAutofit/>
          </a:bodyPr>
          <a:lstStyle/>
          <a:p>
            <a:pPr marL="514350" indent="-514350">
              <a:buFont typeface="+mj-lt"/>
              <a:buAutoNum type="arabicPeriod"/>
            </a:pPr>
            <a:r>
              <a:rPr lang="en-US" sz="3200" b="1" dirty="0"/>
              <a:t> Learn to say no</a:t>
            </a:r>
          </a:p>
          <a:p>
            <a:pPr marL="514350" indent="-514350">
              <a:buFont typeface="+mj-lt"/>
              <a:buAutoNum type="arabicPeriod"/>
            </a:pPr>
            <a:r>
              <a:rPr lang="en-US" sz="3200" b="1" dirty="0"/>
              <a:t>To-Do list</a:t>
            </a:r>
            <a:endParaRPr lang="en-US" sz="3200" dirty="0"/>
          </a:p>
          <a:p>
            <a:pPr marL="514350" indent="-514350">
              <a:buFont typeface="+mj-lt"/>
              <a:buAutoNum type="arabicPeriod"/>
            </a:pPr>
            <a:r>
              <a:rPr lang="en-US" sz="3200" b="1" dirty="0"/>
              <a:t>Set deadlines</a:t>
            </a:r>
            <a:r>
              <a:rPr lang="en-US" sz="3200" dirty="0"/>
              <a:t> </a:t>
            </a:r>
          </a:p>
          <a:p>
            <a:pPr marL="514350" indent="-514350">
              <a:buFont typeface="+mj-lt"/>
              <a:buAutoNum type="arabicPeriod"/>
            </a:pPr>
            <a:r>
              <a:rPr lang="en-US" sz="3200" b="1" dirty="0"/>
              <a:t>Rewards</a:t>
            </a:r>
          </a:p>
          <a:p>
            <a:pPr marL="514350" indent="-514350">
              <a:buFont typeface="+mj-lt"/>
              <a:buAutoNum type="arabicPeriod"/>
            </a:pPr>
            <a:r>
              <a:rPr lang="en-US" sz="3200" b="1" dirty="0"/>
              <a:t>The calendar</a:t>
            </a:r>
            <a:endParaRPr lang="en-US" sz="3200" dirty="0"/>
          </a:p>
        </p:txBody>
      </p:sp>
      <p:sp>
        <p:nvSpPr>
          <p:cNvPr id="4" name="Content Placeholder 3"/>
          <p:cNvSpPr>
            <a:spLocks noGrp="1"/>
          </p:cNvSpPr>
          <p:nvPr>
            <p:ph sz="half" idx="2"/>
          </p:nvPr>
        </p:nvSpPr>
        <p:spPr>
          <a:xfrm>
            <a:off x="4629150" y="2773186"/>
            <a:ext cx="3886200" cy="2456217"/>
          </a:xfrm>
        </p:spPr>
        <p:txBody>
          <a:bodyPr>
            <a:noAutofit/>
          </a:bodyPr>
          <a:lstStyle/>
          <a:p>
            <a:pPr marL="0" indent="0">
              <a:buNone/>
            </a:pPr>
            <a:r>
              <a:rPr lang="en-US" sz="3200" b="1" dirty="0" smtClean="0"/>
              <a:t>6.  The journal</a:t>
            </a:r>
            <a:endParaRPr lang="en-US" sz="3200" dirty="0" smtClean="0"/>
          </a:p>
          <a:p>
            <a:pPr marL="0" indent="0">
              <a:buNone/>
            </a:pPr>
            <a:r>
              <a:rPr lang="en-US" sz="3200" b="1" dirty="0" smtClean="0"/>
              <a:t>7.  Tickler </a:t>
            </a:r>
            <a:r>
              <a:rPr lang="en-US" sz="3200" b="1" dirty="0"/>
              <a:t>file</a:t>
            </a:r>
          </a:p>
          <a:p>
            <a:pPr marL="0" indent="0">
              <a:buNone/>
            </a:pPr>
            <a:r>
              <a:rPr lang="en-US" sz="3200" b="1" dirty="0" smtClean="0"/>
              <a:t>8.  Book </a:t>
            </a:r>
            <a:r>
              <a:rPr lang="en-US" sz="3200" b="1" dirty="0"/>
              <a:t>of lists</a:t>
            </a:r>
          </a:p>
          <a:p>
            <a:pPr marL="0" indent="0">
              <a:buNone/>
            </a:pPr>
            <a:r>
              <a:rPr lang="en-US" sz="3200" b="1" dirty="0" smtClean="0"/>
              <a:t>9. Message </a:t>
            </a:r>
            <a:r>
              <a:rPr lang="en-US" sz="3200" b="1" dirty="0"/>
              <a:t>Center</a:t>
            </a:r>
            <a:endParaRPr lang="en-US" sz="3200" dirty="0"/>
          </a:p>
          <a:p>
            <a:pPr marL="0" indent="0">
              <a:buNone/>
            </a:pPr>
            <a:r>
              <a:rPr lang="en-US" sz="3200" b="1" dirty="0" smtClean="0"/>
              <a:t>10. Job </a:t>
            </a:r>
            <a:r>
              <a:rPr lang="en-US" sz="3200" b="1" dirty="0"/>
              <a:t>cards</a:t>
            </a:r>
            <a:endParaRPr lang="en-US" sz="3200" dirty="0"/>
          </a:p>
        </p:txBody>
      </p:sp>
    </p:spTree>
    <p:extLst>
      <p:ext uri="{BB962C8B-B14F-4D97-AF65-F5344CB8AC3E}">
        <p14:creationId xmlns:p14="http://schemas.microsoft.com/office/powerpoint/2010/main" val="347878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1"/>
            <a:ext cx="9342023" cy="6858000"/>
          </a:xfrm>
          <a:prstGeom prst="rect">
            <a:avLst/>
          </a:prstGeom>
        </p:spPr>
      </p:pic>
      <p:sp>
        <p:nvSpPr>
          <p:cNvPr id="3" name="Content Placeholder 2"/>
          <p:cNvSpPr>
            <a:spLocks noGrp="1"/>
          </p:cNvSpPr>
          <p:nvPr>
            <p:ph sz="half" idx="1"/>
          </p:nvPr>
        </p:nvSpPr>
        <p:spPr>
          <a:xfrm>
            <a:off x="628650" y="2511425"/>
            <a:ext cx="4222750" cy="4351338"/>
          </a:xfrm>
        </p:spPr>
        <p:txBody>
          <a:bodyPr/>
          <a:lstStyle/>
          <a:p>
            <a:pPr marL="514350" indent="-514350">
              <a:buFont typeface="+mj-lt"/>
              <a:buAutoNum type="arabicPeriod"/>
            </a:pPr>
            <a:r>
              <a:rPr lang="en-US" b="1" dirty="0" smtClean="0"/>
              <a:t>Keys</a:t>
            </a:r>
            <a:endParaRPr lang="en-US" b="1" dirty="0"/>
          </a:p>
          <a:p>
            <a:pPr marL="514350" indent="-514350">
              <a:buFont typeface="+mj-lt"/>
              <a:buAutoNum type="arabicPeriod"/>
            </a:pPr>
            <a:r>
              <a:rPr lang="en-US" b="1" dirty="0" smtClean="0"/>
              <a:t>Greeting </a:t>
            </a:r>
            <a:r>
              <a:rPr lang="en-US" b="1" dirty="0"/>
              <a:t>cards</a:t>
            </a:r>
          </a:p>
          <a:p>
            <a:pPr marL="514350" indent="-514350">
              <a:buFont typeface="+mj-lt"/>
              <a:buAutoNum type="arabicPeriod"/>
            </a:pPr>
            <a:r>
              <a:rPr lang="en-US" b="1" dirty="0" smtClean="0"/>
              <a:t>Addresses </a:t>
            </a:r>
            <a:r>
              <a:rPr lang="en-US" b="1" dirty="0"/>
              <a:t>and phone numbers</a:t>
            </a:r>
            <a:endParaRPr lang="en-US" dirty="0"/>
          </a:p>
          <a:p>
            <a:pPr marL="514350" indent="-514350">
              <a:buFont typeface="+mj-lt"/>
              <a:buAutoNum type="arabicPeriod"/>
            </a:pPr>
            <a:r>
              <a:rPr lang="en-US" b="1" dirty="0" smtClean="0"/>
              <a:t>Gift </a:t>
            </a:r>
            <a:r>
              <a:rPr lang="en-US" b="1" dirty="0"/>
              <a:t>Box</a:t>
            </a:r>
            <a:endParaRPr lang="en-US" dirty="0"/>
          </a:p>
          <a:p>
            <a:pPr marL="514350" indent="-514350">
              <a:buFont typeface="+mj-lt"/>
              <a:buAutoNum type="arabicPeriod"/>
            </a:pPr>
            <a:r>
              <a:rPr lang="en-US" b="1" dirty="0" smtClean="0"/>
              <a:t>Warranties </a:t>
            </a:r>
            <a:r>
              <a:rPr lang="en-US" b="1" dirty="0"/>
              <a:t>and guarantees</a:t>
            </a:r>
            <a:endParaRPr lang="en-US" dirty="0"/>
          </a:p>
        </p:txBody>
      </p:sp>
      <p:sp>
        <p:nvSpPr>
          <p:cNvPr id="5" name="Title 1"/>
          <p:cNvSpPr>
            <a:spLocks noGrp="1"/>
          </p:cNvSpPr>
          <p:nvPr>
            <p:ph type="title"/>
          </p:nvPr>
        </p:nvSpPr>
        <p:spPr>
          <a:xfrm>
            <a:off x="374650" y="1228726"/>
            <a:ext cx="7886700" cy="1325563"/>
          </a:xfrm>
        </p:spPr>
        <p:txBody>
          <a:bodyPr>
            <a:normAutofit/>
          </a:bodyPr>
          <a:lstStyle/>
          <a:p>
            <a:r>
              <a:rPr lang="en-US" sz="4000" b="1" dirty="0">
                <a:solidFill>
                  <a:schemeClr val="bg1"/>
                </a:solidFill>
                <a:latin typeface="+mn-lt"/>
              </a:rPr>
              <a:t>ORGANIZING MY SPACE</a:t>
            </a:r>
            <a:endParaRPr lang="en-US" sz="4000" dirty="0">
              <a:solidFill>
                <a:schemeClr val="bg1"/>
              </a:solidFill>
              <a:latin typeface="+mn-lt"/>
            </a:endParaRPr>
          </a:p>
        </p:txBody>
      </p:sp>
      <p:sp>
        <p:nvSpPr>
          <p:cNvPr id="6" name="Content Placeholder 2"/>
          <p:cNvSpPr>
            <a:spLocks noGrp="1"/>
          </p:cNvSpPr>
          <p:nvPr>
            <p:ph sz="half" idx="2"/>
          </p:nvPr>
        </p:nvSpPr>
        <p:spPr>
          <a:xfrm>
            <a:off x="4629150" y="2562225"/>
            <a:ext cx="4210050" cy="4351338"/>
          </a:xfrm>
        </p:spPr>
        <p:txBody>
          <a:bodyPr>
            <a:noAutofit/>
          </a:bodyPr>
          <a:lstStyle/>
          <a:p>
            <a:pPr marL="0" indent="0">
              <a:buNone/>
            </a:pPr>
            <a:r>
              <a:rPr lang="en-US" b="1" dirty="0" smtClean="0"/>
              <a:t>6</a:t>
            </a:r>
            <a:r>
              <a:rPr lang="en-US" b="1" dirty="0"/>
              <a:t>. Kitchen </a:t>
            </a:r>
            <a:r>
              <a:rPr lang="en-US" b="1" dirty="0" smtClean="0"/>
              <a:t>cupboards</a:t>
            </a:r>
          </a:p>
          <a:p>
            <a:pPr marL="0" indent="0">
              <a:buNone/>
            </a:pPr>
            <a:r>
              <a:rPr lang="en-US" b="1" dirty="0" smtClean="0"/>
              <a:t>7</a:t>
            </a:r>
            <a:r>
              <a:rPr lang="en-US" b="1" dirty="0"/>
              <a:t>. Clothes </a:t>
            </a:r>
            <a:r>
              <a:rPr lang="en-US" b="1" dirty="0" smtClean="0"/>
              <a:t>closets</a:t>
            </a:r>
          </a:p>
          <a:p>
            <a:pPr marL="0" indent="0">
              <a:buNone/>
            </a:pPr>
            <a:r>
              <a:rPr lang="en-US" b="1" dirty="0" smtClean="0"/>
              <a:t>8</a:t>
            </a:r>
            <a:r>
              <a:rPr lang="en-US" b="1" dirty="0"/>
              <a:t>. </a:t>
            </a:r>
            <a:r>
              <a:rPr lang="en-US" b="1" dirty="0" smtClean="0"/>
              <a:t>Storage</a:t>
            </a:r>
            <a:endParaRPr lang="en-US" dirty="0" smtClean="0"/>
          </a:p>
          <a:p>
            <a:pPr marL="0" indent="0">
              <a:buNone/>
            </a:pPr>
            <a:r>
              <a:rPr lang="en-US" b="1" dirty="0" smtClean="0"/>
              <a:t>9</a:t>
            </a:r>
            <a:r>
              <a:rPr lang="en-US" b="1" dirty="0"/>
              <a:t>. Filing </a:t>
            </a:r>
            <a:r>
              <a:rPr lang="en-US" b="1" dirty="0" smtClean="0"/>
              <a:t>cabinet</a:t>
            </a:r>
          </a:p>
          <a:p>
            <a:pPr marL="0" indent="0">
              <a:buNone/>
            </a:pPr>
            <a:r>
              <a:rPr lang="en-US" b="1" dirty="0" smtClean="0"/>
              <a:t>10</a:t>
            </a:r>
            <a:r>
              <a:rPr lang="en-US" b="1" dirty="0"/>
              <a:t>. </a:t>
            </a:r>
            <a:r>
              <a:rPr lang="en-US" b="1" dirty="0" smtClean="0"/>
              <a:t>Sanctuary</a:t>
            </a:r>
            <a:endParaRPr lang="en-US" dirty="0"/>
          </a:p>
        </p:txBody>
      </p:sp>
    </p:spTree>
    <p:extLst>
      <p:ext uri="{BB962C8B-B14F-4D97-AF65-F5344CB8AC3E}">
        <p14:creationId xmlns:p14="http://schemas.microsoft.com/office/powerpoint/2010/main" val="341606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1"/>
            <a:ext cx="9342023" cy="6858000"/>
          </a:xfrm>
          <a:prstGeom prst="rect">
            <a:avLst/>
          </a:prstGeom>
        </p:spPr>
      </p:pic>
      <p:sp>
        <p:nvSpPr>
          <p:cNvPr id="2" name="Title 1"/>
          <p:cNvSpPr>
            <a:spLocks noGrp="1"/>
          </p:cNvSpPr>
          <p:nvPr>
            <p:ph type="title"/>
          </p:nvPr>
        </p:nvSpPr>
        <p:spPr>
          <a:xfrm>
            <a:off x="628650" y="1228726"/>
            <a:ext cx="7886700" cy="1325563"/>
          </a:xfrm>
        </p:spPr>
        <p:txBody>
          <a:bodyPr/>
          <a:lstStyle/>
          <a:p>
            <a:r>
              <a:rPr lang="en-US" b="1" dirty="0">
                <a:solidFill>
                  <a:schemeClr val="bg1"/>
                </a:solidFill>
                <a:latin typeface="+mn-lt"/>
              </a:rPr>
              <a:t>Rate Yourself</a:t>
            </a:r>
            <a:endParaRPr lang="en-US" dirty="0">
              <a:solidFill>
                <a:schemeClr val="bg1"/>
              </a:solidFill>
              <a:latin typeface="+mn-lt"/>
            </a:endParaRPr>
          </a:p>
        </p:txBody>
      </p:sp>
      <p:sp>
        <p:nvSpPr>
          <p:cNvPr id="3" name="Content Placeholder 2"/>
          <p:cNvSpPr>
            <a:spLocks noGrp="1"/>
          </p:cNvSpPr>
          <p:nvPr>
            <p:ph idx="1"/>
          </p:nvPr>
        </p:nvSpPr>
        <p:spPr>
          <a:xfrm>
            <a:off x="628650" y="2994025"/>
            <a:ext cx="7886700" cy="3025775"/>
          </a:xfrm>
        </p:spPr>
        <p:txBody>
          <a:bodyPr>
            <a:normAutofit/>
          </a:bodyPr>
          <a:lstStyle/>
          <a:p>
            <a:pPr marL="0" indent="0" algn="ctr">
              <a:lnSpc>
                <a:spcPct val="100000"/>
              </a:lnSpc>
              <a:buNone/>
            </a:pPr>
            <a:r>
              <a:rPr lang="en-US" sz="3200" dirty="0" smtClean="0"/>
              <a:t>Rate </a:t>
            </a:r>
            <a:r>
              <a:rPr lang="en-US" sz="3200" dirty="0"/>
              <a:t>yourself in each skill. One means you are very poor. Five means you are completely satisfied with how you are doing.</a:t>
            </a:r>
          </a:p>
        </p:txBody>
      </p:sp>
    </p:spTree>
    <p:extLst>
      <p:ext uri="{BB962C8B-B14F-4D97-AF65-F5344CB8AC3E}">
        <p14:creationId xmlns:p14="http://schemas.microsoft.com/office/powerpoint/2010/main" val="616015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1"/>
            <a:ext cx="9342023" cy="6858000"/>
          </a:xfrm>
          <a:prstGeom prst="rect">
            <a:avLst/>
          </a:prstGeom>
        </p:spPr>
      </p:pic>
      <p:sp>
        <p:nvSpPr>
          <p:cNvPr id="2" name="Title 1"/>
          <p:cNvSpPr>
            <a:spLocks noGrp="1"/>
          </p:cNvSpPr>
          <p:nvPr>
            <p:ph type="title"/>
          </p:nvPr>
        </p:nvSpPr>
        <p:spPr>
          <a:xfrm>
            <a:off x="628650" y="1254126"/>
            <a:ext cx="7886700" cy="1325563"/>
          </a:xfrm>
        </p:spPr>
        <p:txBody>
          <a:bodyPr>
            <a:normAutofit fontScale="90000"/>
          </a:bodyPr>
          <a:lstStyle/>
          <a:p>
            <a:r>
              <a:rPr lang="en-US" b="1" dirty="0">
                <a:solidFill>
                  <a:schemeClr val="bg1"/>
                </a:solidFill>
                <a:latin typeface="+mn-lt"/>
              </a:rPr>
              <a:t>PERSONAL </a:t>
            </a:r>
            <a:r>
              <a:rPr lang="en-US" b="1">
                <a:solidFill>
                  <a:schemeClr val="bg1"/>
                </a:solidFill>
                <a:latin typeface="+mn-lt"/>
              </a:rPr>
              <a:t>GROWTH </a:t>
            </a:r>
            <a:r>
              <a:rPr lang="en-US" b="1" smtClean="0">
                <a:solidFill>
                  <a:schemeClr val="bg1"/>
                </a:solidFill>
                <a:latin typeface="+mn-lt"/>
              </a:rPr>
              <a:t/>
            </a:r>
            <a:br>
              <a:rPr lang="en-US" b="1" smtClean="0">
                <a:solidFill>
                  <a:schemeClr val="bg1"/>
                </a:solidFill>
                <a:latin typeface="+mn-lt"/>
              </a:rPr>
            </a:br>
            <a:r>
              <a:rPr lang="en-US" b="1" smtClean="0">
                <a:solidFill>
                  <a:schemeClr val="bg1"/>
                </a:solidFill>
                <a:latin typeface="+mn-lt"/>
              </a:rPr>
              <a:t>EXERCISES</a:t>
            </a:r>
            <a:r>
              <a:rPr lang="en-US" dirty="0">
                <a:solidFill>
                  <a:schemeClr val="bg1"/>
                </a:solidFill>
                <a:latin typeface="+mn-lt"/>
              </a:rPr>
              <a:t/>
            </a:r>
            <a:br>
              <a:rPr lang="en-US" dirty="0">
                <a:solidFill>
                  <a:schemeClr val="bg1"/>
                </a:solidFill>
                <a:latin typeface="+mn-lt"/>
              </a:rPr>
            </a:br>
            <a:r>
              <a:rPr lang="en-US" dirty="0">
                <a:solidFill>
                  <a:schemeClr val="bg1"/>
                </a:solidFill>
                <a:latin typeface="+mn-lt"/>
              </a:rPr>
              <a:t> </a:t>
            </a:r>
          </a:p>
        </p:txBody>
      </p:sp>
      <p:sp>
        <p:nvSpPr>
          <p:cNvPr id="3" name="Content Placeholder 2"/>
          <p:cNvSpPr>
            <a:spLocks noGrp="1"/>
          </p:cNvSpPr>
          <p:nvPr>
            <p:ph idx="1"/>
          </p:nvPr>
        </p:nvSpPr>
        <p:spPr>
          <a:xfrm>
            <a:off x="400050" y="3019425"/>
            <a:ext cx="7886700" cy="2111375"/>
          </a:xfrm>
        </p:spPr>
        <p:txBody>
          <a:bodyPr>
            <a:normAutofit/>
          </a:bodyPr>
          <a:lstStyle/>
          <a:p>
            <a:pPr marL="514350" indent="-514350" algn="ctr">
              <a:lnSpc>
                <a:spcPct val="100000"/>
              </a:lnSpc>
              <a:buFont typeface="+mj-lt"/>
              <a:buAutoNum type="arabicPeriod"/>
            </a:pPr>
            <a:r>
              <a:rPr lang="en-US" sz="3200" dirty="0"/>
              <a:t>Following are specific areas that often need organizing in a home.  Circle or mark the areas that need work in your situation.</a:t>
            </a:r>
          </a:p>
        </p:txBody>
      </p:sp>
    </p:spTree>
    <p:extLst>
      <p:ext uri="{BB962C8B-B14F-4D97-AF65-F5344CB8AC3E}">
        <p14:creationId xmlns:p14="http://schemas.microsoft.com/office/powerpoint/2010/main" val="1542656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1"/>
            <a:ext cx="9342023" cy="6858000"/>
          </a:xfrm>
          <a:prstGeom prst="rect">
            <a:avLst/>
          </a:prstGeom>
        </p:spPr>
      </p:pic>
      <p:sp>
        <p:nvSpPr>
          <p:cNvPr id="3" name="Content Placeholder 2"/>
          <p:cNvSpPr>
            <a:spLocks noGrp="1"/>
          </p:cNvSpPr>
          <p:nvPr>
            <p:ph idx="1"/>
          </p:nvPr>
        </p:nvSpPr>
        <p:spPr>
          <a:xfrm>
            <a:off x="552450" y="3349625"/>
            <a:ext cx="7886700" cy="2212975"/>
          </a:xfrm>
        </p:spPr>
        <p:txBody>
          <a:bodyPr>
            <a:normAutofit/>
          </a:bodyPr>
          <a:lstStyle/>
          <a:p>
            <a:pPr marL="0" indent="0" algn="ctr">
              <a:lnSpc>
                <a:spcPct val="100000"/>
              </a:lnSpc>
              <a:buNone/>
            </a:pPr>
            <a:r>
              <a:rPr lang="en-US" sz="3200" dirty="0"/>
              <a:t>The successful woman takes control of her time and her environment.</a:t>
            </a:r>
          </a:p>
          <a:p>
            <a:pPr marL="0" indent="0" algn="ctr">
              <a:lnSpc>
                <a:spcPct val="100000"/>
              </a:lnSpc>
              <a:buNone/>
            </a:pPr>
            <a:endParaRPr lang="en-US" sz="3200" dirty="0"/>
          </a:p>
        </p:txBody>
      </p:sp>
      <p:sp>
        <p:nvSpPr>
          <p:cNvPr id="4" name="Title 3"/>
          <p:cNvSpPr>
            <a:spLocks noGrp="1"/>
          </p:cNvSpPr>
          <p:nvPr>
            <p:ph type="title"/>
          </p:nvPr>
        </p:nvSpPr>
        <p:spPr>
          <a:xfrm>
            <a:off x="298450" y="1254126"/>
            <a:ext cx="7886700" cy="1325563"/>
          </a:xfrm>
        </p:spPr>
        <p:txBody>
          <a:bodyPr>
            <a:normAutofit/>
          </a:bodyPr>
          <a:lstStyle/>
          <a:p>
            <a:r>
              <a:rPr lang="en-US" sz="4000" b="1" dirty="0">
                <a:solidFill>
                  <a:schemeClr val="bg1"/>
                </a:solidFill>
                <a:latin typeface="+mn-lt"/>
              </a:rPr>
              <a:t>SUCCESS PRINCIPLE</a:t>
            </a:r>
            <a:endParaRPr lang="en-US" sz="4000" dirty="0">
              <a:solidFill>
                <a:schemeClr val="bg1"/>
              </a:solidFill>
              <a:latin typeface="+mn-lt"/>
            </a:endParaRPr>
          </a:p>
        </p:txBody>
      </p:sp>
    </p:spTree>
    <p:extLst>
      <p:ext uri="{BB962C8B-B14F-4D97-AF65-F5344CB8AC3E}">
        <p14:creationId xmlns:p14="http://schemas.microsoft.com/office/powerpoint/2010/main" val="9730931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233</TotalTime>
  <Words>751</Words>
  <Application>Microsoft Macintosh PowerPoint</Application>
  <PresentationFormat>On-screen Show (4:3)</PresentationFormat>
  <Paragraphs>101</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Calibri Light</vt:lpstr>
      <vt:lpstr>Palatino Linotype</vt:lpstr>
      <vt:lpstr>Arial</vt:lpstr>
      <vt:lpstr>Office Theme</vt:lpstr>
      <vt:lpstr>PowerPoint Presentation</vt:lpstr>
      <vt:lpstr>An Organized Woman: Lesson 9</vt:lpstr>
      <vt:lpstr>PowerPoint Presentation</vt:lpstr>
      <vt:lpstr>ORGANIZING MY TIME</vt:lpstr>
      <vt:lpstr>PowerPoint Presentation</vt:lpstr>
      <vt:lpstr>ORGANIZING MY SPACE</vt:lpstr>
      <vt:lpstr>Rate Yourself</vt:lpstr>
      <vt:lpstr>PERSONAL GROWTH  EXERCISES  </vt:lpstr>
      <vt:lpstr>SUCCESS PRINCIPLE</vt:lpstr>
      <vt:lpstr>MY PRAYER FOR TODAY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Arrais, Raquel</dc:creator>
  <cp:lastModifiedBy>Arrais, Raquel</cp:lastModifiedBy>
  <cp:revision>7</cp:revision>
  <dcterms:created xsi:type="dcterms:W3CDTF">2016-03-02T14:22:10Z</dcterms:created>
  <dcterms:modified xsi:type="dcterms:W3CDTF">2016-03-04T20:59:46Z</dcterms:modified>
</cp:coreProperties>
</file>