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78AB-EEFE-8E43-A2A6-4BBD3C86495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D1ADFB-E533-2C43-90CB-EEF3D8F7972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4F1286-2910-6842-B318-437155B3E2F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AF96F0-B9B4-ED44-8A96-2453AE04265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97671C-A463-4D46-BFF6-F5E6B2D7A1D4}"/>
              </a:ext>
            </a:extLst>
          </p:cNvPr>
          <p:cNvSpPr>
            <a:spLocks noGrp="1"/>
          </p:cNvSpPr>
          <p:nvPr>
            <p:ph type="sldNum" sz="quarter" idx="12"/>
          </p:nvPr>
        </p:nvSpPr>
        <p:spPr/>
        <p:txBody>
          <a:bodyPr/>
          <a:lstStyle>
            <a:lvl1pPr>
              <a:defRPr/>
            </a:lvl1pPr>
          </a:lstStyle>
          <a:p>
            <a:fld id="{7EFEEF8D-DA7E-3449-9E47-5D863329D745}" type="slidenum">
              <a:rPr lang="en-US" altLang="en-US"/>
              <a:pPr/>
              <a:t>‹#›</a:t>
            </a:fld>
            <a:endParaRPr lang="en-US" altLang="en-US"/>
          </a:p>
        </p:txBody>
      </p:sp>
    </p:spTree>
    <p:extLst>
      <p:ext uri="{BB962C8B-B14F-4D97-AF65-F5344CB8AC3E}">
        <p14:creationId xmlns:p14="http://schemas.microsoft.com/office/powerpoint/2010/main" val="202122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0428-74A6-094B-9959-16F937649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46648-A8AC-714C-9A0A-5B272AE0EA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256AE-ECBE-8340-B0D4-492388AFBF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064AA5-61C8-1945-B3AD-6F45340F7FE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B9ADDC2-5EED-2842-898D-88E4D7BE503B}"/>
              </a:ext>
            </a:extLst>
          </p:cNvPr>
          <p:cNvSpPr>
            <a:spLocks noGrp="1"/>
          </p:cNvSpPr>
          <p:nvPr>
            <p:ph type="sldNum" sz="quarter" idx="12"/>
          </p:nvPr>
        </p:nvSpPr>
        <p:spPr/>
        <p:txBody>
          <a:bodyPr/>
          <a:lstStyle>
            <a:lvl1pPr>
              <a:defRPr/>
            </a:lvl1pPr>
          </a:lstStyle>
          <a:p>
            <a:fld id="{D8D4CF79-9C05-6643-B6A9-1F0C199306ED}" type="slidenum">
              <a:rPr lang="en-US" altLang="en-US"/>
              <a:pPr/>
              <a:t>‹#›</a:t>
            </a:fld>
            <a:endParaRPr lang="en-US" altLang="en-US"/>
          </a:p>
        </p:txBody>
      </p:sp>
    </p:spTree>
    <p:extLst>
      <p:ext uri="{BB962C8B-B14F-4D97-AF65-F5344CB8AC3E}">
        <p14:creationId xmlns:p14="http://schemas.microsoft.com/office/powerpoint/2010/main" val="351657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CE8E6-402E-9847-903F-78241401127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EE1866-4881-9749-8CD3-9EAE02ED980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85FA4-E728-884F-9346-3483157166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D14DDC1-8C8B-FF48-B0CA-8510526BDF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4A5A163-6D2C-0F41-A82D-044AF317473F}"/>
              </a:ext>
            </a:extLst>
          </p:cNvPr>
          <p:cNvSpPr>
            <a:spLocks noGrp="1"/>
          </p:cNvSpPr>
          <p:nvPr>
            <p:ph type="sldNum" sz="quarter" idx="12"/>
          </p:nvPr>
        </p:nvSpPr>
        <p:spPr/>
        <p:txBody>
          <a:bodyPr/>
          <a:lstStyle>
            <a:lvl1pPr>
              <a:defRPr/>
            </a:lvl1pPr>
          </a:lstStyle>
          <a:p>
            <a:fld id="{A255E848-BA5E-8E4F-A6F5-704BCC50BEE5}" type="slidenum">
              <a:rPr lang="en-US" altLang="en-US"/>
              <a:pPr/>
              <a:t>‹#›</a:t>
            </a:fld>
            <a:endParaRPr lang="en-US" altLang="en-US"/>
          </a:p>
        </p:txBody>
      </p:sp>
    </p:spTree>
    <p:extLst>
      <p:ext uri="{BB962C8B-B14F-4D97-AF65-F5344CB8AC3E}">
        <p14:creationId xmlns:p14="http://schemas.microsoft.com/office/powerpoint/2010/main" val="231300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2B6E-A62F-E148-A296-99548AB4B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67DC8-5CA1-CD47-8516-BACBE0841A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85C45-3E0A-414E-BA3B-587F0CCF97E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FB85DB-8048-AD4F-94CF-8E1C935E7F6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A7DF8C-604B-9848-B7AF-8CE1061DFF03}"/>
              </a:ext>
            </a:extLst>
          </p:cNvPr>
          <p:cNvSpPr>
            <a:spLocks noGrp="1"/>
          </p:cNvSpPr>
          <p:nvPr>
            <p:ph type="sldNum" sz="quarter" idx="12"/>
          </p:nvPr>
        </p:nvSpPr>
        <p:spPr/>
        <p:txBody>
          <a:bodyPr/>
          <a:lstStyle>
            <a:lvl1pPr>
              <a:defRPr/>
            </a:lvl1pPr>
          </a:lstStyle>
          <a:p>
            <a:fld id="{64D6BAC9-C846-214C-BC14-064240A650B0}" type="slidenum">
              <a:rPr lang="en-US" altLang="en-US"/>
              <a:pPr/>
              <a:t>‹#›</a:t>
            </a:fld>
            <a:endParaRPr lang="en-US" altLang="en-US"/>
          </a:p>
        </p:txBody>
      </p:sp>
    </p:spTree>
    <p:extLst>
      <p:ext uri="{BB962C8B-B14F-4D97-AF65-F5344CB8AC3E}">
        <p14:creationId xmlns:p14="http://schemas.microsoft.com/office/powerpoint/2010/main" val="35188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D32E-D154-C848-BF29-600B84E9AC3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13F754-39F3-5A4E-BE88-60240281C54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9DCCF0E-880D-D741-8E8D-BE8A986F2D1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4D79CA-8356-D144-9ABB-5AEA2F9CFED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194DB8-9DE0-8C4A-A132-97E9C3407BE1}"/>
              </a:ext>
            </a:extLst>
          </p:cNvPr>
          <p:cNvSpPr>
            <a:spLocks noGrp="1"/>
          </p:cNvSpPr>
          <p:nvPr>
            <p:ph type="sldNum" sz="quarter" idx="12"/>
          </p:nvPr>
        </p:nvSpPr>
        <p:spPr/>
        <p:txBody>
          <a:bodyPr/>
          <a:lstStyle>
            <a:lvl1pPr>
              <a:defRPr/>
            </a:lvl1pPr>
          </a:lstStyle>
          <a:p>
            <a:fld id="{11B85A59-730C-B645-87A1-5C0FAF562FAA}" type="slidenum">
              <a:rPr lang="en-US" altLang="en-US"/>
              <a:pPr/>
              <a:t>‹#›</a:t>
            </a:fld>
            <a:endParaRPr lang="en-US" altLang="en-US"/>
          </a:p>
        </p:txBody>
      </p:sp>
    </p:spTree>
    <p:extLst>
      <p:ext uri="{BB962C8B-B14F-4D97-AF65-F5344CB8AC3E}">
        <p14:creationId xmlns:p14="http://schemas.microsoft.com/office/powerpoint/2010/main" val="144312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F1B9-7CC3-264F-8283-84565FA95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8366B8-304B-EB4C-AB6A-7D25959E3704}"/>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040A9-E4CC-B24B-B6C8-B455D7508E2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0B7B60-71CB-6940-B83B-8BBEFD9249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1EE1D1-545C-C547-914F-14956BB8FFF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FC124C2-E6E2-AA44-A907-28FD4F6EED6E}"/>
              </a:ext>
            </a:extLst>
          </p:cNvPr>
          <p:cNvSpPr>
            <a:spLocks noGrp="1"/>
          </p:cNvSpPr>
          <p:nvPr>
            <p:ph type="sldNum" sz="quarter" idx="12"/>
          </p:nvPr>
        </p:nvSpPr>
        <p:spPr/>
        <p:txBody>
          <a:bodyPr/>
          <a:lstStyle>
            <a:lvl1pPr>
              <a:defRPr/>
            </a:lvl1pPr>
          </a:lstStyle>
          <a:p>
            <a:fld id="{800EA992-9C3F-2D43-9D53-1278815735CA}" type="slidenum">
              <a:rPr lang="en-US" altLang="en-US"/>
              <a:pPr/>
              <a:t>‹#›</a:t>
            </a:fld>
            <a:endParaRPr lang="en-US" altLang="en-US"/>
          </a:p>
        </p:txBody>
      </p:sp>
    </p:spTree>
    <p:extLst>
      <p:ext uri="{BB962C8B-B14F-4D97-AF65-F5344CB8AC3E}">
        <p14:creationId xmlns:p14="http://schemas.microsoft.com/office/powerpoint/2010/main" val="368447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7C85-4208-6E42-ACA0-DDD0BBDA5DD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FF108C-B6B0-DE42-8312-837E0D8ECF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269D41-0525-034A-BDA8-0DC2C56C312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4579F-BE7A-494A-898A-FAD362E0DC2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CC3C29-2BEE-2942-AD0A-72CDA684517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2D62B8-0F7E-C249-95E5-8CA5B88E942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B745487-09FE-7742-BB87-E85662956A4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257FFB6-6EB2-4C48-A72B-DD5B88B33208}"/>
              </a:ext>
            </a:extLst>
          </p:cNvPr>
          <p:cNvSpPr>
            <a:spLocks noGrp="1"/>
          </p:cNvSpPr>
          <p:nvPr>
            <p:ph type="sldNum" sz="quarter" idx="12"/>
          </p:nvPr>
        </p:nvSpPr>
        <p:spPr/>
        <p:txBody>
          <a:bodyPr/>
          <a:lstStyle>
            <a:lvl1pPr>
              <a:defRPr/>
            </a:lvl1pPr>
          </a:lstStyle>
          <a:p>
            <a:fld id="{17B69420-8741-6C43-B13D-1DC9C4297C5C}" type="slidenum">
              <a:rPr lang="en-US" altLang="en-US"/>
              <a:pPr/>
              <a:t>‹#›</a:t>
            </a:fld>
            <a:endParaRPr lang="en-US" altLang="en-US"/>
          </a:p>
        </p:txBody>
      </p:sp>
    </p:spTree>
    <p:extLst>
      <p:ext uri="{BB962C8B-B14F-4D97-AF65-F5344CB8AC3E}">
        <p14:creationId xmlns:p14="http://schemas.microsoft.com/office/powerpoint/2010/main" val="33477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B58D-2383-1B44-824E-8E619909CC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CDFA4-12E8-C64B-9F86-AEB2509109E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0B73621-CF3D-6F45-806E-95BF0E007D9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369EBC5-2C3D-574A-BBBF-85FFB7917EA9}"/>
              </a:ext>
            </a:extLst>
          </p:cNvPr>
          <p:cNvSpPr>
            <a:spLocks noGrp="1"/>
          </p:cNvSpPr>
          <p:nvPr>
            <p:ph type="sldNum" sz="quarter" idx="12"/>
          </p:nvPr>
        </p:nvSpPr>
        <p:spPr/>
        <p:txBody>
          <a:bodyPr/>
          <a:lstStyle>
            <a:lvl1pPr>
              <a:defRPr/>
            </a:lvl1pPr>
          </a:lstStyle>
          <a:p>
            <a:fld id="{00458029-0981-4147-9388-9FFB1A560D90}" type="slidenum">
              <a:rPr lang="en-US" altLang="en-US"/>
              <a:pPr/>
              <a:t>‹#›</a:t>
            </a:fld>
            <a:endParaRPr lang="en-US" altLang="en-US"/>
          </a:p>
        </p:txBody>
      </p:sp>
    </p:spTree>
    <p:extLst>
      <p:ext uri="{BB962C8B-B14F-4D97-AF65-F5344CB8AC3E}">
        <p14:creationId xmlns:p14="http://schemas.microsoft.com/office/powerpoint/2010/main" val="24959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5BC32-E906-7847-A49C-CD2130F3E0F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FA9CF60-7604-B94B-85C3-479E03C4E93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B46A6B0-FB65-8A43-8CFD-83427CEFF7B2}"/>
              </a:ext>
            </a:extLst>
          </p:cNvPr>
          <p:cNvSpPr>
            <a:spLocks noGrp="1"/>
          </p:cNvSpPr>
          <p:nvPr>
            <p:ph type="sldNum" sz="quarter" idx="12"/>
          </p:nvPr>
        </p:nvSpPr>
        <p:spPr/>
        <p:txBody>
          <a:bodyPr/>
          <a:lstStyle>
            <a:lvl1pPr>
              <a:defRPr/>
            </a:lvl1pPr>
          </a:lstStyle>
          <a:p>
            <a:fld id="{7DEEF946-89C4-2A43-AAAB-01232F622693}" type="slidenum">
              <a:rPr lang="en-US" altLang="en-US"/>
              <a:pPr/>
              <a:t>‹#›</a:t>
            </a:fld>
            <a:endParaRPr lang="en-US" altLang="en-US"/>
          </a:p>
        </p:txBody>
      </p:sp>
    </p:spTree>
    <p:extLst>
      <p:ext uri="{BB962C8B-B14F-4D97-AF65-F5344CB8AC3E}">
        <p14:creationId xmlns:p14="http://schemas.microsoft.com/office/powerpoint/2010/main" val="43221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4778-29BF-4C42-AAC5-B710D245D24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3C193C-0001-D948-A997-068296A052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B6986-BD0A-4649-98EA-160EC3A34B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4E2D8A-2F7C-6C42-A104-5EFC3B3339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6646FD9-2C60-7841-865E-205E9412FB2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122180B-CEB5-914F-A0BB-3AC7EE22681C}"/>
              </a:ext>
            </a:extLst>
          </p:cNvPr>
          <p:cNvSpPr>
            <a:spLocks noGrp="1"/>
          </p:cNvSpPr>
          <p:nvPr>
            <p:ph type="sldNum" sz="quarter" idx="12"/>
          </p:nvPr>
        </p:nvSpPr>
        <p:spPr/>
        <p:txBody>
          <a:bodyPr/>
          <a:lstStyle>
            <a:lvl1pPr>
              <a:defRPr/>
            </a:lvl1pPr>
          </a:lstStyle>
          <a:p>
            <a:fld id="{B7C461AF-9E33-1445-A7AE-62C26316B529}" type="slidenum">
              <a:rPr lang="en-US" altLang="en-US"/>
              <a:pPr/>
              <a:t>‹#›</a:t>
            </a:fld>
            <a:endParaRPr lang="en-US" altLang="en-US"/>
          </a:p>
        </p:txBody>
      </p:sp>
    </p:spTree>
    <p:extLst>
      <p:ext uri="{BB962C8B-B14F-4D97-AF65-F5344CB8AC3E}">
        <p14:creationId xmlns:p14="http://schemas.microsoft.com/office/powerpoint/2010/main" val="291567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CC467-5361-FC41-9E5B-0C60A2C619C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5639B1-1474-2342-A493-33E31CF3159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305220-EFC8-C44B-827D-D0F0CA5616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1D7369-1645-5B4B-87D9-4C1DBE3AB6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1CAB62F-66A1-E944-AA1D-1D5821B4527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234F15-D566-9342-8B53-A19A8380C0EF}"/>
              </a:ext>
            </a:extLst>
          </p:cNvPr>
          <p:cNvSpPr>
            <a:spLocks noGrp="1"/>
          </p:cNvSpPr>
          <p:nvPr>
            <p:ph type="sldNum" sz="quarter" idx="12"/>
          </p:nvPr>
        </p:nvSpPr>
        <p:spPr/>
        <p:txBody>
          <a:bodyPr/>
          <a:lstStyle>
            <a:lvl1pPr>
              <a:defRPr/>
            </a:lvl1pPr>
          </a:lstStyle>
          <a:p>
            <a:fld id="{73895FD4-66CA-524E-836A-AD2E89525ECF}" type="slidenum">
              <a:rPr lang="en-US" altLang="en-US"/>
              <a:pPr/>
              <a:t>‹#›</a:t>
            </a:fld>
            <a:endParaRPr lang="en-US" altLang="en-US"/>
          </a:p>
        </p:txBody>
      </p:sp>
    </p:spTree>
    <p:extLst>
      <p:ext uri="{BB962C8B-B14F-4D97-AF65-F5344CB8AC3E}">
        <p14:creationId xmlns:p14="http://schemas.microsoft.com/office/powerpoint/2010/main" val="67814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9B6D46B-7C7E-C145-8A35-12578F55802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E5EB3E1-39F3-284B-9A72-39B58591183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116B12-4BDA-D345-9064-16AE5A05EF7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0BFFBF9-E2F3-C546-BBB0-F5A9137DCCE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C7390E4-4DE3-DF4C-9065-D0A7554B1FA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C7B7D48-B8F7-2D43-908F-0C58688E03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00B8B9A-12D4-A346-BF00-FB61EA16E789}"/>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406CD5B4-904B-DF4F-A72D-E8BFA384AEFB}"/>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Anna1">
            <a:extLst>
              <a:ext uri="{FF2B5EF4-FFF2-40B4-BE49-F238E27FC236}">
                <a16:creationId xmlns:a16="http://schemas.microsoft.com/office/drawing/2014/main" id="{386760A1-A315-5C4A-AD49-A0FC06197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5CA4AC17-DE0A-A44E-9C23-FD1746D5AA4C}"/>
              </a:ext>
            </a:extLst>
          </p:cNvPr>
          <p:cNvSpPr txBox="1">
            <a:spLocks noChangeArrowheads="1"/>
          </p:cNvSpPr>
          <p:nvPr/>
        </p:nvSpPr>
        <p:spPr bwMode="auto">
          <a:xfrm>
            <a:off x="4953000" y="19050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Insight comes with age</a:t>
            </a:r>
            <a:endParaRPr lang="en-US" altLang="en-US"/>
          </a:p>
        </p:txBody>
      </p:sp>
      <p:sp>
        <p:nvSpPr>
          <p:cNvPr id="2054" name="Text Box 6">
            <a:extLst>
              <a:ext uri="{FF2B5EF4-FFF2-40B4-BE49-F238E27FC236}">
                <a16:creationId xmlns:a16="http://schemas.microsoft.com/office/drawing/2014/main" id="{295D17F5-316D-904A-AEFB-B0E08CF984FE}"/>
              </a:ext>
            </a:extLst>
          </p:cNvPr>
          <p:cNvSpPr txBox="1">
            <a:spLocks noChangeArrowheads="1"/>
          </p:cNvSpPr>
          <p:nvPr/>
        </p:nvSpPr>
        <p:spPr bwMode="auto">
          <a:xfrm>
            <a:off x="4876800" y="2286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Anna </a:t>
            </a:r>
            <a:br>
              <a:rPr lang="en-US" altLang="en-US">
                <a:solidFill>
                  <a:srgbClr val="FFFFFF"/>
                </a:solidFill>
                <a:latin typeface="Trajan Pro" pitchFamily="18" charset="0"/>
              </a:rPr>
            </a:br>
            <a:r>
              <a:rPr lang="en-US" altLang="en-US">
                <a:solidFill>
                  <a:srgbClr val="FFFFFF"/>
                </a:solidFill>
                <a:latin typeface="Trajan Pro" pitchFamily="18" charset="0"/>
              </a:rPr>
              <a:t>and me</a:t>
            </a:r>
            <a:endParaRPr lang="en-US" altLang="en-US"/>
          </a:p>
        </p:txBody>
      </p:sp>
      <p:grpSp>
        <p:nvGrpSpPr>
          <p:cNvPr id="2055" name="Group 7">
            <a:extLst>
              <a:ext uri="{FF2B5EF4-FFF2-40B4-BE49-F238E27FC236}">
                <a16:creationId xmlns:a16="http://schemas.microsoft.com/office/drawing/2014/main" id="{B347CADE-E195-174D-A23B-D467A5479468}"/>
              </a:ext>
            </a:extLst>
          </p:cNvPr>
          <p:cNvGrpSpPr>
            <a:grpSpLocks/>
          </p:cNvGrpSpPr>
          <p:nvPr/>
        </p:nvGrpSpPr>
        <p:grpSpPr bwMode="auto">
          <a:xfrm>
            <a:off x="7620000" y="5410200"/>
            <a:ext cx="1266825" cy="1114425"/>
            <a:chOff x="13890" y="9555"/>
            <a:chExt cx="1875" cy="1634"/>
          </a:xfrm>
        </p:grpSpPr>
        <p:sp>
          <p:nvSpPr>
            <p:cNvPr id="2056" name="Text Box 8">
              <a:extLst>
                <a:ext uri="{FF2B5EF4-FFF2-40B4-BE49-F238E27FC236}">
                  <a16:creationId xmlns:a16="http://schemas.microsoft.com/office/drawing/2014/main" id="{01594D44-E0CE-FE43-AA87-9B1BDCE29419}"/>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12</a:t>
              </a:r>
              <a:endParaRPr lang="en-US" altLang="en-US"/>
            </a:p>
          </p:txBody>
        </p:sp>
        <p:sp>
          <p:nvSpPr>
            <p:cNvPr id="2057" name="Text Box 9">
              <a:extLst>
                <a:ext uri="{FF2B5EF4-FFF2-40B4-BE49-F238E27FC236}">
                  <a16:creationId xmlns:a16="http://schemas.microsoft.com/office/drawing/2014/main" id="{1414ACB7-43F3-BB4F-B42A-3B21C8D67A01}"/>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8" name="Text Box 10">
            <a:extLst>
              <a:ext uri="{FF2B5EF4-FFF2-40B4-BE49-F238E27FC236}">
                <a16:creationId xmlns:a16="http://schemas.microsoft.com/office/drawing/2014/main" id="{47E8FD22-9AC4-AE4B-BF57-B8BFCBA15A23}"/>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F9BB97A5-62CB-4344-A540-298D44CFBEB1}"/>
              </a:ext>
            </a:extLst>
          </p:cNvPr>
          <p:cNvSpPr>
            <a:spLocks noGrp="1" noChangeArrowheads="1"/>
          </p:cNvSpPr>
          <p:nvPr>
            <p:ph type="body" idx="1"/>
          </p:nvPr>
        </p:nvSpPr>
        <p:spPr>
          <a:xfrm>
            <a:off x="457200" y="1066800"/>
            <a:ext cx="7924800" cy="5562600"/>
          </a:xfrm>
        </p:spPr>
        <p:txBody>
          <a:bodyPr/>
          <a:lstStyle/>
          <a:p>
            <a:pPr>
              <a:lnSpc>
                <a:spcPct val="80000"/>
              </a:lnSpc>
              <a:buFontTx/>
              <a:buNone/>
            </a:pPr>
            <a:r>
              <a:rPr lang="en-US" altLang="en-US" sz="2800" b="1">
                <a:solidFill>
                  <a:srgbClr val="003399"/>
                </a:solidFill>
                <a:latin typeface="Gill Sans MT" panose="020B0502020104020203" pitchFamily="34" charset="77"/>
              </a:rPr>
              <a:t>  </a:t>
            </a:r>
            <a:r>
              <a:rPr lang="en-US" altLang="en-US" b="1" u="sng">
                <a:solidFill>
                  <a:srgbClr val="003399"/>
                </a:solidFill>
                <a:latin typeface="Gill Sans MT" panose="020B0502020104020203" pitchFamily="34" charset="77"/>
              </a:rPr>
              <a:t>Words of Wisdom</a:t>
            </a:r>
            <a:r>
              <a:rPr lang="en-US" altLang="en-US" sz="2800">
                <a:latin typeface="Gill Sans MT" panose="020B0502020104020203" pitchFamily="34" charset="77"/>
              </a:rPr>
              <a:t> </a:t>
            </a:r>
          </a:p>
          <a:p>
            <a:pPr>
              <a:lnSpc>
                <a:spcPct val="4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   With age comes insight into matters that we may not have understood when we were younger. Our ability to understand a situation grows as we study God’s Word and pray for His blessing upon our study. Fasting and prayer are somewhat out of fashion today; however, there is much to be gained from practicing these two disciplines. God blesses those who long for a closer walk with Him. He desires us to do as Anna did, to be faithful in attending worship services, studying, and communing with Him daily.</a:t>
            </a:r>
          </a:p>
        </p:txBody>
      </p:sp>
      <p:pic>
        <p:nvPicPr>
          <p:cNvPr id="11268" name="Picture 4" descr="Anna2">
            <a:extLst>
              <a:ext uri="{FF2B5EF4-FFF2-40B4-BE49-F238E27FC236}">
                <a16:creationId xmlns:a16="http://schemas.microsoft.com/office/drawing/2014/main" id="{41AFEEB8-A1BE-CD40-9A04-1A8E5E781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A07077F4-6CB0-A147-AAC0-F9EFAA61CFC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94368D48-A217-FB44-89F4-66C79E75CCFF}"/>
              </a:ext>
            </a:extLst>
          </p:cNvPr>
          <p:cNvSpPr>
            <a:spLocks noGrp="1" noChangeArrowheads="1"/>
          </p:cNvSpPr>
          <p:nvPr>
            <p:ph type="body" idx="1"/>
          </p:nvPr>
        </p:nvSpPr>
        <p:spPr>
          <a:xfrm>
            <a:off x="533400" y="1447800"/>
            <a:ext cx="8229600" cy="4525963"/>
          </a:xfrm>
        </p:spPr>
        <p:txBody>
          <a:bodyPr/>
          <a:lstStyle/>
          <a:p>
            <a:pPr algn="ctr">
              <a:buFontTx/>
              <a:buNone/>
            </a:pPr>
            <a:r>
              <a:rPr lang="en-US" altLang="en-US" sz="4000" b="1">
                <a:solidFill>
                  <a:srgbClr val="003399"/>
                </a:solidFill>
                <a:latin typeface="Edwardian Script ITC" panose="030303020407070D0804" pitchFamily="66" charset="77"/>
              </a:rPr>
              <a:t>My Prayer for Today</a:t>
            </a:r>
          </a:p>
          <a:p>
            <a:pPr algn="ctr">
              <a:buFontTx/>
              <a:buNone/>
            </a:pPr>
            <a:endParaRPr lang="en-US" altLang="en-US" sz="1400" b="1">
              <a:solidFill>
                <a:srgbClr val="003399"/>
              </a:solidFill>
              <a:latin typeface="Edwardian Script ITC" panose="030303020407070D0804" pitchFamily="66" charset="77"/>
            </a:endParaRPr>
          </a:p>
          <a:p>
            <a:pPr algn="ctr">
              <a:lnSpc>
                <a:spcPct val="110000"/>
              </a:lnSpc>
              <a:buFontTx/>
              <a:buNone/>
            </a:pPr>
            <a:r>
              <a:rPr lang="en-US" altLang="en-US" sz="2800">
                <a:latin typeface="Gill Sans MT" panose="020B0502020104020203" pitchFamily="34" charset="77"/>
              </a:rPr>
              <a:t>Dear Heavenly Father, today I desire to follow your will and to be a faithful witness of your love. Be with me as I rededicate my life to you and choose to spend more time communing with you.</a:t>
            </a:r>
          </a:p>
        </p:txBody>
      </p:sp>
      <p:pic>
        <p:nvPicPr>
          <p:cNvPr id="13316" name="Picture 4" descr="Anna2">
            <a:extLst>
              <a:ext uri="{FF2B5EF4-FFF2-40B4-BE49-F238E27FC236}">
                <a16:creationId xmlns:a16="http://schemas.microsoft.com/office/drawing/2014/main" id="{2E7548EC-B1DD-D345-81AA-9E1BE1A56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D7A45379-1DAD-924A-A930-A45C3471B94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B3F7EAAB-F294-6044-B1CB-D6E1709B26A0}"/>
              </a:ext>
            </a:extLst>
          </p:cNvPr>
          <p:cNvSpPr>
            <a:spLocks noGrp="1" noChangeArrowheads="1"/>
          </p:cNvSpPr>
          <p:nvPr>
            <p:ph type="body" idx="1"/>
          </p:nvPr>
        </p:nvSpPr>
        <p:spPr>
          <a:xfrm>
            <a:off x="457200" y="1295400"/>
            <a:ext cx="8229600" cy="5181600"/>
          </a:xfrm>
        </p:spPr>
        <p:txBody>
          <a:bodyPr/>
          <a:lstStyle/>
          <a:p>
            <a:pPr algn="ctr">
              <a:buFontTx/>
              <a:buNone/>
            </a:pPr>
            <a:r>
              <a:rPr lang="en-US" altLang="en-US" sz="4000" b="1">
                <a:solidFill>
                  <a:srgbClr val="003399"/>
                </a:solidFill>
                <a:latin typeface="Edwardian Script ITC" panose="030303020407070D0804" pitchFamily="66" charset="77"/>
              </a:rPr>
              <a:t>Sharing</a:t>
            </a:r>
          </a:p>
          <a:p>
            <a:pPr algn="ctr">
              <a:buFontTx/>
              <a:buNone/>
            </a:pPr>
            <a:endParaRPr lang="en-US" altLang="en-US" sz="1400" b="1">
              <a:solidFill>
                <a:srgbClr val="003399"/>
              </a:solidFill>
              <a:latin typeface="Edwardian Script ITC" panose="030303020407070D0804" pitchFamily="66" charset="77"/>
            </a:endParaRPr>
          </a:p>
          <a:p>
            <a:pPr algn="ctr">
              <a:buFontTx/>
              <a:buNone/>
            </a:pPr>
            <a:r>
              <a:rPr lang="en-US" altLang="en-US" sz="2800">
                <a:latin typeface="Gill Sans MT" panose="020B0502020104020203" pitchFamily="34" charset="77"/>
              </a:rPr>
              <a:t>Be prepared to give your testimony as to what a difference having Jesus in your life</a:t>
            </a:r>
          </a:p>
          <a:p>
            <a:pPr algn="ctr">
              <a:buFontTx/>
              <a:buNone/>
            </a:pPr>
            <a:r>
              <a:rPr lang="en-US" altLang="en-US" sz="2800">
                <a:latin typeface="Gill Sans MT" panose="020B0502020104020203" pitchFamily="34" charset="77"/>
              </a:rPr>
              <a:t>has made. Tell His story in such a kind and thoughtful manner that others will be drawn to Him. Remember that witnessing of Christ and His love does not always mean preaching or using words; sometimes it is best shown by lending a helping hand, giving a hug, or sharing a loaf of bread with those who need to see the love of Christ in action.</a:t>
            </a:r>
          </a:p>
        </p:txBody>
      </p:sp>
      <p:pic>
        <p:nvPicPr>
          <p:cNvPr id="12292" name="Picture 4" descr="Anna2">
            <a:extLst>
              <a:ext uri="{FF2B5EF4-FFF2-40B4-BE49-F238E27FC236}">
                <a16:creationId xmlns:a16="http://schemas.microsoft.com/office/drawing/2014/main" id="{05377D74-5FA6-A345-99CA-9FAEF74D4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B4351602-53D4-F948-B9E0-93AD1CC532BD}"/>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79130420-7125-1B44-9959-556F689A2C52}"/>
              </a:ext>
            </a:extLst>
          </p:cNvPr>
          <p:cNvSpPr>
            <a:spLocks noGrp="1" noChangeArrowheads="1"/>
          </p:cNvSpPr>
          <p:nvPr>
            <p:ph type="body" idx="1"/>
          </p:nvPr>
        </p:nvSpPr>
        <p:spPr>
          <a:xfrm>
            <a:off x="457200" y="1143000"/>
            <a:ext cx="6096000" cy="4983163"/>
          </a:xfrm>
        </p:spPr>
        <p:txBody>
          <a:bodyPr/>
          <a:lstStyle/>
          <a:p>
            <a:pPr>
              <a:lnSpc>
                <a:spcPct val="120000"/>
              </a:lnSpc>
              <a:buFontTx/>
              <a:buNone/>
            </a:pPr>
            <a:r>
              <a:rPr lang="en-US" altLang="en-US" b="1">
                <a:solidFill>
                  <a:srgbClr val="003399"/>
                </a:solidFill>
                <a:latin typeface="Gill Sans MT" panose="020B0502020104020203" pitchFamily="34" charset="77"/>
              </a:rPr>
              <a:t>  Introduction</a:t>
            </a:r>
          </a:p>
          <a:p>
            <a:pPr>
              <a:lnSpc>
                <a:spcPct val="120000"/>
              </a:lnSpc>
              <a:buFontTx/>
              <a:buNone/>
            </a:pPr>
            <a:r>
              <a:rPr lang="en-US" altLang="en-US">
                <a:latin typeface="Gill Sans MT" panose="020B0502020104020203" pitchFamily="34" charset="77"/>
              </a:rPr>
              <a:t>   </a:t>
            </a:r>
            <a:r>
              <a:rPr lang="en-US" altLang="en-US" sz="2800">
                <a:latin typeface="Gill Sans MT" panose="020B0502020104020203" pitchFamily="34" charset="77"/>
              </a:rPr>
              <a:t>Anna of Jerusalem was a prophetess. There had been a few others before her—godly- inspired women whose deeds were well known and whose very words were remembered. </a:t>
            </a:r>
          </a:p>
        </p:txBody>
      </p:sp>
      <p:pic>
        <p:nvPicPr>
          <p:cNvPr id="3076" name="Picture 4" descr="Anna2">
            <a:extLst>
              <a:ext uri="{FF2B5EF4-FFF2-40B4-BE49-F238E27FC236}">
                <a16:creationId xmlns:a16="http://schemas.microsoft.com/office/drawing/2014/main" id="{C109C78D-D4AA-B045-AD45-09CF54EA0163}"/>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979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a:extLst>
              <a:ext uri="{FF2B5EF4-FFF2-40B4-BE49-F238E27FC236}">
                <a16:creationId xmlns:a16="http://schemas.microsoft.com/office/drawing/2014/main" id="{22686701-1EA9-CB44-AFCD-D0B8875B4627}"/>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400">
                <a:solidFill>
                  <a:srgbClr val="D7E023"/>
                </a:solidFill>
                <a:latin typeface="TrajanPro-Regular" charset="0"/>
              </a:rPr>
              <a:t>Her Name Means “Favor” or “Grace”</a:t>
            </a:r>
            <a:endParaRPr lang="en-US" altLang="en-US" sz="2000"/>
          </a:p>
        </p:txBody>
      </p:sp>
      <p:sp>
        <p:nvSpPr>
          <p:cNvPr id="3078" name="Rectangle 6">
            <a:extLst>
              <a:ext uri="{FF2B5EF4-FFF2-40B4-BE49-F238E27FC236}">
                <a16:creationId xmlns:a16="http://schemas.microsoft.com/office/drawing/2014/main" id="{785706EE-4C07-B542-915A-243E57CC75B7}"/>
              </a:ext>
            </a:extLst>
          </p:cNvPr>
          <p:cNvSpPr>
            <a:spLocks noChangeArrowheads="1"/>
          </p:cNvSpPr>
          <p:nvPr/>
        </p:nvSpPr>
        <p:spPr bwMode="auto">
          <a:xfrm>
            <a:off x="381000" y="557213"/>
            <a:ext cx="2974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1600" b="1">
                <a:solidFill>
                  <a:schemeClr val="bg1"/>
                </a:solidFill>
              </a:rPr>
              <a:t>Key Scripture:  Luke 1 and 2 </a:t>
            </a:r>
          </a:p>
        </p:txBody>
      </p:sp>
      <p:pic>
        <p:nvPicPr>
          <p:cNvPr id="3080" name="Picture 8" descr="j0390496">
            <a:extLst>
              <a:ext uri="{FF2B5EF4-FFF2-40B4-BE49-F238E27FC236}">
                <a16:creationId xmlns:a16="http://schemas.microsoft.com/office/drawing/2014/main" id="{B2C8378D-FB9E-E844-8A0F-7B0A217B0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990600"/>
            <a:ext cx="260985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6C93420-53B4-9847-A64B-4C350E0B5A71}"/>
              </a:ext>
            </a:extLst>
          </p:cNvPr>
          <p:cNvSpPr>
            <a:spLocks noGrp="1" noChangeArrowheads="1"/>
          </p:cNvSpPr>
          <p:nvPr>
            <p:ph type="body" idx="1"/>
          </p:nvPr>
        </p:nvSpPr>
        <p:spPr>
          <a:xfrm>
            <a:off x="457200" y="1219200"/>
            <a:ext cx="8229600" cy="5334000"/>
          </a:xfrm>
        </p:spPr>
        <p:txBody>
          <a:bodyPr/>
          <a:lstStyle/>
          <a:p>
            <a:pPr>
              <a:lnSpc>
                <a:spcPct val="110000"/>
              </a:lnSpc>
              <a:buFontTx/>
              <a:buNone/>
            </a:pPr>
            <a:r>
              <a:rPr lang="en-US" altLang="en-US" sz="2800">
                <a:latin typeface="Gill Sans MT" panose="020B0502020104020203" pitchFamily="34" charset="77"/>
              </a:rPr>
              <a:t>   Anna was known to be remarkably devout, habitual and earnest in prayer, and having the gift of prophetic utterances. Married for only seven years, she spent the long years of her widowhood fasting and praying in the temple, abandoning herself entirely to God. A prophetess, she was one of the first to bear witness to Jesus.</a:t>
            </a:r>
          </a:p>
          <a:p>
            <a:pPr>
              <a:lnSpc>
                <a:spcPct val="110000"/>
              </a:lnSpc>
              <a:buFontTx/>
              <a:buNone/>
            </a:pPr>
            <a:r>
              <a:rPr lang="en-US" altLang="en-US" sz="2800">
                <a:latin typeface="Gill Sans MT" panose="020B0502020104020203" pitchFamily="34" charset="77"/>
              </a:rPr>
              <a:t>    If you long to see your Savior, to experience His presence in your life, Anna’s devotion will encourage you.</a:t>
            </a:r>
          </a:p>
        </p:txBody>
      </p:sp>
      <p:pic>
        <p:nvPicPr>
          <p:cNvPr id="4100" name="Picture 4" descr="Anna2">
            <a:extLst>
              <a:ext uri="{FF2B5EF4-FFF2-40B4-BE49-F238E27FC236}">
                <a16:creationId xmlns:a16="http://schemas.microsoft.com/office/drawing/2014/main" id="{076DF470-843E-C544-A86D-7413DAFB3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C280F528-112F-B84C-B4F0-7C40990069B0}"/>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4F64E11E-C0EB-694A-9FEB-952088C09B94}"/>
              </a:ext>
            </a:extLst>
          </p:cNvPr>
          <p:cNvSpPr>
            <a:spLocks noGrp="1" noChangeArrowheads="1"/>
          </p:cNvSpPr>
          <p:nvPr>
            <p:ph type="body" idx="1"/>
          </p:nvPr>
        </p:nvSpPr>
        <p:spPr/>
        <p:txBody>
          <a:bodyPr/>
          <a:lstStyle/>
          <a:p>
            <a:pPr>
              <a:buFontTx/>
              <a:buNone/>
            </a:pPr>
            <a:r>
              <a:rPr lang="en-US" altLang="en-US" sz="3600">
                <a:latin typeface="Gill Sans MT" panose="020B0502020104020203" pitchFamily="34" charset="77"/>
              </a:rPr>
              <a:t>  </a:t>
            </a:r>
            <a:r>
              <a:rPr lang="en-US" altLang="en-US" b="1" u="sng">
                <a:solidFill>
                  <a:srgbClr val="003399"/>
                </a:solidFill>
                <a:latin typeface="Gill Sans MT" panose="020B0502020104020203" pitchFamily="34" charset="77"/>
              </a:rPr>
              <a:t>Discover</a:t>
            </a:r>
          </a:p>
          <a:p>
            <a:pPr>
              <a:lnSpc>
                <a:spcPct val="30000"/>
              </a:lnSpc>
              <a:buFontTx/>
              <a:buNone/>
            </a:pPr>
            <a:endParaRPr lang="en-US" altLang="en-US" b="1" u="sng">
              <a:solidFill>
                <a:srgbClr val="003399"/>
              </a:solidFill>
              <a:latin typeface="Gill Sans MT" panose="020B0502020104020203" pitchFamily="34" charset="77"/>
            </a:endParaRPr>
          </a:p>
          <a:p>
            <a:pPr>
              <a:lnSpc>
                <a:spcPct val="120000"/>
              </a:lnSpc>
              <a:buFontTx/>
              <a:buNone/>
            </a:pPr>
            <a:r>
              <a:rPr lang="en-US" altLang="en-US">
                <a:latin typeface="Gill Sans MT" panose="020B0502020104020203" pitchFamily="34" charset="77"/>
              </a:rPr>
              <a:t>  * </a:t>
            </a:r>
            <a:r>
              <a:rPr lang="en-US" altLang="en-US" sz="2800">
                <a:latin typeface="Gill Sans MT" panose="020B0502020104020203" pitchFamily="34" charset="77"/>
              </a:rPr>
              <a:t>Her Age</a:t>
            </a:r>
          </a:p>
          <a:p>
            <a:pPr>
              <a:lnSpc>
                <a:spcPct val="120000"/>
              </a:lnSpc>
              <a:buFontTx/>
              <a:buNone/>
            </a:pPr>
            <a:r>
              <a:rPr lang="en-US" altLang="en-US" sz="2800">
                <a:latin typeface="Gill Sans MT" panose="020B0502020104020203" pitchFamily="34" charset="77"/>
              </a:rPr>
              <a:t>  * Her Devotion</a:t>
            </a:r>
          </a:p>
          <a:p>
            <a:pPr>
              <a:lnSpc>
                <a:spcPct val="120000"/>
              </a:lnSpc>
              <a:buFontTx/>
              <a:buNone/>
            </a:pPr>
            <a:r>
              <a:rPr lang="en-US" altLang="en-US" sz="2800">
                <a:latin typeface="Gill Sans MT" panose="020B0502020104020203" pitchFamily="34" charset="77"/>
              </a:rPr>
              <a:t>  * Her Missionary Work</a:t>
            </a:r>
          </a:p>
        </p:txBody>
      </p:sp>
      <p:pic>
        <p:nvPicPr>
          <p:cNvPr id="5124" name="Picture 4" descr="Anna2">
            <a:extLst>
              <a:ext uri="{FF2B5EF4-FFF2-40B4-BE49-F238E27FC236}">
                <a16:creationId xmlns:a16="http://schemas.microsoft.com/office/drawing/2014/main" id="{035390AC-80C5-C248-9111-ECB8A2973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3816B9DC-7213-DC4A-83D4-C9FB2C1FDFAF}"/>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pic>
        <p:nvPicPr>
          <p:cNvPr id="5127" name="Picture 7" descr="j0390496">
            <a:extLst>
              <a:ext uri="{FF2B5EF4-FFF2-40B4-BE49-F238E27FC236}">
                <a16:creationId xmlns:a16="http://schemas.microsoft.com/office/drawing/2014/main" id="{7BC0E1DE-9E60-FE49-9CF2-F3ECB9FB1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990600"/>
            <a:ext cx="2936875"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26FCC71F-DB9C-A040-BF31-F58C74285899}"/>
              </a:ext>
            </a:extLst>
          </p:cNvPr>
          <p:cNvSpPr>
            <a:spLocks noGrp="1" noChangeArrowheads="1"/>
          </p:cNvSpPr>
          <p:nvPr>
            <p:ph type="body" idx="1"/>
          </p:nvPr>
        </p:nvSpPr>
        <p:spPr>
          <a:xfrm>
            <a:off x="304800" y="1341438"/>
            <a:ext cx="5410200" cy="4525962"/>
          </a:xfrm>
        </p:spPr>
        <p:txBody>
          <a:bodyPr/>
          <a:lstStyle/>
          <a:p>
            <a:pPr marL="609600" indent="-609600">
              <a:buFontTx/>
              <a:buNone/>
            </a:pPr>
            <a:r>
              <a:rPr lang="en-US" altLang="en-US" b="1" u="sng">
                <a:solidFill>
                  <a:srgbClr val="003399"/>
                </a:solidFill>
                <a:latin typeface="Gill Sans MT" panose="020B0502020104020203" pitchFamily="34" charset="77"/>
              </a:rPr>
              <a:t>Going Deeper</a:t>
            </a:r>
          </a:p>
          <a:p>
            <a:pPr marL="609600" indent="-609600">
              <a:lnSpc>
                <a:spcPct val="50000"/>
              </a:lnSpc>
              <a:buFontTx/>
              <a:buNone/>
            </a:pPr>
            <a:endParaRPr lang="en-US" altLang="en-US" b="1" u="sng">
              <a:solidFill>
                <a:srgbClr val="003399"/>
              </a:solidFill>
              <a:latin typeface="Gill Sans MT" panose="020B0502020104020203" pitchFamily="34" charset="77"/>
            </a:endParaRPr>
          </a:p>
          <a:p>
            <a:pPr marL="609600" indent="-609600">
              <a:buFontTx/>
              <a:buAutoNum type="arabicPeriod"/>
            </a:pPr>
            <a:r>
              <a:rPr lang="en-US" altLang="en-US" sz="2800">
                <a:latin typeface="Gill Sans MT" panose="020B0502020104020203" pitchFamily="34" charset="77"/>
              </a:rPr>
              <a:t>What was Anna’s profession? </a:t>
            </a:r>
            <a:r>
              <a:rPr lang="en-US" altLang="en-US" sz="2400">
                <a:latin typeface="Gill Sans MT" panose="020B0502020104020203" pitchFamily="34" charset="77"/>
              </a:rPr>
              <a:t>(Verse 36)</a:t>
            </a:r>
          </a:p>
          <a:p>
            <a:pPr marL="609600" indent="-609600">
              <a:buFontTx/>
              <a:buAutoNum type="arabicPeriod"/>
            </a:pPr>
            <a:endParaRPr lang="en-US" altLang="en-US" sz="2400">
              <a:latin typeface="Gill Sans MT" panose="020B0502020104020203" pitchFamily="34" charset="77"/>
            </a:endParaRPr>
          </a:p>
          <a:p>
            <a:pPr marL="609600" indent="-609600">
              <a:buFontTx/>
              <a:buNone/>
            </a:pPr>
            <a:r>
              <a:rPr lang="en-US" altLang="en-US" sz="2800">
                <a:latin typeface="Gill Sans MT" panose="020B0502020104020203" pitchFamily="34" charset="77"/>
              </a:rPr>
              <a:t>2.   How old was Anna at this time? </a:t>
            </a:r>
            <a:r>
              <a:rPr lang="en-US" altLang="en-US" sz="2400">
                <a:latin typeface="Gill Sans MT" panose="020B0502020104020203" pitchFamily="34" charset="77"/>
              </a:rPr>
              <a:t>(Verses 36-37)</a:t>
            </a:r>
          </a:p>
          <a:p>
            <a:pPr marL="609600" indent="-609600">
              <a:buFontTx/>
              <a:buNone/>
            </a:pPr>
            <a:endParaRPr lang="en-US" altLang="en-US" sz="2400">
              <a:latin typeface="Gill Sans MT" panose="020B0502020104020203" pitchFamily="34" charset="77"/>
            </a:endParaRPr>
          </a:p>
          <a:p>
            <a:pPr marL="609600" indent="-609600">
              <a:buFontTx/>
              <a:buNone/>
            </a:pPr>
            <a:r>
              <a:rPr lang="en-US" altLang="en-US" sz="2800">
                <a:latin typeface="Gill Sans MT" panose="020B0502020104020203" pitchFamily="34" charset="77"/>
              </a:rPr>
              <a:t>3.   What was her marital status? </a:t>
            </a:r>
            <a:r>
              <a:rPr lang="en-US" altLang="en-US" sz="2400">
                <a:latin typeface="Gill Sans MT" panose="020B0502020104020203" pitchFamily="34" charset="77"/>
              </a:rPr>
              <a:t>(Verse 37)</a:t>
            </a:r>
          </a:p>
        </p:txBody>
      </p:sp>
      <p:pic>
        <p:nvPicPr>
          <p:cNvPr id="6148" name="Picture 4" descr="Anna2">
            <a:extLst>
              <a:ext uri="{FF2B5EF4-FFF2-40B4-BE49-F238E27FC236}">
                <a16:creationId xmlns:a16="http://schemas.microsoft.com/office/drawing/2014/main" id="{74C471BD-B433-E54D-8E14-41A34D11C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0C2DE3B0-F4D4-924A-BA7B-AD68492EDBDA}"/>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pic>
        <p:nvPicPr>
          <p:cNvPr id="6150" name="Picture 6" descr="j0390496">
            <a:extLst>
              <a:ext uri="{FF2B5EF4-FFF2-40B4-BE49-F238E27FC236}">
                <a16:creationId xmlns:a16="http://schemas.microsoft.com/office/drawing/2014/main" id="{75416E41-190B-664A-8170-45316AB5D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990600"/>
            <a:ext cx="2936875"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71638B3F-2EEC-A441-A778-DD6C9334D133}"/>
              </a:ext>
            </a:extLst>
          </p:cNvPr>
          <p:cNvSpPr>
            <a:spLocks noGrp="1" noChangeArrowheads="1"/>
          </p:cNvSpPr>
          <p:nvPr>
            <p:ph type="body" idx="1"/>
          </p:nvPr>
        </p:nvSpPr>
        <p:spPr>
          <a:xfrm>
            <a:off x="457200" y="1295400"/>
            <a:ext cx="8229600" cy="5334000"/>
          </a:xfrm>
        </p:spPr>
        <p:txBody>
          <a:bodyPr/>
          <a:lstStyle/>
          <a:p>
            <a:pPr>
              <a:buFontTx/>
              <a:buNone/>
            </a:pPr>
            <a:r>
              <a:rPr lang="en-US" altLang="en-US" sz="2800">
                <a:latin typeface="Gill Sans MT" panose="020B0502020104020203" pitchFamily="34" charset="77"/>
              </a:rPr>
              <a:t>  4. How did she spend her time? </a:t>
            </a:r>
            <a:r>
              <a:rPr lang="en-US" altLang="en-US" sz="2400">
                <a:latin typeface="Gill Sans MT" panose="020B0502020104020203" pitchFamily="34" charset="77"/>
              </a:rPr>
              <a:t>(Verse 36)</a:t>
            </a:r>
          </a:p>
          <a:p>
            <a:pPr>
              <a:lnSpc>
                <a:spcPct val="50000"/>
              </a:lnSpc>
              <a:buFontTx/>
              <a:buNone/>
            </a:pPr>
            <a:endParaRPr lang="en-US" altLang="en-US" sz="2400">
              <a:latin typeface="Gill Sans MT" panose="020B0502020104020203" pitchFamily="34" charset="77"/>
            </a:endParaRPr>
          </a:p>
          <a:p>
            <a:pPr>
              <a:buFontTx/>
              <a:buNone/>
            </a:pPr>
            <a:r>
              <a:rPr lang="en-US" altLang="en-US" sz="2800">
                <a:latin typeface="Gill Sans MT" panose="020B0502020104020203" pitchFamily="34" charset="77"/>
              </a:rPr>
              <a:t>   </a:t>
            </a:r>
            <a:r>
              <a:rPr lang="en-US" altLang="en-US" sz="2800" b="1">
                <a:solidFill>
                  <a:srgbClr val="003399"/>
                </a:solidFill>
                <a:latin typeface="Gill Sans MT" panose="020B0502020104020203" pitchFamily="34" charset="77"/>
              </a:rPr>
              <a:t>Note:</a:t>
            </a:r>
            <a:r>
              <a:rPr lang="en-US" altLang="en-US" sz="2800">
                <a:solidFill>
                  <a:srgbClr val="003399"/>
                </a:solidFill>
                <a:latin typeface="Gill Sans MT" panose="020B0502020104020203" pitchFamily="34" charset="77"/>
              </a:rPr>
              <a:t> In spite of the loss of her husband, Anna remained true to God. She was among the faithful women who daily worshiped at the temple and took part in the religious services. Earlier in the chapter, in verses 22 through 35, we read about Mary and Joseph bringing the Baby Jesus to the temple to present Him to the Lord. The prophet Simeon recognized Jesus as the Savior, and blessed the family. He also gave some insight into what the life of Jesus would be like on this earth.</a:t>
            </a:r>
          </a:p>
        </p:txBody>
      </p:sp>
      <p:pic>
        <p:nvPicPr>
          <p:cNvPr id="7172" name="Picture 4" descr="Anna2">
            <a:extLst>
              <a:ext uri="{FF2B5EF4-FFF2-40B4-BE49-F238E27FC236}">
                <a16:creationId xmlns:a16="http://schemas.microsoft.com/office/drawing/2014/main" id="{534B2B4D-35E2-1443-A3BB-0FCAAB65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3537F3F2-D487-4D4E-9C90-4308A08E88D9}"/>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j0390496">
            <a:extLst>
              <a:ext uri="{FF2B5EF4-FFF2-40B4-BE49-F238E27FC236}">
                <a16:creationId xmlns:a16="http://schemas.microsoft.com/office/drawing/2014/main" id="{52BCB305-B53C-4C49-A20C-312CA81AE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25" y="990600"/>
            <a:ext cx="2936875" cy="41148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a:extLst>
              <a:ext uri="{FF2B5EF4-FFF2-40B4-BE49-F238E27FC236}">
                <a16:creationId xmlns:a16="http://schemas.microsoft.com/office/drawing/2014/main" id="{C0076124-B173-DD40-86B7-57F283214259}"/>
              </a:ext>
            </a:extLst>
          </p:cNvPr>
          <p:cNvSpPr>
            <a:spLocks noGrp="1" noChangeArrowheads="1"/>
          </p:cNvSpPr>
          <p:nvPr>
            <p:ph type="body" idx="1"/>
          </p:nvPr>
        </p:nvSpPr>
        <p:spPr>
          <a:xfrm>
            <a:off x="381000" y="1570038"/>
            <a:ext cx="6096000" cy="4525962"/>
          </a:xfrm>
        </p:spPr>
        <p:txBody>
          <a:bodyPr/>
          <a:lstStyle/>
          <a:p>
            <a:pPr>
              <a:buFontTx/>
              <a:buNone/>
            </a:pPr>
            <a:r>
              <a:rPr lang="en-US" altLang="en-US" sz="2800">
                <a:latin typeface="Gill Sans MT" panose="020B0502020104020203" pitchFamily="34" charset="77"/>
              </a:rPr>
              <a:t>5. After Simeon had blessed Mary, Joseph, and the Baby Jesus, who came on the scene? </a:t>
            </a:r>
            <a:r>
              <a:rPr lang="en-US" altLang="en-US" sz="2400">
                <a:latin typeface="Gill Sans MT" panose="020B0502020104020203" pitchFamily="34" charset="77"/>
              </a:rPr>
              <a:t>(Verse 36)</a:t>
            </a:r>
          </a:p>
          <a:p>
            <a:pPr>
              <a:buFontTx/>
              <a:buNone/>
            </a:pPr>
            <a:endParaRPr lang="en-US" altLang="en-US" sz="2400">
              <a:latin typeface="Gill Sans MT" panose="020B0502020104020203" pitchFamily="34" charset="77"/>
            </a:endParaRPr>
          </a:p>
          <a:p>
            <a:pPr>
              <a:buFontTx/>
              <a:buNone/>
            </a:pPr>
            <a:r>
              <a:rPr lang="en-US" altLang="en-US" sz="2800">
                <a:latin typeface="Gill Sans MT" panose="020B0502020104020203" pitchFamily="34" charset="77"/>
              </a:rPr>
              <a:t>6. The Bible tells us that Anna gave thanks unto the Lord and then went on to do what? </a:t>
            </a:r>
            <a:r>
              <a:rPr lang="en-US" altLang="en-US" sz="2400">
                <a:latin typeface="Gill Sans MT" panose="020B0502020104020203" pitchFamily="34" charset="77"/>
              </a:rPr>
              <a:t>(Verse 38)</a:t>
            </a:r>
          </a:p>
        </p:txBody>
      </p:sp>
      <p:pic>
        <p:nvPicPr>
          <p:cNvPr id="8196" name="Picture 4" descr="Anna2">
            <a:extLst>
              <a:ext uri="{FF2B5EF4-FFF2-40B4-BE49-F238E27FC236}">
                <a16:creationId xmlns:a16="http://schemas.microsoft.com/office/drawing/2014/main" id="{93CC2CCF-E643-6A44-85B9-B32F4B442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CEC813DC-17DD-9341-8051-8ACE22073428}"/>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j0390496">
            <a:extLst>
              <a:ext uri="{FF2B5EF4-FFF2-40B4-BE49-F238E27FC236}">
                <a16:creationId xmlns:a16="http://schemas.microsoft.com/office/drawing/2014/main" id="{C7FF3B1F-FF26-AD4B-A9B2-A430594D9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25" y="990600"/>
            <a:ext cx="2936875" cy="41148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99054DA3-C1E9-4A4B-9D41-0573E73FEF0A}"/>
              </a:ext>
            </a:extLst>
          </p:cNvPr>
          <p:cNvSpPr>
            <a:spLocks noGrp="1" noChangeArrowheads="1"/>
          </p:cNvSpPr>
          <p:nvPr>
            <p:ph type="body" idx="1"/>
          </p:nvPr>
        </p:nvSpPr>
        <p:spPr>
          <a:xfrm>
            <a:off x="457200" y="1371600"/>
            <a:ext cx="6324600" cy="4525963"/>
          </a:xfrm>
        </p:spPr>
        <p:txBody>
          <a:bodyPr/>
          <a:lstStyle/>
          <a:p>
            <a:pPr>
              <a:buFontTx/>
              <a:buNone/>
            </a:pPr>
            <a:r>
              <a:rPr lang="en-US" altLang="en-US" b="1">
                <a:solidFill>
                  <a:srgbClr val="003399"/>
                </a:solidFill>
                <a:latin typeface="Gill Sans MT" panose="020B0502020104020203" pitchFamily="34" charset="77"/>
              </a:rPr>
              <a:t>  </a:t>
            </a:r>
            <a:r>
              <a:rPr lang="en-US" altLang="en-US" b="1" u="sng">
                <a:solidFill>
                  <a:srgbClr val="003399"/>
                </a:solidFill>
                <a:latin typeface="Gill Sans MT" panose="020B0502020104020203" pitchFamily="34" charset="77"/>
              </a:rPr>
              <a:t>Words for Today</a:t>
            </a:r>
            <a:r>
              <a:rPr lang="en-US" altLang="en-US" u="sng">
                <a:latin typeface="Gill Sans MT" panose="020B0502020104020203" pitchFamily="34" charset="77"/>
              </a:rPr>
              <a:t> </a:t>
            </a:r>
          </a:p>
          <a:p>
            <a:pPr>
              <a:lnSpc>
                <a:spcPct val="60000"/>
              </a:lnSpc>
              <a:buFontTx/>
              <a:buNone/>
            </a:pPr>
            <a:endParaRPr lang="en-US" altLang="en-US" u="sng">
              <a:latin typeface="Gill Sans MT" panose="020B0502020104020203" pitchFamily="34" charset="77"/>
            </a:endParaRPr>
          </a:p>
          <a:p>
            <a:pPr>
              <a:buFontTx/>
              <a:buNone/>
            </a:pPr>
            <a:r>
              <a:rPr lang="en-US" altLang="en-US" sz="2800">
                <a:latin typeface="Gill Sans MT" panose="020B0502020104020203" pitchFamily="34" charset="77"/>
              </a:rPr>
              <a:t>7. When you read the last part of verse 38, how do you think Anna went about talking about Jesus?</a:t>
            </a:r>
          </a:p>
          <a:p>
            <a:pPr>
              <a:lnSpc>
                <a:spcPct val="7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8. Should we also follow the example of Anna, and with prayer and fasting, prepare to tell the story of the “Blessed Hope”? Explain.</a:t>
            </a:r>
          </a:p>
        </p:txBody>
      </p:sp>
      <p:pic>
        <p:nvPicPr>
          <p:cNvPr id="9220" name="Picture 4" descr="Anna2">
            <a:extLst>
              <a:ext uri="{FF2B5EF4-FFF2-40B4-BE49-F238E27FC236}">
                <a16:creationId xmlns:a16="http://schemas.microsoft.com/office/drawing/2014/main" id="{4F7EC6B8-FACE-CE44-89B3-C67913818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F37ECD6A-AE96-6149-9F0E-A258FBB6B8A8}"/>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j0390496">
            <a:extLst>
              <a:ext uri="{FF2B5EF4-FFF2-40B4-BE49-F238E27FC236}">
                <a16:creationId xmlns:a16="http://schemas.microsoft.com/office/drawing/2014/main" id="{EEE665C5-AFA5-EC47-8F22-7129CAB26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914400"/>
            <a:ext cx="2555875" cy="358140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a:extLst>
              <a:ext uri="{FF2B5EF4-FFF2-40B4-BE49-F238E27FC236}">
                <a16:creationId xmlns:a16="http://schemas.microsoft.com/office/drawing/2014/main" id="{0B5517C7-D462-1542-9693-7970837756C2}"/>
              </a:ext>
            </a:extLst>
          </p:cNvPr>
          <p:cNvSpPr>
            <a:spLocks noGrp="1" noChangeArrowheads="1"/>
          </p:cNvSpPr>
          <p:nvPr>
            <p:ph type="body" idx="1"/>
          </p:nvPr>
        </p:nvSpPr>
        <p:spPr>
          <a:xfrm>
            <a:off x="457200" y="1219200"/>
            <a:ext cx="6705600" cy="4525963"/>
          </a:xfrm>
        </p:spPr>
        <p:txBody>
          <a:bodyPr/>
          <a:lstStyle/>
          <a:p>
            <a:pPr marL="609600" indent="-609600">
              <a:buFontTx/>
              <a:buNone/>
            </a:pPr>
            <a:r>
              <a:rPr lang="en-US" altLang="en-US" b="1">
                <a:solidFill>
                  <a:srgbClr val="003399"/>
                </a:solidFill>
                <a:latin typeface="Gill Sans MT" panose="020B0502020104020203" pitchFamily="34" charset="77"/>
              </a:rPr>
              <a:t>   </a:t>
            </a:r>
            <a:r>
              <a:rPr lang="en-US" altLang="en-US" b="1" u="sng">
                <a:solidFill>
                  <a:srgbClr val="003399"/>
                </a:solidFill>
                <a:latin typeface="Gill Sans MT" panose="020B0502020104020203" pitchFamily="34" charset="77"/>
              </a:rPr>
              <a:t>Questions for Discussion</a:t>
            </a:r>
          </a:p>
          <a:p>
            <a:pPr marL="609600" indent="-609600">
              <a:lnSpc>
                <a:spcPct val="50000"/>
              </a:lnSpc>
              <a:buFontTx/>
              <a:buNone/>
            </a:pPr>
            <a:r>
              <a:rPr lang="en-US" altLang="en-US" b="1" u="sng">
                <a:solidFill>
                  <a:srgbClr val="003399"/>
                </a:solidFill>
                <a:latin typeface="Gill Sans MT" panose="020B0502020104020203" pitchFamily="34" charset="77"/>
              </a:rPr>
              <a:t> </a:t>
            </a:r>
          </a:p>
          <a:p>
            <a:pPr marL="609600" indent="-609600">
              <a:buFontTx/>
              <a:buAutoNum type="arabicPeriod"/>
            </a:pPr>
            <a:r>
              <a:rPr lang="en-US" altLang="en-US" sz="2800">
                <a:latin typeface="Gill Sans MT" panose="020B0502020104020203" pitchFamily="34" charset="77"/>
              </a:rPr>
              <a:t>As you study the book of Luke, notice the many women mentioned. Why do you think women figure so prominently in Luke’s gospel?</a:t>
            </a:r>
          </a:p>
          <a:p>
            <a:pPr marL="609600" indent="-609600">
              <a:lnSpc>
                <a:spcPct val="60000"/>
              </a:lnSpc>
              <a:buFontTx/>
              <a:buNone/>
            </a:pPr>
            <a:endParaRPr lang="en-US" altLang="en-US" sz="2800">
              <a:latin typeface="Gill Sans MT" panose="020B0502020104020203" pitchFamily="34" charset="77"/>
            </a:endParaRPr>
          </a:p>
          <a:p>
            <a:pPr marL="609600" indent="-609600">
              <a:buFontTx/>
              <a:buNone/>
            </a:pPr>
            <a:r>
              <a:rPr lang="en-US" altLang="en-US" sz="2800">
                <a:latin typeface="Gill Sans MT" panose="020B0502020104020203" pitchFamily="34" charset="77"/>
              </a:rPr>
              <a:t>2.   Compare the reactions of Simeon and Anna to the realization of their hopes.</a:t>
            </a:r>
          </a:p>
        </p:txBody>
      </p:sp>
      <p:pic>
        <p:nvPicPr>
          <p:cNvPr id="10244" name="Picture 4" descr="Anna2">
            <a:extLst>
              <a:ext uri="{FF2B5EF4-FFF2-40B4-BE49-F238E27FC236}">
                <a16:creationId xmlns:a16="http://schemas.microsoft.com/office/drawing/2014/main" id="{650206F9-85E9-C54A-967B-34F4261E5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E0D02807-86CB-634B-99A1-8627C8BC477C}"/>
              </a:ext>
            </a:extLst>
          </p:cNvPr>
          <p:cNvSpPr txBox="1">
            <a:spLocks noChangeArrowheads="1"/>
          </p:cNvSpPr>
          <p:nvPr/>
        </p:nvSpPr>
        <p:spPr bwMode="auto">
          <a:xfrm>
            <a:off x="4086225"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Anna</a:t>
            </a:r>
          </a:p>
          <a:p>
            <a:pPr algn="ctr"/>
            <a:r>
              <a:rPr lang="en-US" altLang="en-US" sz="1200">
                <a:solidFill>
                  <a:srgbClr val="D7E023"/>
                </a:solidFill>
                <a:latin typeface="TrajanPro-Regular" charset="0"/>
              </a:rPr>
              <a:t>Her Name Means “Favor” or “Grace”</a:t>
            </a:r>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837</Words>
  <Application>Microsoft Macintosh PowerPoint</Application>
  <PresentationFormat>On-screen Show (4:3)</PresentationFormat>
  <Paragraphs>71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6</cp:revision>
  <dcterms:created xsi:type="dcterms:W3CDTF">2008-11-05T16:50:32Z</dcterms:created>
  <dcterms:modified xsi:type="dcterms:W3CDTF">2018-04-26T23:33:18Z</dcterms:modified>
</cp:coreProperties>
</file>