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72" r:id="rId14"/>
    <p:sldId id="273" r:id="rId15"/>
    <p:sldId id="274" r:id="rId16"/>
    <p:sldId id="268" r:id="rId17"/>
    <p:sldId id="269" r:id="rId18"/>
    <p:sldId id="276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6BA5-5324-1D40-81C5-4552A8381FF3}" type="datetimeFigureOut">
              <a:rPr lang="en-US" smtClean="0"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6660-33F0-904D-A58B-200A83C99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6BA5-5324-1D40-81C5-4552A8381FF3}" type="datetimeFigureOut">
              <a:rPr lang="en-US" smtClean="0"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6660-33F0-904D-A58B-200A83C99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3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6BA5-5324-1D40-81C5-4552A8381FF3}" type="datetimeFigureOut">
              <a:rPr lang="en-US" smtClean="0"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6660-33F0-904D-A58B-200A83C99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9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6BA5-5324-1D40-81C5-4552A8381FF3}" type="datetimeFigureOut">
              <a:rPr lang="en-US" smtClean="0"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6660-33F0-904D-A58B-200A83C99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6BA5-5324-1D40-81C5-4552A8381FF3}" type="datetimeFigureOut">
              <a:rPr lang="en-US" smtClean="0"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6660-33F0-904D-A58B-200A83C99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3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6BA5-5324-1D40-81C5-4552A8381FF3}" type="datetimeFigureOut">
              <a:rPr lang="en-US" smtClean="0"/>
              <a:t>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6660-33F0-904D-A58B-200A83C99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8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6BA5-5324-1D40-81C5-4552A8381FF3}" type="datetimeFigureOut">
              <a:rPr lang="en-US" smtClean="0"/>
              <a:t>2/12/13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6660-33F0-904D-A58B-200A83C99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6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6BA5-5324-1D40-81C5-4552A8381FF3}" type="datetimeFigureOut">
              <a:rPr lang="en-US" smtClean="0"/>
              <a:t>2/12/13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6660-33F0-904D-A58B-200A83C99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6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6BA5-5324-1D40-81C5-4552A8381FF3}" type="datetimeFigureOut">
              <a:rPr lang="en-US" smtClean="0"/>
              <a:t>2/12/13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6660-33F0-904D-A58B-200A83C99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0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6BA5-5324-1D40-81C5-4552A8381FF3}" type="datetimeFigureOut">
              <a:rPr lang="en-US" smtClean="0"/>
              <a:t>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6660-33F0-904D-A58B-200A83C99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6BA5-5324-1D40-81C5-4552A8381FF3}" type="datetimeFigureOut">
              <a:rPr lang="en-US" smtClean="0"/>
              <a:t>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6660-33F0-904D-A58B-200A83C99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6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B6BA5-5324-1D40-81C5-4552A8381FF3}" type="datetimeFigureOut">
              <a:rPr lang="en-US" smtClean="0"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B6660-33F0-904D-A58B-200A83C99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4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mphasisDay_PP_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9810"/>
            <a:ext cx="7772400" cy="147002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“</a:t>
            </a:r>
            <a:r>
              <a:rPr lang="en-US" sz="2800" b="1" dirty="0">
                <a:solidFill>
                  <a:srgbClr val="FFFF00"/>
                </a:solidFill>
              </a:rPr>
              <a:t>Revive Your Work in Me”</a:t>
            </a: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b="1" i="1" dirty="0" smtClean="0">
                <a:solidFill>
                  <a:schemeClr val="bg1"/>
                </a:solidFill>
                <a:latin typeface="Book Antiqua"/>
                <a:cs typeface="Book Antiqua"/>
              </a:rPr>
              <a:t>A </a:t>
            </a:r>
            <a:r>
              <a:rPr lang="en-US" sz="2800" b="1" i="1" dirty="0">
                <a:solidFill>
                  <a:schemeClr val="bg1"/>
                </a:solidFill>
                <a:latin typeface="Book Antiqua"/>
                <a:cs typeface="Book Antiqua"/>
              </a:rPr>
              <a:t>Prayer of Habakkuk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5499719"/>
            <a:ext cx="4572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600" dirty="0" err="1">
                <a:solidFill>
                  <a:schemeClr val="bg1"/>
                </a:solidFill>
                <a:latin typeface="Book Antiqua"/>
                <a:cs typeface="Book Antiqua"/>
              </a:rPr>
              <a:t>Women’s</a:t>
            </a:r>
            <a:r>
              <a:rPr lang="pt-BR" sz="1600" dirty="0">
                <a:solidFill>
                  <a:schemeClr val="bg1"/>
                </a:solidFill>
                <a:latin typeface="Book Antiqua"/>
                <a:cs typeface="Book Antiqua"/>
              </a:rPr>
              <a:t> </a:t>
            </a:r>
            <a:r>
              <a:rPr lang="pt-BR" sz="1600" dirty="0" err="1">
                <a:solidFill>
                  <a:schemeClr val="bg1"/>
                </a:solidFill>
                <a:latin typeface="Book Antiqua"/>
                <a:cs typeface="Book Antiqua"/>
              </a:rPr>
              <a:t>Ministries</a:t>
            </a:r>
            <a:r>
              <a:rPr lang="pt-BR" sz="1600" dirty="0">
                <a:solidFill>
                  <a:schemeClr val="bg1"/>
                </a:solidFill>
                <a:latin typeface="Book Antiqua"/>
                <a:cs typeface="Book Antiqua"/>
              </a:rPr>
              <a:t> </a:t>
            </a:r>
          </a:p>
          <a:p>
            <a:pPr algn="ctr">
              <a:defRPr/>
            </a:pPr>
            <a:r>
              <a:rPr lang="pt-BR" sz="1600" dirty="0" err="1">
                <a:solidFill>
                  <a:schemeClr val="bg1"/>
                </a:solidFill>
                <a:latin typeface="Book Antiqua"/>
                <a:cs typeface="Book Antiqua"/>
              </a:rPr>
              <a:t>Emphasis</a:t>
            </a:r>
            <a:r>
              <a:rPr lang="pt-BR" sz="1600" dirty="0">
                <a:solidFill>
                  <a:schemeClr val="bg1"/>
                </a:solidFill>
                <a:latin typeface="Book Antiqua"/>
                <a:cs typeface="Book Antiqua"/>
              </a:rPr>
              <a:t> Day</a:t>
            </a:r>
            <a:endParaRPr lang="en-US" sz="1600" dirty="0">
              <a:solidFill>
                <a:schemeClr val="bg1"/>
              </a:solidFill>
              <a:latin typeface="Book Antiqua"/>
              <a:cs typeface="Book Antiqua"/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Book Antiqua"/>
                <a:cs typeface="Book Antiqua"/>
              </a:rPr>
              <a:t>June, </a:t>
            </a:r>
            <a:r>
              <a:rPr lang="en-US" sz="1600" dirty="0" smtClean="0">
                <a:solidFill>
                  <a:schemeClr val="bg1"/>
                </a:solidFill>
                <a:latin typeface="Book Antiqua"/>
                <a:cs typeface="Book Antiqua"/>
              </a:rPr>
              <a:t>2013</a:t>
            </a:r>
            <a:endParaRPr lang="en-US" sz="1600" dirty="0">
              <a:solidFill>
                <a:schemeClr val="bg1"/>
              </a:solidFill>
              <a:latin typeface="Book Antiqua"/>
              <a:cs typeface="Book Antiqua"/>
            </a:endParaRPr>
          </a:p>
          <a:p>
            <a:pPr algn="ctr"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  <a:latin typeface="Book Antiqua"/>
                <a:cs typeface="Book Antiqua"/>
              </a:rPr>
              <a:t>Witten by </a:t>
            </a:r>
          </a:p>
          <a:p>
            <a:pPr algn="ctr">
              <a:spcBef>
                <a:spcPct val="0"/>
              </a:spcBef>
            </a:pPr>
            <a:r>
              <a:rPr lang="en-US" sz="1400" dirty="0" smtClean="0">
                <a:solidFill>
                  <a:schemeClr val="bg1"/>
                </a:solidFill>
                <a:latin typeface="Book Antiqua"/>
                <a:cs typeface="Book Antiqua"/>
              </a:rPr>
              <a:t>Cecilia Moreno - Iglesias</a:t>
            </a:r>
            <a:endParaRPr lang="en-US" sz="1600" dirty="0">
              <a:solidFill>
                <a:schemeClr val="bg1"/>
              </a:solidFill>
              <a:latin typeface="Book Antiqua"/>
              <a:cs typeface="Book Antiqua"/>
            </a:endParaRPr>
          </a:p>
        </p:txBody>
      </p:sp>
      <p:pic>
        <p:nvPicPr>
          <p:cNvPr id="7" name="Picture 6" descr="WMLOGO-smal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09" y="6159325"/>
            <a:ext cx="74744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3139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mphasisDay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82" r="-15582"/>
          <a:stretch>
            <a:fillRect/>
          </a:stretch>
        </p:blipFill>
        <p:spPr>
          <a:xfrm>
            <a:off x="0" y="44584"/>
            <a:ext cx="9196777" cy="50578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686" y="1577916"/>
            <a:ext cx="723011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“Oh the way is long and weary, and our bleeding feet are sore;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Is </a:t>
            </a:r>
            <a:r>
              <a:rPr lang="en-US" dirty="0"/>
              <a:t>it far to Canaan’s land? Is it far to Canaan’s land?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In </a:t>
            </a:r>
            <a:r>
              <a:rPr lang="en-US" dirty="0"/>
              <a:t>the desert we are longing for its shelter more and more. </a:t>
            </a:r>
            <a:r>
              <a:rPr lang="en-US" dirty="0" smtClean="0"/>
              <a:t>Is </a:t>
            </a:r>
            <a:r>
              <a:rPr lang="en-US" dirty="0"/>
              <a:t>it far; is it far to Canaan’s land?” 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91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mphasisDay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82" r="-15582"/>
          <a:stretch>
            <a:fillRect/>
          </a:stretch>
        </p:blipFill>
        <p:spPr>
          <a:xfrm>
            <a:off x="0" y="44584"/>
            <a:ext cx="9196777" cy="50578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7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>
                <a:solidFill>
                  <a:srgbClr val="000090"/>
                </a:solidFill>
              </a:rPr>
              <a:t>B</a:t>
            </a:r>
            <a:r>
              <a:rPr lang="en-US" b="1" dirty="0" smtClean="0">
                <a:solidFill>
                  <a:srgbClr val="000090"/>
                </a:solidFill>
              </a:rPr>
              <a:t>. “Revive </a:t>
            </a:r>
            <a:r>
              <a:rPr lang="en-US" b="1" dirty="0">
                <a:solidFill>
                  <a:srgbClr val="000090"/>
                </a:solidFill>
              </a:rPr>
              <a:t>Y</a:t>
            </a:r>
            <a:r>
              <a:rPr lang="en-US" b="1" dirty="0" smtClean="0">
                <a:solidFill>
                  <a:srgbClr val="000090"/>
                </a:solidFill>
              </a:rPr>
              <a:t>our Work”</a:t>
            </a:r>
            <a:r>
              <a:rPr lang="en-US" dirty="0">
                <a:solidFill>
                  <a:srgbClr val="000090"/>
                </a:solidFill>
              </a:rPr>
              <a:t/>
            </a:r>
            <a:br>
              <a:rPr lang="en-US" dirty="0">
                <a:solidFill>
                  <a:srgbClr val="000090"/>
                </a:solidFill>
              </a:rPr>
            </a:b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1868"/>
            <a:ext cx="8229600" cy="4525963"/>
          </a:xfrm>
        </p:spPr>
        <p:txBody>
          <a:bodyPr/>
          <a:lstStyle/>
          <a:p>
            <a:r>
              <a:rPr lang="en-US" dirty="0"/>
              <a:t>As an assurance that we need not be afraid of the future, and as a seal of the certainty that God will carry us through, Habakkuk pleads with God: </a:t>
            </a:r>
            <a:r>
              <a:rPr lang="en-US" i="1" dirty="0">
                <a:solidFill>
                  <a:srgbClr val="FF0000"/>
                </a:solidFill>
              </a:rPr>
              <a:t>“Lord, revive your work in the midst of the years.”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6600"/>
                </a:solidFill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648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mphasisDay_PP_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3297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250" y="2001312"/>
            <a:ext cx="7452931" cy="45259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The expression </a:t>
            </a:r>
            <a:r>
              <a:rPr lang="en-US" sz="3600" i="1" dirty="0">
                <a:solidFill>
                  <a:srgbClr val="FFFF00"/>
                </a:solidFill>
              </a:rPr>
              <a:t>“in the midst of the years”</a:t>
            </a:r>
            <a:r>
              <a:rPr lang="en-US" sz="3600" dirty="0">
                <a:solidFill>
                  <a:srgbClr val="FFFFFF"/>
                </a:solidFill>
              </a:rPr>
              <a:t> suggests that Habakkuk knows the difficulty of keeping the spiritual flame alive during the “everydayness” of life. </a:t>
            </a:r>
          </a:p>
        </p:txBody>
      </p:sp>
    </p:spTree>
    <p:extLst>
      <p:ext uri="{BB962C8B-B14F-4D97-AF65-F5344CB8AC3E}">
        <p14:creationId xmlns:p14="http://schemas.microsoft.com/office/powerpoint/2010/main" val="1381934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mphasisDay_PP_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3297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890" y="1577916"/>
            <a:ext cx="6873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The word </a:t>
            </a:r>
            <a:r>
              <a:rPr lang="en-US" sz="3600" i="1" dirty="0">
                <a:solidFill>
                  <a:schemeClr val="bg1"/>
                </a:solidFill>
              </a:rPr>
              <a:t>revive</a:t>
            </a:r>
            <a:r>
              <a:rPr lang="en-US" sz="3600" dirty="0">
                <a:solidFill>
                  <a:schemeClr val="bg1"/>
                </a:solidFill>
              </a:rPr>
              <a:t> comes from the Hebrew word </a:t>
            </a:r>
            <a:r>
              <a:rPr lang="en-US" sz="4000" i="1" dirty="0" err="1">
                <a:solidFill>
                  <a:srgbClr val="00FF00"/>
                </a:solidFill>
              </a:rPr>
              <a:t>chayah</a:t>
            </a:r>
            <a:r>
              <a:rPr lang="en-US" sz="3600" dirty="0">
                <a:solidFill>
                  <a:schemeClr val="bg1"/>
                </a:solidFill>
              </a:rPr>
              <a:t>, which </a:t>
            </a:r>
            <a:r>
              <a:rPr lang="en-US" sz="3600" dirty="0" smtClean="0">
                <a:solidFill>
                  <a:schemeClr val="bg1"/>
                </a:solidFill>
              </a:rPr>
              <a:t>means: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i="1" dirty="0">
                <a:solidFill>
                  <a:schemeClr val="bg1"/>
                </a:solidFill>
              </a:rPr>
              <a:t>to live, </a:t>
            </a:r>
            <a:endParaRPr lang="en-US" sz="3600" i="1" dirty="0" smtClean="0">
              <a:solidFill>
                <a:schemeClr val="bg1"/>
              </a:solidFill>
            </a:endParaRPr>
          </a:p>
          <a:p>
            <a:r>
              <a:rPr lang="en-US" sz="3600" i="1" dirty="0" smtClean="0">
                <a:solidFill>
                  <a:schemeClr val="bg1"/>
                </a:solidFill>
              </a:rPr>
              <a:t>revive</a:t>
            </a:r>
            <a:r>
              <a:rPr lang="en-US" sz="3600" i="1" dirty="0">
                <a:solidFill>
                  <a:schemeClr val="bg1"/>
                </a:solidFill>
              </a:rPr>
              <a:t>, worry about, </a:t>
            </a:r>
            <a:endParaRPr lang="en-US" sz="3600" i="1" dirty="0" smtClean="0">
              <a:solidFill>
                <a:schemeClr val="bg1"/>
              </a:solidFill>
            </a:endParaRPr>
          </a:p>
          <a:p>
            <a:r>
              <a:rPr lang="en-US" sz="3600" i="1" dirty="0" smtClean="0">
                <a:solidFill>
                  <a:schemeClr val="bg1"/>
                </a:solidFill>
              </a:rPr>
              <a:t>return </a:t>
            </a:r>
            <a:r>
              <a:rPr lang="en-US" sz="3600" i="1" dirty="0">
                <a:solidFill>
                  <a:schemeClr val="bg1"/>
                </a:solidFill>
              </a:rPr>
              <a:t>to</a:t>
            </a:r>
            <a:r>
              <a:rPr lang="en-US" sz="3600" dirty="0">
                <a:solidFill>
                  <a:schemeClr val="bg1"/>
                </a:solidFill>
              </a:rPr>
              <a:t>, or </a:t>
            </a:r>
            <a:r>
              <a:rPr lang="en-US" sz="3600" i="1" dirty="0">
                <a:solidFill>
                  <a:schemeClr val="bg1"/>
                </a:solidFill>
              </a:rPr>
              <a:t>regain</a:t>
            </a:r>
            <a:r>
              <a:rPr lang="en-US" sz="36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4894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mphasisDay_PP_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3297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790" y="1667052"/>
            <a:ext cx="868680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i="1" dirty="0">
                <a:solidFill>
                  <a:srgbClr val="FFFF00"/>
                </a:solidFill>
              </a:rPr>
              <a:t>“Lord, Revive Us.” </a:t>
            </a:r>
            <a:r>
              <a:rPr lang="en-US" dirty="0">
                <a:solidFill>
                  <a:schemeClr val="bg1"/>
                </a:solidFill>
              </a:rPr>
              <a:t>The prophet almost begs God and puts Him on notice. Without His initiative to bring about a renewal, we are absolutely helpless. 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endParaRPr lang="en-US" sz="1600" dirty="0" smtClean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bg1"/>
                </a:solidFill>
              </a:rPr>
              <a:t>Without </a:t>
            </a:r>
            <a:r>
              <a:rPr lang="en-US" dirty="0">
                <a:solidFill>
                  <a:schemeClr val="bg1"/>
                </a:solidFill>
              </a:rPr>
              <a:t>revival, the bondage of Babylon will not be moved. 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26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mphasisDay_PP_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968" y="2100939"/>
            <a:ext cx="7475214" cy="3859459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Without that revival, we cannot join the joyful benediction of Habakkuk: </a:t>
            </a:r>
            <a:r>
              <a:rPr lang="en-US" sz="3600" i="1" dirty="0">
                <a:solidFill>
                  <a:srgbClr val="FFFF00"/>
                </a:solidFill>
              </a:rPr>
              <a:t>“I will rejoice in the Lord, I will joy in the God of my salvation. The Lord God is my strength” </a:t>
            </a:r>
            <a:r>
              <a:rPr lang="en-US" sz="3600" dirty="0">
                <a:solidFill>
                  <a:schemeClr val="bg1"/>
                </a:solidFill>
              </a:rPr>
              <a:t>(3:18, 19).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39713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mphasisDay_PP_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3297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276" y="2291005"/>
            <a:ext cx="7698034" cy="310179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Joy</a:t>
            </a:r>
            <a:r>
              <a:rPr lang="en-US" sz="5400" dirty="0">
                <a:solidFill>
                  <a:srgbClr val="FFFF00"/>
                </a:solidFill>
              </a:rPr>
              <a:t>,</a:t>
            </a:r>
            <a:r>
              <a:rPr lang="en-US" sz="5400" dirty="0">
                <a:solidFill>
                  <a:srgbClr val="FFFFFF"/>
                </a:solidFill>
              </a:rPr>
              <a:t> </a:t>
            </a:r>
            <a:r>
              <a:rPr lang="en-US" sz="5400" dirty="0">
                <a:solidFill>
                  <a:srgbClr val="00FF00"/>
                </a:solidFill>
              </a:rPr>
              <a:t>salvation</a:t>
            </a:r>
            <a:r>
              <a:rPr lang="en-US" sz="5400" dirty="0">
                <a:solidFill>
                  <a:srgbClr val="FFFFFF"/>
                </a:solidFill>
              </a:rPr>
              <a:t>, and </a:t>
            </a:r>
            <a:r>
              <a:rPr lang="en-US" sz="5400" dirty="0">
                <a:solidFill>
                  <a:srgbClr val="FF0000"/>
                </a:solidFill>
              </a:rPr>
              <a:t>strength</a:t>
            </a:r>
            <a:r>
              <a:rPr lang="en-US" sz="5400" dirty="0">
                <a:solidFill>
                  <a:srgbClr val="FFFFFF"/>
                </a:solidFill>
              </a:rPr>
              <a:t> of the Christian are a result of revival.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FFFFFF"/>
                </a:solidFill>
              </a:rPr>
              <a:t> </a:t>
            </a:r>
          </a:p>
          <a:p>
            <a:pPr algn="ctr"/>
            <a:endParaRPr lang="en-US" sz="5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105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EmphasisDay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82" r="-15582"/>
          <a:stretch>
            <a:fillRect/>
          </a:stretch>
        </p:blipFill>
        <p:spPr>
          <a:xfrm>
            <a:off x="0" y="44584"/>
            <a:ext cx="9196777" cy="50578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18" y="15448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What </a:t>
            </a:r>
            <a:r>
              <a:rPr lang="en-US" b="1" dirty="0" smtClean="0">
                <a:solidFill>
                  <a:srgbClr val="0000FF"/>
                </a:solidFill>
              </a:rPr>
              <a:t>Should </a:t>
            </a:r>
            <a:r>
              <a:rPr lang="en-US" b="1" dirty="0">
                <a:solidFill>
                  <a:srgbClr val="0000FF"/>
                </a:solidFill>
              </a:rPr>
              <a:t>God </a:t>
            </a:r>
            <a:r>
              <a:rPr lang="en-US" b="1" dirty="0" smtClean="0">
                <a:solidFill>
                  <a:srgbClr val="0000FF"/>
                </a:solidFill>
              </a:rPr>
              <a:t>Revive </a:t>
            </a:r>
            <a:r>
              <a:rPr lang="en-US" b="1" dirty="0">
                <a:solidFill>
                  <a:srgbClr val="0000FF"/>
                </a:solidFill>
              </a:rPr>
              <a:t>in </a:t>
            </a:r>
            <a:r>
              <a:rPr lang="en-US" b="1" dirty="0" smtClean="0">
                <a:solidFill>
                  <a:srgbClr val="0000FF"/>
                </a:solidFill>
              </a:rPr>
              <a:t>Us</a:t>
            </a:r>
            <a:r>
              <a:rPr lang="en-US" b="1" dirty="0">
                <a:solidFill>
                  <a:srgbClr val="0000FF"/>
                </a:solidFill>
              </a:rPr>
              <a:t>?</a:t>
            </a:r>
            <a:r>
              <a:rPr lang="en-US" dirty="0">
                <a:solidFill>
                  <a:srgbClr val="0000FF"/>
                </a:solidFill>
              </a:rPr>
              <a:t/>
            </a:r>
            <a:br>
              <a:rPr lang="en-US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2980"/>
            <a:ext cx="8229600" cy="305656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Habakkuk’s prayer in the third chapter pleads with God that </a:t>
            </a:r>
            <a:r>
              <a:rPr lang="en-US" i="1" dirty="0">
                <a:solidFill>
                  <a:srgbClr val="000090"/>
                </a:solidFill>
              </a:rPr>
              <a:t>He should make His people conscious of the character and the glory of God, </a:t>
            </a:r>
            <a:r>
              <a:rPr lang="en-US" dirty="0"/>
              <a:t>on the one hand, and His </a:t>
            </a:r>
            <a:r>
              <a:rPr lang="en-US" dirty="0" smtClean="0"/>
              <a:t>expectations </a:t>
            </a:r>
            <a:r>
              <a:rPr lang="en-US" dirty="0"/>
              <a:t>of the people on the other.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398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mphasisDay_PP_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3297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854" y="1882405"/>
            <a:ext cx="8229600" cy="362045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chemeClr val="bg1"/>
                </a:solidFill>
              </a:rPr>
              <a:t>Acknowledge </a:t>
            </a:r>
            <a:r>
              <a:rPr lang="en-US" sz="4400" i="1" dirty="0" smtClean="0">
                <a:solidFill>
                  <a:srgbClr val="FFFF00"/>
                </a:solidFill>
              </a:rPr>
              <a:t>God is Holy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chemeClr val="bg1"/>
                </a:solidFill>
              </a:rPr>
              <a:t>Acknowledge </a:t>
            </a:r>
            <a:r>
              <a:rPr lang="en-US" sz="4400" i="1" dirty="0" smtClean="0">
                <a:solidFill>
                  <a:srgbClr val="00FF00"/>
                </a:solidFill>
              </a:rPr>
              <a:t>God is Creator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chemeClr val="bg1"/>
                </a:solidFill>
              </a:rPr>
              <a:t>Acknowledge </a:t>
            </a:r>
            <a:r>
              <a:rPr lang="en-US" sz="4400" i="1" dirty="0" smtClean="0">
                <a:solidFill>
                  <a:srgbClr val="FF6600"/>
                </a:solidFill>
              </a:rPr>
              <a:t>God is Worthy of Our Worship</a:t>
            </a:r>
            <a:endParaRPr lang="en-US" sz="4400" i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88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mphasisDay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82" r="-15582"/>
          <a:stretch>
            <a:fillRect/>
          </a:stretch>
        </p:blipFill>
        <p:spPr>
          <a:xfrm>
            <a:off x="0" y="44584"/>
            <a:ext cx="9196777" cy="50578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636" y="16339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Strength for </a:t>
            </a:r>
            <a:r>
              <a:rPr lang="en-US" b="1" dirty="0" smtClean="0">
                <a:solidFill>
                  <a:srgbClr val="0000FF"/>
                </a:solidFill>
              </a:rPr>
              <a:t>Revival</a:t>
            </a:r>
            <a:r>
              <a:rPr lang="en-US" dirty="0">
                <a:solidFill>
                  <a:srgbClr val="0000FF"/>
                </a:solidFill>
              </a:rPr>
              <a:t/>
            </a:r>
            <a:br>
              <a:rPr lang="en-US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328" y="2892673"/>
            <a:ext cx="8229600" cy="23886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“The Holy Spirit is the one who revives the faculties of the deadened soul.”</a:t>
            </a:r>
            <a:r>
              <a:rPr lang="en-US" sz="3600" i="1" dirty="0"/>
              <a:t> </a:t>
            </a:r>
            <a:endParaRPr lang="en-US" sz="3600" i="1" dirty="0" smtClean="0"/>
          </a:p>
          <a:p>
            <a:pPr marL="0" indent="0" algn="ctr">
              <a:buNone/>
            </a:pPr>
            <a:r>
              <a:rPr lang="en-US" sz="2800" i="1" dirty="0" smtClean="0"/>
              <a:t>That </a:t>
            </a:r>
            <a:r>
              <a:rPr lang="en-US" sz="2800" i="1" dirty="0"/>
              <a:t>I May Know Him,</a:t>
            </a:r>
            <a:r>
              <a:rPr lang="en-US" sz="2800" dirty="0"/>
              <a:t> July </a:t>
            </a:r>
            <a:r>
              <a:rPr lang="en-US" sz="2800" dirty="0" smtClean="0"/>
              <a:t>6 </a:t>
            </a:r>
            <a:endParaRPr lang="en-US" sz="2800" dirty="0"/>
          </a:p>
          <a:p>
            <a:pPr marL="0" indent="0" algn="ctr">
              <a:buNone/>
            </a:pPr>
            <a:r>
              <a:rPr lang="en-US" sz="3600" dirty="0"/>
              <a:t> 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29035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EmphasisDay_PP_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3297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790" y="2246436"/>
            <a:ext cx="8764368" cy="35251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“</a:t>
            </a:r>
            <a:r>
              <a:rPr lang="en-US" dirty="0">
                <a:solidFill>
                  <a:srgbClr val="FFFFFF"/>
                </a:solidFill>
              </a:rPr>
              <a:t>Oh Lord, I have heard thy speech, and was afraid: </a:t>
            </a:r>
            <a:r>
              <a:rPr lang="en-US" i="1" dirty="0">
                <a:solidFill>
                  <a:srgbClr val="FFFF00"/>
                </a:solidFill>
              </a:rPr>
              <a:t>O Lord, revive thy work in the midst of the years</a:t>
            </a:r>
            <a:r>
              <a:rPr lang="en-US" dirty="0">
                <a:solidFill>
                  <a:srgbClr val="FFFFFF"/>
                </a:solidFill>
              </a:rPr>
              <a:t>, in the midst of the years make known; in wrath remember mercy.” (KJV)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FF"/>
                </a:solidFill>
              </a:rPr>
              <a:t>Habakkuk 3:2</a:t>
            </a: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71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mphasisDay_PP_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3297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636" y="2073097"/>
            <a:ext cx="8040622" cy="3926312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The name </a:t>
            </a:r>
            <a:r>
              <a:rPr lang="en-US" sz="3600" i="1" dirty="0">
                <a:solidFill>
                  <a:schemeClr val="bg1"/>
                </a:solidFill>
              </a:rPr>
              <a:t>Habakkuk</a:t>
            </a:r>
            <a:r>
              <a:rPr lang="en-US" sz="3600" dirty="0">
                <a:solidFill>
                  <a:schemeClr val="bg1"/>
                </a:solidFill>
              </a:rPr>
              <a:t> means, </a:t>
            </a:r>
            <a:r>
              <a:rPr lang="en-US" sz="3600" i="1" dirty="0">
                <a:solidFill>
                  <a:srgbClr val="FFFF00"/>
                </a:solidFill>
              </a:rPr>
              <a:t>“embracing tightly,” “clinging forever,” “never letting go.</a:t>
            </a:r>
            <a:r>
              <a:rPr lang="en-US" sz="3600" dirty="0">
                <a:solidFill>
                  <a:schemeClr val="bg1"/>
                </a:solidFill>
              </a:rPr>
              <a:t>” If each one of us determines to be like Habakkuk, holding tightly on to God’s hands, we will indeed see that He will revive His work in us. </a:t>
            </a:r>
          </a:p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309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mphasisDay_PP_0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82" r="-15582"/>
          <a:stretch>
            <a:fillRect/>
          </a:stretch>
        </p:blipFill>
        <p:spPr>
          <a:xfrm>
            <a:off x="0" y="44584"/>
            <a:ext cx="9196777" cy="505786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9668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moral failure and the spiritual betrayal of Judah led Habakkuk to ask God </a:t>
            </a:r>
            <a:r>
              <a:rPr lang="en-US" i="1" dirty="0">
                <a:solidFill>
                  <a:srgbClr val="FF0000"/>
                </a:solidFill>
              </a:rPr>
              <a:t>two great </a:t>
            </a:r>
            <a:r>
              <a:rPr lang="en-US" i="1" dirty="0" smtClean="0">
                <a:solidFill>
                  <a:srgbClr val="FF0000"/>
                </a:solidFill>
              </a:rPr>
              <a:t>questions</a:t>
            </a:r>
            <a:r>
              <a:rPr lang="en-US" i="1" dirty="0">
                <a:solidFill>
                  <a:srgbClr val="FF0000"/>
                </a:solidFill>
              </a:rPr>
              <a:t>:</a:t>
            </a:r>
            <a:br>
              <a:rPr lang="en-US" i="1" dirty="0">
                <a:solidFill>
                  <a:srgbClr val="FF0000"/>
                </a:solidFill>
              </a:rPr>
            </a:b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801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mphasisDay_PP_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3297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3289"/>
            <a:ext cx="8229600" cy="379260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000" dirty="0">
                <a:solidFill>
                  <a:srgbClr val="FF0000"/>
                </a:solidFill>
              </a:rPr>
              <a:t>First</a:t>
            </a:r>
            <a:r>
              <a:rPr lang="en-US" sz="4000" dirty="0">
                <a:solidFill>
                  <a:schemeClr val="bg1"/>
                </a:solidFill>
              </a:rPr>
              <a:t>, how can wickedness and violence so mar God’s people that the “law is powerless and justice never goes forth?” (1:2-5).  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06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mphasisDay_PP_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3297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722" y="2037788"/>
            <a:ext cx="8229600" cy="35920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rgbClr val="FF0000"/>
                </a:solidFill>
              </a:rPr>
              <a:t>Second</a:t>
            </a:r>
            <a:r>
              <a:rPr lang="en-US" sz="3600" dirty="0">
                <a:solidFill>
                  <a:schemeClr val="bg1"/>
                </a:solidFill>
              </a:rPr>
              <a:t>, even if God’s people have become practitioners of perverse judgment, wickedness, and violence, how can God allow a more sinful people like the Babylonians to punish Judah and take them into captivity (1:5-17)?</a:t>
            </a:r>
          </a:p>
          <a:p>
            <a:pPr algn="ctr"/>
            <a:endParaRPr lang="en-U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459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mphasisDay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82" r="-15582"/>
          <a:stretch>
            <a:fillRect/>
          </a:stretch>
        </p:blipFill>
        <p:spPr>
          <a:xfrm>
            <a:off x="0" y="22300"/>
            <a:ext cx="9196777" cy="50578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790" y="1500258"/>
            <a:ext cx="8229600" cy="97329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1. The </a:t>
            </a:r>
            <a:r>
              <a:rPr lang="en-US" b="1" dirty="0"/>
              <a:t>Promise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354" y="2491561"/>
            <a:ext cx="8455624" cy="272296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</a:t>
            </a:r>
            <a:r>
              <a:rPr lang="en-US" b="1" dirty="0">
                <a:solidFill>
                  <a:srgbClr val="0000FF"/>
                </a:solidFill>
              </a:rPr>
              <a:t>first proclamation is a </a:t>
            </a:r>
            <a:r>
              <a:rPr lang="en-US" b="1" dirty="0" smtClean="0">
                <a:solidFill>
                  <a:srgbClr val="0000FF"/>
                </a:solidFill>
              </a:rPr>
              <a:t>promise</a:t>
            </a:r>
            <a:r>
              <a:rPr lang="en-US" dirty="0" smtClean="0"/>
              <a:t>: Regardless </a:t>
            </a:r>
            <a:r>
              <a:rPr lang="en-US" dirty="0"/>
              <a:t>of how sinful and wicked a people may be, God has a way for their salvation: “The just shall live by his faith” (2:4). That message is central to God’s good news of salvation. </a:t>
            </a:r>
          </a:p>
        </p:txBody>
      </p:sp>
    </p:spTree>
    <p:extLst>
      <p:ext uri="{BB962C8B-B14F-4D97-AF65-F5344CB8AC3E}">
        <p14:creationId xmlns:p14="http://schemas.microsoft.com/office/powerpoint/2010/main" val="3722031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mphasisDay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82" r="-15582"/>
          <a:stretch>
            <a:fillRect/>
          </a:stretch>
        </p:blipFill>
        <p:spPr>
          <a:xfrm>
            <a:off x="0" y="44584"/>
            <a:ext cx="9196777" cy="50578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28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The </a:t>
            </a:r>
            <a:r>
              <a:rPr lang="en-US" b="1" dirty="0"/>
              <a:t>Message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1004"/>
            <a:ext cx="8229600" cy="3168655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The second proclamation of Habakkuk, as in the first angel’s message, </a:t>
            </a:r>
            <a:r>
              <a:rPr lang="en-US" dirty="0"/>
              <a:t>is one of judgment. Habakkuk 2:5-20 is a daring pronouncement that all nations and people come under God’s judgment. </a:t>
            </a:r>
          </a:p>
        </p:txBody>
      </p:sp>
    </p:spTree>
    <p:extLst>
      <p:ext uri="{BB962C8B-B14F-4D97-AF65-F5344CB8AC3E}">
        <p14:creationId xmlns:p14="http://schemas.microsoft.com/office/powerpoint/2010/main" val="2388276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mphasisDay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82" r="-15582"/>
          <a:stretch>
            <a:fillRect/>
          </a:stretch>
        </p:blipFill>
        <p:spPr>
          <a:xfrm>
            <a:off x="0" y="44584"/>
            <a:ext cx="9196777" cy="50578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08" y="153593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Prayer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8721"/>
            <a:ext cx="8229600" cy="3235498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This leads to Habakkuk’s third proclamation, which is one of the most magnificent prayers in the Bible,</a:t>
            </a:r>
            <a:r>
              <a:rPr lang="en-US" dirty="0"/>
              <a:t> and the center of our study today: “</a:t>
            </a:r>
            <a:r>
              <a:rPr lang="en-US" i="1" dirty="0"/>
              <a:t>O Lord I have heard your speech and was afraid: O Lord revive Your Work” </a:t>
            </a:r>
            <a:r>
              <a:rPr lang="en-US" dirty="0"/>
              <a:t>(3:2).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058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mphasisDay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82" r="-15582"/>
          <a:stretch>
            <a:fillRect/>
          </a:stretch>
        </p:blipFill>
        <p:spPr>
          <a:xfrm>
            <a:off x="0" y="44584"/>
            <a:ext cx="9196777" cy="50578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18" y="17008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90"/>
                </a:solidFill>
              </a:rPr>
              <a:t>A</a:t>
            </a:r>
            <a:r>
              <a:rPr lang="en-US" b="1" dirty="0" smtClean="0">
                <a:solidFill>
                  <a:srgbClr val="000090"/>
                </a:solidFill>
              </a:rPr>
              <a:t>. </a:t>
            </a:r>
            <a:r>
              <a:rPr lang="en-US" b="1" dirty="0">
                <a:solidFill>
                  <a:srgbClr val="000090"/>
                </a:solidFill>
              </a:rPr>
              <a:t>“I have heard your speech”</a:t>
            </a:r>
            <a:r>
              <a:rPr lang="en-US" dirty="0">
                <a:solidFill>
                  <a:srgbClr val="000090"/>
                </a:solidFill>
              </a:rPr>
              <a:t/>
            </a:r>
            <a:br>
              <a:rPr lang="en-US" dirty="0">
                <a:solidFill>
                  <a:srgbClr val="000090"/>
                </a:solidFill>
              </a:rPr>
            </a:b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80696"/>
            <a:ext cx="8229600" cy="341377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the speech Habakkuk heard of which he became so afraid? It is the speech of God’s judgment against evil and against a generation that has forsaken God and His righteousness, and has chosen the way of evil and violence in order to seek material prosperity.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63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780</Words>
  <Application>Microsoft Macintosh PowerPoint</Application>
  <PresentationFormat>On-screen Show (4:3)</PresentationFormat>
  <Paragraphs>49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“Revive Your Work in Me” A Prayer of Habakkuk</vt:lpstr>
      <vt:lpstr>PowerPoint Presentation</vt:lpstr>
      <vt:lpstr>The moral failure and the spiritual betrayal of Judah led Habakkuk to ask God two great questions: </vt:lpstr>
      <vt:lpstr>PowerPoint Presentation</vt:lpstr>
      <vt:lpstr>PowerPoint Presentation</vt:lpstr>
      <vt:lpstr>1. The Promise </vt:lpstr>
      <vt:lpstr>2. The Message </vt:lpstr>
      <vt:lpstr>The Prayer   </vt:lpstr>
      <vt:lpstr>A. “I have heard your speech” </vt:lpstr>
      <vt:lpstr>PowerPoint Presentation</vt:lpstr>
      <vt:lpstr> B. “Revive Your Work”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Should God Revive in Us? </vt:lpstr>
      <vt:lpstr>PowerPoint Presentation</vt:lpstr>
      <vt:lpstr>Strength for Revival </vt:lpstr>
      <vt:lpstr>PowerPoint Presentation</vt:lpstr>
    </vt:vector>
  </TitlesOfParts>
  <Company>7th Day Adventist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“Revive Your Work in Me”   By Cecilia Moreno-Iglesias </dc:title>
  <dc:creator>Raquel Arrais</dc:creator>
  <cp:lastModifiedBy>Raquel Arrais</cp:lastModifiedBy>
  <cp:revision>18</cp:revision>
  <dcterms:created xsi:type="dcterms:W3CDTF">2013-02-05T20:57:58Z</dcterms:created>
  <dcterms:modified xsi:type="dcterms:W3CDTF">2013-02-12T14:43:25Z</dcterms:modified>
</cp:coreProperties>
</file>