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80" r:id="rId16"/>
    <p:sldId id="270" r:id="rId17"/>
    <p:sldId id="271" r:id="rId18"/>
    <p:sldId id="284" r:id="rId19"/>
    <p:sldId id="277" r:id="rId20"/>
    <p:sldId id="285" r:id="rId21"/>
    <p:sldId id="283" r:id="rId22"/>
    <p:sldId id="272" r:id="rId23"/>
    <p:sldId id="273"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0"/>
    <p:restoredTop sz="60601"/>
  </p:normalViewPr>
  <p:slideViewPr>
    <p:cSldViewPr snapToGrid="0" snapToObjects="1">
      <p:cViewPr>
        <p:scale>
          <a:sx n="74" d="100"/>
          <a:sy n="74" d="100"/>
        </p:scale>
        <p:origin x="1896"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3FDA3F-8A2F-054F-9D9E-41C70A20B1DB}" type="datetimeFigureOut">
              <a:rPr lang="en-US" smtClean="0"/>
              <a:t>6/7/17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001B65-F4C4-5D45-8131-012F12942AFF}" type="slidenum">
              <a:rPr lang="en-US" smtClean="0"/>
              <a:t>‹#›</a:t>
            </a:fld>
            <a:endParaRPr lang="en-US"/>
          </a:p>
        </p:txBody>
      </p:sp>
    </p:spTree>
    <p:extLst>
      <p:ext uri="{BB962C8B-B14F-4D97-AF65-F5344CB8AC3E}">
        <p14:creationId xmlns:p14="http://schemas.microsoft.com/office/powerpoint/2010/main" val="1494673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21A9A-A67B-6848-B908-A39D28130556}" type="datetimeFigureOut">
              <a:rPr lang="en-US" smtClean="0"/>
              <a:t>6/7/17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B90C7-E695-1B4C-A15E-5F0596297119}" type="slidenum">
              <a:rPr lang="en-US" smtClean="0"/>
              <a:t>‹#›</a:t>
            </a:fld>
            <a:endParaRPr lang="en-US"/>
          </a:p>
        </p:txBody>
      </p:sp>
    </p:spTree>
    <p:extLst>
      <p:ext uri="{BB962C8B-B14F-4D97-AF65-F5344CB8AC3E}">
        <p14:creationId xmlns:p14="http://schemas.microsoft.com/office/powerpoint/2010/main" val="130951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whiteestate.org/about/egwbio.asp"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ellenwhite.org/content/article/learn-about-ellen-g-whit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Scripture Reading: 1 Corinthians 13:1</a:t>
            </a:r>
            <a:r>
              <a:rPr lang="en-US" b="0" dirty="0" smtClean="0"/>
              <a:t>, </a:t>
            </a:r>
            <a:r>
              <a:rPr lang="en-US" b="0" i="1" dirty="0" smtClean="0"/>
              <a:t>The Livin</a:t>
            </a:r>
            <a:r>
              <a:rPr lang="en-US" b="0" i="1" baseline="0" dirty="0" smtClean="0"/>
              <a:t>g Bible</a:t>
            </a:r>
            <a:endParaRPr lang="en-US" b="1" i="1" dirty="0" smtClean="0"/>
          </a:p>
          <a:p>
            <a:pPr lvl="1"/>
            <a:r>
              <a:rPr lang="en-AU" i="0" baseline="30000" dirty="0" smtClean="0"/>
              <a:t>1</a:t>
            </a:r>
            <a:r>
              <a:rPr lang="en-AU" sz="1200" i="0" kern="1200" dirty="0" smtClean="0">
                <a:solidFill>
                  <a:schemeClr val="tx1"/>
                </a:solidFill>
                <a:effectLst/>
                <a:latin typeface="+mn-lt"/>
                <a:ea typeface="+mn-ea"/>
                <a:cs typeface="+mn-cs"/>
              </a:rPr>
              <a:t>“If I had the gift of being able to speak in other languages without learning them</a:t>
            </a:r>
            <a:endParaRPr lang="en-US" sz="1200" i="0" kern="1200" dirty="0" smtClean="0">
              <a:solidFill>
                <a:schemeClr val="tx1"/>
              </a:solidFill>
              <a:effectLst/>
              <a:latin typeface="+mn-lt"/>
              <a:ea typeface="+mn-ea"/>
              <a:cs typeface="+mn-cs"/>
            </a:endParaRPr>
          </a:p>
          <a:p>
            <a:pPr lvl="1"/>
            <a:r>
              <a:rPr lang="en-AU" sz="1200" i="0" kern="1200" dirty="0" smtClean="0">
                <a:solidFill>
                  <a:schemeClr val="tx1"/>
                </a:solidFill>
                <a:effectLst/>
                <a:latin typeface="+mn-lt"/>
                <a:ea typeface="+mn-ea"/>
                <a:cs typeface="+mn-cs"/>
              </a:rPr>
              <a:t>and could speak in every language there is in all of heaven and earth,</a:t>
            </a:r>
            <a:endParaRPr lang="en-US" sz="1200" i="0" kern="1200" dirty="0" smtClean="0">
              <a:solidFill>
                <a:schemeClr val="tx1"/>
              </a:solidFill>
              <a:effectLst/>
              <a:latin typeface="+mn-lt"/>
              <a:ea typeface="+mn-ea"/>
              <a:cs typeface="+mn-cs"/>
            </a:endParaRPr>
          </a:p>
          <a:p>
            <a:pPr lvl="1"/>
            <a:r>
              <a:rPr lang="en-AU" sz="1200" i="0" kern="1200" dirty="0" smtClean="0">
                <a:solidFill>
                  <a:schemeClr val="tx1"/>
                </a:solidFill>
                <a:effectLst/>
                <a:latin typeface="+mn-lt"/>
                <a:ea typeface="+mn-ea"/>
                <a:cs typeface="+mn-cs"/>
              </a:rPr>
              <a:t>but didn’t love others, I would only be making noise.”</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2</a:t>
            </a:fld>
            <a:endParaRPr lang="en-US"/>
          </a:p>
        </p:txBody>
      </p:sp>
    </p:spTree>
    <p:extLst>
      <p:ext uri="{BB962C8B-B14F-4D97-AF65-F5344CB8AC3E}">
        <p14:creationId xmlns:p14="http://schemas.microsoft.com/office/powerpoint/2010/main" val="159298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Slide</a:t>
            </a:r>
            <a:r>
              <a:rPr lang="en-US" b="1" baseline="0" dirty="0" smtClean="0"/>
              <a:t> is a summary of the Mona </a:t>
            </a:r>
            <a:r>
              <a:rPr lang="en-US" b="1" baseline="0" dirty="0" err="1" smtClean="0"/>
              <a:t>Giheno</a:t>
            </a:r>
            <a:r>
              <a:rPr lang="en-US" b="1" baseline="0" dirty="0" smtClean="0"/>
              <a:t> story:</a:t>
            </a:r>
          </a:p>
          <a:p>
            <a:r>
              <a:rPr lang="en-AU" sz="1200" kern="1200" dirty="0" smtClean="0">
                <a:solidFill>
                  <a:schemeClr val="tx1"/>
                </a:solidFill>
                <a:effectLst/>
                <a:latin typeface="+mn-lt"/>
                <a:ea typeface="+mn-ea"/>
                <a:cs typeface="+mn-cs"/>
              </a:rPr>
              <a:t>An energetic young woman approached Erna Johnson and asked if she could attend the </a:t>
            </a:r>
            <a:r>
              <a:rPr lang="en-AU" sz="1200" i="1" kern="1200" dirty="0" smtClean="0">
                <a:solidFill>
                  <a:schemeClr val="tx1"/>
                </a:solidFill>
                <a:effectLst/>
                <a:latin typeface="+mn-lt"/>
                <a:ea typeface="+mn-ea"/>
                <a:cs typeface="+mn-cs"/>
              </a:rPr>
              <a:t>Real Beauty</a:t>
            </a:r>
            <a:r>
              <a:rPr lang="en-AU" sz="1200" kern="1200" dirty="0" smtClean="0">
                <a:solidFill>
                  <a:schemeClr val="tx1"/>
                </a:solidFill>
                <a:effectLst/>
                <a:latin typeface="+mn-lt"/>
                <a:ea typeface="+mn-ea"/>
                <a:cs typeface="+mn-cs"/>
              </a:rPr>
              <a:t> conference to see how it was done. Later Erna learned that Mona </a:t>
            </a:r>
            <a:r>
              <a:rPr lang="en-AU" sz="1200" kern="1200" dirty="0" err="1" smtClean="0">
                <a:solidFill>
                  <a:schemeClr val="tx1"/>
                </a:solidFill>
                <a:effectLst/>
                <a:latin typeface="+mn-lt"/>
                <a:ea typeface="+mn-ea"/>
                <a:cs typeface="+mn-cs"/>
              </a:rPr>
              <a:t>Giheno</a:t>
            </a:r>
            <a:r>
              <a:rPr lang="en-AU" sz="1200" kern="1200" dirty="0" smtClean="0">
                <a:solidFill>
                  <a:schemeClr val="tx1"/>
                </a:solidFill>
                <a:effectLst/>
                <a:latin typeface="+mn-lt"/>
                <a:ea typeface="+mn-ea"/>
                <a:cs typeface="+mn-cs"/>
              </a:rPr>
              <a:t> is a lawyer in Port Moresby, Papua New Guinea. Mona is fully engaged in her local church and gives her all completely to God. She discovered her spiritual gifts are to teach and reach out to teenage girls. Using the Women’s Ministries resource program </a:t>
            </a:r>
            <a:r>
              <a:rPr lang="en-AU" sz="1200" i="1" kern="1200" dirty="0" smtClean="0">
                <a:solidFill>
                  <a:schemeClr val="tx1"/>
                </a:solidFill>
                <a:effectLst/>
                <a:latin typeface="+mn-lt"/>
                <a:ea typeface="+mn-ea"/>
                <a:cs typeface="+mn-cs"/>
              </a:rPr>
              <a:t>Real Beauty </a:t>
            </a:r>
            <a:r>
              <a:rPr lang="en-AU" sz="1200" kern="1200" dirty="0" smtClean="0">
                <a:solidFill>
                  <a:schemeClr val="tx1"/>
                </a:solidFill>
                <a:effectLst/>
                <a:latin typeface="+mn-lt"/>
                <a:ea typeface="+mn-ea"/>
                <a:cs typeface="+mn-cs"/>
              </a:rPr>
              <a:t>and the succeeding programs, </a:t>
            </a:r>
            <a:r>
              <a:rPr lang="en-AU" sz="1200" i="1" kern="1200" dirty="0" smtClean="0">
                <a:solidFill>
                  <a:schemeClr val="tx1"/>
                </a:solidFill>
                <a:effectLst/>
                <a:latin typeface="+mn-lt"/>
                <a:ea typeface="+mn-ea"/>
                <a:cs typeface="+mn-cs"/>
              </a:rPr>
              <a:t>Real Me,</a:t>
            </a: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Real Friends</a:t>
            </a:r>
            <a:r>
              <a:rPr lang="en-AU" sz="1200" kern="1200" dirty="0" smtClean="0">
                <a:solidFill>
                  <a:schemeClr val="tx1"/>
                </a:solidFill>
                <a:effectLst/>
                <a:latin typeface="+mn-lt"/>
                <a:ea typeface="+mn-ea"/>
                <a:cs typeface="+mn-cs"/>
              </a:rPr>
              <a:t>, and </a:t>
            </a:r>
            <a:r>
              <a:rPr lang="en-AU" sz="1200" i="1" kern="1200" dirty="0" smtClean="0">
                <a:solidFill>
                  <a:schemeClr val="tx1"/>
                </a:solidFill>
                <a:effectLst/>
                <a:latin typeface="+mn-lt"/>
                <a:ea typeface="+mn-ea"/>
                <a:cs typeface="+mn-cs"/>
              </a:rPr>
              <a:t>Real Love</a:t>
            </a:r>
            <a:r>
              <a:rPr lang="en-AU" sz="1200" kern="1200" dirty="0" smtClean="0">
                <a:solidFill>
                  <a:schemeClr val="tx1"/>
                </a:solidFill>
                <a:effectLst/>
                <a:latin typeface="+mn-lt"/>
                <a:ea typeface="+mn-ea"/>
                <a:cs typeface="+mn-cs"/>
              </a:rPr>
              <a:t>, she began inspiring teens to become what God has gifted them to be.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Mona’s passion for young girls kept growing and led her to prepare a series of original television programs for Hope Channel in Papua New Guinea. It is viewed by many thousands of people. She organizes programs in her church and community for little girls as well as for teenage girls. She is now considering offering similar programs to the teenage boys of her church. This young professional woman responded willingly to God’s call to serve.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Your passion and gifts may not be to serve teens such as it is for Erna Johnson and Mona </a:t>
            </a:r>
            <a:r>
              <a:rPr lang="en-AU" sz="1200" kern="1200" dirty="0" err="1" smtClean="0">
                <a:solidFill>
                  <a:schemeClr val="tx1"/>
                </a:solidFill>
                <a:effectLst/>
                <a:latin typeface="+mn-lt"/>
                <a:ea typeface="+mn-ea"/>
                <a:cs typeface="+mn-cs"/>
              </a:rPr>
              <a:t>Giheno</a:t>
            </a:r>
            <a:r>
              <a:rPr lang="en-AU" sz="1200" kern="1200" dirty="0" smtClean="0">
                <a:solidFill>
                  <a:schemeClr val="tx1"/>
                </a:solidFill>
                <a:effectLst/>
                <a:latin typeface="+mn-lt"/>
                <a:ea typeface="+mn-ea"/>
                <a:cs typeface="+mn-cs"/>
              </a:rPr>
              <a:t>, but you have the responsibility to answer God’s call and to use your God-given passion and gifts. Furthermore, being a teenager is not too young to find your calling. Listen to this story of a young girl whose passion became a worldwide spiritual movement.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11</a:t>
            </a:fld>
            <a:endParaRPr lang="en-US"/>
          </a:p>
        </p:txBody>
      </p:sp>
    </p:spTree>
    <p:extLst>
      <p:ext uri="{BB962C8B-B14F-4D97-AF65-F5344CB8AC3E}">
        <p14:creationId xmlns:p14="http://schemas.microsoft.com/office/powerpoint/2010/main" val="122041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Slide is a summary of the Catherine Booth story:</a:t>
            </a:r>
          </a:p>
          <a:p>
            <a:r>
              <a:rPr lang="en-AU" sz="1200" kern="1200" dirty="0" smtClean="0">
                <a:solidFill>
                  <a:schemeClr val="tx1"/>
                </a:solidFill>
                <a:effectLst/>
                <a:latin typeface="+mn-lt"/>
                <a:ea typeface="+mn-ea"/>
                <a:cs typeface="+mn-cs"/>
              </a:rPr>
              <a:t>Catherine Booth and her husband William Booth ministered to troubled men living on the street. But long before this ministry became the movement later known as the Salvation Army, Catherine’s passion became visible and active when she was nine years old. A drunken man taunted by young boys was being forced by a policeman to walk down the street to the local precinct station. She ran to his side, grabbed his hand, and walked with him the remainder of the way, her head held high against the jeers of bystanders.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the age of fourteen Catherine became a devoted follower of the temperance movement. She wrote numerous articles for the junior branch of the movement. Many of these articles were published anonymously in the leading magazines of the day, because no one would have taken seriously either her or her message if her name and age had been included.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Throughout her lifetime, Catherine suffered from serious illnesses, but nothing stopped her from fulfilling her mission of service. Her passion for doing what God called her to do at the tender age of nine shone brightly in her service throughout her life. When she died, thousands knelt by her coffin where a sign had been put up with one of her famous quotes: “Love one another and meet me in the morning.”</a:t>
            </a:r>
            <a:r>
              <a:rPr lang="en-AU" sz="1200" kern="1200" baseline="30000" dirty="0" smtClean="0">
                <a:solidFill>
                  <a:schemeClr val="tx1"/>
                </a:solidFill>
                <a:effectLst/>
                <a:latin typeface="+mn-lt"/>
                <a:ea typeface="+mn-ea"/>
                <a:cs typeface="+mn-cs"/>
              </a:rPr>
              <a:t>1</a:t>
            </a:r>
            <a:endParaRPr lang="en-US" sz="1200" kern="1200" baseline="300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Listen to this story of another beloved young girl who also helped begin a worldwide spiritual movement when she used her passion to tell others about the soon coming of Jesus. Girls who listen to the call of God can and do change the world. </a:t>
            </a:r>
          </a:p>
          <a:p>
            <a:endParaRPr lang="en-US" sz="1200" kern="1200" dirty="0" smtClean="0">
              <a:solidFill>
                <a:schemeClr val="tx1"/>
              </a:solidFill>
              <a:effectLst/>
              <a:latin typeface="+mn-lt"/>
              <a:ea typeface="+mn-ea"/>
              <a:cs typeface="+mn-cs"/>
            </a:endParaRPr>
          </a:p>
          <a:p>
            <a:r>
              <a:rPr lang="en-AU" sz="1200" kern="1200" baseline="30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Michelle </a:t>
            </a:r>
            <a:r>
              <a:rPr lang="en-AU" sz="1200" kern="1200" dirty="0" err="1" smtClean="0">
                <a:solidFill>
                  <a:schemeClr val="tx1"/>
                </a:solidFill>
                <a:effectLst/>
                <a:latin typeface="+mn-lt"/>
                <a:ea typeface="+mn-ea"/>
                <a:cs typeface="+mn-cs"/>
              </a:rPr>
              <a:t>DeRusha</a:t>
            </a: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50 Women Every Christian Should Know</a:t>
            </a:r>
            <a:r>
              <a:rPr lang="en-AU" sz="1200" kern="1200" dirty="0" smtClean="0">
                <a:solidFill>
                  <a:schemeClr val="tx1"/>
                </a:solidFill>
                <a:effectLst/>
                <a:latin typeface="+mn-lt"/>
                <a:ea typeface="+mn-ea"/>
                <a:cs typeface="+mn-cs"/>
              </a:rPr>
              <a:t> (Ada, Michigan: Baker Publishing Group, 2014).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12</a:t>
            </a:fld>
            <a:endParaRPr lang="en-US"/>
          </a:p>
        </p:txBody>
      </p:sp>
    </p:spTree>
    <p:extLst>
      <p:ext uri="{BB962C8B-B14F-4D97-AF65-F5344CB8AC3E}">
        <p14:creationId xmlns:p14="http://schemas.microsoft.com/office/powerpoint/2010/main" val="77789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Slide is a summary of the Ellen White story:</a:t>
            </a:r>
          </a:p>
          <a:p>
            <a:r>
              <a:rPr lang="en-AU" sz="1200" kern="1200" dirty="0" smtClean="0">
                <a:solidFill>
                  <a:schemeClr val="tx1"/>
                </a:solidFill>
                <a:effectLst/>
                <a:latin typeface="+mn-lt"/>
                <a:ea typeface="+mn-ea"/>
                <a:cs typeface="+mn-cs"/>
              </a:rPr>
              <a:t>Ellen Gould (Harmon) White is the most famous and influential Seventh-day Adventist woman. She was often sick as a child and was not highly educated after a serious accident left her physically frail when a student in third grade. Ellen gave her heart to Jesus when twelve years old and was baptized when fourteen. This young woman put herself entirely into God’s hands to do with her as He pleased. She began seeking to win her youthful friends for the Lord. She accepted the Advent message as presented by William Miller and was eagerly and confidently looking for Christ’s imminent return.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keenness of the Great Disappointment—that Jesus did not return to earth on October 22, 1844—was not diminished that day because of Ellen's youthful age of 16 years. She continued to study the Bible with others and prayed earnestly for light and guidance in the succeeding days of perplexity. When many were wavering or were abandoning their Adventist experience, including members of her own family, Ellen joined four other women in worship at the home of a fellow believer. Heaven seemed near to the praying group, and as the power of God rested on Ellen, she witnessed in vision the travels of the Advent people to the city of God. (See Ellen G. White, </a:t>
            </a:r>
            <a:r>
              <a:rPr lang="en-AU" sz="1200" i="1" kern="1200" dirty="0" smtClean="0">
                <a:solidFill>
                  <a:schemeClr val="tx1"/>
                </a:solidFill>
                <a:effectLst/>
                <a:latin typeface="+mn-lt"/>
                <a:ea typeface="+mn-ea"/>
                <a:cs typeface="+mn-cs"/>
              </a:rPr>
              <a:t>Early Writings,</a:t>
            </a:r>
            <a:r>
              <a:rPr lang="en-AU" sz="1200" kern="1200" dirty="0" smtClean="0">
                <a:solidFill>
                  <a:schemeClr val="tx1"/>
                </a:solidFill>
                <a:effectLst/>
                <a:latin typeface="+mn-lt"/>
                <a:ea typeface="+mn-ea"/>
                <a:cs typeface="+mn-cs"/>
              </a:rPr>
              <a:t> 13-20.)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When the 17-year-old girl reluctantly related this vision to the Adventist group in her hometown of Portland, Maine, they accepted it as light from God. In response to a later vision, Ellen travelled with friends and relatives from place to place to relate to the scattered companies of Adventists that which had been revealed to her in the first and in succeeding revelations.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Those were not easy days for the Adventists who had been disappointed. Not only did they meet scoffing and ridicule from the world at large, but among themselves they were not united, and fanaticism of every sort arose in their ranks. But God, through revelation, opened up to Ellen the outcome of some of these fanatical moves, and she was charged with the responsibility of reproving wrong and pointing out error. This work she found difficult to perform, but she did it anyway.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Ellen Harmon married James White in 1846 and they ministered together, becoming two of the founders of the movement that became the worldwide Seventh-day Adventist Church.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History shows that Ellen answered God’s call after two men refused to do what God asked them to do. She was a young woman, full of love for God, and in spite of her bad health and lack of education, she said YES to God’s call. Throughout the rest of her long life, Ellen G. White’s passion for doing what God asked her to do never diminished.</a:t>
            </a:r>
            <a:r>
              <a:rPr lang="en-AU" sz="1200" kern="1200" baseline="30000" dirty="0" smtClean="0">
                <a:solidFill>
                  <a:schemeClr val="tx1"/>
                </a:solidFill>
                <a:effectLst/>
                <a:latin typeface="+mn-lt"/>
                <a:ea typeface="+mn-ea"/>
                <a:cs typeface="+mn-cs"/>
              </a:rPr>
              <a:t>2 </a:t>
            </a:r>
          </a:p>
          <a:p>
            <a:endParaRPr lang="en-US" sz="1200" kern="1200" dirty="0" smtClean="0">
              <a:solidFill>
                <a:schemeClr val="tx1"/>
              </a:solidFill>
              <a:effectLst/>
              <a:latin typeface="+mn-lt"/>
              <a:ea typeface="+mn-ea"/>
              <a:cs typeface="+mn-cs"/>
            </a:endParaRPr>
          </a:p>
          <a:p>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Arthur L. White, “Ellen G. White®, a brief biography”(</a:t>
            </a:r>
            <a:r>
              <a:rPr lang="en-US" sz="1200" u="sng" kern="1200" dirty="0" smtClean="0">
                <a:solidFill>
                  <a:schemeClr val="tx1"/>
                </a:solidFill>
                <a:effectLst/>
                <a:latin typeface="+mn-lt"/>
                <a:ea typeface="+mn-ea"/>
                <a:cs typeface="+mn-cs"/>
                <a:hlinkClick r:id="rId3"/>
              </a:rPr>
              <a:t>http://www.whiteestate.org/about/egwbio.asp</a:t>
            </a:r>
            <a:r>
              <a:rPr lang="en-US" sz="1200" kern="1200" dirty="0" smtClean="0">
                <a:solidFill>
                  <a:schemeClr val="tx1"/>
                </a:solidFill>
                <a:effectLst/>
                <a:latin typeface="+mn-lt"/>
                <a:ea typeface="+mn-ea"/>
                <a:cs typeface="+mn-cs"/>
              </a:rPr>
              <a:t>, February 7, 2017).</a:t>
            </a: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13</a:t>
            </a:fld>
            <a:endParaRPr lang="en-US"/>
          </a:p>
        </p:txBody>
      </p:sp>
    </p:spTree>
    <p:extLst>
      <p:ext uri="{BB962C8B-B14F-4D97-AF65-F5344CB8AC3E}">
        <p14:creationId xmlns:p14="http://schemas.microsoft.com/office/powerpoint/2010/main" val="66994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website, </a:t>
            </a:r>
            <a:r>
              <a:rPr lang="en-AU" sz="1200" kern="1200" dirty="0" err="1" smtClean="0">
                <a:solidFill>
                  <a:schemeClr val="tx1"/>
                </a:solidFill>
                <a:effectLst/>
                <a:latin typeface="+mn-lt"/>
                <a:ea typeface="+mn-ea"/>
                <a:cs typeface="+mn-cs"/>
              </a:rPr>
              <a:t>ellenwhite.org</a:t>
            </a:r>
            <a:r>
              <a:rPr lang="en-AU" sz="1200" kern="1200" dirty="0" smtClean="0">
                <a:solidFill>
                  <a:schemeClr val="tx1"/>
                </a:solidFill>
                <a:effectLst/>
                <a:latin typeface="+mn-lt"/>
                <a:ea typeface="+mn-ea"/>
                <a:cs typeface="+mn-cs"/>
              </a:rPr>
              <a:t>, tells us that</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“Ellen White was a woman of remarkable spiritual gifts who lived most of her life during the nineteenth century (1827-1915), yet through her writings she is still making a revolutionary impact on millions of people around the world. During her lifetime she wrote more than 5,000 periodical articles and 40 books; but today, including compilations from her 50,000 pages of manuscript, more than 100 titles are available in English. She is the most translated woman writer in the entire history of literature, and the most translated American author of either gender. Her life-changing masterpiece on successful Christian living, </a:t>
            </a:r>
            <a:r>
              <a:rPr lang="en-US" sz="1200" i="1" kern="1200" dirty="0" smtClean="0">
                <a:solidFill>
                  <a:schemeClr val="tx1"/>
                </a:solidFill>
                <a:effectLst/>
                <a:latin typeface="+mn-lt"/>
                <a:ea typeface="+mn-ea"/>
                <a:cs typeface="+mn-cs"/>
              </a:rPr>
              <a:t>Steps to Christ</a:t>
            </a:r>
            <a:r>
              <a:rPr lang="en-US" sz="1200" kern="1200" dirty="0" smtClean="0">
                <a:solidFill>
                  <a:schemeClr val="tx1"/>
                </a:solidFill>
                <a:effectLst/>
                <a:latin typeface="+mn-lt"/>
                <a:ea typeface="+mn-ea"/>
                <a:cs typeface="+mn-cs"/>
              </a:rPr>
              <a:t>, has been published in more than 140 languages.”</a:t>
            </a:r>
            <a:r>
              <a:rPr lang="en-US" sz="1200" kern="1200" baseline="30000" dirty="0" smtClean="0">
                <a:solidFill>
                  <a:schemeClr val="tx1"/>
                </a:solidFill>
                <a:effectLst/>
                <a:latin typeface="+mn-lt"/>
                <a:ea typeface="+mn-ea"/>
                <a:cs typeface="+mn-cs"/>
              </a:rPr>
              <a:t>3</a:t>
            </a:r>
          </a:p>
          <a:p>
            <a:r>
              <a:rPr lang="en-A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Is it not wonderful what a young girl can do with a passion </a:t>
            </a:r>
            <a:r>
              <a:rPr lang="en-AU" sz="1200" b="1" kern="1200" dirty="0" smtClean="0">
                <a:solidFill>
                  <a:schemeClr val="tx1"/>
                </a:solidFill>
                <a:effectLst/>
                <a:latin typeface="+mn-lt"/>
                <a:ea typeface="+mn-ea"/>
                <a:cs typeface="+mn-cs"/>
              </a:rPr>
              <a:t>for Jesus</a:t>
            </a:r>
            <a:r>
              <a:rPr lang="en-AU" sz="1200" kern="1200" dirty="0" smtClean="0">
                <a:solidFill>
                  <a:schemeClr val="tx1"/>
                </a:solidFill>
                <a:effectLst/>
                <a:latin typeface="+mn-lt"/>
                <a:ea typeface="+mn-ea"/>
                <a:cs typeface="+mn-cs"/>
              </a:rPr>
              <a:t>, a passion </a:t>
            </a:r>
            <a:r>
              <a:rPr lang="en-AU" sz="1200" b="1" kern="1200" dirty="0" smtClean="0">
                <a:solidFill>
                  <a:schemeClr val="tx1"/>
                </a:solidFill>
                <a:effectLst/>
                <a:latin typeface="+mn-lt"/>
                <a:ea typeface="+mn-ea"/>
                <a:cs typeface="+mn-cs"/>
              </a:rPr>
              <a:t>for the lost</a:t>
            </a:r>
            <a:r>
              <a:rPr lang="en-AU" sz="1200" kern="1200" dirty="0" smtClean="0">
                <a:solidFill>
                  <a:schemeClr val="tx1"/>
                </a:solidFill>
                <a:effectLst/>
                <a:latin typeface="+mn-lt"/>
                <a:ea typeface="+mn-ea"/>
                <a:cs typeface="+mn-cs"/>
              </a:rPr>
              <a:t>, and a passion </a:t>
            </a:r>
            <a:r>
              <a:rPr lang="en-AU" sz="1200" b="1" kern="1200" dirty="0" smtClean="0">
                <a:solidFill>
                  <a:schemeClr val="tx1"/>
                </a:solidFill>
                <a:effectLst/>
                <a:latin typeface="+mn-lt"/>
                <a:ea typeface="+mn-ea"/>
                <a:cs typeface="+mn-cs"/>
              </a:rPr>
              <a:t>for the soon return of Jesus</a:t>
            </a:r>
            <a:r>
              <a:rPr lang="en-AU" sz="1200" kern="1200" dirty="0" smtClean="0">
                <a:solidFill>
                  <a:schemeClr val="tx1"/>
                </a:solidFill>
                <a:effectLst/>
                <a:latin typeface="+mn-lt"/>
                <a:ea typeface="+mn-ea"/>
                <a:cs typeface="+mn-cs"/>
              </a:rPr>
              <a:t>? It is an invitation for us today to embrace the passions which Ellen White held so dearly. These passions will shape our worldview and give us purpose. </a:t>
            </a:r>
          </a:p>
          <a:p>
            <a:endParaRPr lang="en-US" sz="1200" kern="1200" dirty="0" smtClean="0">
              <a:solidFill>
                <a:schemeClr val="tx1"/>
              </a:solidFill>
              <a:effectLst/>
              <a:latin typeface="+mn-lt"/>
              <a:ea typeface="+mn-ea"/>
              <a:cs typeface="+mn-cs"/>
            </a:endParaRPr>
          </a:p>
          <a:p>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ellenwhite.org, “Learn about Ellen G. White” (</a:t>
            </a:r>
            <a:r>
              <a:rPr lang="en-US" sz="1200" u="sng" kern="1200" dirty="0" smtClean="0">
                <a:solidFill>
                  <a:schemeClr val="tx1"/>
                </a:solidFill>
                <a:effectLst/>
                <a:latin typeface="+mn-lt"/>
                <a:ea typeface="+mn-ea"/>
                <a:cs typeface="+mn-cs"/>
                <a:hlinkClick r:id="rId3"/>
              </a:rPr>
              <a:t>http://ellenwhite.org/content/article/learn-about-ellen-g-white</a:t>
            </a:r>
            <a:r>
              <a:rPr lang="en-US" sz="1200" kern="1200" dirty="0" smtClean="0">
                <a:solidFill>
                  <a:schemeClr val="tx1"/>
                </a:solidFill>
                <a:effectLst/>
                <a:latin typeface="+mn-lt"/>
                <a:ea typeface="+mn-ea"/>
                <a:cs typeface="+mn-cs"/>
              </a:rPr>
              <a:t>, February 7, 2017).</a:t>
            </a:r>
          </a:p>
        </p:txBody>
      </p:sp>
      <p:sp>
        <p:nvSpPr>
          <p:cNvPr id="4" name="Slide Number Placeholder 3"/>
          <p:cNvSpPr>
            <a:spLocks noGrp="1"/>
          </p:cNvSpPr>
          <p:nvPr>
            <p:ph type="sldNum" sz="quarter" idx="10"/>
          </p:nvPr>
        </p:nvSpPr>
        <p:spPr/>
        <p:txBody>
          <a:bodyPr/>
          <a:lstStyle/>
          <a:p>
            <a:fld id="{ACEB90C7-E695-1B4C-A15E-5F0596297119}" type="slidenum">
              <a:rPr lang="en-US" smtClean="0"/>
              <a:t>14</a:t>
            </a:fld>
            <a:endParaRPr lang="en-US"/>
          </a:p>
        </p:txBody>
      </p:sp>
    </p:spTree>
    <p:extLst>
      <p:ext uri="{BB962C8B-B14F-4D97-AF65-F5344CB8AC3E}">
        <p14:creationId xmlns:p14="http://schemas.microsoft.com/office/powerpoint/2010/main" val="1733700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Our Roles and Responsibilities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Having a purpose defines our role. And a role comes with responsibility. What is your role? Do you have a responsibility to share the good news? Or is it only for the workers paid by the church—the pastors, teachers, and administrators?</a:t>
            </a:r>
            <a:endParaRPr lang="en-US" sz="1200" kern="1200" dirty="0" smtClean="0">
              <a:solidFill>
                <a:schemeClr val="tx1"/>
              </a:solidFill>
              <a:effectLst/>
              <a:latin typeface="+mn-lt"/>
              <a:ea typeface="+mn-ea"/>
              <a:cs typeface="+mn-cs"/>
            </a:endParaRPr>
          </a:p>
          <a:p>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Of course, you know the answer! </a:t>
            </a:r>
            <a:r>
              <a:rPr lang="en-AU" sz="1200" b="1" kern="1200" dirty="0" smtClean="0">
                <a:solidFill>
                  <a:schemeClr val="tx1"/>
                </a:solidFill>
                <a:effectLst/>
                <a:latin typeface="+mn-lt"/>
                <a:ea typeface="+mn-ea"/>
                <a:cs typeface="+mn-cs"/>
              </a:rPr>
              <a:t>When you identify your gifts and passion, you have the responsibility for using them to share the good news.</a:t>
            </a:r>
            <a:r>
              <a:rPr lang="en-AU" sz="1200" kern="1200" dirty="0" smtClean="0">
                <a:solidFill>
                  <a:schemeClr val="tx1"/>
                </a:solidFill>
                <a:effectLst/>
                <a:latin typeface="+mn-lt"/>
                <a:ea typeface="+mn-ea"/>
                <a:cs typeface="+mn-cs"/>
              </a:rPr>
              <a:t> Nobody else can do what you can do nor can someone else take your place.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is not enough for a member to read the Bible every day. It is not enough to sit in the pew to attend church or prayer meeting. It is not enough to show up on Sabbath. The world needs to see Jesus in every word and action of His followers.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Each </a:t>
            </a:r>
            <a:r>
              <a:rPr lang="en-AU" sz="1200" b="1" kern="1200" dirty="0" smtClean="0">
                <a:solidFill>
                  <a:schemeClr val="tx1"/>
                </a:solidFill>
                <a:effectLst/>
                <a:latin typeface="+mn-lt"/>
                <a:ea typeface="+mn-ea"/>
                <a:cs typeface="+mn-cs"/>
              </a:rPr>
              <a:t>disciple</a:t>
            </a:r>
            <a:r>
              <a:rPr lang="en-AU" sz="1200" kern="1200" dirty="0" smtClean="0">
                <a:solidFill>
                  <a:schemeClr val="tx1"/>
                </a:solidFill>
                <a:effectLst/>
                <a:latin typeface="+mn-lt"/>
                <a:ea typeface="+mn-ea"/>
                <a:cs typeface="+mn-cs"/>
              </a:rPr>
              <a:t> of Jesus knows it is her responsibility to allow the face of Jesus to shine through her, to be His hands and feet in service. Each </a:t>
            </a:r>
            <a:r>
              <a:rPr lang="en-AU" sz="1200" b="1" kern="1200" dirty="0" smtClean="0">
                <a:solidFill>
                  <a:schemeClr val="tx1"/>
                </a:solidFill>
                <a:effectLst/>
                <a:latin typeface="+mn-lt"/>
                <a:ea typeface="+mn-ea"/>
                <a:cs typeface="+mn-cs"/>
              </a:rPr>
              <a:t>believer</a:t>
            </a:r>
            <a:r>
              <a:rPr lang="en-AU" sz="1200" kern="1200" dirty="0" smtClean="0">
                <a:solidFill>
                  <a:schemeClr val="tx1"/>
                </a:solidFill>
                <a:effectLst/>
                <a:latin typeface="+mn-lt"/>
                <a:ea typeface="+mn-ea"/>
                <a:cs typeface="+mn-cs"/>
              </a:rPr>
              <a:t> is given at least one spiritual gift for glorifying God and serving the church.</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According to 1 Corinthians 13:1-3, </a:t>
            </a:r>
            <a:r>
              <a:rPr lang="en-AU" sz="1200" b="1" kern="1200" dirty="0" smtClean="0">
                <a:solidFill>
                  <a:schemeClr val="tx1"/>
                </a:solidFill>
                <a:effectLst/>
                <a:latin typeface="+mn-lt"/>
                <a:ea typeface="+mn-ea"/>
                <a:cs typeface="+mn-cs"/>
              </a:rPr>
              <a:t>the church is a body</a:t>
            </a:r>
            <a:r>
              <a:rPr lang="en-AU" sz="1200" kern="1200" dirty="0" smtClean="0">
                <a:solidFill>
                  <a:schemeClr val="tx1"/>
                </a:solidFill>
                <a:effectLst/>
                <a:latin typeface="+mn-lt"/>
                <a:ea typeface="+mn-ea"/>
                <a:cs typeface="+mn-cs"/>
              </a:rPr>
              <a:t>. A body has many parts, and one of those parts is</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you! When you are missing from service, the body of Christ suffers because there is never going to be another you. You and your gifts are </a:t>
            </a:r>
            <a:r>
              <a:rPr lang="en-AU" sz="1200" b="1" kern="1200" dirty="0" smtClean="0">
                <a:solidFill>
                  <a:schemeClr val="tx1"/>
                </a:solidFill>
                <a:effectLst/>
                <a:latin typeface="+mn-lt"/>
                <a:ea typeface="+mn-ea"/>
                <a:cs typeface="+mn-cs"/>
              </a:rPr>
              <a:t>needed</a:t>
            </a:r>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15</a:t>
            </a:fld>
            <a:endParaRPr lang="en-US"/>
          </a:p>
        </p:txBody>
      </p:sp>
    </p:spTree>
    <p:extLst>
      <p:ext uri="{BB962C8B-B14F-4D97-AF65-F5344CB8AC3E}">
        <p14:creationId xmlns:p14="http://schemas.microsoft.com/office/powerpoint/2010/main" val="27402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Roles</a:t>
            </a:r>
          </a:p>
          <a:p>
            <a:r>
              <a:rPr lang="en-AU" sz="1200" kern="1200" dirty="0" smtClean="0">
                <a:solidFill>
                  <a:schemeClr val="tx1"/>
                </a:solidFill>
                <a:effectLst/>
                <a:latin typeface="+mn-lt"/>
                <a:ea typeface="+mn-ea"/>
                <a:cs typeface="+mn-cs"/>
              </a:rPr>
              <a:t>The </a:t>
            </a:r>
            <a:r>
              <a:rPr lang="en-AU" sz="1200" b="1" kern="1200" dirty="0" smtClean="0">
                <a:solidFill>
                  <a:schemeClr val="tx1"/>
                </a:solidFill>
                <a:effectLst/>
                <a:latin typeface="+mn-lt"/>
                <a:ea typeface="+mn-ea"/>
                <a:cs typeface="+mn-cs"/>
              </a:rPr>
              <a:t>nine</a:t>
            </a:r>
            <a:r>
              <a:rPr lang="en-AU" sz="1200" kern="1200" dirty="0" smtClean="0">
                <a:solidFill>
                  <a:schemeClr val="tx1"/>
                </a:solidFill>
                <a:effectLst/>
                <a:latin typeface="+mn-lt"/>
                <a:ea typeface="+mn-ea"/>
                <a:cs typeface="+mn-cs"/>
              </a:rPr>
              <a:t> spiritual gifts listed in 1 Corinthians 12:8-10 </a:t>
            </a:r>
            <a:r>
              <a:rPr lang="en-AU" sz="1200" i="1" kern="1200" dirty="0" smtClean="0">
                <a:solidFill>
                  <a:schemeClr val="tx1"/>
                </a:solidFill>
                <a:effectLst/>
                <a:latin typeface="+mn-lt"/>
                <a:ea typeface="+mn-ea"/>
                <a:cs typeface="+mn-cs"/>
              </a:rPr>
              <a:t>(NKJV)</a:t>
            </a:r>
            <a:r>
              <a:rPr lang="en-AU" sz="1200" kern="1200" dirty="0" smtClean="0">
                <a:solidFill>
                  <a:schemeClr val="tx1"/>
                </a:solidFill>
                <a:effectLst/>
                <a:latin typeface="+mn-lt"/>
                <a:ea typeface="+mn-ea"/>
                <a:cs typeface="+mn-cs"/>
              </a:rPr>
              <a:t> are:</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1. Wisdom</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2. Knowledge</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3. Faith</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4. Healing</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5. Miracles</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6. Prophecy</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7. Discernment</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8.</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Speaking in tongues</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9. Interpretation of tongues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16</a:t>
            </a:fld>
            <a:endParaRPr lang="en-US"/>
          </a:p>
        </p:txBody>
      </p:sp>
    </p:spTree>
    <p:extLst>
      <p:ext uri="{BB962C8B-B14F-4D97-AF65-F5344CB8AC3E}">
        <p14:creationId xmlns:p14="http://schemas.microsoft.com/office/powerpoint/2010/main" val="258097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Roles</a:t>
            </a:r>
          </a:p>
          <a:p>
            <a:r>
              <a:rPr lang="en-AU" sz="1200" kern="1200" dirty="0" smtClean="0">
                <a:solidFill>
                  <a:schemeClr val="tx1"/>
                </a:solidFill>
                <a:effectLst/>
                <a:latin typeface="+mn-lt"/>
                <a:ea typeface="+mn-ea"/>
                <a:cs typeface="+mn-cs"/>
              </a:rPr>
              <a:t>The </a:t>
            </a:r>
            <a:r>
              <a:rPr lang="en-AU" sz="1200" b="1" kern="1200" dirty="0" smtClean="0">
                <a:solidFill>
                  <a:schemeClr val="tx1"/>
                </a:solidFill>
                <a:effectLst/>
                <a:latin typeface="+mn-lt"/>
                <a:ea typeface="+mn-ea"/>
                <a:cs typeface="+mn-cs"/>
              </a:rPr>
              <a:t>seven</a:t>
            </a:r>
            <a:r>
              <a:rPr lang="en-AU" sz="1200" kern="1200" dirty="0" smtClean="0">
                <a:solidFill>
                  <a:schemeClr val="tx1"/>
                </a:solidFill>
                <a:effectLst/>
                <a:latin typeface="+mn-lt"/>
                <a:ea typeface="+mn-ea"/>
                <a:cs typeface="+mn-cs"/>
              </a:rPr>
              <a:t> spiritual gifts listed in Romans 12:6-8 </a:t>
            </a:r>
            <a:r>
              <a:rPr lang="en-AU" sz="1200" i="1" kern="1200" dirty="0" smtClean="0">
                <a:solidFill>
                  <a:schemeClr val="tx1"/>
                </a:solidFill>
                <a:effectLst/>
                <a:latin typeface="+mn-lt"/>
                <a:ea typeface="+mn-ea"/>
                <a:cs typeface="+mn-cs"/>
              </a:rPr>
              <a:t>(NKJV) </a:t>
            </a:r>
            <a:r>
              <a:rPr lang="en-AU" sz="1200" kern="1200" dirty="0" smtClean="0">
                <a:solidFill>
                  <a:schemeClr val="tx1"/>
                </a:solidFill>
                <a:effectLst/>
                <a:latin typeface="+mn-lt"/>
                <a:ea typeface="+mn-ea"/>
                <a:cs typeface="+mn-cs"/>
              </a:rPr>
              <a:t>are:</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1. Prophecy</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2. Ministry</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3. Teaching</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4. Exhortation</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5. Giving</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6. Leadership</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7. Mercy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17</a:t>
            </a:fld>
            <a:endParaRPr lang="en-US"/>
          </a:p>
        </p:txBody>
      </p:sp>
    </p:spTree>
    <p:extLst>
      <p:ext uri="{BB962C8B-B14F-4D97-AF65-F5344CB8AC3E}">
        <p14:creationId xmlns:p14="http://schemas.microsoft.com/office/powerpoint/2010/main" val="1557607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Our Roles and Responsibilities</a:t>
            </a:r>
          </a:p>
          <a:p>
            <a:r>
              <a:rPr lang="en-AU" sz="1200" kern="1200" dirty="0" smtClean="0">
                <a:solidFill>
                  <a:schemeClr val="tx1"/>
                </a:solidFill>
                <a:effectLst/>
                <a:latin typeface="+mn-lt"/>
                <a:ea typeface="+mn-ea"/>
                <a:cs typeface="+mn-cs"/>
              </a:rPr>
              <a:t>You have heard these stories about young women who found their calling and used their gifts and passions to serve Jesus and obey the will of God. It matters not your age, your status, your gender. </a:t>
            </a:r>
            <a:r>
              <a:rPr lang="en-AU" sz="1200" b="1" kern="1200" dirty="0" smtClean="0">
                <a:solidFill>
                  <a:schemeClr val="tx1"/>
                </a:solidFill>
                <a:effectLst/>
                <a:latin typeface="+mn-lt"/>
                <a:ea typeface="+mn-ea"/>
                <a:cs typeface="+mn-cs"/>
              </a:rPr>
              <a:t>Believers are called to service.</a:t>
            </a:r>
            <a:r>
              <a:rPr lang="en-AU" sz="1200" kern="1200" dirty="0" smtClean="0">
                <a:solidFill>
                  <a:schemeClr val="tx1"/>
                </a:solidFill>
                <a:effectLst/>
                <a:latin typeface="+mn-lt"/>
                <a:ea typeface="+mn-ea"/>
                <a:cs typeface="+mn-cs"/>
              </a:rPr>
              <a:t> We know that life gets in the way of service. You have probably thought of the following excuses: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AU" sz="1200" kern="1200" dirty="0" smtClean="0">
                <a:solidFill>
                  <a:schemeClr val="tx1"/>
                </a:solidFill>
                <a:effectLst/>
                <a:latin typeface="+mn-lt"/>
                <a:ea typeface="+mn-ea"/>
                <a:cs typeface="+mn-cs"/>
              </a:rPr>
              <a:t>I work full-time. I work overtime.</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AU" sz="1200" kern="1200" dirty="0" smtClean="0">
                <a:solidFill>
                  <a:schemeClr val="tx1"/>
                </a:solidFill>
                <a:effectLst/>
                <a:latin typeface="+mn-lt"/>
                <a:ea typeface="+mn-ea"/>
                <a:cs typeface="+mn-cs"/>
              </a:rPr>
              <a:t>I have to care for my family, my little children, my elderly parents.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AU" sz="1200" kern="1200" dirty="0" smtClean="0">
                <a:solidFill>
                  <a:schemeClr val="tx1"/>
                </a:solidFill>
                <a:effectLst/>
                <a:latin typeface="+mn-lt"/>
                <a:ea typeface="+mn-ea"/>
                <a:cs typeface="+mn-cs"/>
              </a:rPr>
              <a:t>From where do I carve out the time?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AU" sz="1200" kern="1200" dirty="0" smtClean="0">
                <a:solidFill>
                  <a:schemeClr val="tx1"/>
                </a:solidFill>
                <a:effectLst/>
                <a:latin typeface="+mn-lt"/>
                <a:ea typeface="+mn-ea"/>
                <a:cs typeface="+mn-cs"/>
              </a:rPr>
              <a:t>I am not needed because plenty of talented people are in the church.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You may not feel that you have any gifts at all. Or you may think that your gifts are too insignificant for using in the church. But no one has time to make excuses. The Second Coming is at hand. Are you willing to serve the Lord in the church and community or not?</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Creator formed you as a masterpiece with His own hands, and He knows you inside and out. He gave the gifts, He knows the passion, and He wants you to fill the exact spot He has made ready for you.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If you are a member and committed to service, it is crucial for you to identify your own gifts and passion. Ask God to reveal your gift. Once you know your gift, focus on it, and watch for ways to use it and develop it. Spiritual gifts are given for the purpose of ministering in the church and glorifying God for the community.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18</a:t>
            </a:fld>
            <a:endParaRPr lang="en-US"/>
          </a:p>
        </p:txBody>
      </p:sp>
    </p:spTree>
    <p:extLst>
      <p:ext uri="{BB962C8B-B14F-4D97-AF65-F5344CB8AC3E}">
        <p14:creationId xmlns:p14="http://schemas.microsoft.com/office/powerpoint/2010/main" val="2102070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Our Roles and Responsibilities</a:t>
            </a:r>
          </a:p>
          <a:p>
            <a:r>
              <a:rPr lang="en-AU" sz="1200" b="1" kern="1200" dirty="0" smtClean="0">
                <a:solidFill>
                  <a:schemeClr val="tx1"/>
                </a:solidFill>
                <a:effectLst/>
                <a:latin typeface="+mn-lt"/>
                <a:ea typeface="+mn-ea"/>
                <a:cs typeface="+mn-cs"/>
              </a:rPr>
              <a:t>When you know your gift, you know your ministry.</a:t>
            </a:r>
            <a:r>
              <a:rPr lang="en-AU" sz="1200" kern="1200" dirty="0" smtClean="0">
                <a:solidFill>
                  <a:schemeClr val="tx1"/>
                </a:solidFill>
                <a:effectLst/>
                <a:latin typeface="+mn-lt"/>
                <a:ea typeface="+mn-ea"/>
                <a:cs typeface="+mn-cs"/>
              </a:rPr>
              <a:t> When you identify your gifts and passions, you are empowered to find that special place that only you can fill. You are assured of your worth in God’s eyes. You develop healthy self-esteem and become confident that you are called according to His purpose. You begin to naturally use your gifts for ministering to believers and reaching out to those who need to know the </a:t>
            </a:r>
            <a:r>
              <a:rPr lang="en-AU" sz="1200" kern="1200" dirty="0" err="1" smtClean="0">
                <a:solidFill>
                  <a:schemeClr val="tx1"/>
                </a:solidFill>
                <a:effectLst/>
                <a:latin typeface="+mn-lt"/>
                <a:ea typeface="+mn-ea"/>
                <a:cs typeface="+mn-cs"/>
              </a:rPr>
              <a:t>Savior</a:t>
            </a:r>
            <a:r>
              <a:rPr lang="en-AU"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19</a:t>
            </a:fld>
            <a:endParaRPr lang="en-US"/>
          </a:p>
        </p:txBody>
      </p:sp>
    </p:spTree>
    <p:extLst>
      <p:ext uri="{BB962C8B-B14F-4D97-AF65-F5344CB8AC3E}">
        <p14:creationId xmlns:p14="http://schemas.microsoft.com/office/powerpoint/2010/main" val="69581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Christ’s Method Alone</a:t>
            </a:r>
          </a:p>
          <a:p>
            <a:r>
              <a:rPr lang="en-AU" sz="1200" kern="1200" dirty="0" smtClean="0">
                <a:solidFill>
                  <a:schemeClr val="tx1"/>
                </a:solidFill>
                <a:effectLst/>
                <a:latin typeface="+mn-lt"/>
                <a:ea typeface="+mn-ea"/>
                <a:cs typeface="+mn-cs"/>
              </a:rPr>
              <a:t>Listen to how Jesus did this.</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“Christ’s method alone will give true success in reaching the people. The Saviour mingled with men as one who desired their good. He showed His sympathy for them, ministered to their needs, and won their confidence. Then He bade them, ‘Follow Me’ ” (Ellen G. White, </a:t>
            </a:r>
            <a:r>
              <a:rPr lang="en-AU" sz="1200" i="1" kern="1200" dirty="0" smtClean="0">
                <a:solidFill>
                  <a:schemeClr val="tx1"/>
                </a:solidFill>
                <a:effectLst/>
                <a:latin typeface="+mn-lt"/>
                <a:ea typeface="+mn-ea"/>
                <a:cs typeface="+mn-cs"/>
              </a:rPr>
              <a:t>Ministry of Healing,</a:t>
            </a:r>
            <a:r>
              <a:rPr lang="en-AU" sz="1200" kern="1200" dirty="0" smtClean="0">
                <a:solidFill>
                  <a:schemeClr val="tx1"/>
                </a:solidFill>
                <a:effectLst/>
                <a:latin typeface="+mn-lt"/>
                <a:ea typeface="+mn-ea"/>
                <a:cs typeface="+mn-cs"/>
              </a:rPr>
              <a:t> p.143).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Christ’s method is all about using your gifts and passions. </a:t>
            </a:r>
          </a:p>
          <a:p>
            <a:pPr marL="171450" indent="-171450">
              <a:buFont typeface="Arial" charset="0"/>
              <a:buChar char="•"/>
            </a:pPr>
            <a:r>
              <a:rPr lang="en-AU" sz="1200" kern="1200" dirty="0" smtClean="0">
                <a:solidFill>
                  <a:schemeClr val="tx1"/>
                </a:solidFill>
                <a:effectLst/>
                <a:latin typeface="+mn-lt"/>
                <a:ea typeface="+mn-ea"/>
                <a:cs typeface="+mn-cs"/>
              </a:rPr>
              <a:t>If you don’t have the gift of preaching or prophesying, you can mingle. </a:t>
            </a:r>
          </a:p>
          <a:p>
            <a:pPr marL="171450" indent="-171450">
              <a:buFont typeface="Arial" charset="0"/>
              <a:buChar char="•"/>
            </a:pPr>
            <a:r>
              <a:rPr lang="en-AU" sz="1200" kern="1200" dirty="0" smtClean="0">
                <a:solidFill>
                  <a:schemeClr val="tx1"/>
                </a:solidFill>
                <a:effectLst/>
                <a:latin typeface="+mn-lt"/>
                <a:ea typeface="+mn-ea"/>
                <a:cs typeface="+mn-cs"/>
              </a:rPr>
              <a:t>If you don’t have the gift of knowledge or teaching, you can show your sympathy. </a:t>
            </a:r>
          </a:p>
          <a:p>
            <a:pPr marL="171450" indent="-171450">
              <a:buFont typeface="Arial" charset="0"/>
              <a:buChar char="•"/>
            </a:pPr>
            <a:r>
              <a:rPr lang="en-AU" sz="1200" kern="1200" dirty="0" smtClean="0">
                <a:solidFill>
                  <a:schemeClr val="tx1"/>
                </a:solidFill>
                <a:effectLst/>
                <a:latin typeface="+mn-lt"/>
                <a:ea typeface="+mn-ea"/>
                <a:cs typeface="+mn-cs"/>
              </a:rPr>
              <a:t>If you don’t have the gift of encouragement or discernment, you can win their confidence.</a:t>
            </a:r>
          </a:p>
          <a:p>
            <a:pPr marL="171450" indent="-171450">
              <a:buFont typeface="Arial" charset="0"/>
              <a:buChar char="•"/>
            </a:pPr>
            <a:r>
              <a:rPr lang="en-AU" sz="1200" kern="1200" dirty="0" smtClean="0">
                <a:solidFill>
                  <a:schemeClr val="tx1"/>
                </a:solidFill>
                <a:effectLst/>
                <a:latin typeface="+mn-lt"/>
                <a:ea typeface="+mn-ea"/>
                <a:cs typeface="+mn-cs"/>
              </a:rPr>
              <a:t>If you don’t have the gift of miracles or giving, you can pray.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20</a:t>
            </a:fld>
            <a:endParaRPr lang="en-US"/>
          </a:p>
        </p:txBody>
      </p:sp>
    </p:spTree>
    <p:extLst>
      <p:ext uri="{BB962C8B-B14F-4D97-AF65-F5344CB8AC3E}">
        <p14:creationId xmlns:p14="http://schemas.microsoft.com/office/powerpoint/2010/main" val="175305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dirty="0" smtClean="0"/>
              <a:t>Scripture reading continued: 1 Corinthians 13:2,</a:t>
            </a:r>
            <a:r>
              <a:rPr lang="en-US" i="0" dirty="0" smtClean="0"/>
              <a:t> </a:t>
            </a:r>
            <a:r>
              <a:rPr lang="en-US" i="1" dirty="0" smtClean="0"/>
              <a:t>The Living Bible</a:t>
            </a:r>
          </a:p>
          <a:p>
            <a:pPr lvl="1"/>
            <a:r>
              <a:rPr lang="en-AU" i="0" baseline="30000" dirty="0" smtClean="0"/>
              <a:t>2</a:t>
            </a:r>
            <a:r>
              <a:rPr lang="en-AU" sz="1200" i="0" kern="1200" dirty="0" smtClean="0">
                <a:solidFill>
                  <a:schemeClr val="tx1"/>
                </a:solidFill>
                <a:effectLst/>
                <a:latin typeface="+mn-lt"/>
                <a:ea typeface="+mn-ea"/>
                <a:cs typeface="+mn-cs"/>
              </a:rPr>
              <a:t>“If I had the gift of prophecy and knew all about what is going to happen in the future,</a:t>
            </a:r>
            <a:endParaRPr lang="en-US" sz="1200" i="0" kern="1200" dirty="0" smtClean="0">
              <a:solidFill>
                <a:schemeClr val="tx1"/>
              </a:solidFill>
              <a:effectLst/>
              <a:latin typeface="+mn-lt"/>
              <a:ea typeface="+mn-ea"/>
              <a:cs typeface="+mn-cs"/>
            </a:endParaRPr>
          </a:p>
          <a:p>
            <a:pPr lvl="1"/>
            <a:r>
              <a:rPr lang="en-AU" sz="1200" i="0" kern="1200" dirty="0" smtClean="0">
                <a:solidFill>
                  <a:schemeClr val="tx1"/>
                </a:solidFill>
                <a:effectLst/>
                <a:latin typeface="+mn-lt"/>
                <a:ea typeface="+mn-ea"/>
                <a:cs typeface="+mn-cs"/>
              </a:rPr>
              <a:t>knew everything about everything, but didn’t love others, </a:t>
            </a:r>
            <a:endParaRPr lang="en-US" sz="1200" i="0" kern="1200" dirty="0" smtClean="0">
              <a:solidFill>
                <a:schemeClr val="tx1"/>
              </a:solidFill>
              <a:effectLst/>
              <a:latin typeface="+mn-lt"/>
              <a:ea typeface="+mn-ea"/>
              <a:cs typeface="+mn-cs"/>
            </a:endParaRPr>
          </a:p>
          <a:p>
            <a:pPr lvl="1"/>
            <a:r>
              <a:rPr lang="en-AU" sz="1200" i="0" kern="1200" dirty="0" smtClean="0">
                <a:solidFill>
                  <a:schemeClr val="tx1"/>
                </a:solidFill>
                <a:effectLst/>
                <a:latin typeface="+mn-lt"/>
                <a:ea typeface="+mn-ea"/>
                <a:cs typeface="+mn-cs"/>
              </a:rPr>
              <a:t>what good would it do?</a:t>
            </a:r>
            <a:endParaRPr lang="en-US" sz="1200" i="0" kern="1200" dirty="0" smtClean="0">
              <a:solidFill>
                <a:schemeClr val="tx1"/>
              </a:solidFill>
              <a:effectLst/>
              <a:latin typeface="+mn-lt"/>
              <a:ea typeface="+mn-ea"/>
              <a:cs typeface="+mn-cs"/>
            </a:endParaRPr>
          </a:p>
          <a:p>
            <a:pPr lvl="1"/>
            <a:r>
              <a:rPr lang="en-AU" sz="1200" i="0" kern="1200" dirty="0" smtClean="0">
                <a:solidFill>
                  <a:schemeClr val="tx1"/>
                </a:solidFill>
                <a:effectLst/>
                <a:latin typeface="+mn-lt"/>
                <a:ea typeface="+mn-ea"/>
                <a:cs typeface="+mn-cs"/>
              </a:rPr>
              <a:t> Even if I had the gift of faith so that I could speak to a mountain and make it move,</a:t>
            </a:r>
            <a:endParaRPr lang="en-US" sz="1200" i="0" kern="1200" dirty="0" smtClean="0">
              <a:solidFill>
                <a:schemeClr val="tx1"/>
              </a:solidFill>
              <a:effectLst/>
              <a:latin typeface="+mn-lt"/>
              <a:ea typeface="+mn-ea"/>
              <a:cs typeface="+mn-cs"/>
            </a:endParaRPr>
          </a:p>
          <a:p>
            <a:pPr lvl="1"/>
            <a:r>
              <a:rPr lang="en-AU" sz="1200" i="0" kern="1200" dirty="0" smtClean="0">
                <a:solidFill>
                  <a:schemeClr val="tx1"/>
                </a:solidFill>
                <a:effectLst/>
                <a:latin typeface="+mn-lt"/>
                <a:ea typeface="+mn-ea"/>
                <a:cs typeface="+mn-cs"/>
              </a:rPr>
              <a:t>I would still be worth nothing at all without love.”</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3</a:t>
            </a:fld>
            <a:endParaRPr lang="en-US"/>
          </a:p>
        </p:txBody>
      </p:sp>
    </p:spTree>
    <p:extLst>
      <p:ext uri="{BB962C8B-B14F-4D97-AF65-F5344CB8AC3E}">
        <p14:creationId xmlns:p14="http://schemas.microsoft.com/office/powerpoint/2010/main" val="1214729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When you develop your spiritual gifts and passion—</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AU" sz="1200" kern="1200" dirty="0" smtClean="0">
                <a:solidFill>
                  <a:schemeClr val="tx1"/>
                </a:solidFill>
                <a:effectLst/>
                <a:latin typeface="+mn-lt"/>
                <a:ea typeface="+mn-ea"/>
                <a:cs typeface="+mn-cs"/>
              </a:rPr>
              <a:t>You will worship and </a:t>
            </a:r>
            <a:r>
              <a:rPr lang="en-AU" sz="1200" b="1" kern="1200" dirty="0" smtClean="0">
                <a:solidFill>
                  <a:schemeClr val="tx1"/>
                </a:solidFill>
                <a:effectLst/>
                <a:latin typeface="+mn-lt"/>
                <a:ea typeface="+mn-ea"/>
                <a:cs typeface="+mn-cs"/>
              </a:rPr>
              <a:t>glorify God</a:t>
            </a:r>
            <a:r>
              <a:rPr lang="en-AU" sz="1200" kern="1200" dirty="0" smtClean="0">
                <a:solidFill>
                  <a:schemeClr val="tx1"/>
                </a:solidFill>
                <a:effectLst/>
                <a:latin typeface="+mn-lt"/>
                <a:ea typeface="+mn-ea"/>
                <a:cs typeface="+mn-cs"/>
              </a:rPr>
              <a:t> because you are </a:t>
            </a:r>
            <a:r>
              <a:rPr lang="en-AU" sz="1200" b="1" kern="1200" dirty="0" smtClean="0">
                <a:solidFill>
                  <a:schemeClr val="tx1"/>
                </a:solidFill>
                <a:effectLst/>
                <a:latin typeface="+mn-lt"/>
                <a:ea typeface="+mn-ea"/>
                <a:cs typeface="+mn-cs"/>
              </a:rPr>
              <a:t>fulfilled</a:t>
            </a:r>
            <a:r>
              <a:rPr lang="en-AU" sz="1200" kern="1200" dirty="0" smtClean="0">
                <a:solidFill>
                  <a:schemeClr val="tx1"/>
                </a:solidFill>
                <a:effectLst/>
                <a:latin typeface="+mn-lt"/>
                <a:ea typeface="+mn-ea"/>
                <a:cs typeface="+mn-cs"/>
              </a:rPr>
              <a:t> through service.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AU" sz="1200" kern="1200" dirty="0" smtClean="0">
                <a:solidFill>
                  <a:schemeClr val="tx1"/>
                </a:solidFill>
                <a:effectLst/>
                <a:latin typeface="+mn-lt"/>
                <a:ea typeface="+mn-ea"/>
                <a:cs typeface="+mn-cs"/>
              </a:rPr>
              <a:t>You will build up and </a:t>
            </a:r>
            <a:r>
              <a:rPr lang="en-AU" sz="1200" b="1" kern="1200" dirty="0" smtClean="0">
                <a:solidFill>
                  <a:schemeClr val="tx1"/>
                </a:solidFill>
                <a:effectLst/>
                <a:latin typeface="+mn-lt"/>
                <a:ea typeface="+mn-ea"/>
                <a:cs typeface="+mn-cs"/>
              </a:rPr>
              <a:t>edify the church</a:t>
            </a:r>
            <a:r>
              <a:rPr lang="en-AU" sz="1200" kern="1200" dirty="0" smtClean="0">
                <a:solidFill>
                  <a:schemeClr val="tx1"/>
                </a:solidFill>
                <a:effectLst/>
                <a:latin typeface="+mn-lt"/>
                <a:ea typeface="+mn-ea"/>
                <a:cs typeface="+mn-cs"/>
              </a:rPr>
              <a:t> because you </a:t>
            </a:r>
            <a:r>
              <a:rPr lang="en-AU" sz="1200" b="1" kern="1200" dirty="0" smtClean="0">
                <a:solidFill>
                  <a:schemeClr val="tx1"/>
                </a:solidFill>
                <a:effectLst/>
                <a:latin typeface="+mn-lt"/>
                <a:ea typeface="+mn-ea"/>
                <a:cs typeface="+mn-cs"/>
              </a:rPr>
              <a:t>enjoy ministering</a:t>
            </a:r>
            <a:r>
              <a:rPr lang="en-AU" sz="1200" kern="1200" dirty="0" smtClean="0">
                <a:solidFill>
                  <a:schemeClr val="tx1"/>
                </a:solidFill>
                <a:effectLst/>
                <a:latin typeface="+mn-lt"/>
                <a:ea typeface="+mn-ea"/>
                <a:cs typeface="+mn-cs"/>
              </a:rPr>
              <a:t> to others.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21</a:t>
            </a:fld>
            <a:endParaRPr lang="en-US"/>
          </a:p>
        </p:txBody>
      </p:sp>
    </p:spTree>
    <p:extLst>
      <p:ext uri="{BB962C8B-B14F-4D97-AF65-F5344CB8AC3E}">
        <p14:creationId xmlns:p14="http://schemas.microsoft.com/office/powerpoint/2010/main" val="1256953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Challenge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 challenge you today to discover answers to these questions: What is your calling? How can you serve?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Joel is clear that the Spirit of the Latter Rain will pour out gifts. In the last days, God says:</a:t>
            </a:r>
            <a:endParaRPr lang="en-US" sz="1200" kern="1200" dirty="0" smtClean="0">
              <a:solidFill>
                <a:schemeClr val="tx1"/>
              </a:solidFill>
              <a:effectLst/>
              <a:latin typeface="+mn-lt"/>
              <a:ea typeface="+mn-ea"/>
              <a:cs typeface="+mn-cs"/>
            </a:endParaRPr>
          </a:p>
          <a:p>
            <a:pPr lvl="1"/>
            <a:r>
              <a:rPr lang="en-AU" sz="1200" i="1" kern="1200" baseline="30000" dirty="0" smtClean="0">
                <a:solidFill>
                  <a:schemeClr val="tx1"/>
                </a:solidFill>
                <a:effectLst/>
                <a:latin typeface="+mn-lt"/>
                <a:ea typeface="+mn-ea"/>
                <a:cs typeface="+mn-cs"/>
              </a:rPr>
              <a:t>28</a:t>
            </a:r>
            <a:r>
              <a:rPr lang="en-AU" sz="1200" i="1" kern="1200" dirty="0" smtClean="0">
                <a:solidFill>
                  <a:schemeClr val="tx1"/>
                </a:solidFill>
                <a:effectLst/>
                <a:latin typeface="+mn-lt"/>
                <a:ea typeface="+mn-ea"/>
                <a:cs typeface="+mn-cs"/>
              </a:rPr>
              <a:t>“After I have poured out my rains again,</a:t>
            </a:r>
          </a:p>
          <a:p>
            <a:pPr lvl="1"/>
            <a:r>
              <a:rPr lang="en-AU" sz="1200" i="1" kern="1200" dirty="0" smtClean="0">
                <a:solidFill>
                  <a:schemeClr val="tx1"/>
                </a:solidFill>
                <a:effectLst/>
                <a:latin typeface="+mn-lt"/>
                <a:ea typeface="+mn-ea"/>
                <a:cs typeface="+mn-cs"/>
              </a:rPr>
              <a:t>I will pour out my Spirit upon all of you! </a:t>
            </a:r>
          </a:p>
          <a:p>
            <a:pPr lvl="1"/>
            <a:r>
              <a:rPr lang="en-AU" sz="1200" i="1" kern="1200" dirty="0" smtClean="0">
                <a:solidFill>
                  <a:schemeClr val="tx1"/>
                </a:solidFill>
                <a:effectLst/>
                <a:latin typeface="+mn-lt"/>
                <a:ea typeface="+mn-ea"/>
                <a:cs typeface="+mn-cs"/>
              </a:rPr>
              <a:t>our sons and daughters will prophesy;</a:t>
            </a:r>
          </a:p>
          <a:p>
            <a:pPr lvl="1"/>
            <a:r>
              <a:rPr lang="en-AU" sz="1200" i="1" kern="1200" dirty="0" smtClean="0">
                <a:solidFill>
                  <a:schemeClr val="tx1"/>
                </a:solidFill>
                <a:effectLst/>
                <a:latin typeface="+mn-lt"/>
                <a:ea typeface="+mn-ea"/>
                <a:cs typeface="+mn-cs"/>
              </a:rPr>
              <a:t>your old men will dream dreams,</a:t>
            </a:r>
          </a:p>
          <a:p>
            <a:pPr lvl="1"/>
            <a:r>
              <a:rPr lang="en-AU" sz="1200" i="1" kern="1200" dirty="0" smtClean="0">
                <a:solidFill>
                  <a:schemeClr val="tx1"/>
                </a:solidFill>
                <a:effectLst/>
                <a:latin typeface="+mn-lt"/>
                <a:ea typeface="+mn-ea"/>
                <a:cs typeface="+mn-cs"/>
              </a:rPr>
              <a:t>and your young men see visions.”</a:t>
            </a:r>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22</a:t>
            </a:fld>
            <a:endParaRPr lang="en-US"/>
          </a:p>
        </p:txBody>
      </p:sp>
    </p:spTree>
    <p:extLst>
      <p:ext uri="{BB962C8B-B14F-4D97-AF65-F5344CB8AC3E}">
        <p14:creationId xmlns:p14="http://schemas.microsoft.com/office/powerpoint/2010/main" val="822082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i="1" kern="1200" baseline="30000" dirty="0" smtClean="0">
                <a:solidFill>
                  <a:schemeClr val="tx1"/>
                </a:solidFill>
                <a:effectLst/>
                <a:latin typeface="+mn-lt"/>
                <a:ea typeface="+mn-ea"/>
                <a:cs typeface="+mn-cs"/>
              </a:rPr>
              <a:t>29 </a:t>
            </a:r>
            <a:r>
              <a:rPr lang="en-AU" sz="1200" i="0" kern="1200" dirty="0" smtClean="0">
                <a:solidFill>
                  <a:schemeClr val="tx1"/>
                </a:solidFill>
                <a:effectLst/>
                <a:latin typeface="+mn-lt"/>
                <a:ea typeface="+mn-ea"/>
                <a:cs typeface="+mn-cs"/>
              </a:rPr>
              <a:t>And I will pour out my Spirit even on your slaves, men and women alike” (Joel 2:28-29,</a:t>
            </a:r>
            <a:r>
              <a:rPr lang="en-AU" sz="1200" i="1" kern="1200" dirty="0" smtClean="0">
                <a:solidFill>
                  <a:schemeClr val="tx1"/>
                </a:solidFill>
                <a:effectLst/>
                <a:latin typeface="+mn-lt"/>
                <a:ea typeface="+mn-ea"/>
                <a:cs typeface="+mn-cs"/>
              </a:rPr>
              <a:t> The Living Bible</a:t>
            </a:r>
            <a:r>
              <a:rPr lang="en-AU" sz="1200" i="0" kern="1200" dirty="0" smtClean="0">
                <a:solidFill>
                  <a:schemeClr val="tx1"/>
                </a:solidFill>
                <a:effectLst/>
                <a:latin typeface="+mn-lt"/>
                <a:ea typeface="+mn-ea"/>
                <a:cs typeface="+mn-cs"/>
              </a:rPr>
              <a:t>)</a:t>
            </a:r>
            <a:r>
              <a:rPr lang="en-AU"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Do believe that God will pour out His Spirit on everyone who desires to serve Him? Do you believe that God will gift everyone who desires to do His will? Are you ready to accept your gifts and mission for the Last Day Events?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doesn’t matter if you are a young woman or a young man, an old woman or an old man. God will pour upon you His Spirit for you to go forward and minister to others: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AU" sz="1200" kern="1200" dirty="0" smtClean="0">
                <a:solidFill>
                  <a:schemeClr val="tx1"/>
                </a:solidFill>
                <a:effectLst/>
                <a:latin typeface="+mn-lt"/>
                <a:ea typeface="+mn-ea"/>
                <a:cs typeface="+mn-cs"/>
              </a:rPr>
              <a:t>By sharing with them that the Second Coming of Christ is near.</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AU" sz="1200" kern="1200" dirty="0" smtClean="0">
                <a:solidFill>
                  <a:schemeClr val="tx1"/>
                </a:solidFill>
                <a:effectLst/>
                <a:latin typeface="+mn-lt"/>
                <a:ea typeface="+mn-ea"/>
                <a:cs typeface="+mn-cs"/>
              </a:rPr>
              <a:t>By sharing God’s love with those who have no love and are sad and depressed.</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AU" sz="1200" kern="1200" dirty="0" smtClean="0">
                <a:solidFill>
                  <a:schemeClr val="tx1"/>
                </a:solidFill>
                <a:effectLst/>
                <a:latin typeface="+mn-lt"/>
                <a:ea typeface="+mn-ea"/>
                <a:cs typeface="+mn-cs"/>
              </a:rPr>
              <a:t>By sharing the Good News about Jesus—that He loves us no matter who we are, which gender we are, how old or how young we are; and that he is able to save us no matter what we have done.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23</a:t>
            </a:fld>
            <a:endParaRPr lang="en-US"/>
          </a:p>
        </p:txBody>
      </p:sp>
    </p:spTree>
    <p:extLst>
      <p:ext uri="{BB962C8B-B14F-4D97-AF65-F5344CB8AC3E}">
        <p14:creationId xmlns:p14="http://schemas.microsoft.com/office/powerpoint/2010/main" val="572236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Challenge</a:t>
            </a:r>
          </a:p>
          <a:p>
            <a:r>
              <a:rPr lang="en-AU" sz="1200" kern="1200" dirty="0" smtClean="0">
                <a:solidFill>
                  <a:schemeClr val="tx1"/>
                </a:solidFill>
                <a:effectLst/>
                <a:latin typeface="+mn-lt"/>
                <a:ea typeface="+mn-ea"/>
                <a:cs typeface="+mn-cs"/>
              </a:rPr>
              <a:t>I challenge you today, and this is also a calling: </a:t>
            </a:r>
            <a:r>
              <a:rPr lang="en-AU" sz="1200" b="1" kern="1200" dirty="0" smtClean="0">
                <a:solidFill>
                  <a:schemeClr val="tx1"/>
                </a:solidFill>
                <a:effectLst/>
                <a:latin typeface="+mn-lt"/>
                <a:ea typeface="+mn-ea"/>
                <a:cs typeface="+mn-cs"/>
              </a:rPr>
              <a:t>Are you </a:t>
            </a:r>
            <a:r>
              <a:rPr lang="en-AU" sz="1200" b="1" u="sng" kern="1200" dirty="0" smtClean="0">
                <a:solidFill>
                  <a:schemeClr val="tx1"/>
                </a:solidFill>
                <a:effectLst/>
                <a:latin typeface="+mn-lt"/>
                <a:ea typeface="+mn-ea"/>
                <a:cs typeface="+mn-cs"/>
              </a:rPr>
              <a:t>willing</a:t>
            </a:r>
            <a:r>
              <a:rPr lang="en-AU" sz="1200" b="1" kern="1200" dirty="0" smtClean="0">
                <a:solidFill>
                  <a:schemeClr val="tx1"/>
                </a:solidFill>
                <a:effectLst/>
                <a:latin typeface="+mn-lt"/>
                <a:ea typeface="+mn-ea"/>
                <a:cs typeface="+mn-cs"/>
              </a:rPr>
              <a:t> to offer your life in service for God?</a:t>
            </a:r>
            <a:endParaRPr lang="en-US"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Catherine Booth was nine years old. Ellen White was a teenager. Mona </a:t>
            </a:r>
            <a:r>
              <a:rPr lang="en-AU" sz="1200" kern="1200" dirty="0" err="1" smtClean="0">
                <a:solidFill>
                  <a:schemeClr val="tx1"/>
                </a:solidFill>
                <a:effectLst/>
                <a:latin typeface="+mn-lt"/>
                <a:ea typeface="+mn-ea"/>
                <a:cs typeface="+mn-cs"/>
              </a:rPr>
              <a:t>Gilheno</a:t>
            </a:r>
            <a:r>
              <a:rPr lang="en-AU" sz="1200" kern="1200" dirty="0" smtClean="0">
                <a:solidFill>
                  <a:schemeClr val="tx1"/>
                </a:solidFill>
                <a:effectLst/>
                <a:latin typeface="+mn-lt"/>
                <a:ea typeface="+mn-ea"/>
                <a:cs typeface="+mn-cs"/>
              </a:rPr>
              <a:t> is a young professional woman. The moment Erna Johnson discovered her gifts, she rolled up her sleeves and plunged into service. All these and so many others have given their lives in service for God. Will you not join the ranks of women who minister and serve?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Apostle Paul warns us in 1 Corinthians 13 that if we don’t have love, the spiritual gifts are worth nothing at all. My prayer for you is that you may experience God’s love for you! May His Spirit be poured out on you and dwell in you today and always, so that you can pour out God’s love to all those with whom you come in contact. May you discover your passion and gifts. May you allow the Holy Spirit to transform your life into ministry in God’s kingdom.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Blessing</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“And now may the God of peace, who brought again from the dead our Lord Jesus, equip you with all you need for doing his will. May he who became the great Shepherd of the sheep by an everlasting agreement between God and you, signed with his blood, produce in you through the power of Christ all that is </a:t>
            </a:r>
            <a:r>
              <a:rPr lang="en-AU" sz="1200" b="1" kern="1200" dirty="0" smtClean="0">
                <a:solidFill>
                  <a:schemeClr val="tx1"/>
                </a:solidFill>
                <a:effectLst/>
                <a:latin typeface="+mn-lt"/>
                <a:ea typeface="+mn-ea"/>
                <a:cs typeface="+mn-cs"/>
              </a:rPr>
              <a:t>pleasing</a:t>
            </a:r>
            <a:r>
              <a:rPr lang="en-AU" sz="1200" kern="1200" dirty="0" smtClean="0">
                <a:solidFill>
                  <a:schemeClr val="tx1"/>
                </a:solidFill>
                <a:effectLst/>
                <a:latin typeface="+mn-lt"/>
                <a:ea typeface="+mn-ea"/>
                <a:cs typeface="+mn-cs"/>
              </a:rPr>
              <a:t> to him. To him be glory forever and ever. Amen” (</a:t>
            </a:r>
            <a:r>
              <a:rPr lang="en-AU" sz="1200" i="0" kern="1200" dirty="0" smtClean="0">
                <a:solidFill>
                  <a:schemeClr val="tx1"/>
                </a:solidFill>
                <a:effectLst/>
                <a:latin typeface="+mn-lt"/>
                <a:ea typeface="+mn-ea"/>
                <a:cs typeface="+mn-cs"/>
              </a:rPr>
              <a:t>Hebrews 13:20-21,</a:t>
            </a:r>
            <a:r>
              <a:rPr lang="en-AU" sz="1200" i="1" kern="1200" dirty="0" smtClean="0">
                <a:solidFill>
                  <a:schemeClr val="tx1"/>
                </a:solidFill>
                <a:effectLst/>
                <a:latin typeface="+mn-lt"/>
                <a:ea typeface="+mn-ea"/>
                <a:cs typeface="+mn-cs"/>
              </a:rPr>
              <a:t> The Living Bible</a:t>
            </a:r>
            <a:r>
              <a:rPr lang="en-A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24</a:t>
            </a:fld>
            <a:endParaRPr lang="en-US"/>
          </a:p>
        </p:txBody>
      </p:sp>
    </p:spTree>
    <p:extLst>
      <p:ext uri="{BB962C8B-B14F-4D97-AF65-F5344CB8AC3E}">
        <p14:creationId xmlns:p14="http://schemas.microsoft.com/office/powerpoint/2010/main" val="26131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Scripture reading continued: 1 Corinthians 13:3</a:t>
            </a:r>
            <a:r>
              <a:rPr lang="en-US" b="0" dirty="0" smtClean="0"/>
              <a:t>, </a:t>
            </a:r>
            <a:r>
              <a:rPr lang="en-AU" sz="1200" i="1" kern="1200" dirty="0" smtClean="0">
                <a:solidFill>
                  <a:schemeClr val="tx1"/>
                </a:solidFill>
                <a:effectLst/>
                <a:latin typeface="+mn-lt"/>
                <a:ea typeface="+mn-ea"/>
                <a:cs typeface="+mn-cs"/>
              </a:rPr>
              <a:t>The Living Bible</a:t>
            </a:r>
            <a:endParaRPr lang="en-AU" dirty="0" smtClean="0"/>
          </a:p>
          <a:p>
            <a:pPr marL="457200" lvl="1" indent="0" algn="l">
              <a:buNone/>
            </a:pPr>
            <a:r>
              <a:rPr lang="en-AU" i="0" baseline="30000" dirty="0" smtClean="0"/>
              <a:t>3</a:t>
            </a:r>
            <a:r>
              <a:rPr lang="en-AU" sz="1200" i="0" kern="1200" dirty="0" smtClean="0">
                <a:solidFill>
                  <a:schemeClr val="tx1"/>
                </a:solidFill>
                <a:effectLst/>
                <a:latin typeface="+mn-lt"/>
                <a:ea typeface="+mn-ea"/>
                <a:cs typeface="+mn-cs"/>
              </a:rPr>
              <a:t>“If I gave everything I have to poor people,</a:t>
            </a:r>
            <a:endParaRPr lang="en-US" sz="1200" i="0" kern="1200" dirty="0" smtClean="0">
              <a:solidFill>
                <a:schemeClr val="tx1"/>
              </a:solidFill>
              <a:effectLst/>
              <a:latin typeface="+mn-lt"/>
              <a:ea typeface="+mn-ea"/>
              <a:cs typeface="+mn-cs"/>
            </a:endParaRPr>
          </a:p>
          <a:p>
            <a:pPr lvl="1"/>
            <a:r>
              <a:rPr lang="en-AU" sz="1200" i="0" kern="1200" dirty="0" smtClean="0">
                <a:solidFill>
                  <a:schemeClr val="tx1"/>
                </a:solidFill>
                <a:effectLst/>
                <a:latin typeface="+mn-lt"/>
                <a:ea typeface="+mn-ea"/>
                <a:cs typeface="+mn-cs"/>
              </a:rPr>
              <a:t>and if I were burned alive for preaching the Gospel but didn’t love others,</a:t>
            </a:r>
            <a:endParaRPr lang="en-US" sz="1200" i="0" kern="1200" dirty="0" smtClean="0">
              <a:solidFill>
                <a:schemeClr val="tx1"/>
              </a:solidFill>
              <a:effectLst/>
              <a:latin typeface="+mn-lt"/>
              <a:ea typeface="+mn-ea"/>
              <a:cs typeface="+mn-cs"/>
            </a:endParaRPr>
          </a:p>
          <a:p>
            <a:pPr lvl="1"/>
            <a:r>
              <a:rPr lang="en-AU" sz="1200" i="0" kern="1200" dirty="0" smtClean="0">
                <a:solidFill>
                  <a:schemeClr val="tx1"/>
                </a:solidFill>
                <a:effectLst/>
                <a:latin typeface="+mn-lt"/>
                <a:ea typeface="+mn-ea"/>
                <a:cs typeface="+mn-cs"/>
              </a:rPr>
              <a:t>it would be of no value whatever.”</a:t>
            </a:r>
            <a:endParaRPr lang="en-US" sz="1200" i="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4</a:t>
            </a:fld>
            <a:endParaRPr lang="en-US"/>
          </a:p>
        </p:txBody>
      </p:sp>
    </p:spTree>
    <p:extLst>
      <p:ext uri="{BB962C8B-B14F-4D97-AF65-F5344CB8AC3E}">
        <p14:creationId xmlns:p14="http://schemas.microsoft.com/office/powerpoint/2010/main" val="186106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Scripture</a:t>
            </a:r>
            <a:r>
              <a:rPr lang="en-US" b="1" baseline="0" dirty="0" smtClean="0"/>
              <a:t> reading continued: Joel 2:28</a:t>
            </a:r>
            <a:r>
              <a:rPr lang="en-US" b="0" baseline="0" dirty="0" smtClean="0"/>
              <a:t>, </a:t>
            </a:r>
            <a:r>
              <a:rPr lang="en-US" b="0" i="1" baseline="0" dirty="0" smtClean="0"/>
              <a:t>The Living Bible</a:t>
            </a:r>
            <a:endParaRPr lang="en-US" b="1" i="1" baseline="0" dirty="0" smtClean="0"/>
          </a:p>
          <a:p>
            <a:pPr lvl="1"/>
            <a:r>
              <a:rPr lang="en-AU" i="0" baseline="30000" dirty="0" smtClean="0"/>
              <a:t>28 </a:t>
            </a:r>
            <a:r>
              <a:rPr lang="en-AU" sz="1200" i="0" kern="1200" dirty="0" smtClean="0">
                <a:solidFill>
                  <a:schemeClr val="tx1"/>
                </a:solidFill>
                <a:effectLst/>
                <a:latin typeface="+mn-lt"/>
                <a:ea typeface="+mn-ea"/>
                <a:cs typeface="+mn-cs"/>
              </a:rPr>
              <a:t>“After I have poured out my rains again, I will pour out my Spirit upon all of you!</a:t>
            </a:r>
            <a:endParaRPr lang="en-US" sz="1200" i="0" kern="1200" dirty="0" smtClean="0">
              <a:solidFill>
                <a:schemeClr val="tx1"/>
              </a:solidFill>
              <a:effectLst/>
              <a:latin typeface="+mn-lt"/>
              <a:ea typeface="+mn-ea"/>
              <a:cs typeface="+mn-cs"/>
            </a:endParaRPr>
          </a:p>
          <a:p>
            <a:pPr lvl="1"/>
            <a:r>
              <a:rPr lang="en-AU" sz="1200" i="0" kern="1200" dirty="0" smtClean="0">
                <a:solidFill>
                  <a:schemeClr val="tx1"/>
                </a:solidFill>
                <a:effectLst/>
                <a:latin typeface="+mn-lt"/>
                <a:ea typeface="+mn-ea"/>
                <a:cs typeface="+mn-cs"/>
              </a:rPr>
              <a:t>Your sons and daughters will prophesy;</a:t>
            </a:r>
            <a:endParaRPr lang="en-US" sz="1200" i="0" kern="1200" dirty="0" smtClean="0">
              <a:solidFill>
                <a:schemeClr val="tx1"/>
              </a:solidFill>
              <a:effectLst/>
              <a:latin typeface="+mn-lt"/>
              <a:ea typeface="+mn-ea"/>
              <a:cs typeface="+mn-cs"/>
            </a:endParaRPr>
          </a:p>
          <a:p>
            <a:pPr lvl="1"/>
            <a:r>
              <a:rPr lang="en-AU" sz="1200" i="0" kern="1200" dirty="0" smtClean="0">
                <a:solidFill>
                  <a:schemeClr val="tx1"/>
                </a:solidFill>
                <a:effectLst/>
                <a:latin typeface="+mn-lt"/>
                <a:ea typeface="+mn-ea"/>
                <a:cs typeface="+mn-cs"/>
              </a:rPr>
              <a:t>your old men will dream dreams,</a:t>
            </a:r>
          </a:p>
          <a:p>
            <a:pPr lvl="1"/>
            <a:r>
              <a:rPr lang="en-AU" sz="1200" i="0" kern="1200" dirty="0" smtClean="0">
                <a:solidFill>
                  <a:schemeClr val="tx1"/>
                </a:solidFill>
                <a:effectLst/>
                <a:latin typeface="+mn-lt"/>
                <a:ea typeface="+mn-ea"/>
                <a:cs typeface="+mn-cs"/>
              </a:rPr>
              <a:t>and your young men see visions.</a:t>
            </a:r>
            <a:r>
              <a:rPr lang="en-US" sz="120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CEB90C7-E695-1B4C-A15E-5F0596297119}" type="slidenum">
              <a:rPr lang="en-US" smtClean="0"/>
              <a:t>5</a:t>
            </a:fld>
            <a:endParaRPr lang="en-US"/>
          </a:p>
        </p:txBody>
      </p:sp>
    </p:spTree>
    <p:extLst>
      <p:ext uri="{BB962C8B-B14F-4D97-AF65-F5344CB8AC3E}">
        <p14:creationId xmlns:p14="http://schemas.microsoft.com/office/powerpoint/2010/main" val="142648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b="1" dirty="0" smtClean="0"/>
              <a:t>Scripture reading</a:t>
            </a:r>
            <a:r>
              <a:rPr lang="en-US" b="1" baseline="0" dirty="0" smtClean="0"/>
              <a:t> continued: Joel 2:29</a:t>
            </a:r>
            <a:r>
              <a:rPr lang="en-AU" i="1" dirty="0" smtClean="0"/>
              <a:t>,</a:t>
            </a:r>
            <a:r>
              <a:rPr lang="en-AU" i="1" baseline="0" dirty="0" smtClean="0"/>
              <a:t> The Living Bible</a:t>
            </a:r>
            <a:endParaRPr lang="en-US" b="1" i="1" baseline="0" dirty="0" smtClean="0"/>
          </a:p>
          <a:p>
            <a:pPr marL="457200" lvl="1" indent="0" algn="l">
              <a:buNone/>
            </a:pPr>
            <a:r>
              <a:rPr lang="en-AU" i="0" baseline="30000" dirty="0" smtClean="0"/>
              <a:t>29</a:t>
            </a:r>
            <a:r>
              <a:rPr lang="en-AU" i="0" dirty="0" smtClean="0"/>
              <a:t>“And I will pour out my Spirit</a:t>
            </a:r>
            <a:endParaRPr lang="en-US" i="0" dirty="0" smtClean="0"/>
          </a:p>
          <a:p>
            <a:pPr marL="457200" lvl="1" indent="0" algn="l">
              <a:buNone/>
            </a:pPr>
            <a:r>
              <a:rPr lang="en-AU" i="0" dirty="0" smtClean="0"/>
              <a:t>even on your slaves,</a:t>
            </a:r>
          </a:p>
          <a:p>
            <a:pPr marL="457200" lvl="1" indent="0" algn="l">
              <a:buNone/>
            </a:pPr>
            <a:r>
              <a:rPr lang="en-AU" i="0" dirty="0" smtClean="0"/>
              <a:t>men and women alike.</a:t>
            </a:r>
          </a:p>
        </p:txBody>
      </p:sp>
      <p:sp>
        <p:nvSpPr>
          <p:cNvPr id="4" name="Slide Number Placeholder 3"/>
          <p:cNvSpPr>
            <a:spLocks noGrp="1"/>
          </p:cNvSpPr>
          <p:nvPr>
            <p:ph type="sldNum" sz="quarter" idx="10"/>
          </p:nvPr>
        </p:nvSpPr>
        <p:spPr/>
        <p:txBody>
          <a:bodyPr/>
          <a:lstStyle/>
          <a:p>
            <a:fld id="{ACEB90C7-E695-1B4C-A15E-5F0596297119}" type="slidenum">
              <a:rPr lang="en-US" smtClean="0"/>
              <a:t>6</a:t>
            </a:fld>
            <a:endParaRPr lang="en-US"/>
          </a:p>
        </p:txBody>
      </p:sp>
    </p:spTree>
    <p:extLst>
      <p:ext uri="{BB962C8B-B14F-4D97-AF65-F5344CB8AC3E}">
        <p14:creationId xmlns:p14="http://schemas.microsoft.com/office/powerpoint/2010/main" val="100639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Gifted to Serve: Introduction</a:t>
            </a:r>
          </a:p>
          <a:p>
            <a:r>
              <a:rPr lang="en-AU" sz="1200" kern="1200" dirty="0" smtClean="0">
                <a:solidFill>
                  <a:schemeClr val="tx1"/>
                </a:solidFill>
                <a:effectLst/>
                <a:latin typeface="+mn-lt"/>
                <a:ea typeface="+mn-ea"/>
                <a:cs typeface="+mn-cs"/>
              </a:rPr>
              <a:t>God </a:t>
            </a:r>
            <a:r>
              <a:rPr lang="en-AU" sz="1200" b="1" kern="1200" dirty="0" smtClean="0">
                <a:solidFill>
                  <a:schemeClr val="tx1"/>
                </a:solidFill>
                <a:effectLst/>
                <a:latin typeface="+mn-lt"/>
                <a:ea typeface="+mn-ea"/>
                <a:cs typeface="+mn-cs"/>
              </a:rPr>
              <a:t>gifts each believer </a:t>
            </a:r>
            <a:r>
              <a:rPr lang="en-AU" sz="1200" kern="1200" dirty="0" smtClean="0">
                <a:solidFill>
                  <a:schemeClr val="tx1"/>
                </a:solidFill>
                <a:effectLst/>
                <a:latin typeface="+mn-lt"/>
                <a:ea typeface="+mn-ea"/>
                <a:cs typeface="+mn-cs"/>
              </a:rPr>
              <a:t>with at least one spiritual gift, no matter who you are, or which gender you are, or how old you are.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Do you know your spiritual gifts? Perhaps you’ve never thought about what gifts you have. Maybe you have simply done the jobs at church that need to be done. You lead the Sabbath school classes that your children attend. You play the piano in church because you know how. You naturally stir pots and wash dishes and can be found in the kitchen.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What is important about spiritual gifts? Why should we care to know our gifts? The Bible tells us that each spiritual gift demonstrates to us the </a:t>
            </a:r>
            <a:r>
              <a:rPr lang="en-AU" sz="1200" b="1" kern="1200" dirty="0" smtClean="0">
                <a:solidFill>
                  <a:schemeClr val="tx1"/>
                </a:solidFill>
                <a:effectLst/>
                <a:latin typeface="+mn-lt"/>
                <a:ea typeface="+mn-ea"/>
                <a:cs typeface="+mn-cs"/>
              </a:rPr>
              <a:t>purpose</a:t>
            </a:r>
            <a:r>
              <a:rPr lang="en-AU" sz="1200" kern="1200" dirty="0" smtClean="0">
                <a:solidFill>
                  <a:schemeClr val="tx1"/>
                </a:solidFill>
                <a:effectLst/>
                <a:latin typeface="+mn-lt"/>
                <a:ea typeface="+mn-ea"/>
                <a:cs typeface="+mn-cs"/>
              </a:rPr>
              <a:t> God has for our lives. It shapes our ministry in the body of Christ. </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7</a:t>
            </a:fld>
            <a:endParaRPr lang="en-US"/>
          </a:p>
        </p:txBody>
      </p:sp>
    </p:spTree>
    <p:extLst>
      <p:ext uri="{BB962C8B-B14F-4D97-AF65-F5344CB8AC3E}">
        <p14:creationId xmlns:p14="http://schemas.microsoft.com/office/powerpoint/2010/main" val="143753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There are </a:t>
            </a:r>
            <a:r>
              <a:rPr lang="en-AU" sz="1200" b="1" kern="1200" dirty="0" smtClean="0">
                <a:solidFill>
                  <a:schemeClr val="tx1"/>
                </a:solidFill>
                <a:effectLst/>
                <a:latin typeface="+mn-lt"/>
                <a:ea typeface="+mn-ea"/>
                <a:cs typeface="+mn-cs"/>
              </a:rPr>
              <a:t>different spiritual gifts</a:t>
            </a:r>
            <a:r>
              <a:rPr lang="en-AU" sz="1200" kern="1200" dirty="0" smtClean="0">
                <a:solidFill>
                  <a:schemeClr val="tx1"/>
                </a:solidFill>
                <a:effectLst/>
                <a:latin typeface="+mn-lt"/>
                <a:ea typeface="+mn-ea"/>
                <a:cs typeface="+mn-cs"/>
              </a:rPr>
              <a:t>, but the same Spirit of God distributes them. There are different </a:t>
            </a:r>
            <a:r>
              <a:rPr lang="en-AU" sz="1200" b="1" kern="1200" dirty="0" smtClean="0">
                <a:solidFill>
                  <a:schemeClr val="tx1"/>
                </a:solidFill>
                <a:effectLst/>
                <a:latin typeface="+mn-lt"/>
                <a:ea typeface="+mn-ea"/>
                <a:cs typeface="+mn-cs"/>
              </a:rPr>
              <a:t>types of service</a:t>
            </a:r>
            <a:r>
              <a:rPr lang="en-AU" sz="1200" kern="1200" dirty="0" smtClean="0">
                <a:solidFill>
                  <a:schemeClr val="tx1"/>
                </a:solidFill>
                <a:effectLst/>
                <a:latin typeface="+mn-lt"/>
                <a:ea typeface="+mn-ea"/>
                <a:cs typeface="+mn-cs"/>
              </a:rPr>
              <a:t>, but we serve the same Lord. There are </a:t>
            </a:r>
            <a:r>
              <a:rPr lang="en-AU" sz="1200" b="1" kern="1200" dirty="0" smtClean="0">
                <a:solidFill>
                  <a:schemeClr val="tx1"/>
                </a:solidFill>
                <a:effectLst/>
                <a:latin typeface="+mn-lt"/>
                <a:ea typeface="+mn-ea"/>
                <a:cs typeface="+mn-cs"/>
              </a:rPr>
              <a:t>different activities</a:t>
            </a:r>
            <a:r>
              <a:rPr lang="en-AU" sz="1200" kern="1200" dirty="0" smtClean="0">
                <a:solidFill>
                  <a:schemeClr val="tx1"/>
                </a:solidFill>
                <a:effectLst/>
                <a:latin typeface="+mn-lt"/>
                <a:ea typeface="+mn-ea"/>
                <a:cs typeface="+mn-cs"/>
              </a:rPr>
              <a:t>, but the same Spirit is at work within us (see 1 Corinthians 12:4-6).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Have you ever asked yourself questions like these?</a:t>
            </a:r>
            <a:endParaRPr lang="en-US" sz="1200" kern="1200" dirty="0" smtClean="0">
              <a:solidFill>
                <a:schemeClr val="tx1"/>
              </a:solidFill>
              <a:effectLst/>
              <a:latin typeface="+mn-lt"/>
              <a:ea typeface="+mn-ea"/>
              <a:cs typeface="+mn-cs"/>
            </a:endParaRPr>
          </a:p>
          <a:p>
            <a:pPr marL="171450" lvl="0" indent="-171450" algn="l">
              <a:buFont typeface="Arial" charset="0"/>
              <a:buChar char="•"/>
            </a:pPr>
            <a:r>
              <a:rPr lang="en-AU" sz="1200" kern="1200" dirty="0" smtClean="0">
                <a:solidFill>
                  <a:schemeClr val="tx1"/>
                </a:solidFill>
                <a:effectLst/>
                <a:latin typeface="+mn-lt"/>
                <a:ea typeface="+mn-ea"/>
                <a:cs typeface="+mn-cs"/>
              </a:rPr>
              <a:t>What is God’s will for my life?</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AU" sz="1200" kern="1200" dirty="0" smtClean="0">
                <a:solidFill>
                  <a:schemeClr val="tx1"/>
                </a:solidFill>
                <a:effectLst/>
                <a:latin typeface="+mn-lt"/>
                <a:ea typeface="+mn-ea"/>
                <a:cs typeface="+mn-cs"/>
              </a:rPr>
              <a:t>What can I do in the church to build up the body of Christ?</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AU" sz="1200" kern="1200" dirty="0" smtClean="0">
                <a:solidFill>
                  <a:schemeClr val="tx1"/>
                </a:solidFill>
                <a:effectLst/>
                <a:latin typeface="+mn-lt"/>
                <a:ea typeface="+mn-ea"/>
                <a:cs typeface="+mn-cs"/>
              </a:rPr>
              <a:t>Why did God place me where I live?</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Paul indicates that your spiritual gifts determine how God will use you (v. 7). Knowing</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what your spiritual gifts are will answer fundamental questions about your purpose in life. Using your spiritual gifts will give lasting fulfilment for your life.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8</a:t>
            </a:fld>
            <a:endParaRPr lang="en-US"/>
          </a:p>
        </p:txBody>
      </p:sp>
    </p:spTree>
    <p:extLst>
      <p:ext uri="{BB962C8B-B14F-4D97-AF65-F5344CB8AC3E}">
        <p14:creationId xmlns:p14="http://schemas.microsoft.com/office/powerpoint/2010/main" val="778662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Part of the joy of life is the process of discovering the </a:t>
            </a:r>
            <a:r>
              <a:rPr lang="en-AU" sz="1200" b="1" kern="1200" dirty="0" smtClean="0">
                <a:solidFill>
                  <a:schemeClr val="tx1"/>
                </a:solidFill>
                <a:effectLst/>
                <a:latin typeface="+mn-lt"/>
                <a:ea typeface="+mn-ea"/>
                <a:cs typeface="+mn-cs"/>
              </a:rPr>
              <a:t>gifts</a:t>
            </a:r>
            <a:r>
              <a:rPr lang="en-AU" sz="1200" kern="1200" dirty="0" smtClean="0">
                <a:solidFill>
                  <a:schemeClr val="tx1"/>
                </a:solidFill>
                <a:effectLst/>
                <a:latin typeface="+mn-lt"/>
                <a:ea typeface="+mn-ea"/>
                <a:cs typeface="+mn-cs"/>
              </a:rPr>
              <a:t> God gives you</a:t>
            </a:r>
            <a:r>
              <a:rPr lang="en-AU" sz="1200" b="1" kern="1200" dirty="0" smtClean="0">
                <a:solidFill>
                  <a:schemeClr val="tx1"/>
                </a:solidFill>
                <a:effectLst/>
                <a:latin typeface="+mn-lt"/>
                <a:ea typeface="+mn-ea"/>
                <a:cs typeface="+mn-cs"/>
              </a:rPr>
              <a:t>.</a:t>
            </a:r>
            <a:r>
              <a:rPr lang="en-AU" sz="1200" kern="1200" dirty="0" smtClean="0">
                <a:solidFill>
                  <a:schemeClr val="tx1"/>
                </a:solidFill>
                <a:effectLst/>
                <a:latin typeface="+mn-lt"/>
                <a:ea typeface="+mn-ea"/>
                <a:cs typeface="+mn-cs"/>
              </a:rPr>
              <a:t> When you find your gift, you are able to fully minister for Jesus in the church and community.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Part of the joy of life is the process of discovering the </a:t>
            </a:r>
            <a:r>
              <a:rPr lang="en-AU" sz="1200" b="1" kern="1200" dirty="0" smtClean="0">
                <a:solidFill>
                  <a:schemeClr val="tx1"/>
                </a:solidFill>
                <a:effectLst/>
                <a:latin typeface="+mn-lt"/>
                <a:ea typeface="+mn-ea"/>
                <a:cs typeface="+mn-cs"/>
              </a:rPr>
              <a:t>passion</a:t>
            </a:r>
            <a:r>
              <a:rPr lang="en-AU" sz="1200" kern="1200" dirty="0" smtClean="0">
                <a:solidFill>
                  <a:schemeClr val="tx1"/>
                </a:solidFill>
                <a:effectLst/>
                <a:latin typeface="+mn-lt"/>
                <a:ea typeface="+mn-ea"/>
                <a:cs typeface="+mn-cs"/>
              </a:rPr>
              <a:t> God gives you. When you know your gift, you also need to clarify your passion.</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your gift may be teaching, your passion guides how you use it. For example, do you feel more enthusiastic about teaching children, or youth, or adults? The gift is the same, but the passion differs. </a:t>
            </a: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incontrovertible Biblical fact is that God has given each of us at least one gift. Are you a believer? Then you have at least one gift. Aren’t you curious to find out what it is? Once you learn what your spiritual gift is and how to serve the Lord, God can use you. He always equips the willing disciple.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9</a:t>
            </a:fld>
            <a:endParaRPr lang="en-US"/>
          </a:p>
        </p:txBody>
      </p:sp>
    </p:spTree>
    <p:extLst>
      <p:ext uri="{BB962C8B-B14F-4D97-AF65-F5344CB8AC3E}">
        <p14:creationId xmlns:p14="http://schemas.microsoft.com/office/powerpoint/2010/main" val="214116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Slide is summary of</a:t>
            </a:r>
            <a:r>
              <a:rPr lang="en-US" b="1" baseline="0" dirty="0" smtClean="0"/>
              <a:t> the Erna Johnson</a:t>
            </a:r>
            <a:r>
              <a:rPr lang="en-US" b="1" dirty="0" smtClean="0"/>
              <a:t> story:</a:t>
            </a:r>
          </a:p>
          <a:p>
            <a:r>
              <a:rPr lang="en-AU" sz="1200" kern="1200" dirty="0" smtClean="0">
                <a:solidFill>
                  <a:schemeClr val="tx1"/>
                </a:solidFill>
                <a:effectLst/>
                <a:latin typeface="+mn-lt"/>
                <a:ea typeface="+mn-ea"/>
                <a:cs typeface="+mn-cs"/>
              </a:rPr>
              <a:t>Erna Johnson, the South Pacific Division Women’s Ministries director and author of this sermon, discovered her spiritual gifts and passion after years of simply “doing what needed to be done” to assist her pastor husband. When she took the Spiritual Gifts Inventory, she discovered three gifts that she could be using for ministry in the church. Teaching and public speaking were not things she thought she could do. But do them she has.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Wherever she served with her husband in pastoral service, she combined her passion for young girls with her spiritual gifts and began to hold weekend retreats and conferences for young girls. Erna presented hundreds of weekend conferences and retreats in her division which is made up of forty conferences and missions.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As a local women’s ministries leader, she began training other women to be leaders. Eventually she became division women’s ministries director, and her passion-driven ministry blossomed into the spirit-led emphasis for Women’s Ministries Department in the South Pacific Division during the past six years. With the privilege of seeing the lasting results in the lives of young girls who attend her conferences, Erna wishes she had known and understood her gifts at the beginning of her career as a pastor’s wife.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following story occurred at a weekend conference Erna presented for young girls at the Pacific Adventist University in Papua New Guinea.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10</a:t>
            </a:fld>
            <a:endParaRPr lang="en-US"/>
          </a:p>
        </p:txBody>
      </p:sp>
    </p:spTree>
    <p:extLst>
      <p:ext uri="{BB962C8B-B14F-4D97-AF65-F5344CB8AC3E}">
        <p14:creationId xmlns:p14="http://schemas.microsoft.com/office/powerpoint/2010/main" val="20842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65B488-BA94-A444-82D6-398CCF54BF57}" type="datetimeFigureOut">
              <a:rPr lang="en-US" smtClean="0"/>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55777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5B488-BA94-A444-82D6-398CCF54BF57}" type="datetimeFigureOut">
              <a:rPr lang="en-US" smtClean="0"/>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8384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5B488-BA94-A444-82D6-398CCF54BF57}" type="datetimeFigureOut">
              <a:rPr lang="en-US" smtClean="0"/>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49460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5B488-BA94-A444-82D6-398CCF54BF57}" type="datetimeFigureOut">
              <a:rPr lang="en-US" smtClean="0"/>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81101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5B488-BA94-A444-82D6-398CCF54BF57}" type="datetimeFigureOut">
              <a:rPr lang="en-US" smtClean="0"/>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61001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65B488-BA94-A444-82D6-398CCF54BF57}" type="datetimeFigureOut">
              <a:rPr lang="en-US" smtClean="0"/>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35567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65B488-BA94-A444-82D6-398CCF54BF57}" type="datetimeFigureOut">
              <a:rPr lang="en-US" smtClean="0"/>
              <a:t>6/7/17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141823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65B488-BA94-A444-82D6-398CCF54BF57}" type="datetimeFigureOut">
              <a:rPr lang="en-US" smtClean="0"/>
              <a:t>6/7/17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130057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5B488-BA94-A444-82D6-398CCF54BF57}" type="datetimeFigureOut">
              <a:rPr lang="en-US" smtClean="0"/>
              <a:t>6/7/17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173980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5B488-BA94-A444-82D6-398CCF54BF57}" type="datetimeFigureOut">
              <a:rPr lang="en-US" smtClean="0"/>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73218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5B488-BA94-A444-82D6-398CCF54BF57}" type="datetimeFigureOut">
              <a:rPr lang="en-US" smtClean="0"/>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7966706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5B488-BA94-A444-82D6-398CCF54BF57}" type="datetimeFigureOut">
              <a:rPr lang="en-US" smtClean="0"/>
              <a:t>6/7/17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2BDEC-9AB4-A74C-94D8-A89FDF4F54DF}" type="slidenum">
              <a:rPr lang="en-US" smtClean="0"/>
              <a:t>‹#›</a:t>
            </a:fld>
            <a:endParaRPr lang="en-US"/>
          </a:p>
        </p:txBody>
      </p:sp>
    </p:spTree>
    <p:extLst>
      <p:ext uri="{BB962C8B-B14F-4D97-AF65-F5344CB8AC3E}">
        <p14:creationId xmlns:p14="http://schemas.microsoft.com/office/powerpoint/2010/main" val="1721009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2" name="Title 1"/>
          <p:cNvSpPr>
            <a:spLocks noGrp="1"/>
          </p:cNvSpPr>
          <p:nvPr>
            <p:ph type="ctrTitle"/>
          </p:nvPr>
        </p:nvSpPr>
        <p:spPr>
          <a:xfrm>
            <a:off x="910088" y="2951163"/>
            <a:ext cx="7772400" cy="2387600"/>
          </a:xfrm>
        </p:spPr>
        <p:txBody>
          <a:bodyPr/>
          <a:lstStyle/>
          <a:p>
            <a:r>
              <a:rPr lang="en-US" dirty="0" smtClean="0">
                <a:solidFill>
                  <a:srgbClr val="C00000"/>
                </a:solidFill>
                <a:latin typeface="Avenir Next" charset="0"/>
                <a:ea typeface="Avenir Next" charset="0"/>
                <a:cs typeface="Avenir Next" charset="0"/>
              </a:rPr>
              <a:t>GIFTED</a:t>
            </a:r>
            <a:r>
              <a:rPr lang="en-US" dirty="0" smtClean="0">
                <a:latin typeface="Avenir Next" charset="0"/>
                <a:ea typeface="Avenir Next" charset="0"/>
                <a:cs typeface="Avenir Next" charset="0"/>
              </a:rPr>
              <a:t> TO </a:t>
            </a:r>
            <a:r>
              <a:rPr lang="en-US" b="1" dirty="0" smtClean="0">
                <a:solidFill>
                  <a:srgbClr val="C00000"/>
                </a:solidFill>
                <a:latin typeface="Avenir Next" charset="0"/>
                <a:ea typeface="Avenir Next" charset="0"/>
                <a:cs typeface="Avenir Next" charset="0"/>
              </a:rPr>
              <a:t>SERVE</a:t>
            </a:r>
            <a:endParaRPr lang="en-US" b="1" dirty="0">
              <a:solidFill>
                <a:srgbClr val="C00000"/>
              </a:solidFill>
              <a:latin typeface="Avenir Next" charset="0"/>
              <a:ea typeface="Avenir Next" charset="0"/>
              <a:cs typeface="Avenir Next" charset="0"/>
            </a:endParaRPr>
          </a:p>
        </p:txBody>
      </p:sp>
      <p:sp>
        <p:nvSpPr>
          <p:cNvPr id="3" name="Subtitle 2"/>
          <p:cNvSpPr>
            <a:spLocks noGrp="1"/>
          </p:cNvSpPr>
          <p:nvPr>
            <p:ph type="subTitle" idx="1"/>
          </p:nvPr>
        </p:nvSpPr>
        <p:spPr>
          <a:xfrm>
            <a:off x="1143000" y="5448092"/>
            <a:ext cx="6858000" cy="1655762"/>
          </a:xfrm>
        </p:spPr>
        <p:txBody>
          <a:bodyPr>
            <a:normAutofit/>
          </a:bodyPr>
          <a:lstStyle/>
          <a:p>
            <a:r>
              <a:rPr lang="en-US" b="1" dirty="0" smtClean="0"/>
              <a:t>By Erna K. </a:t>
            </a:r>
            <a:r>
              <a:rPr lang="en-US" b="1" dirty="0" smtClean="0"/>
              <a:t>Johnson, Women’s Ministries director</a:t>
            </a:r>
            <a:endParaRPr lang="en-US" b="1" dirty="0" smtClean="0"/>
          </a:p>
          <a:p>
            <a:r>
              <a:rPr lang="en-US" dirty="0" smtClean="0"/>
              <a:t>South </a:t>
            </a:r>
            <a:r>
              <a:rPr lang="en-US" dirty="0" smtClean="0"/>
              <a:t>Pacific Division of Seventh-day Adventists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067" y="5814203"/>
            <a:ext cx="832001" cy="582010"/>
          </a:xfrm>
          <a:prstGeom prst="rect">
            <a:avLst/>
          </a:prstGeom>
        </p:spPr>
      </p:pic>
    </p:spTree>
    <p:extLst>
      <p:ext uri="{BB962C8B-B14F-4D97-AF65-F5344CB8AC3E}">
        <p14:creationId xmlns:p14="http://schemas.microsoft.com/office/powerpoint/2010/main" val="114494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 y="0"/>
            <a:ext cx="9112484" cy="6858000"/>
          </a:xfrm>
          <a:prstGeom prst="rect">
            <a:avLst/>
          </a:prstGeom>
        </p:spPr>
      </p:pic>
      <p:sp>
        <p:nvSpPr>
          <p:cNvPr id="2" name="Title 1"/>
          <p:cNvSpPr>
            <a:spLocks noGrp="1"/>
          </p:cNvSpPr>
          <p:nvPr>
            <p:ph type="title"/>
          </p:nvPr>
        </p:nvSpPr>
        <p:spPr>
          <a:xfrm>
            <a:off x="1249751" y="537656"/>
            <a:ext cx="7886700" cy="1325563"/>
          </a:xfrm>
        </p:spPr>
        <p:txBody>
          <a:bodyPr>
            <a:normAutofit/>
          </a:bodyPr>
          <a:lstStyle/>
          <a:p>
            <a:pPr algn="ctr"/>
            <a:r>
              <a:rPr lang="en-US" sz="4000" i="1" dirty="0" smtClean="0">
                <a:solidFill>
                  <a:schemeClr val="accent6">
                    <a:lumMod val="50000"/>
                  </a:schemeClr>
                </a:solidFill>
                <a:latin typeface="Palatino Linotype" charset="0"/>
                <a:ea typeface="Palatino Linotype" charset="0"/>
                <a:cs typeface="Palatino Linotype" charset="0"/>
              </a:rPr>
              <a:t>Erna Johnson</a:t>
            </a:r>
            <a:br>
              <a:rPr lang="en-US" sz="4000" i="1" dirty="0" smtClean="0">
                <a:solidFill>
                  <a:schemeClr val="accent6">
                    <a:lumMod val="50000"/>
                  </a:schemeClr>
                </a:solidFill>
                <a:latin typeface="Palatino Linotype" charset="0"/>
                <a:ea typeface="Palatino Linotype" charset="0"/>
                <a:cs typeface="Palatino Linotype" charset="0"/>
              </a:rPr>
            </a:br>
            <a:r>
              <a:rPr lang="en-US" sz="4000" dirty="0" smtClean="0"/>
              <a:t>Women’s Ministries leader</a:t>
            </a:r>
            <a:endParaRPr lang="en-US" sz="4000" dirty="0"/>
          </a:p>
        </p:txBody>
      </p:sp>
      <p:sp>
        <p:nvSpPr>
          <p:cNvPr id="3" name="Content Placeholder 2"/>
          <p:cNvSpPr>
            <a:spLocks noGrp="1"/>
          </p:cNvSpPr>
          <p:nvPr>
            <p:ph idx="1"/>
          </p:nvPr>
        </p:nvSpPr>
        <p:spPr>
          <a:xfrm>
            <a:off x="628650" y="2347240"/>
            <a:ext cx="7886700" cy="3275518"/>
          </a:xfrm>
        </p:spPr>
        <p:txBody>
          <a:bodyPr>
            <a:normAutofit/>
          </a:bodyPr>
          <a:lstStyle/>
          <a:p>
            <a:pPr>
              <a:lnSpc>
                <a:spcPct val="100000"/>
              </a:lnSpc>
              <a:spcBef>
                <a:spcPts val="0"/>
              </a:spcBef>
            </a:pPr>
            <a:r>
              <a:rPr lang="en-US" dirty="0" smtClean="0"/>
              <a:t>When Erna recognized how to combine her gifts with her passion for teens, she organized hundreds of conferences for young girls and trained others to follow her example.</a:t>
            </a:r>
          </a:p>
          <a:p>
            <a:pPr>
              <a:lnSpc>
                <a:spcPct val="100000"/>
              </a:lnSpc>
              <a:spcBef>
                <a:spcPts val="0"/>
              </a:spcBef>
            </a:pPr>
            <a:endParaRPr lang="en-US" dirty="0" smtClean="0"/>
          </a:p>
          <a:p>
            <a:pPr>
              <a:lnSpc>
                <a:spcPct val="100000"/>
              </a:lnSpc>
              <a:spcBef>
                <a:spcPts val="0"/>
              </a:spcBef>
            </a:pPr>
            <a:r>
              <a:rPr lang="en-US" dirty="0"/>
              <a:t>Erna wishes she had known her spiritual gifts at the beginning of her career as pastor’s wife</a:t>
            </a:r>
            <a:r>
              <a:rPr lang="en-US" dirty="0" smtClean="0"/>
              <a:t>.</a:t>
            </a:r>
            <a:endParaRPr lang="en-US" dirty="0"/>
          </a:p>
        </p:txBody>
      </p:sp>
    </p:spTree>
    <p:extLst>
      <p:ext uri="{BB962C8B-B14F-4D97-AF65-F5344CB8AC3E}">
        <p14:creationId xmlns:p14="http://schemas.microsoft.com/office/powerpoint/2010/main" val="102650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 y="0"/>
            <a:ext cx="9112484" cy="6858000"/>
          </a:xfrm>
          <a:prstGeom prst="rect">
            <a:avLst/>
          </a:prstGeom>
        </p:spPr>
      </p:pic>
      <p:sp>
        <p:nvSpPr>
          <p:cNvPr id="2" name="Title 1"/>
          <p:cNvSpPr>
            <a:spLocks noGrp="1"/>
          </p:cNvSpPr>
          <p:nvPr>
            <p:ph type="title"/>
          </p:nvPr>
        </p:nvSpPr>
        <p:spPr>
          <a:xfrm>
            <a:off x="1577555" y="589415"/>
            <a:ext cx="7886700" cy="1325563"/>
          </a:xfrm>
        </p:spPr>
        <p:txBody>
          <a:bodyPr/>
          <a:lstStyle/>
          <a:p>
            <a:pPr algn="ctr"/>
            <a:r>
              <a:rPr lang="en-US" i="1" dirty="0" smtClean="0">
                <a:solidFill>
                  <a:schemeClr val="accent6">
                    <a:lumMod val="50000"/>
                  </a:schemeClr>
                </a:solidFill>
                <a:latin typeface="Palatino Linotype" charset="0"/>
                <a:ea typeface="Palatino Linotype" charset="0"/>
                <a:cs typeface="Palatino Linotype" charset="0"/>
              </a:rPr>
              <a:t>Mona </a:t>
            </a:r>
            <a:r>
              <a:rPr lang="en-US" i="1" dirty="0" err="1" smtClean="0">
                <a:solidFill>
                  <a:schemeClr val="accent6">
                    <a:lumMod val="50000"/>
                  </a:schemeClr>
                </a:solidFill>
                <a:latin typeface="Palatino Linotype" charset="0"/>
                <a:ea typeface="Palatino Linotype" charset="0"/>
                <a:cs typeface="Palatino Linotype" charset="0"/>
              </a:rPr>
              <a:t>Giheno</a:t>
            </a:r>
            <a:r>
              <a:rPr lang="en-US" i="1" dirty="0" smtClean="0">
                <a:solidFill>
                  <a:schemeClr val="accent6">
                    <a:lumMod val="50000"/>
                  </a:schemeClr>
                </a:solidFill>
                <a:latin typeface="Palatino Linotype" charset="0"/>
                <a:ea typeface="Palatino Linotype" charset="0"/>
                <a:cs typeface="Palatino Linotype" charset="0"/>
              </a:rPr>
              <a:t/>
            </a:r>
            <a:br>
              <a:rPr lang="en-US" i="1" dirty="0" smtClean="0">
                <a:solidFill>
                  <a:schemeClr val="accent6">
                    <a:lumMod val="50000"/>
                  </a:schemeClr>
                </a:solidFill>
                <a:latin typeface="Palatino Linotype" charset="0"/>
                <a:ea typeface="Palatino Linotype" charset="0"/>
                <a:cs typeface="Palatino Linotype" charset="0"/>
              </a:rPr>
            </a:br>
            <a:r>
              <a:rPr lang="en-US" sz="4000" dirty="0" smtClean="0"/>
              <a:t>mentor for young women</a:t>
            </a:r>
            <a:endParaRPr lang="en-US" sz="4000" dirty="0"/>
          </a:p>
        </p:txBody>
      </p:sp>
      <p:sp>
        <p:nvSpPr>
          <p:cNvPr id="3" name="Content Placeholder 2"/>
          <p:cNvSpPr>
            <a:spLocks noGrp="1"/>
          </p:cNvSpPr>
          <p:nvPr>
            <p:ph idx="1"/>
          </p:nvPr>
        </p:nvSpPr>
        <p:spPr>
          <a:xfrm>
            <a:off x="663156" y="2222440"/>
            <a:ext cx="7886700" cy="4351338"/>
          </a:xfrm>
        </p:spPr>
        <p:txBody>
          <a:bodyPr>
            <a:normAutofit lnSpcReduction="10000"/>
          </a:bodyPr>
          <a:lstStyle/>
          <a:p>
            <a:pPr>
              <a:lnSpc>
                <a:spcPct val="100000"/>
              </a:lnSpc>
              <a:spcBef>
                <a:spcPts val="0"/>
              </a:spcBef>
              <a:defRPr/>
            </a:pPr>
            <a:r>
              <a:rPr lang="en-US" dirty="0" smtClean="0"/>
              <a:t>Mona discovered her spiritual gifts are to teach and to reach out to teenage girls.</a:t>
            </a:r>
          </a:p>
          <a:p>
            <a:pPr marL="0" indent="0">
              <a:lnSpc>
                <a:spcPct val="100000"/>
              </a:lnSpc>
              <a:spcBef>
                <a:spcPts val="0"/>
              </a:spcBef>
              <a:buNone/>
              <a:defRPr/>
            </a:pPr>
            <a:endParaRPr lang="en-US" dirty="0"/>
          </a:p>
          <a:p>
            <a:pPr>
              <a:lnSpc>
                <a:spcPct val="100000"/>
              </a:lnSpc>
              <a:spcBef>
                <a:spcPts val="0"/>
              </a:spcBef>
              <a:defRPr/>
            </a:pPr>
            <a:r>
              <a:rPr lang="en-US" dirty="0" smtClean="0"/>
              <a:t>Now Mona presents the Women’s Ministries teen resource programs, </a:t>
            </a:r>
            <a:r>
              <a:rPr lang="en-US" i="1" dirty="0" smtClean="0"/>
              <a:t>Real Beauty, Real Me, Real Love, Real </a:t>
            </a:r>
            <a:r>
              <a:rPr lang="en-US" dirty="0" smtClean="0"/>
              <a:t>Friends. She also holds programs for little girls.</a:t>
            </a:r>
          </a:p>
          <a:p>
            <a:pPr marL="0" indent="0">
              <a:lnSpc>
                <a:spcPct val="100000"/>
              </a:lnSpc>
              <a:spcBef>
                <a:spcPts val="0"/>
              </a:spcBef>
              <a:buNone/>
              <a:defRPr/>
            </a:pPr>
            <a:endParaRPr lang="en-US" dirty="0"/>
          </a:p>
          <a:p>
            <a:pPr>
              <a:lnSpc>
                <a:spcPct val="100000"/>
              </a:lnSpc>
              <a:spcBef>
                <a:spcPts val="0"/>
              </a:spcBef>
            </a:pPr>
            <a:r>
              <a:rPr lang="en-US" dirty="0" smtClean="0"/>
              <a:t>Mona created and hosts a television </a:t>
            </a:r>
            <a:r>
              <a:rPr lang="en-US" dirty="0"/>
              <a:t>series for Hope TV </a:t>
            </a:r>
            <a:r>
              <a:rPr lang="en-US" dirty="0" smtClean="0"/>
              <a:t>Channel which is geared to young girls.</a:t>
            </a:r>
          </a:p>
        </p:txBody>
      </p:sp>
    </p:spTree>
    <p:extLst>
      <p:ext uri="{BB962C8B-B14F-4D97-AF65-F5344CB8AC3E}">
        <p14:creationId xmlns:p14="http://schemas.microsoft.com/office/powerpoint/2010/main" val="169226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 y="0"/>
            <a:ext cx="9112484" cy="6858000"/>
          </a:xfrm>
          <a:prstGeom prst="rect">
            <a:avLst/>
          </a:prstGeom>
        </p:spPr>
      </p:pic>
      <p:sp>
        <p:nvSpPr>
          <p:cNvPr id="2" name="Title 1"/>
          <p:cNvSpPr>
            <a:spLocks noGrp="1"/>
          </p:cNvSpPr>
          <p:nvPr>
            <p:ph type="title"/>
          </p:nvPr>
        </p:nvSpPr>
        <p:spPr>
          <a:xfrm>
            <a:off x="1059973" y="416885"/>
            <a:ext cx="7886700" cy="1325563"/>
          </a:xfrm>
        </p:spPr>
        <p:txBody>
          <a:bodyPr>
            <a:normAutofit fontScale="90000"/>
          </a:bodyPr>
          <a:lstStyle/>
          <a:p>
            <a:pPr algn="ctr"/>
            <a:r>
              <a:rPr lang="en-US" i="1" dirty="0" smtClean="0">
                <a:solidFill>
                  <a:schemeClr val="accent6">
                    <a:lumMod val="50000"/>
                  </a:schemeClr>
                </a:solidFill>
                <a:latin typeface="Palatino Linotype" charset="0"/>
                <a:ea typeface="Palatino Linotype" charset="0"/>
                <a:cs typeface="Palatino Linotype" charset="0"/>
              </a:rPr>
              <a:t>Catherine Booth</a:t>
            </a:r>
            <a:br>
              <a:rPr lang="en-US" i="1" dirty="0" smtClean="0">
                <a:solidFill>
                  <a:schemeClr val="accent6">
                    <a:lumMod val="50000"/>
                  </a:schemeClr>
                </a:solidFill>
                <a:latin typeface="Palatino Linotype" charset="0"/>
                <a:ea typeface="Palatino Linotype" charset="0"/>
                <a:cs typeface="Palatino Linotype" charset="0"/>
              </a:rPr>
            </a:br>
            <a:r>
              <a:rPr lang="en-US" dirty="0" smtClean="0"/>
              <a:t>mother of the army</a:t>
            </a:r>
            <a:br>
              <a:rPr lang="en-US" dirty="0" smtClean="0"/>
            </a:br>
            <a:r>
              <a:rPr lang="en-US" sz="2100" dirty="0"/>
              <a:t>1829-1890</a:t>
            </a:r>
          </a:p>
        </p:txBody>
      </p:sp>
      <p:sp>
        <p:nvSpPr>
          <p:cNvPr id="3" name="Content Placeholder 2"/>
          <p:cNvSpPr>
            <a:spLocks noGrp="1"/>
          </p:cNvSpPr>
          <p:nvPr>
            <p:ph idx="1"/>
          </p:nvPr>
        </p:nvSpPr>
        <p:spPr>
          <a:xfrm>
            <a:off x="628650" y="2532990"/>
            <a:ext cx="7886700" cy="3574511"/>
          </a:xfrm>
        </p:spPr>
        <p:txBody>
          <a:bodyPr>
            <a:normAutofit/>
          </a:bodyPr>
          <a:lstStyle/>
          <a:p>
            <a:pPr>
              <a:lnSpc>
                <a:spcPct val="100000"/>
              </a:lnSpc>
              <a:spcBef>
                <a:spcPts val="0"/>
              </a:spcBef>
              <a:defRPr/>
            </a:pPr>
            <a:r>
              <a:rPr lang="en-US" dirty="0"/>
              <a:t>Even while suffering from serious illnesses during her lifetime, Catherine and her husband William Booth began </a:t>
            </a:r>
            <a:r>
              <a:rPr lang="en-US" dirty="0" smtClean="0"/>
              <a:t>a movement </a:t>
            </a:r>
            <a:r>
              <a:rPr lang="en-US" dirty="0"/>
              <a:t>later called the Salvation Army.</a:t>
            </a:r>
          </a:p>
          <a:p>
            <a:pPr>
              <a:lnSpc>
                <a:spcPct val="100000"/>
              </a:lnSpc>
              <a:spcBef>
                <a:spcPts val="0"/>
              </a:spcBef>
              <a:defRPr/>
            </a:pPr>
            <a:endParaRPr lang="en-US" dirty="0" smtClean="0"/>
          </a:p>
          <a:p>
            <a:pPr>
              <a:lnSpc>
                <a:spcPct val="100000"/>
              </a:lnSpc>
              <a:spcBef>
                <a:spcPts val="0"/>
              </a:spcBef>
              <a:defRPr/>
            </a:pPr>
            <a:r>
              <a:rPr lang="en-US" dirty="0" smtClean="0"/>
              <a:t>At age nine Catherine’s passion </a:t>
            </a:r>
            <a:r>
              <a:rPr lang="en-US" dirty="0"/>
              <a:t>initiated her life-long mission for </a:t>
            </a:r>
            <a:r>
              <a:rPr lang="en-US" dirty="0" smtClean="0"/>
              <a:t>helping </a:t>
            </a:r>
            <a:r>
              <a:rPr lang="en-US" dirty="0"/>
              <a:t>the poor and </a:t>
            </a:r>
            <a:r>
              <a:rPr lang="en-US" dirty="0" smtClean="0"/>
              <a:t>oppressed.</a:t>
            </a:r>
          </a:p>
        </p:txBody>
      </p:sp>
    </p:spTree>
    <p:extLst>
      <p:ext uri="{BB962C8B-B14F-4D97-AF65-F5344CB8AC3E}">
        <p14:creationId xmlns:p14="http://schemas.microsoft.com/office/powerpoint/2010/main" val="168687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 y="0"/>
            <a:ext cx="9112484" cy="6858000"/>
          </a:xfrm>
          <a:prstGeom prst="rect">
            <a:avLst/>
          </a:prstGeom>
        </p:spPr>
      </p:pic>
      <p:sp>
        <p:nvSpPr>
          <p:cNvPr id="2" name="Title 1"/>
          <p:cNvSpPr>
            <a:spLocks noGrp="1"/>
          </p:cNvSpPr>
          <p:nvPr>
            <p:ph type="title"/>
          </p:nvPr>
        </p:nvSpPr>
        <p:spPr>
          <a:xfrm>
            <a:off x="990960" y="416885"/>
            <a:ext cx="7886700" cy="1325563"/>
          </a:xfrm>
        </p:spPr>
        <p:txBody>
          <a:bodyPr>
            <a:normAutofit fontScale="90000"/>
          </a:bodyPr>
          <a:lstStyle/>
          <a:p>
            <a:pPr algn="ctr"/>
            <a:r>
              <a:rPr lang="en-US" i="1" dirty="0" smtClean="0">
                <a:solidFill>
                  <a:schemeClr val="accent6">
                    <a:lumMod val="50000"/>
                  </a:schemeClr>
                </a:solidFill>
                <a:latin typeface="Palatino Linotype" charset="0"/>
                <a:ea typeface="Palatino Linotype" charset="0"/>
                <a:cs typeface="Palatino Linotype" charset="0"/>
              </a:rPr>
              <a:t>Ellen White</a:t>
            </a:r>
            <a:br>
              <a:rPr lang="en-US" i="1" dirty="0" smtClean="0">
                <a:solidFill>
                  <a:schemeClr val="accent6">
                    <a:lumMod val="50000"/>
                  </a:schemeClr>
                </a:solidFill>
                <a:latin typeface="Palatino Linotype" charset="0"/>
                <a:ea typeface="Palatino Linotype" charset="0"/>
                <a:cs typeface="Palatino Linotype" charset="0"/>
              </a:rPr>
            </a:br>
            <a:r>
              <a:rPr lang="en-US" dirty="0" smtClean="0"/>
              <a:t>messenger of God</a:t>
            </a:r>
            <a:br>
              <a:rPr lang="en-US" dirty="0" smtClean="0"/>
            </a:br>
            <a:r>
              <a:rPr lang="en-US" sz="2100" dirty="0"/>
              <a:t>1827-1915</a:t>
            </a:r>
          </a:p>
        </p:txBody>
      </p:sp>
      <p:sp>
        <p:nvSpPr>
          <p:cNvPr id="3" name="Content Placeholder 2"/>
          <p:cNvSpPr>
            <a:spLocks noGrp="1"/>
          </p:cNvSpPr>
          <p:nvPr>
            <p:ph idx="1"/>
          </p:nvPr>
        </p:nvSpPr>
        <p:spPr>
          <a:xfrm>
            <a:off x="628650" y="2343210"/>
            <a:ext cx="7886700" cy="4351338"/>
          </a:xfrm>
        </p:spPr>
        <p:txBody>
          <a:bodyPr>
            <a:normAutofit fontScale="92500" lnSpcReduction="10000"/>
          </a:bodyPr>
          <a:lstStyle/>
          <a:p>
            <a:pPr>
              <a:lnSpc>
                <a:spcPct val="100000"/>
              </a:lnSpc>
              <a:spcBef>
                <a:spcPts val="0"/>
              </a:spcBef>
              <a:defRPr/>
            </a:pPr>
            <a:r>
              <a:rPr lang="en-US" dirty="0" smtClean="0"/>
              <a:t>Even being poorly educated and suffering illness during childhood, Ellen White and her husband James helped found a worldwide spiritual movement later called the Seventh-day Adventist church.</a:t>
            </a:r>
            <a:endParaRPr lang="en-US" dirty="0"/>
          </a:p>
          <a:p>
            <a:pPr marL="0" indent="0">
              <a:lnSpc>
                <a:spcPct val="100000"/>
              </a:lnSpc>
              <a:spcBef>
                <a:spcPts val="0"/>
              </a:spcBef>
              <a:buNone/>
              <a:defRPr/>
            </a:pPr>
            <a:endParaRPr lang="en-US" dirty="0" smtClean="0"/>
          </a:p>
          <a:p>
            <a:pPr>
              <a:lnSpc>
                <a:spcPct val="100000"/>
              </a:lnSpc>
              <a:spcBef>
                <a:spcPts val="0"/>
              </a:spcBef>
              <a:defRPr/>
            </a:pPr>
            <a:r>
              <a:rPr lang="en-US" dirty="0" smtClean="0"/>
              <a:t>At age seventeen Ellen’s passion for sharing the Advent message did not diminish after the Great Disappointment when she received a vision.</a:t>
            </a:r>
            <a:endParaRPr lang="en-US" dirty="0"/>
          </a:p>
          <a:p>
            <a:pPr>
              <a:lnSpc>
                <a:spcPct val="100000"/>
              </a:lnSpc>
              <a:spcBef>
                <a:spcPts val="0"/>
              </a:spcBef>
              <a:defRPr/>
            </a:pPr>
            <a:endParaRPr lang="en-US" dirty="0" smtClean="0"/>
          </a:p>
          <a:p>
            <a:pPr>
              <a:lnSpc>
                <a:spcPct val="100000"/>
              </a:lnSpc>
              <a:spcBef>
                <a:spcPts val="0"/>
              </a:spcBef>
              <a:defRPr/>
            </a:pPr>
            <a:r>
              <a:rPr lang="en-US" dirty="0" smtClean="0"/>
              <a:t>Tasked by God to point out error, she found it difficult but did not refuse. </a:t>
            </a:r>
          </a:p>
          <a:p>
            <a:pPr marL="0" indent="0">
              <a:lnSpc>
                <a:spcPct val="100000"/>
              </a:lnSpc>
              <a:spcBef>
                <a:spcPts val="0"/>
              </a:spcBef>
              <a:buNone/>
              <a:defRPr/>
            </a:pPr>
            <a:endParaRPr lang="en-US" dirty="0"/>
          </a:p>
        </p:txBody>
      </p:sp>
    </p:spTree>
    <p:extLst>
      <p:ext uri="{BB962C8B-B14F-4D97-AF65-F5344CB8AC3E}">
        <p14:creationId xmlns:p14="http://schemas.microsoft.com/office/powerpoint/2010/main" val="82853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 y="0"/>
            <a:ext cx="9112484" cy="6858000"/>
          </a:xfrm>
          <a:prstGeom prst="rect">
            <a:avLst/>
          </a:prstGeom>
        </p:spPr>
      </p:pic>
      <p:sp>
        <p:nvSpPr>
          <p:cNvPr id="3" name="Content Placeholder 2"/>
          <p:cNvSpPr>
            <a:spLocks noGrp="1"/>
          </p:cNvSpPr>
          <p:nvPr>
            <p:ph idx="1"/>
          </p:nvPr>
        </p:nvSpPr>
        <p:spPr>
          <a:xfrm>
            <a:off x="628650" y="2398143"/>
            <a:ext cx="7886700" cy="4244646"/>
          </a:xfrm>
        </p:spPr>
        <p:txBody>
          <a:bodyPr>
            <a:normAutofit fontScale="92500" lnSpcReduction="20000"/>
          </a:bodyPr>
          <a:lstStyle/>
          <a:p>
            <a:pPr marL="0" indent="0">
              <a:lnSpc>
                <a:spcPct val="100000"/>
              </a:lnSpc>
              <a:spcBef>
                <a:spcPts val="0"/>
              </a:spcBef>
              <a:buNone/>
            </a:pPr>
            <a:r>
              <a:rPr lang="en-US" dirty="0" smtClean="0">
                <a:solidFill>
                  <a:schemeClr val="accent6">
                    <a:lumMod val="50000"/>
                  </a:schemeClr>
                </a:solidFill>
              </a:rPr>
              <a:t>Ellen G. White— </a:t>
            </a:r>
          </a:p>
          <a:p>
            <a:pPr>
              <a:lnSpc>
                <a:spcPct val="100000"/>
              </a:lnSpc>
              <a:spcBef>
                <a:spcPts val="0"/>
              </a:spcBef>
            </a:pPr>
            <a:r>
              <a:rPr lang="en-US" dirty="0" smtClean="0"/>
              <a:t>Wrote 40 books.</a:t>
            </a:r>
          </a:p>
          <a:p>
            <a:pPr>
              <a:lnSpc>
                <a:spcPct val="100000"/>
              </a:lnSpc>
              <a:spcBef>
                <a:spcPts val="0"/>
              </a:spcBef>
            </a:pPr>
            <a:r>
              <a:rPr lang="en-US" dirty="0" smtClean="0"/>
              <a:t>Published 5,000 periodical articles.</a:t>
            </a:r>
          </a:p>
          <a:p>
            <a:pPr>
              <a:lnSpc>
                <a:spcPct val="100000"/>
              </a:lnSpc>
              <a:spcBef>
                <a:spcPts val="0"/>
              </a:spcBef>
            </a:pPr>
            <a:r>
              <a:rPr lang="en-US" dirty="0" smtClean="0"/>
              <a:t>Penned 50,000 pages of manuscript.</a:t>
            </a:r>
          </a:p>
          <a:p>
            <a:pPr marL="0" indent="0">
              <a:lnSpc>
                <a:spcPct val="100000"/>
              </a:lnSpc>
              <a:spcBef>
                <a:spcPts val="0"/>
              </a:spcBef>
              <a:buNone/>
            </a:pPr>
            <a:endParaRPr lang="en-US" dirty="0"/>
          </a:p>
          <a:p>
            <a:pPr marL="0" indent="0">
              <a:lnSpc>
                <a:spcPct val="100000"/>
              </a:lnSpc>
              <a:spcBef>
                <a:spcPts val="0"/>
              </a:spcBef>
              <a:buNone/>
            </a:pPr>
            <a:r>
              <a:rPr lang="en-US" dirty="0" smtClean="0">
                <a:solidFill>
                  <a:schemeClr val="accent6">
                    <a:lumMod val="50000"/>
                  </a:schemeClr>
                </a:solidFill>
              </a:rPr>
              <a:t>EGW legacy includes:</a:t>
            </a:r>
          </a:p>
          <a:p>
            <a:pPr>
              <a:lnSpc>
                <a:spcPct val="100000"/>
              </a:lnSpc>
              <a:spcBef>
                <a:spcPts val="0"/>
              </a:spcBef>
            </a:pPr>
            <a:r>
              <a:rPr lang="en-US" dirty="0" smtClean="0"/>
              <a:t>Being the most translated woman in the history of literature.</a:t>
            </a:r>
          </a:p>
          <a:p>
            <a:pPr>
              <a:lnSpc>
                <a:spcPct val="100000"/>
              </a:lnSpc>
              <a:spcBef>
                <a:spcPts val="0"/>
              </a:spcBef>
            </a:pPr>
            <a:r>
              <a:rPr lang="en-US" dirty="0" smtClean="0"/>
              <a:t>Being the most translated American author of either gender.</a:t>
            </a:r>
          </a:p>
          <a:p>
            <a:pPr>
              <a:lnSpc>
                <a:spcPct val="100000"/>
              </a:lnSpc>
              <a:spcBef>
                <a:spcPts val="0"/>
              </a:spcBef>
            </a:pPr>
            <a:r>
              <a:rPr lang="en-US" dirty="0" smtClean="0"/>
              <a:t>Having </a:t>
            </a:r>
            <a:r>
              <a:rPr lang="en-US" i="1" dirty="0" smtClean="0"/>
              <a:t>Steps to Christ </a:t>
            </a:r>
            <a:r>
              <a:rPr lang="en-US" dirty="0" smtClean="0"/>
              <a:t>published in more than 140 languages.</a:t>
            </a:r>
          </a:p>
          <a:p>
            <a:pPr>
              <a:lnSpc>
                <a:spcPct val="100000"/>
              </a:lnSpc>
              <a:spcBef>
                <a:spcPts val="0"/>
              </a:spcBef>
            </a:pPr>
            <a:endParaRPr lang="en-US" dirty="0" smtClean="0"/>
          </a:p>
        </p:txBody>
      </p:sp>
      <p:sp>
        <p:nvSpPr>
          <p:cNvPr id="6" name="Title 1"/>
          <p:cNvSpPr>
            <a:spLocks noGrp="1"/>
          </p:cNvSpPr>
          <p:nvPr>
            <p:ph type="title"/>
          </p:nvPr>
        </p:nvSpPr>
        <p:spPr>
          <a:xfrm>
            <a:off x="990960" y="434138"/>
            <a:ext cx="7886700" cy="1325563"/>
          </a:xfrm>
        </p:spPr>
        <p:txBody>
          <a:bodyPr>
            <a:normAutofit fontScale="90000"/>
          </a:bodyPr>
          <a:lstStyle/>
          <a:p>
            <a:pPr algn="ctr"/>
            <a:r>
              <a:rPr lang="en-US" i="1" dirty="0" smtClean="0">
                <a:solidFill>
                  <a:schemeClr val="accent6">
                    <a:lumMod val="50000"/>
                  </a:schemeClr>
                </a:solidFill>
                <a:latin typeface="Palatino Linotype" charset="0"/>
                <a:ea typeface="Palatino Linotype" charset="0"/>
                <a:cs typeface="Palatino Linotype" charset="0"/>
              </a:rPr>
              <a:t>Ellen White</a:t>
            </a:r>
            <a:br>
              <a:rPr lang="en-US" i="1" dirty="0" smtClean="0">
                <a:solidFill>
                  <a:schemeClr val="accent6">
                    <a:lumMod val="50000"/>
                  </a:schemeClr>
                </a:solidFill>
                <a:latin typeface="Palatino Linotype" charset="0"/>
                <a:ea typeface="Palatino Linotype" charset="0"/>
                <a:cs typeface="Palatino Linotype" charset="0"/>
              </a:rPr>
            </a:br>
            <a:r>
              <a:rPr lang="en-US" dirty="0" smtClean="0"/>
              <a:t>messenger of God</a:t>
            </a:r>
            <a:br>
              <a:rPr lang="en-US" dirty="0" smtClean="0"/>
            </a:br>
            <a:r>
              <a:rPr lang="en-US" sz="2100" dirty="0"/>
              <a:t>1827-1915</a:t>
            </a:r>
          </a:p>
        </p:txBody>
      </p:sp>
    </p:spTree>
    <p:extLst>
      <p:ext uri="{BB962C8B-B14F-4D97-AF65-F5344CB8AC3E}">
        <p14:creationId xmlns:p14="http://schemas.microsoft.com/office/powerpoint/2010/main" val="52132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422279" y="779194"/>
            <a:ext cx="7886700" cy="1325563"/>
          </a:xfrm>
        </p:spPr>
        <p:txBody>
          <a:bodyPr/>
          <a:lstStyle/>
          <a:p>
            <a:pPr algn="ctr"/>
            <a:r>
              <a:rPr lang="en-US" dirty="0" smtClean="0">
                <a:solidFill>
                  <a:schemeClr val="bg1"/>
                </a:solidFill>
                <a:latin typeface="+mn-lt"/>
              </a:rPr>
              <a:t>Our </a:t>
            </a:r>
            <a:r>
              <a:rPr lang="en-US" b="1" dirty="0" smtClean="0">
                <a:solidFill>
                  <a:schemeClr val="bg1"/>
                </a:solidFill>
                <a:latin typeface="+mn-lt"/>
              </a:rPr>
              <a:t>Roles</a:t>
            </a:r>
            <a:r>
              <a:rPr lang="en-US" dirty="0" smtClean="0">
                <a:solidFill>
                  <a:schemeClr val="bg1"/>
                </a:solidFill>
                <a:latin typeface="+mn-lt"/>
              </a:rPr>
              <a:t> and </a:t>
            </a:r>
            <a:r>
              <a:rPr lang="en-US" b="1" dirty="0" smtClean="0">
                <a:solidFill>
                  <a:schemeClr val="bg1"/>
                </a:solidFill>
                <a:latin typeface="+mn-lt"/>
              </a:rPr>
              <a:t>Responsibilities</a:t>
            </a:r>
            <a:endParaRPr lang="en-US" b="1" dirty="0">
              <a:solidFill>
                <a:schemeClr val="bg1"/>
              </a:solidFill>
              <a:latin typeface="+mn-lt"/>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When you identify your gifts and passion,</a:t>
            </a:r>
          </a:p>
          <a:p>
            <a:pPr marL="0" indent="0" algn="ctr">
              <a:buNone/>
            </a:pPr>
            <a:r>
              <a:rPr lang="en-US" dirty="0" smtClean="0"/>
              <a:t>you have the responsibility for using them</a:t>
            </a:r>
          </a:p>
          <a:p>
            <a:pPr marL="0" indent="0" algn="ctr">
              <a:buNone/>
            </a:pPr>
            <a:r>
              <a:rPr lang="en-US" dirty="0" smtClean="0"/>
              <a:t>to share the good news.</a:t>
            </a:r>
          </a:p>
          <a:p>
            <a:endParaRPr lang="en-US" dirty="0"/>
          </a:p>
        </p:txBody>
      </p:sp>
    </p:spTree>
    <p:extLst>
      <p:ext uri="{BB962C8B-B14F-4D97-AF65-F5344CB8AC3E}">
        <p14:creationId xmlns:p14="http://schemas.microsoft.com/office/powerpoint/2010/main" val="140780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525796" y="623918"/>
            <a:ext cx="7886700" cy="1325563"/>
          </a:xfrm>
        </p:spPr>
        <p:txBody>
          <a:bodyPr/>
          <a:lstStyle/>
          <a:p>
            <a:pPr algn="ctr"/>
            <a:r>
              <a:rPr lang="en-US" b="1" dirty="0" smtClean="0">
                <a:solidFill>
                  <a:schemeClr val="bg1"/>
                </a:solidFill>
                <a:latin typeface="+mn-lt"/>
              </a:rPr>
              <a:t>Nine</a:t>
            </a:r>
            <a:r>
              <a:rPr lang="en-US" dirty="0" smtClean="0">
                <a:solidFill>
                  <a:schemeClr val="bg1"/>
                </a:solidFill>
                <a:latin typeface="+mn-lt"/>
              </a:rPr>
              <a:t> Spiritual Gifts</a:t>
            </a:r>
            <a:br>
              <a:rPr lang="en-US" dirty="0" smtClean="0">
                <a:solidFill>
                  <a:schemeClr val="bg1"/>
                </a:solidFill>
                <a:latin typeface="+mn-lt"/>
              </a:rPr>
            </a:br>
            <a:r>
              <a:rPr lang="en-US" sz="2100" dirty="0"/>
              <a:t>1 Corinthians 12:8-10, </a:t>
            </a:r>
            <a:r>
              <a:rPr lang="en-US" sz="2100" i="1" dirty="0"/>
              <a:t>New King James Version</a:t>
            </a:r>
          </a:p>
        </p:txBody>
      </p:sp>
      <p:sp>
        <p:nvSpPr>
          <p:cNvPr id="3" name="Content Placeholder 2"/>
          <p:cNvSpPr>
            <a:spLocks noGrp="1"/>
          </p:cNvSpPr>
          <p:nvPr>
            <p:ph idx="1"/>
          </p:nvPr>
        </p:nvSpPr>
        <p:spPr>
          <a:xfrm>
            <a:off x="3251081" y="2291452"/>
            <a:ext cx="4650715" cy="4351338"/>
          </a:xfrm>
        </p:spPr>
        <p:txBody>
          <a:bodyPr>
            <a:normAutofit/>
          </a:bodyPr>
          <a:lstStyle/>
          <a:p>
            <a:pPr marL="514350" indent="-514350">
              <a:lnSpc>
                <a:spcPct val="100000"/>
              </a:lnSpc>
              <a:spcBef>
                <a:spcPts val="0"/>
              </a:spcBef>
              <a:buFont typeface="+mj-lt"/>
              <a:buAutoNum type="arabicPeriod"/>
            </a:pPr>
            <a:r>
              <a:rPr lang="en-US" dirty="0" smtClean="0"/>
              <a:t>Wisdom</a:t>
            </a:r>
          </a:p>
          <a:p>
            <a:pPr marL="514350" indent="-514350">
              <a:lnSpc>
                <a:spcPct val="100000"/>
              </a:lnSpc>
              <a:spcBef>
                <a:spcPts val="0"/>
              </a:spcBef>
              <a:buFont typeface="+mj-lt"/>
              <a:buAutoNum type="arabicPeriod"/>
            </a:pPr>
            <a:r>
              <a:rPr lang="en-US" dirty="0" smtClean="0"/>
              <a:t>Knowledge</a:t>
            </a:r>
          </a:p>
          <a:p>
            <a:pPr marL="514350" indent="-514350">
              <a:lnSpc>
                <a:spcPct val="100000"/>
              </a:lnSpc>
              <a:spcBef>
                <a:spcPts val="0"/>
              </a:spcBef>
              <a:buFont typeface="+mj-lt"/>
              <a:buAutoNum type="arabicPeriod"/>
            </a:pPr>
            <a:r>
              <a:rPr lang="en-US" dirty="0" smtClean="0"/>
              <a:t>Faith</a:t>
            </a:r>
          </a:p>
          <a:p>
            <a:pPr marL="514350" indent="-514350">
              <a:lnSpc>
                <a:spcPct val="100000"/>
              </a:lnSpc>
              <a:spcBef>
                <a:spcPts val="0"/>
              </a:spcBef>
              <a:buFont typeface="+mj-lt"/>
              <a:buAutoNum type="arabicPeriod"/>
            </a:pPr>
            <a:r>
              <a:rPr lang="en-US" dirty="0" smtClean="0"/>
              <a:t>Healing</a:t>
            </a:r>
          </a:p>
          <a:p>
            <a:pPr marL="514350" indent="-514350">
              <a:lnSpc>
                <a:spcPct val="100000"/>
              </a:lnSpc>
              <a:spcBef>
                <a:spcPts val="0"/>
              </a:spcBef>
              <a:buFont typeface="+mj-lt"/>
              <a:buAutoNum type="arabicPeriod"/>
            </a:pPr>
            <a:r>
              <a:rPr lang="en-US" dirty="0" smtClean="0"/>
              <a:t>Miracles</a:t>
            </a:r>
          </a:p>
          <a:p>
            <a:pPr marL="514350" indent="-514350">
              <a:lnSpc>
                <a:spcPct val="100000"/>
              </a:lnSpc>
              <a:spcBef>
                <a:spcPts val="0"/>
              </a:spcBef>
              <a:buFont typeface="+mj-lt"/>
              <a:buAutoNum type="arabicPeriod"/>
            </a:pPr>
            <a:r>
              <a:rPr lang="en-US" dirty="0" smtClean="0"/>
              <a:t>Prophecy</a:t>
            </a:r>
          </a:p>
          <a:p>
            <a:pPr marL="514350" indent="-514350">
              <a:lnSpc>
                <a:spcPct val="100000"/>
              </a:lnSpc>
              <a:spcBef>
                <a:spcPts val="0"/>
              </a:spcBef>
              <a:buFont typeface="+mj-lt"/>
              <a:buAutoNum type="arabicPeriod"/>
            </a:pPr>
            <a:r>
              <a:rPr lang="en-US" dirty="0" smtClean="0"/>
              <a:t>Discernment</a:t>
            </a:r>
          </a:p>
          <a:p>
            <a:pPr marL="514350" indent="-514350">
              <a:lnSpc>
                <a:spcPct val="100000"/>
              </a:lnSpc>
              <a:spcBef>
                <a:spcPts val="0"/>
              </a:spcBef>
              <a:buFont typeface="+mj-lt"/>
              <a:buAutoNum type="arabicPeriod"/>
            </a:pPr>
            <a:r>
              <a:rPr lang="en-US" dirty="0" smtClean="0"/>
              <a:t>Speaking in tongues</a:t>
            </a:r>
          </a:p>
          <a:p>
            <a:pPr marL="514350" indent="-514350">
              <a:lnSpc>
                <a:spcPct val="100000"/>
              </a:lnSpc>
              <a:spcBef>
                <a:spcPts val="0"/>
              </a:spcBef>
              <a:buFont typeface="+mj-lt"/>
              <a:buAutoNum type="arabicPeriod"/>
            </a:pPr>
            <a:r>
              <a:rPr lang="en-US" dirty="0" smtClean="0"/>
              <a:t>Interpretation of tongues</a:t>
            </a:r>
          </a:p>
        </p:txBody>
      </p:sp>
    </p:spTree>
    <p:extLst>
      <p:ext uri="{BB962C8B-B14F-4D97-AF65-F5344CB8AC3E}">
        <p14:creationId xmlns:p14="http://schemas.microsoft.com/office/powerpoint/2010/main" val="1658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301511" y="658426"/>
            <a:ext cx="7886700" cy="1325563"/>
          </a:xfrm>
        </p:spPr>
        <p:txBody>
          <a:bodyPr/>
          <a:lstStyle/>
          <a:p>
            <a:pPr algn="ctr"/>
            <a:r>
              <a:rPr lang="en-US" b="1" dirty="0" smtClean="0">
                <a:solidFill>
                  <a:schemeClr val="bg1"/>
                </a:solidFill>
                <a:latin typeface="+mn-lt"/>
              </a:rPr>
              <a:t>Seven </a:t>
            </a:r>
            <a:r>
              <a:rPr lang="en-US" dirty="0" smtClean="0">
                <a:solidFill>
                  <a:schemeClr val="bg1"/>
                </a:solidFill>
                <a:latin typeface="+mn-lt"/>
              </a:rPr>
              <a:t>Spiritual Gifts</a:t>
            </a:r>
            <a:br>
              <a:rPr lang="en-US" dirty="0" smtClean="0">
                <a:solidFill>
                  <a:schemeClr val="bg1"/>
                </a:solidFill>
                <a:latin typeface="+mn-lt"/>
              </a:rPr>
            </a:br>
            <a:r>
              <a:rPr lang="en-US" sz="2100" dirty="0"/>
              <a:t>Romans 12:6-8, </a:t>
            </a:r>
            <a:r>
              <a:rPr lang="en-US" sz="2100" i="1" dirty="0"/>
              <a:t>New King James Version</a:t>
            </a:r>
          </a:p>
        </p:txBody>
      </p:sp>
      <p:sp>
        <p:nvSpPr>
          <p:cNvPr id="3" name="Content Placeholder 2"/>
          <p:cNvSpPr>
            <a:spLocks noGrp="1"/>
          </p:cNvSpPr>
          <p:nvPr>
            <p:ph idx="1"/>
          </p:nvPr>
        </p:nvSpPr>
        <p:spPr>
          <a:xfrm>
            <a:off x="3182066" y="2463981"/>
            <a:ext cx="4115878" cy="4351338"/>
          </a:xfrm>
        </p:spPr>
        <p:txBody>
          <a:bodyPr>
            <a:normAutofit/>
          </a:bodyPr>
          <a:lstStyle/>
          <a:p>
            <a:pPr marL="514350" indent="-514350">
              <a:lnSpc>
                <a:spcPct val="100000"/>
              </a:lnSpc>
              <a:spcBef>
                <a:spcPts val="0"/>
              </a:spcBef>
              <a:buFont typeface="+mj-lt"/>
              <a:buAutoNum type="arabicPeriod"/>
            </a:pPr>
            <a:r>
              <a:rPr lang="en-US" dirty="0" smtClean="0"/>
              <a:t>Prophecy</a:t>
            </a:r>
          </a:p>
          <a:p>
            <a:pPr marL="514350" indent="-514350">
              <a:lnSpc>
                <a:spcPct val="100000"/>
              </a:lnSpc>
              <a:spcBef>
                <a:spcPts val="0"/>
              </a:spcBef>
              <a:buFont typeface="+mj-lt"/>
              <a:buAutoNum type="arabicPeriod"/>
            </a:pPr>
            <a:r>
              <a:rPr lang="en-US" dirty="0" smtClean="0"/>
              <a:t>Ministry</a:t>
            </a:r>
          </a:p>
          <a:p>
            <a:pPr marL="514350" indent="-514350">
              <a:lnSpc>
                <a:spcPct val="100000"/>
              </a:lnSpc>
              <a:spcBef>
                <a:spcPts val="0"/>
              </a:spcBef>
              <a:buFont typeface="+mj-lt"/>
              <a:buAutoNum type="arabicPeriod"/>
            </a:pPr>
            <a:r>
              <a:rPr lang="en-US" dirty="0" smtClean="0"/>
              <a:t>Teaching</a:t>
            </a:r>
          </a:p>
          <a:p>
            <a:pPr marL="514350" indent="-514350">
              <a:lnSpc>
                <a:spcPct val="100000"/>
              </a:lnSpc>
              <a:spcBef>
                <a:spcPts val="0"/>
              </a:spcBef>
              <a:buFont typeface="+mj-lt"/>
              <a:buAutoNum type="arabicPeriod"/>
            </a:pPr>
            <a:r>
              <a:rPr lang="en-US" dirty="0" smtClean="0"/>
              <a:t>Exhortation</a:t>
            </a:r>
          </a:p>
          <a:p>
            <a:pPr marL="514350" indent="-514350">
              <a:lnSpc>
                <a:spcPct val="100000"/>
              </a:lnSpc>
              <a:spcBef>
                <a:spcPts val="0"/>
              </a:spcBef>
              <a:buFont typeface="+mj-lt"/>
              <a:buAutoNum type="arabicPeriod"/>
            </a:pPr>
            <a:r>
              <a:rPr lang="en-US" dirty="0" smtClean="0"/>
              <a:t>Giving</a:t>
            </a:r>
          </a:p>
          <a:p>
            <a:pPr marL="514350" indent="-514350">
              <a:lnSpc>
                <a:spcPct val="100000"/>
              </a:lnSpc>
              <a:spcBef>
                <a:spcPts val="0"/>
              </a:spcBef>
              <a:buFont typeface="+mj-lt"/>
              <a:buAutoNum type="arabicPeriod"/>
            </a:pPr>
            <a:r>
              <a:rPr lang="en-US" dirty="0" smtClean="0"/>
              <a:t>Leadership</a:t>
            </a:r>
          </a:p>
          <a:p>
            <a:pPr marL="514350" indent="-514350">
              <a:lnSpc>
                <a:spcPct val="100000"/>
              </a:lnSpc>
              <a:spcBef>
                <a:spcPts val="0"/>
              </a:spcBef>
              <a:buFont typeface="+mj-lt"/>
              <a:buAutoNum type="arabicPeriod"/>
            </a:pPr>
            <a:r>
              <a:rPr lang="en-US" dirty="0" smtClean="0"/>
              <a:t>Mercy</a:t>
            </a:r>
          </a:p>
        </p:txBody>
      </p:sp>
    </p:spTree>
    <p:extLst>
      <p:ext uri="{BB962C8B-B14F-4D97-AF65-F5344CB8AC3E}">
        <p14:creationId xmlns:p14="http://schemas.microsoft.com/office/powerpoint/2010/main" val="44789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525132" y="986227"/>
            <a:ext cx="7886700" cy="1325563"/>
          </a:xfrm>
        </p:spPr>
        <p:txBody>
          <a:bodyPr/>
          <a:lstStyle/>
          <a:p>
            <a:pPr algn="ctr"/>
            <a:r>
              <a:rPr lang="en-US" dirty="0" smtClean="0">
                <a:solidFill>
                  <a:schemeClr val="accent6">
                    <a:lumMod val="50000"/>
                  </a:schemeClr>
                </a:solidFill>
                <a:latin typeface="+mn-lt"/>
              </a:rPr>
              <a:t>Our </a:t>
            </a:r>
            <a:r>
              <a:rPr lang="en-US" b="1" dirty="0" smtClean="0">
                <a:solidFill>
                  <a:schemeClr val="accent6">
                    <a:lumMod val="50000"/>
                  </a:schemeClr>
                </a:solidFill>
                <a:latin typeface="+mn-lt"/>
              </a:rPr>
              <a:t>Roles</a:t>
            </a:r>
            <a:r>
              <a:rPr lang="en-US" dirty="0" smtClean="0">
                <a:solidFill>
                  <a:schemeClr val="accent6">
                    <a:lumMod val="50000"/>
                  </a:schemeClr>
                </a:solidFill>
                <a:latin typeface="+mn-lt"/>
              </a:rPr>
              <a:t> and </a:t>
            </a:r>
            <a:r>
              <a:rPr lang="en-US" b="1" dirty="0" smtClean="0">
                <a:solidFill>
                  <a:schemeClr val="accent6">
                    <a:lumMod val="50000"/>
                  </a:schemeClr>
                </a:solidFill>
                <a:latin typeface="+mn-lt"/>
              </a:rPr>
              <a:t>Responsibilities</a:t>
            </a:r>
            <a:endParaRPr lang="en-US" b="1" dirty="0">
              <a:solidFill>
                <a:schemeClr val="accent6">
                  <a:lumMod val="50000"/>
                </a:schemeClr>
              </a:solidFill>
              <a:latin typeface="+mn-lt"/>
            </a:endParaRPr>
          </a:p>
        </p:txBody>
      </p:sp>
      <p:sp>
        <p:nvSpPr>
          <p:cNvPr id="3" name="Content Placeholder 2"/>
          <p:cNvSpPr>
            <a:spLocks noGrp="1"/>
          </p:cNvSpPr>
          <p:nvPr>
            <p:ph idx="1"/>
          </p:nvPr>
        </p:nvSpPr>
        <p:spPr>
          <a:xfrm>
            <a:off x="507879" y="1483744"/>
            <a:ext cx="7886700" cy="1570007"/>
          </a:xfrm>
        </p:spPr>
        <p:txBody>
          <a:bodyPr>
            <a:noAutofit/>
          </a:bodyPr>
          <a:lstStyle/>
          <a:p>
            <a:pPr marL="0" indent="0">
              <a:buNone/>
            </a:pPr>
            <a:endParaRPr lang="en-US" sz="3200" dirty="0" smtClean="0"/>
          </a:p>
          <a:p>
            <a:pPr marL="0" indent="0">
              <a:buNone/>
            </a:pPr>
            <a:endParaRPr lang="en-US" sz="3200" dirty="0" smtClean="0"/>
          </a:p>
          <a:p>
            <a:pPr marL="0" indent="0" algn="ctr">
              <a:buNone/>
            </a:pPr>
            <a:endParaRPr lang="en-US" sz="3200" dirty="0" smtClean="0"/>
          </a:p>
          <a:p>
            <a:pPr marL="0" indent="0" algn="ctr">
              <a:buNone/>
            </a:pPr>
            <a:r>
              <a:rPr lang="en-US" sz="3200" dirty="0" smtClean="0"/>
              <a:t>BELIEVERS </a:t>
            </a:r>
            <a:r>
              <a:rPr lang="en-US" sz="3200" b="1" dirty="0" smtClean="0">
                <a:solidFill>
                  <a:schemeClr val="accent6">
                    <a:lumMod val="50000"/>
                  </a:schemeClr>
                </a:solidFill>
              </a:rPr>
              <a:t>ARE CALLED </a:t>
            </a:r>
            <a:r>
              <a:rPr lang="en-US" sz="3200" dirty="0" smtClean="0"/>
              <a:t>TO SERVICE.</a:t>
            </a:r>
            <a:endParaRPr lang="en-US" sz="3200" dirty="0"/>
          </a:p>
        </p:txBody>
      </p:sp>
    </p:spTree>
    <p:extLst>
      <p:ext uri="{BB962C8B-B14F-4D97-AF65-F5344CB8AC3E}">
        <p14:creationId xmlns:p14="http://schemas.microsoft.com/office/powerpoint/2010/main" val="98995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396815" y="1173192"/>
            <a:ext cx="7946005" cy="1311126"/>
          </a:xfrm>
        </p:spPr>
        <p:txBody>
          <a:bodyPr/>
          <a:lstStyle/>
          <a:p>
            <a:pPr algn="ctr"/>
            <a:r>
              <a:rPr lang="en-US" dirty="0" smtClean="0">
                <a:solidFill>
                  <a:schemeClr val="accent6">
                    <a:lumMod val="50000"/>
                  </a:schemeClr>
                </a:solidFill>
                <a:latin typeface="+mn-lt"/>
              </a:rPr>
              <a:t>Our </a:t>
            </a:r>
            <a:r>
              <a:rPr lang="en-US" b="1" dirty="0" smtClean="0">
                <a:solidFill>
                  <a:schemeClr val="accent6">
                    <a:lumMod val="50000"/>
                  </a:schemeClr>
                </a:solidFill>
                <a:latin typeface="+mn-lt"/>
              </a:rPr>
              <a:t>Roles</a:t>
            </a:r>
            <a:r>
              <a:rPr lang="en-US" dirty="0" smtClean="0">
                <a:solidFill>
                  <a:schemeClr val="accent6">
                    <a:lumMod val="50000"/>
                  </a:schemeClr>
                </a:solidFill>
                <a:latin typeface="+mn-lt"/>
              </a:rPr>
              <a:t> and </a:t>
            </a:r>
            <a:r>
              <a:rPr lang="en-US" b="1" dirty="0" smtClean="0">
                <a:solidFill>
                  <a:schemeClr val="accent6">
                    <a:lumMod val="50000"/>
                  </a:schemeClr>
                </a:solidFill>
                <a:latin typeface="+mn-lt"/>
              </a:rPr>
              <a:t>Responsibilities</a:t>
            </a:r>
            <a:endParaRPr lang="en-US" b="1" dirty="0">
              <a:solidFill>
                <a:schemeClr val="accent6">
                  <a:lumMod val="50000"/>
                </a:schemeClr>
              </a:solidFill>
              <a:latin typeface="+mn-lt"/>
            </a:endParaRPr>
          </a:p>
        </p:txBody>
      </p:sp>
      <p:sp>
        <p:nvSpPr>
          <p:cNvPr id="3" name="Content Placeholder 2"/>
          <p:cNvSpPr>
            <a:spLocks noGrp="1"/>
          </p:cNvSpPr>
          <p:nvPr>
            <p:ph idx="1"/>
          </p:nvPr>
        </p:nvSpPr>
        <p:spPr>
          <a:xfrm>
            <a:off x="352604" y="2101671"/>
            <a:ext cx="7886700" cy="4351338"/>
          </a:xfrm>
        </p:spPr>
        <p:txBody>
          <a:bodyPr/>
          <a:lstStyle/>
          <a:p>
            <a:pPr marL="0" indent="0">
              <a:buNone/>
            </a:pPr>
            <a:endParaRPr lang="en-US" dirty="0" smtClean="0"/>
          </a:p>
          <a:p>
            <a:pPr marL="0" indent="0">
              <a:buNone/>
            </a:pPr>
            <a:endParaRPr lang="en-US" dirty="0"/>
          </a:p>
          <a:p>
            <a:pPr marL="0" indent="0" algn="ctr">
              <a:buNone/>
            </a:pPr>
            <a:r>
              <a:rPr lang="en-US" b="1" dirty="0" smtClean="0">
                <a:solidFill>
                  <a:schemeClr val="accent6">
                    <a:lumMod val="50000"/>
                  </a:schemeClr>
                </a:solidFill>
              </a:rPr>
              <a:t>WHEN YOU KNOW YOUR GIFT, </a:t>
            </a:r>
          </a:p>
          <a:p>
            <a:pPr marL="0" indent="0" algn="ctr">
              <a:buNone/>
            </a:pPr>
            <a:r>
              <a:rPr lang="en-US" dirty="0" smtClean="0">
                <a:solidFill>
                  <a:srgbClr val="C00000"/>
                </a:solidFill>
              </a:rPr>
              <a:t>YOU KNOW YOUR MINISTRY.</a:t>
            </a:r>
          </a:p>
        </p:txBody>
      </p:sp>
    </p:spTree>
    <p:extLst>
      <p:ext uri="{BB962C8B-B14F-4D97-AF65-F5344CB8AC3E}">
        <p14:creationId xmlns:p14="http://schemas.microsoft.com/office/powerpoint/2010/main" val="178027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197994" y="692929"/>
            <a:ext cx="7886700" cy="1325563"/>
          </a:xfrm>
        </p:spPr>
        <p:txBody>
          <a:bodyPr>
            <a:normAutofit/>
          </a:bodyPr>
          <a:lstStyle/>
          <a:p>
            <a:pPr algn="ctr"/>
            <a:r>
              <a:rPr lang="en-US" dirty="0" smtClean="0">
                <a:solidFill>
                  <a:schemeClr val="bg1"/>
                </a:solidFill>
                <a:latin typeface="Calibri" charset="0"/>
                <a:ea typeface="Calibri" charset="0"/>
                <a:cs typeface="Calibri" charset="0"/>
              </a:rPr>
              <a:t>GIFTED TO </a:t>
            </a:r>
            <a:r>
              <a:rPr lang="en-US" b="1" dirty="0" smtClean="0">
                <a:solidFill>
                  <a:schemeClr val="bg1"/>
                </a:solidFill>
                <a:latin typeface="Calibri" charset="0"/>
                <a:ea typeface="Calibri" charset="0"/>
                <a:cs typeface="Calibri" charset="0"/>
              </a:rPr>
              <a:t>SERVE</a:t>
            </a:r>
            <a:br>
              <a:rPr lang="en-US" b="1" dirty="0" smtClean="0">
                <a:solidFill>
                  <a:schemeClr val="bg1"/>
                </a:solidFill>
                <a:latin typeface="Calibri" charset="0"/>
                <a:ea typeface="Calibri" charset="0"/>
                <a:cs typeface="Calibri" charset="0"/>
              </a:rPr>
            </a:br>
            <a:r>
              <a:rPr lang="en-US" sz="2100" dirty="0" smtClean="0">
                <a:latin typeface="Calibri" charset="0"/>
                <a:ea typeface="Calibri" charset="0"/>
                <a:cs typeface="Calibri" charset="0"/>
              </a:rPr>
              <a:t>1 CORINTHIANS 13:1, </a:t>
            </a:r>
            <a:r>
              <a:rPr lang="en-US" sz="2100" i="1" dirty="0" smtClean="0">
                <a:latin typeface="Calibri" charset="0"/>
                <a:ea typeface="Calibri" charset="0"/>
                <a:cs typeface="Calibri" charset="0"/>
              </a:rPr>
              <a:t>THE LIVING BIBLE</a:t>
            </a:r>
            <a:endParaRPr lang="en-US" sz="2100" dirty="0">
              <a:latin typeface="Calibri" charset="0"/>
              <a:ea typeface="Calibri" charset="0"/>
              <a:cs typeface="Calibri" charset="0"/>
            </a:endParaRPr>
          </a:p>
        </p:txBody>
      </p:sp>
      <p:sp>
        <p:nvSpPr>
          <p:cNvPr id="3" name="Content Placeholder 2"/>
          <p:cNvSpPr>
            <a:spLocks noGrp="1"/>
          </p:cNvSpPr>
          <p:nvPr>
            <p:ph idx="1"/>
          </p:nvPr>
        </p:nvSpPr>
        <p:spPr/>
        <p:txBody>
          <a:bodyPr/>
          <a:lstStyle/>
          <a:p>
            <a:pPr marL="0" indent="0" algn="ctr">
              <a:buNone/>
            </a:pPr>
            <a:endParaRPr lang="en-AU" dirty="0" smtClean="0"/>
          </a:p>
          <a:p>
            <a:pPr marL="0" indent="0" algn="ctr">
              <a:buNone/>
            </a:pPr>
            <a:r>
              <a:rPr lang="en-AU" baseline="30000" dirty="0" smtClean="0"/>
              <a:t>1</a:t>
            </a:r>
            <a:r>
              <a:rPr lang="en-AU" dirty="0" smtClean="0"/>
              <a:t>“If </a:t>
            </a:r>
            <a:r>
              <a:rPr lang="en-AU" dirty="0"/>
              <a:t>I had the gift of being able to speak in other </a:t>
            </a:r>
            <a:r>
              <a:rPr lang="en-AU" dirty="0" smtClean="0"/>
              <a:t>languages</a:t>
            </a:r>
          </a:p>
          <a:p>
            <a:pPr marL="0" indent="0" algn="ctr">
              <a:buNone/>
            </a:pPr>
            <a:r>
              <a:rPr lang="en-AU" dirty="0" smtClean="0"/>
              <a:t>without </a:t>
            </a:r>
            <a:r>
              <a:rPr lang="en-AU" dirty="0"/>
              <a:t>learning them</a:t>
            </a:r>
            <a:endParaRPr lang="en-US" dirty="0"/>
          </a:p>
          <a:p>
            <a:pPr marL="0" indent="0" algn="ctr">
              <a:buNone/>
            </a:pPr>
            <a:r>
              <a:rPr lang="en-AU" dirty="0"/>
              <a:t>and could speak in every language there </a:t>
            </a:r>
            <a:r>
              <a:rPr lang="en-AU" dirty="0" smtClean="0"/>
              <a:t>is</a:t>
            </a:r>
          </a:p>
          <a:p>
            <a:pPr marL="0" indent="0" algn="ctr">
              <a:buNone/>
            </a:pPr>
            <a:r>
              <a:rPr lang="en-AU" dirty="0" smtClean="0"/>
              <a:t>in </a:t>
            </a:r>
            <a:r>
              <a:rPr lang="en-AU" dirty="0"/>
              <a:t>all of heaven and earth,</a:t>
            </a:r>
            <a:endParaRPr lang="en-US" dirty="0"/>
          </a:p>
          <a:p>
            <a:pPr marL="0" indent="0" algn="ctr">
              <a:buNone/>
            </a:pPr>
            <a:r>
              <a:rPr lang="en-AU" dirty="0"/>
              <a:t>but didn’t love </a:t>
            </a:r>
            <a:r>
              <a:rPr lang="en-AU" dirty="0" smtClean="0"/>
              <a:t>others,</a:t>
            </a:r>
          </a:p>
          <a:p>
            <a:pPr marL="0" indent="0" algn="ctr">
              <a:buNone/>
            </a:pPr>
            <a:r>
              <a:rPr lang="en-AU" dirty="0" smtClean="0"/>
              <a:t>I </a:t>
            </a:r>
            <a:r>
              <a:rPr lang="en-AU" dirty="0"/>
              <a:t>would only be </a:t>
            </a:r>
            <a:r>
              <a:rPr lang="en-AU" dirty="0" smtClean="0"/>
              <a:t>making noise.</a:t>
            </a:r>
            <a:r>
              <a:rPr lang="en-US" dirty="0" smtClean="0"/>
              <a:t>”</a:t>
            </a:r>
            <a:endParaRPr lang="en-US" dirty="0" smtClean="0">
              <a:effectLst/>
            </a:endParaRPr>
          </a:p>
        </p:txBody>
      </p:sp>
    </p:spTree>
    <p:extLst>
      <p:ext uri="{BB962C8B-B14F-4D97-AF65-F5344CB8AC3E}">
        <p14:creationId xmlns:p14="http://schemas.microsoft.com/office/powerpoint/2010/main" val="1193445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83594" y="813700"/>
            <a:ext cx="7886700" cy="1325563"/>
          </a:xfrm>
        </p:spPr>
        <p:txBody>
          <a:bodyPr/>
          <a:lstStyle/>
          <a:p>
            <a:pPr algn="ctr"/>
            <a:r>
              <a:rPr lang="en-US" dirty="0" smtClean="0">
                <a:solidFill>
                  <a:schemeClr val="accent6">
                    <a:lumMod val="50000"/>
                  </a:schemeClr>
                </a:solidFill>
                <a:latin typeface="+mn-lt"/>
              </a:rPr>
              <a:t>Christ’s </a:t>
            </a:r>
            <a:r>
              <a:rPr lang="en-US" i="1" dirty="0" smtClean="0">
                <a:solidFill>
                  <a:schemeClr val="accent6">
                    <a:lumMod val="50000"/>
                  </a:schemeClr>
                </a:solidFill>
                <a:latin typeface="Palatino Linotype" charset="0"/>
                <a:ea typeface="Palatino Linotype" charset="0"/>
                <a:cs typeface="Palatino Linotype" charset="0"/>
              </a:rPr>
              <a:t>Method </a:t>
            </a:r>
            <a:r>
              <a:rPr lang="en-US" dirty="0" smtClean="0">
                <a:solidFill>
                  <a:schemeClr val="accent6">
                    <a:lumMod val="50000"/>
                  </a:schemeClr>
                </a:solidFill>
                <a:latin typeface="+mn-lt"/>
              </a:rPr>
              <a:t>Alone</a:t>
            </a:r>
            <a:endParaRPr lang="en-US" dirty="0">
              <a:solidFill>
                <a:schemeClr val="accent6">
                  <a:lumMod val="50000"/>
                </a:schemeClr>
              </a:solidFill>
              <a:latin typeface="+mn-lt"/>
            </a:endParaRPr>
          </a:p>
        </p:txBody>
      </p:sp>
      <p:sp>
        <p:nvSpPr>
          <p:cNvPr id="3" name="Content Placeholder 2"/>
          <p:cNvSpPr>
            <a:spLocks noGrp="1"/>
          </p:cNvSpPr>
          <p:nvPr>
            <p:ph idx="1"/>
          </p:nvPr>
        </p:nvSpPr>
        <p:spPr>
          <a:xfrm>
            <a:off x="663156" y="1101011"/>
            <a:ext cx="7445675" cy="4351338"/>
          </a:xfrm>
        </p:spPr>
        <p:txBody>
          <a:bodyPr/>
          <a:lstStyle/>
          <a:p>
            <a:pPr marL="0" indent="0" algn="ctr">
              <a:buNone/>
            </a:pPr>
            <a:endParaRPr lang="en-AU" dirty="0" smtClean="0"/>
          </a:p>
          <a:p>
            <a:pPr marL="0" indent="0" algn="ctr">
              <a:buNone/>
            </a:pPr>
            <a:endParaRPr lang="en-AU" dirty="0"/>
          </a:p>
          <a:p>
            <a:pPr marL="0" indent="0" algn="ctr">
              <a:buNone/>
            </a:pPr>
            <a:r>
              <a:rPr lang="en-AU" dirty="0" smtClean="0"/>
              <a:t>“</a:t>
            </a:r>
            <a:r>
              <a:rPr lang="en-AU" dirty="0"/>
              <a:t>Christ’s method alone will give true success in reaching the people. The Saviour mingled with men as one who desired their good. He showed His sympathy for them, ministered to their needs, and won their confidence. Then He bade them, ‘Follow </a:t>
            </a:r>
            <a:r>
              <a:rPr lang="en-AU" dirty="0" smtClean="0"/>
              <a:t>Me.’ ”</a:t>
            </a:r>
          </a:p>
          <a:p>
            <a:pPr marL="0" indent="0" algn="ctr">
              <a:buNone/>
            </a:pPr>
            <a:r>
              <a:rPr lang="en-AU" sz="2000" dirty="0" smtClean="0"/>
              <a:t>Ellen </a:t>
            </a:r>
            <a:r>
              <a:rPr lang="en-AU" sz="2000" dirty="0"/>
              <a:t>G. White, </a:t>
            </a:r>
            <a:r>
              <a:rPr lang="en-AU" sz="2000" i="1" dirty="0"/>
              <a:t>Ministry of Healing,</a:t>
            </a:r>
            <a:r>
              <a:rPr lang="en-AU" sz="2000" dirty="0"/>
              <a:t> </a:t>
            </a:r>
            <a:r>
              <a:rPr lang="en-AU" sz="2000" dirty="0" smtClean="0"/>
              <a:t>p. 143 </a:t>
            </a:r>
            <a:endParaRPr lang="en-US" sz="2000" dirty="0"/>
          </a:p>
          <a:p>
            <a:pPr marL="0" indent="0">
              <a:buNone/>
            </a:pPr>
            <a:endParaRPr lang="en-US" sz="2000" dirty="0"/>
          </a:p>
        </p:txBody>
      </p:sp>
    </p:spTree>
    <p:extLst>
      <p:ext uri="{BB962C8B-B14F-4D97-AF65-F5344CB8AC3E}">
        <p14:creationId xmlns:p14="http://schemas.microsoft.com/office/powerpoint/2010/main" val="150424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23125"/>
          </a:xfrm>
          <a:prstGeom prst="rect">
            <a:avLst/>
          </a:prstGeom>
        </p:spPr>
      </p:pic>
      <p:sp>
        <p:nvSpPr>
          <p:cNvPr id="2" name="Title 1"/>
          <p:cNvSpPr>
            <a:spLocks noGrp="1"/>
          </p:cNvSpPr>
          <p:nvPr>
            <p:ph type="title"/>
          </p:nvPr>
        </p:nvSpPr>
        <p:spPr>
          <a:xfrm>
            <a:off x="490626" y="1072491"/>
            <a:ext cx="7886700" cy="1325563"/>
          </a:xfrm>
        </p:spPr>
        <p:txBody>
          <a:bodyPr/>
          <a:lstStyle/>
          <a:p>
            <a:pPr algn="ctr"/>
            <a:r>
              <a:rPr lang="en-US" b="1" dirty="0" smtClean="0">
                <a:solidFill>
                  <a:schemeClr val="accent6">
                    <a:lumMod val="50000"/>
                  </a:schemeClr>
                </a:solidFill>
                <a:latin typeface="+mn-lt"/>
              </a:rPr>
              <a:t>Roles</a:t>
            </a:r>
            <a:r>
              <a:rPr lang="en-US" dirty="0" smtClean="0">
                <a:solidFill>
                  <a:schemeClr val="accent6">
                    <a:lumMod val="50000"/>
                  </a:schemeClr>
                </a:solidFill>
                <a:latin typeface="+mn-lt"/>
              </a:rPr>
              <a:t> and </a:t>
            </a:r>
            <a:r>
              <a:rPr lang="en-US" b="1" dirty="0" smtClean="0">
                <a:solidFill>
                  <a:schemeClr val="accent6">
                    <a:lumMod val="50000"/>
                  </a:schemeClr>
                </a:solidFill>
                <a:latin typeface="+mn-lt"/>
              </a:rPr>
              <a:t>Responsibilities</a:t>
            </a:r>
            <a:endParaRPr lang="en-US" b="1" dirty="0">
              <a:solidFill>
                <a:schemeClr val="accent6">
                  <a:lumMod val="50000"/>
                </a:schemeClr>
              </a:solidFill>
              <a:latin typeface="+mn-lt"/>
            </a:endParaRPr>
          </a:p>
        </p:txBody>
      </p:sp>
      <p:sp>
        <p:nvSpPr>
          <p:cNvPr id="3" name="Content Placeholder 2"/>
          <p:cNvSpPr>
            <a:spLocks noGrp="1"/>
          </p:cNvSpPr>
          <p:nvPr>
            <p:ph idx="1"/>
          </p:nvPr>
        </p:nvSpPr>
        <p:spPr>
          <a:xfrm>
            <a:off x="628650" y="2412222"/>
            <a:ext cx="7886700" cy="2936156"/>
          </a:xfrm>
        </p:spPr>
        <p:txBody>
          <a:bodyPr/>
          <a:lstStyle/>
          <a:p>
            <a:pPr marL="0" indent="0">
              <a:buNone/>
            </a:pPr>
            <a:r>
              <a:rPr lang="en-US" b="1" dirty="0" smtClean="0"/>
              <a:t>When you develop your spiritual gifts and passion— </a:t>
            </a:r>
          </a:p>
          <a:p>
            <a:r>
              <a:rPr lang="en-US" dirty="0" smtClean="0"/>
              <a:t>You </a:t>
            </a:r>
            <a:r>
              <a:rPr lang="en-US" dirty="0"/>
              <a:t>will </a:t>
            </a:r>
            <a:r>
              <a:rPr lang="en-US" dirty="0" smtClean="0"/>
              <a:t>worship </a:t>
            </a:r>
            <a:r>
              <a:rPr lang="en-US" dirty="0"/>
              <a:t>and </a:t>
            </a:r>
            <a:r>
              <a:rPr lang="en-US" b="1" dirty="0"/>
              <a:t>glorify God </a:t>
            </a:r>
            <a:r>
              <a:rPr lang="en-US" dirty="0" smtClean="0"/>
              <a:t>because you are </a:t>
            </a:r>
            <a:r>
              <a:rPr lang="en-US" dirty="0"/>
              <a:t>fulfilled </a:t>
            </a:r>
            <a:r>
              <a:rPr lang="en-US" dirty="0" smtClean="0"/>
              <a:t>through service.</a:t>
            </a:r>
            <a:endParaRPr lang="en-US" dirty="0"/>
          </a:p>
          <a:p>
            <a:r>
              <a:rPr lang="en-US" dirty="0"/>
              <a:t>You will build up and </a:t>
            </a:r>
            <a:r>
              <a:rPr lang="en-US" b="1" dirty="0"/>
              <a:t>edify the </a:t>
            </a:r>
            <a:r>
              <a:rPr lang="en-US" b="1" dirty="0" smtClean="0"/>
              <a:t>church </a:t>
            </a:r>
            <a:r>
              <a:rPr lang="en-US" dirty="0" smtClean="0"/>
              <a:t>because you enjoy </a:t>
            </a:r>
            <a:r>
              <a:rPr lang="en-US" dirty="0"/>
              <a:t>ministering to </a:t>
            </a:r>
            <a:r>
              <a:rPr lang="en-US" dirty="0" smtClean="0"/>
              <a:t>others. </a:t>
            </a:r>
            <a:endParaRPr lang="en-US" dirty="0"/>
          </a:p>
          <a:p>
            <a:endParaRPr lang="en-US" dirty="0"/>
          </a:p>
        </p:txBody>
      </p:sp>
    </p:spTree>
    <p:extLst>
      <p:ext uri="{BB962C8B-B14F-4D97-AF65-F5344CB8AC3E}">
        <p14:creationId xmlns:p14="http://schemas.microsoft.com/office/powerpoint/2010/main" val="177242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094476" y="589415"/>
            <a:ext cx="7886700" cy="1325563"/>
          </a:xfrm>
        </p:spPr>
        <p:txBody>
          <a:bodyPr>
            <a:normAutofit/>
          </a:bodyPr>
          <a:lstStyle/>
          <a:p>
            <a:pPr algn="ctr"/>
            <a:r>
              <a:rPr lang="en-US" dirty="0" smtClean="0">
                <a:solidFill>
                  <a:schemeClr val="bg1"/>
                </a:solidFill>
                <a:latin typeface="+mn-lt"/>
              </a:rPr>
              <a:t>Gifted to </a:t>
            </a:r>
            <a:r>
              <a:rPr lang="en-US" b="1" dirty="0" smtClean="0">
                <a:solidFill>
                  <a:schemeClr val="bg1"/>
                </a:solidFill>
                <a:latin typeface="+mn-lt"/>
              </a:rPr>
              <a:t>Serve</a:t>
            </a:r>
            <a:r>
              <a:rPr lang="en-US" b="1" dirty="0" smtClean="0"/>
              <a:t/>
            </a:r>
            <a:br>
              <a:rPr lang="en-US" b="1" dirty="0" smtClean="0"/>
            </a:br>
            <a:r>
              <a:rPr lang="en-AU" sz="2100" dirty="0"/>
              <a:t>Joel 2:28, </a:t>
            </a:r>
            <a:r>
              <a:rPr lang="en-AU" sz="2100" i="1" dirty="0"/>
              <a:t>The Living Bible</a:t>
            </a:r>
            <a:endParaRPr lang="en-US" sz="2100" dirty="0"/>
          </a:p>
        </p:txBody>
      </p:sp>
      <p:sp>
        <p:nvSpPr>
          <p:cNvPr id="3" name="Content Placeholder 2"/>
          <p:cNvSpPr>
            <a:spLocks noGrp="1"/>
          </p:cNvSpPr>
          <p:nvPr>
            <p:ph idx="1"/>
          </p:nvPr>
        </p:nvSpPr>
        <p:spPr>
          <a:xfrm>
            <a:off x="628650" y="2653760"/>
            <a:ext cx="7886700" cy="3350224"/>
          </a:xfrm>
        </p:spPr>
        <p:txBody>
          <a:bodyPr/>
          <a:lstStyle/>
          <a:p>
            <a:pPr marL="0" indent="0" algn="ctr">
              <a:buNone/>
            </a:pPr>
            <a:r>
              <a:rPr lang="en-AU" dirty="0" smtClean="0"/>
              <a:t>“</a:t>
            </a:r>
            <a:r>
              <a:rPr lang="en-AU" dirty="0"/>
              <a:t>After I have poured out my rains </a:t>
            </a:r>
            <a:r>
              <a:rPr lang="en-AU" dirty="0" smtClean="0"/>
              <a:t>again,</a:t>
            </a:r>
          </a:p>
          <a:p>
            <a:pPr marL="0" indent="0" algn="ctr">
              <a:buNone/>
            </a:pPr>
            <a:r>
              <a:rPr lang="en-AU" dirty="0" smtClean="0"/>
              <a:t>I </a:t>
            </a:r>
            <a:r>
              <a:rPr lang="en-AU" dirty="0"/>
              <a:t>will pour out my Spirit upon all of you!</a:t>
            </a:r>
            <a:endParaRPr lang="en-US" dirty="0"/>
          </a:p>
          <a:p>
            <a:pPr marL="0" indent="0" algn="ctr">
              <a:buNone/>
            </a:pPr>
            <a:r>
              <a:rPr lang="en-AU" dirty="0"/>
              <a:t>Your sons and daughters will prophesy;</a:t>
            </a:r>
            <a:endParaRPr lang="en-US" dirty="0"/>
          </a:p>
          <a:p>
            <a:pPr marL="0" indent="0" algn="ctr">
              <a:buNone/>
            </a:pPr>
            <a:r>
              <a:rPr lang="en-AU" dirty="0"/>
              <a:t>your old men will dream </a:t>
            </a:r>
            <a:r>
              <a:rPr lang="en-AU" dirty="0" smtClean="0"/>
              <a:t>dreams,</a:t>
            </a:r>
          </a:p>
          <a:p>
            <a:pPr marL="0" indent="0" algn="ctr">
              <a:buNone/>
            </a:pPr>
            <a:r>
              <a:rPr lang="en-AU" dirty="0" smtClean="0"/>
              <a:t>and </a:t>
            </a:r>
            <a:r>
              <a:rPr lang="en-AU" dirty="0"/>
              <a:t>your young men see visions</a:t>
            </a:r>
            <a:r>
              <a:rPr lang="en-AU" dirty="0" smtClean="0"/>
              <a:t>.”</a:t>
            </a:r>
          </a:p>
        </p:txBody>
      </p:sp>
    </p:spTree>
    <p:extLst>
      <p:ext uri="{BB962C8B-B14F-4D97-AF65-F5344CB8AC3E}">
        <p14:creationId xmlns:p14="http://schemas.microsoft.com/office/powerpoint/2010/main" val="159576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025465" y="623920"/>
            <a:ext cx="7886700" cy="1325563"/>
          </a:xfrm>
        </p:spPr>
        <p:txBody>
          <a:bodyPr>
            <a:normAutofit/>
          </a:bodyPr>
          <a:lstStyle/>
          <a:p>
            <a:pPr algn="ctr"/>
            <a:r>
              <a:rPr lang="en-US" dirty="0" smtClean="0">
                <a:solidFill>
                  <a:schemeClr val="bg1"/>
                </a:solidFill>
                <a:latin typeface="+mn-lt"/>
              </a:rPr>
              <a:t>Gifted to </a:t>
            </a:r>
            <a:r>
              <a:rPr lang="en-US" b="1" dirty="0" smtClean="0">
                <a:solidFill>
                  <a:schemeClr val="bg1"/>
                </a:solidFill>
                <a:latin typeface="+mn-lt"/>
              </a:rPr>
              <a:t>Serve</a:t>
            </a:r>
            <a:br>
              <a:rPr lang="en-US" b="1" dirty="0" smtClean="0">
                <a:solidFill>
                  <a:schemeClr val="bg1"/>
                </a:solidFill>
                <a:latin typeface="+mn-lt"/>
              </a:rPr>
            </a:br>
            <a:r>
              <a:rPr lang="en-AU" sz="2100" dirty="0"/>
              <a:t>Joel </a:t>
            </a:r>
            <a:r>
              <a:rPr lang="en-AU" sz="2100" dirty="0" smtClean="0"/>
              <a:t>2:29, </a:t>
            </a:r>
            <a:r>
              <a:rPr lang="en-AU" sz="2100" i="1" dirty="0"/>
              <a:t>The Living Bible</a:t>
            </a:r>
            <a:endParaRPr lang="en-US" sz="2100" dirty="0"/>
          </a:p>
        </p:txBody>
      </p:sp>
      <p:sp>
        <p:nvSpPr>
          <p:cNvPr id="3" name="Content Placeholder 2"/>
          <p:cNvSpPr>
            <a:spLocks noGrp="1"/>
          </p:cNvSpPr>
          <p:nvPr>
            <p:ph idx="1"/>
          </p:nvPr>
        </p:nvSpPr>
        <p:spPr>
          <a:xfrm>
            <a:off x="628650" y="2498485"/>
            <a:ext cx="7886700" cy="4351338"/>
          </a:xfrm>
        </p:spPr>
        <p:txBody>
          <a:bodyPr/>
          <a:lstStyle/>
          <a:p>
            <a:pPr marL="0" indent="0" algn="ctr">
              <a:buNone/>
            </a:pPr>
            <a:r>
              <a:rPr lang="en-AU" dirty="0" smtClean="0"/>
              <a:t>“And </a:t>
            </a:r>
            <a:r>
              <a:rPr lang="en-AU" dirty="0"/>
              <a:t>I will pour out my Spirit</a:t>
            </a:r>
            <a:endParaRPr lang="en-US" dirty="0"/>
          </a:p>
          <a:p>
            <a:pPr marL="0" indent="0" algn="ctr">
              <a:buNone/>
            </a:pPr>
            <a:r>
              <a:rPr lang="en-AU" dirty="0"/>
              <a:t>even on your </a:t>
            </a:r>
            <a:r>
              <a:rPr lang="en-AU" dirty="0" smtClean="0"/>
              <a:t>slaves,</a:t>
            </a:r>
          </a:p>
          <a:p>
            <a:pPr marL="0" indent="0" algn="ctr">
              <a:buNone/>
            </a:pPr>
            <a:r>
              <a:rPr lang="en-AU" dirty="0" smtClean="0"/>
              <a:t>men </a:t>
            </a:r>
            <a:r>
              <a:rPr lang="en-AU" dirty="0"/>
              <a:t>and women </a:t>
            </a:r>
            <a:r>
              <a:rPr lang="en-AU" dirty="0" smtClean="0"/>
              <a:t>alike.”</a:t>
            </a:r>
            <a:endParaRPr lang="en-US" dirty="0"/>
          </a:p>
        </p:txBody>
      </p:sp>
    </p:spTree>
    <p:extLst>
      <p:ext uri="{BB962C8B-B14F-4D97-AF65-F5344CB8AC3E}">
        <p14:creationId xmlns:p14="http://schemas.microsoft.com/office/powerpoint/2010/main" val="822442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801180" y="813701"/>
            <a:ext cx="7886700" cy="1325563"/>
          </a:xfrm>
        </p:spPr>
        <p:txBody>
          <a:bodyPr/>
          <a:lstStyle/>
          <a:p>
            <a:pPr algn="ctr"/>
            <a:r>
              <a:rPr lang="en-US" b="1" dirty="0" smtClean="0">
                <a:solidFill>
                  <a:schemeClr val="bg1"/>
                </a:solidFill>
              </a:rPr>
              <a:t>Challenge</a:t>
            </a:r>
            <a:endParaRPr lang="en-US" b="1"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lgn="ctr">
              <a:buNone/>
            </a:pPr>
            <a:r>
              <a:rPr lang="en-US" dirty="0" smtClean="0"/>
              <a:t>Are you </a:t>
            </a:r>
            <a:r>
              <a:rPr lang="en-US" b="1" dirty="0" smtClean="0"/>
              <a:t>willing</a:t>
            </a:r>
            <a:r>
              <a:rPr lang="en-US" dirty="0" smtClean="0"/>
              <a:t> to offer your life in service for God?</a:t>
            </a:r>
            <a:endParaRPr lang="en-US" dirty="0"/>
          </a:p>
        </p:txBody>
      </p:sp>
    </p:spTree>
    <p:extLst>
      <p:ext uri="{BB962C8B-B14F-4D97-AF65-F5344CB8AC3E}">
        <p14:creationId xmlns:p14="http://schemas.microsoft.com/office/powerpoint/2010/main" val="62936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008213" y="641174"/>
            <a:ext cx="7886700" cy="1325563"/>
          </a:xfrm>
        </p:spPr>
        <p:txBody>
          <a:bodyPr/>
          <a:lstStyle/>
          <a:p>
            <a:pPr algn="ctr"/>
            <a:r>
              <a:rPr lang="en-US" dirty="0" smtClean="0">
                <a:solidFill>
                  <a:schemeClr val="bg1"/>
                </a:solidFill>
                <a:latin typeface="+mn-lt"/>
              </a:rPr>
              <a:t>GIFTED TO </a:t>
            </a:r>
            <a:r>
              <a:rPr lang="en-US" b="1" dirty="0" smtClean="0">
                <a:solidFill>
                  <a:schemeClr val="bg1"/>
                </a:solidFill>
                <a:latin typeface="+mn-lt"/>
              </a:rPr>
              <a:t>SERVE</a:t>
            </a:r>
            <a:br>
              <a:rPr lang="en-US" b="1" dirty="0" smtClean="0">
                <a:solidFill>
                  <a:schemeClr val="bg1"/>
                </a:solidFill>
                <a:latin typeface="+mn-lt"/>
              </a:rPr>
            </a:br>
            <a:r>
              <a:rPr lang="en-US" sz="2100" dirty="0" smtClean="0"/>
              <a:t>1 </a:t>
            </a:r>
            <a:r>
              <a:rPr lang="en-US" sz="2100" dirty="0"/>
              <a:t>Corinthians 13:2, </a:t>
            </a:r>
            <a:r>
              <a:rPr lang="en-US" sz="2100" i="1" dirty="0"/>
              <a:t>The Living Bible</a:t>
            </a:r>
          </a:p>
        </p:txBody>
      </p:sp>
      <p:sp>
        <p:nvSpPr>
          <p:cNvPr id="3" name="Content Placeholder 2"/>
          <p:cNvSpPr>
            <a:spLocks noGrp="1"/>
          </p:cNvSpPr>
          <p:nvPr>
            <p:ph idx="1"/>
          </p:nvPr>
        </p:nvSpPr>
        <p:spPr/>
        <p:txBody>
          <a:bodyPr/>
          <a:lstStyle/>
          <a:p>
            <a:pPr marL="0" indent="0" algn="ctr">
              <a:buNone/>
            </a:pPr>
            <a:endParaRPr lang="en-AU" dirty="0" smtClean="0"/>
          </a:p>
          <a:p>
            <a:pPr marL="0" indent="0" algn="ctr">
              <a:buNone/>
            </a:pPr>
            <a:r>
              <a:rPr lang="en-AU" baseline="30000" dirty="0"/>
              <a:t>2</a:t>
            </a:r>
            <a:r>
              <a:rPr lang="en-AU" dirty="0"/>
              <a:t>“If I had the gift of </a:t>
            </a:r>
            <a:r>
              <a:rPr lang="en-AU" dirty="0" smtClean="0"/>
              <a:t>prophecy and knew all about what is going to happen in the future,</a:t>
            </a:r>
            <a:endParaRPr lang="en-US" dirty="0" smtClean="0"/>
          </a:p>
          <a:p>
            <a:pPr marL="0" indent="0" algn="ctr">
              <a:buNone/>
            </a:pPr>
            <a:r>
              <a:rPr lang="en-AU" dirty="0" smtClean="0"/>
              <a:t>knew </a:t>
            </a:r>
            <a:r>
              <a:rPr lang="en-AU" dirty="0"/>
              <a:t>everything about everything, but didn’t love others, </a:t>
            </a:r>
            <a:endParaRPr lang="en-US" dirty="0"/>
          </a:p>
          <a:p>
            <a:pPr marL="0" indent="0" algn="ctr">
              <a:buNone/>
            </a:pPr>
            <a:r>
              <a:rPr lang="en-AU" dirty="0"/>
              <a:t>what good would it do?</a:t>
            </a:r>
            <a:endParaRPr lang="en-US" dirty="0"/>
          </a:p>
          <a:p>
            <a:pPr marL="0" indent="0" algn="ctr">
              <a:buNone/>
            </a:pPr>
            <a:r>
              <a:rPr lang="en-AU" dirty="0" smtClean="0"/>
              <a:t>Even </a:t>
            </a:r>
            <a:r>
              <a:rPr lang="en-AU" dirty="0"/>
              <a:t>if I had the gift of faith so that I could speak to a mountain and make it move,</a:t>
            </a:r>
            <a:endParaRPr lang="en-US" dirty="0"/>
          </a:p>
          <a:p>
            <a:pPr marL="0" indent="0" algn="ctr">
              <a:buNone/>
            </a:pPr>
            <a:r>
              <a:rPr lang="en-AU" dirty="0"/>
              <a:t>I would still be worth nothing at all without love</a:t>
            </a:r>
            <a:r>
              <a:rPr lang="en-AU" dirty="0" smtClean="0"/>
              <a:t>.”</a:t>
            </a:r>
          </a:p>
        </p:txBody>
      </p:sp>
    </p:spTree>
    <p:extLst>
      <p:ext uri="{BB962C8B-B14F-4D97-AF65-F5344CB8AC3E}">
        <p14:creationId xmlns:p14="http://schemas.microsoft.com/office/powerpoint/2010/main" val="2628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956454" y="572161"/>
            <a:ext cx="7886700" cy="1325563"/>
          </a:xfrm>
        </p:spPr>
        <p:txBody>
          <a:bodyPr/>
          <a:lstStyle/>
          <a:p>
            <a:pPr algn="ctr"/>
            <a:r>
              <a:rPr lang="en-US" dirty="0" smtClean="0">
                <a:solidFill>
                  <a:schemeClr val="bg1"/>
                </a:solidFill>
                <a:latin typeface="Calibri" charset="0"/>
                <a:ea typeface="Calibri" charset="0"/>
                <a:cs typeface="Calibri" charset="0"/>
              </a:rPr>
              <a:t>GIFTED TO </a:t>
            </a:r>
            <a:r>
              <a:rPr lang="en-US" b="1" dirty="0" smtClean="0">
                <a:solidFill>
                  <a:schemeClr val="bg1"/>
                </a:solidFill>
                <a:latin typeface="Calibri" charset="0"/>
                <a:ea typeface="Calibri" charset="0"/>
                <a:cs typeface="Calibri" charset="0"/>
              </a:rPr>
              <a:t>SERVE</a:t>
            </a:r>
            <a:br>
              <a:rPr lang="en-US" b="1" dirty="0" smtClean="0">
                <a:solidFill>
                  <a:schemeClr val="bg1"/>
                </a:solidFill>
                <a:latin typeface="Calibri" charset="0"/>
                <a:ea typeface="Calibri" charset="0"/>
                <a:cs typeface="Calibri" charset="0"/>
              </a:rPr>
            </a:br>
            <a:r>
              <a:rPr lang="en-US" sz="2100" dirty="0" smtClean="0"/>
              <a:t>1 </a:t>
            </a:r>
            <a:r>
              <a:rPr lang="en-US" sz="2100" dirty="0"/>
              <a:t>Corinthians 13:3, </a:t>
            </a:r>
            <a:r>
              <a:rPr lang="en-US" sz="2100" i="1" dirty="0"/>
              <a:t>The Living Bible</a:t>
            </a:r>
          </a:p>
        </p:txBody>
      </p:sp>
      <p:sp>
        <p:nvSpPr>
          <p:cNvPr id="3" name="Content Placeholder 2"/>
          <p:cNvSpPr>
            <a:spLocks noGrp="1"/>
          </p:cNvSpPr>
          <p:nvPr>
            <p:ph idx="1"/>
          </p:nvPr>
        </p:nvSpPr>
        <p:spPr>
          <a:xfrm>
            <a:off x="628650" y="2239693"/>
            <a:ext cx="7886700" cy="4351338"/>
          </a:xfrm>
        </p:spPr>
        <p:txBody>
          <a:bodyPr/>
          <a:lstStyle/>
          <a:p>
            <a:pPr marL="0" indent="0" algn="ctr">
              <a:buNone/>
            </a:pPr>
            <a:endParaRPr lang="en-AU" dirty="0" smtClean="0"/>
          </a:p>
          <a:p>
            <a:pPr marL="0" indent="0" algn="ctr">
              <a:buNone/>
            </a:pPr>
            <a:r>
              <a:rPr lang="en-AU" baseline="30000" dirty="0" smtClean="0"/>
              <a:t>3</a:t>
            </a:r>
            <a:r>
              <a:rPr lang="en-AU" dirty="0" smtClean="0"/>
              <a:t>“If </a:t>
            </a:r>
            <a:r>
              <a:rPr lang="en-AU" dirty="0"/>
              <a:t>I gave everything I have to poor people,</a:t>
            </a:r>
            <a:endParaRPr lang="en-US" dirty="0"/>
          </a:p>
          <a:p>
            <a:pPr marL="0" indent="0" algn="ctr">
              <a:buNone/>
            </a:pPr>
            <a:r>
              <a:rPr lang="en-AU" dirty="0"/>
              <a:t>and if I were burned alive for preaching the </a:t>
            </a:r>
            <a:r>
              <a:rPr lang="en-AU" dirty="0" smtClean="0"/>
              <a:t>Gospel</a:t>
            </a:r>
          </a:p>
          <a:p>
            <a:pPr marL="0" indent="0" algn="ctr">
              <a:buNone/>
            </a:pPr>
            <a:r>
              <a:rPr lang="en-AU" dirty="0" smtClean="0"/>
              <a:t>but </a:t>
            </a:r>
            <a:r>
              <a:rPr lang="en-AU" dirty="0"/>
              <a:t>didn’t love others,</a:t>
            </a:r>
            <a:endParaRPr lang="en-US" dirty="0"/>
          </a:p>
          <a:p>
            <a:pPr marL="0" indent="0" algn="ctr">
              <a:buNone/>
            </a:pPr>
            <a:r>
              <a:rPr lang="en-AU" dirty="0"/>
              <a:t>it would be of no value whatever</a:t>
            </a:r>
            <a:r>
              <a:rPr lang="en-AU" dirty="0" smtClean="0"/>
              <a:t>.”</a:t>
            </a:r>
            <a:endParaRPr lang="en-US" sz="1500" dirty="0"/>
          </a:p>
          <a:p>
            <a:pPr marL="0" indent="0" algn="ctr">
              <a:buNone/>
            </a:pPr>
            <a:endParaRPr lang="en-US" dirty="0"/>
          </a:p>
        </p:txBody>
      </p:sp>
    </p:spTree>
    <p:extLst>
      <p:ext uri="{BB962C8B-B14F-4D97-AF65-F5344CB8AC3E}">
        <p14:creationId xmlns:p14="http://schemas.microsoft.com/office/powerpoint/2010/main" val="56986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921949" y="641172"/>
            <a:ext cx="7886700" cy="1325563"/>
          </a:xfrm>
        </p:spPr>
        <p:txBody>
          <a:bodyPr/>
          <a:lstStyle/>
          <a:p>
            <a:pPr algn="ctr"/>
            <a:r>
              <a:rPr lang="en-US" dirty="0" smtClean="0">
                <a:solidFill>
                  <a:schemeClr val="bg1"/>
                </a:solidFill>
              </a:rPr>
              <a:t>GIFTED TO </a:t>
            </a:r>
            <a:r>
              <a:rPr lang="en-US" b="1" dirty="0" smtClean="0">
                <a:solidFill>
                  <a:schemeClr val="bg1"/>
                </a:solidFill>
              </a:rPr>
              <a:t>SERVE</a:t>
            </a:r>
            <a:r>
              <a:rPr lang="en-US" b="1" dirty="0" smtClean="0"/>
              <a:t/>
            </a:r>
            <a:br>
              <a:rPr lang="en-US" b="1" dirty="0" smtClean="0"/>
            </a:br>
            <a:r>
              <a:rPr lang="en-US" sz="2100" dirty="0"/>
              <a:t>Joel 2:28, </a:t>
            </a:r>
            <a:r>
              <a:rPr lang="en-US" sz="2100" i="1" dirty="0"/>
              <a:t>The Living Bible</a:t>
            </a:r>
          </a:p>
        </p:txBody>
      </p:sp>
      <p:sp>
        <p:nvSpPr>
          <p:cNvPr id="3" name="Content Placeholder 2"/>
          <p:cNvSpPr>
            <a:spLocks noGrp="1"/>
          </p:cNvSpPr>
          <p:nvPr>
            <p:ph idx="1"/>
          </p:nvPr>
        </p:nvSpPr>
        <p:spPr>
          <a:xfrm>
            <a:off x="628650" y="2153429"/>
            <a:ext cx="7886700" cy="4351338"/>
          </a:xfrm>
        </p:spPr>
        <p:txBody>
          <a:bodyPr/>
          <a:lstStyle/>
          <a:p>
            <a:pPr marL="0" indent="0" algn="ctr">
              <a:buNone/>
            </a:pPr>
            <a:endParaRPr lang="en-AU" dirty="0" smtClean="0"/>
          </a:p>
          <a:p>
            <a:pPr marL="0" indent="0" algn="ctr">
              <a:buNone/>
            </a:pPr>
            <a:r>
              <a:rPr lang="en-AU" baseline="30000" dirty="0" smtClean="0"/>
              <a:t>28</a:t>
            </a:r>
            <a:r>
              <a:rPr lang="en-AU" dirty="0" smtClean="0"/>
              <a:t>“After </a:t>
            </a:r>
            <a:r>
              <a:rPr lang="en-AU" dirty="0"/>
              <a:t>I have poured out my rains </a:t>
            </a:r>
            <a:r>
              <a:rPr lang="en-AU" dirty="0" smtClean="0"/>
              <a:t>again,</a:t>
            </a:r>
          </a:p>
          <a:p>
            <a:pPr marL="0" indent="0" algn="ctr">
              <a:buNone/>
            </a:pPr>
            <a:r>
              <a:rPr lang="en-AU" dirty="0" smtClean="0"/>
              <a:t>I </a:t>
            </a:r>
            <a:r>
              <a:rPr lang="en-AU" dirty="0"/>
              <a:t>will pour out my Spirit upon all of you!</a:t>
            </a:r>
            <a:endParaRPr lang="en-US" dirty="0"/>
          </a:p>
          <a:p>
            <a:pPr marL="0" indent="0" algn="ctr">
              <a:buNone/>
            </a:pPr>
            <a:r>
              <a:rPr lang="en-AU" dirty="0"/>
              <a:t>Your sons and daughters will prophesy;</a:t>
            </a:r>
            <a:endParaRPr lang="en-US" dirty="0"/>
          </a:p>
          <a:p>
            <a:pPr marL="0" indent="0" algn="ctr">
              <a:buNone/>
            </a:pPr>
            <a:r>
              <a:rPr lang="en-AU" dirty="0"/>
              <a:t>your old men will dream </a:t>
            </a:r>
            <a:r>
              <a:rPr lang="en-AU" dirty="0" smtClean="0"/>
              <a:t>dreams,</a:t>
            </a:r>
          </a:p>
          <a:p>
            <a:pPr marL="0" indent="0" algn="ctr">
              <a:buNone/>
            </a:pPr>
            <a:r>
              <a:rPr lang="en-AU" dirty="0" smtClean="0"/>
              <a:t>and </a:t>
            </a:r>
            <a:r>
              <a:rPr lang="en-AU" dirty="0"/>
              <a:t>your young men see visions</a:t>
            </a:r>
            <a:r>
              <a:rPr lang="en-AU" dirty="0" smtClean="0"/>
              <a:t>.”</a:t>
            </a:r>
          </a:p>
        </p:txBody>
      </p:sp>
    </p:spTree>
    <p:extLst>
      <p:ext uri="{BB962C8B-B14F-4D97-AF65-F5344CB8AC3E}">
        <p14:creationId xmlns:p14="http://schemas.microsoft.com/office/powerpoint/2010/main" val="148996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4236" cy="6858001"/>
          </a:xfrm>
          <a:prstGeom prst="rect">
            <a:avLst/>
          </a:prstGeom>
        </p:spPr>
      </p:pic>
      <p:sp>
        <p:nvSpPr>
          <p:cNvPr id="2" name="Title 1"/>
          <p:cNvSpPr>
            <a:spLocks noGrp="1"/>
          </p:cNvSpPr>
          <p:nvPr>
            <p:ph type="title"/>
          </p:nvPr>
        </p:nvSpPr>
        <p:spPr>
          <a:xfrm>
            <a:off x="1094476" y="692930"/>
            <a:ext cx="7886700" cy="1325563"/>
          </a:xfrm>
        </p:spPr>
        <p:txBody>
          <a:bodyPr/>
          <a:lstStyle/>
          <a:p>
            <a:pPr algn="ctr"/>
            <a:r>
              <a:rPr lang="en-US" dirty="0" smtClean="0">
                <a:solidFill>
                  <a:schemeClr val="bg1"/>
                </a:solidFill>
              </a:rPr>
              <a:t>GIFTED TO </a:t>
            </a:r>
            <a:r>
              <a:rPr lang="en-US" b="1" dirty="0" smtClean="0">
                <a:solidFill>
                  <a:schemeClr val="bg1"/>
                </a:solidFill>
              </a:rPr>
              <a:t>SERVE</a:t>
            </a:r>
            <a:br>
              <a:rPr lang="en-US" b="1" dirty="0" smtClean="0">
                <a:solidFill>
                  <a:schemeClr val="bg1"/>
                </a:solidFill>
              </a:rPr>
            </a:br>
            <a:r>
              <a:rPr lang="en-US" sz="2100" dirty="0" smtClean="0"/>
              <a:t>Joel </a:t>
            </a:r>
            <a:r>
              <a:rPr lang="en-US" sz="2100" dirty="0"/>
              <a:t>2:29</a:t>
            </a:r>
            <a:r>
              <a:rPr lang="en-US" sz="2100" dirty="0" smtClean="0"/>
              <a:t>, </a:t>
            </a:r>
            <a:r>
              <a:rPr lang="en-US" sz="2100" i="1" dirty="0"/>
              <a:t>The Living Bible</a:t>
            </a:r>
          </a:p>
        </p:txBody>
      </p:sp>
      <p:sp>
        <p:nvSpPr>
          <p:cNvPr id="3" name="Content Placeholder 2"/>
          <p:cNvSpPr>
            <a:spLocks noGrp="1"/>
          </p:cNvSpPr>
          <p:nvPr>
            <p:ph idx="1"/>
          </p:nvPr>
        </p:nvSpPr>
        <p:spPr>
          <a:xfrm>
            <a:off x="628650" y="2153429"/>
            <a:ext cx="7886700" cy="3384730"/>
          </a:xfrm>
        </p:spPr>
        <p:txBody>
          <a:bodyPr/>
          <a:lstStyle/>
          <a:p>
            <a:pPr marL="0" indent="0" algn="ctr">
              <a:buNone/>
            </a:pPr>
            <a:endParaRPr lang="en-AU" dirty="0" smtClean="0"/>
          </a:p>
          <a:p>
            <a:pPr marL="0" indent="0" algn="ctr">
              <a:buNone/>
            </a:pPr>
            <a:r>
              <a:rPr lang="en-AU" baseline="30000" dirty="0" smtClean="0"/>
              <a:t>29</a:t>
            </a:r>
            <a:r>
              <a:rPr lang="en-AU" dirty="0" smtClean="0"/>
              <a:t>“And </a:t>
            </a:r>
            <a:r>
              <a:rPr lang="en-AU" dirty="0"/>
              <a:t>I will pour out my Spirit</a:t>
            </a:r>
            <a:endParaRPr lang="en-US" dirty="0"/>
          </a:p>
          <a:p>
            <a:pPr marL="0" indent="0" algn="ctr">
              <a:buNone/>
            </a:pPr>
            <a:r>
              <a:rPr lang="en-AU" dirty="0"/>
              <a:t>even on your </a:t>
            </a:r>
            <a:r>
              <a:rPr lang="en-AU" dirty="0" smtClean="0"/>
              <a:t>slaves,</a:t>
            </a:r>
          </a:p>
          <a:p>
            <a:pPr marL="0" indent="0" algn="ctr">
              <a:buNone/>
            </a:pPr>
            <a:r>
              <a:rPr lang="en-AU" dirty="0" smtClean="0"/>
              <a:t>men </a:t>
            </a:r>
            <a:r>
              <a:rPr lang="en-AU" dirty="0"/>
              <a:t>and women </a:t>
            </a:r>
            <a:r>
              <a:rPr lang="en-AU" dirty="0" smtClean="0"/>
              <a:t>alike.”</a:t>
            </a:r>
            <a:endParaRPr lang="en-US" dirty="0"/>
          </a:p>
        </p:txBody>
      </p:sp>
    </p:spTree>
    <p:extLst>
      <p:ext uri="{BB962C8B-B14F-4D97-AF65-F5344CB8AC3E}">
        <p14:creationId xmlns:p14="http://schemas.microsoft.com/office/powerpoint/2010/main" val="132570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Gifted to Serve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 y="0"/>
            <a:ext cx="9112484" cy="6858000"/>
          </a:xfrm>
          <a:prstGeom prst="rect">
            <a:avLst/>
          </a:prstGeom>
        </p:spPr>
      </p:pic>
      <p:sp>
        <p:nvSpPr>
          <p:cNvPr id="3" name="Content Placeholder 2"/>
          <p:cNvSpPr>
            <a:spLocks noGrp="1"/>
          </p:cNvSpPr>
          <p:nvPr>
            <p:ph idx="1"/>
          </p:nvPr>
        </p:nvSpPr>
        <p:spPr>
          <a:xfrm>
            <a:off x="266342" y="1325294"/>
            <a:ext cx="7886700" cy="4351338"/>
          </a:xfrm>
        </p:spPr>
        <p:txBody>
          <a:bodyPr/>
          <a:lstStyle/>
          <a:p>
            <a:pPr marL="0" indent="0" algn="ctr">
              <a:buNone/>
            </a:pPr>
            <a:r>
              <a:rPr lang="en-US" dirty="0" smtClean="0"/>
              <a:t>God gifts each believer with at least one spiritual gift,</a:t>
            </a:r>
          </a:p>
          <a:p>
            <a:pPr marL="0" indent="0" algn="ctr">
              <a:buNone/>
            </a:pPr>
            <a:r>
              <a:rPr lang="en-US" sz="2400" dirty="0" smtClean="0"/>
              <a:t>NO MATTER WHO YOU ARE,</a:t>
            </a:r>
          </a:p>
          <a:p>
            <a:pPr marL="0" indent="0" algn="ctr">
              <a:buNone/>
            </a:pPr>
            <a:r>
              <a:rPr lang="en-US" sz="2400" dirty="0" smtClean="0"/>
              <a:t>OR WHICH GENDER YOU ARE,</a:t>
            </a:r>
          </a:p>
          <a:p>
            <a:pPr marL="0" indent="0" algn="ctr">
              <a:buNone/>
            </a:pPr>
            <a:r>
              <a:rPr lang="en-US" sz="2400" dirty="0" smtClean="0"/>
              <a:t>OR HOW OLD YOU ARE.</a:t>
            </a:r>
          </a:p>
          <a:p>
            <a:pPr marL="0" indent="0" algn="ctr">
              <a:buNone/>
            </a:pPr>
            <a:endParaRPr lang="en-US" dirty="0"/>
          </a:p>
          <a:p>
            <a:pPr marL="0" indent="0" algn="ctr">
              <a:buNone/>
            </a:pPr>
            <a:r>
              <a:rPr lang="en-US" dirty="0" smtClean="0"/>
              <a:t>Each spiritual gift demonstrates the </a:t>
            </a:r>
            <a:r>
              <a:rPr lang="en-US" b="1" dirty="0" smtClean="0"/>
              <a:t>PURPOSE</a:t>
            </a:r>
            <a:r>
              <a:rPr lang="en-US" dirty="0" smtClean="0"/>
              <a:t> God has for our lives.</a:t>
            </a:r>
            <a:endParaRPr lang="en-US" dirty="0"/>
          </a:p>
        </p:txBody>
      </p:sp>
    </p:spTree>
    <p:extLst>
      <p:ext uri="{BB962C8B-B14F-4D97-AF65-F5344CB8AC3E}">
        <p14:creationId xmlns:p14="http://schemas.microsoft.com/office/powerpoint/2010/main" val="153970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73373" y="537656"/>
            <a:ext cx="7886700" cy="1325563"/>
          </a:xfrm>
        </p:spPr>
        <p:txBody>
          <a:bodyPr/>
          <a:lstStyle/>
          <a:p>
            <a:r>
              <a:rPr lang="en-US" dirty="0" smtClean="0"/>
              <a:t>Different gifts, </a:t>
            </a:r>
            <a:r>
              <a:rPr lang="en-US" i="1" dirty="0" smtClean="0">
                <a:solidFill>
                  <a:schemeClr val="accent6">
                    <a:lumMod val="50000"/>
                  </a:schemeClr>
                </a:solidFill>
                <a:latin typeface="Palatino Linotype" charset="0"/>
                <a:ea typeface="Palatino Linotype" charset="0"/>
                <a:cs typeface="Palatino Linotype" charset="0"/>
              </a:rPr>
              <a:t>but the same Spirit</a:t>
            </a:r>
            <a:endParaRPr lang="en-US" i="1" dirty="0">
              <a:solidFill>
                <a:schemeClr val="accent6">
                  <a:lumMod val="50000"/>
                </a:schemeClr>
              </a:solidFill>
              <a:latin typeface="Palatino Linotype" charset="0"/>
              <a:ea typeface="Palatino Linotype" charset="0"/>
              <a:cs typeface="Palatino Linotype" charset="0"/>
            </a:endParaRPr>
          </a:p>
        </p:txBody>
      </p:sp>
      <p:sp>
        <p:nvSpPr>
          <p:cNvPr id="3" name="Content Placeholder 2"/>
          <p:cNvSpPr>
            <a:spLocks noGrp="1"/>
          </p:cNvSpPr>
          <p:nvPr>
            <p:ph idx="1"/>
          </p:nvPr>
        </p:nvSpPr>
        <p:spPr>
          <a:xfrm>
            <a:off x="438867" y="2036689"/>
            <a:ext cx="7886700" cy="3327714"/>
          </a:xfrm>
        </p:spPr>
        <p:txBody>
          <a:bodyPr>
            <a:normAutofit fontScale="85000" lnSpcReduction="20000"/>
          </a:bodyPr>
          <a:lstStyle/>
          <a:p>
            <a:pPr marL="0" indent="0" algn="ctr">
              <a:buNone/>
            </a:pPr>
            <a:r>
              <a:rPr lang="en-US" dirty="0" smtClean="0"/>
              <a:t>Different </a:t>
            </a:r>
            <a:r>
              <a:rPr lang="en-US" b="1" dirty="0" smtClean="0"/>
              <a:t>spiritual gifts</a:t>
            </a:r>
            <a:r>
              <a:rPr lang="en-US" dirty="0" smtClean="0"/>
              <a:t>,</a:t>
            </a:r>
          </a:p>
          <a:p>
            <a:pPr marL="0" indent="0" algn="ctr">
              <a:buNone/>
            </a:pPr>
            <a:r>
              <a:rPr lang="en-US" dirty="0" smtClean="0"/>
              <a:t>but the same Spirit of God distributes them.</a:t>
            </a:r>
          </a:p>
          <a:p>
            <a:pPr marL="0" indent="0" algn="ctr">
              <a:buNone/>
            </a:pPr>
            <a:endParaRPr lang="en-US" dirty="0" smtClean="0"/>
          </a:p>
          <a:p>
            <a:pPr marL="0" indent="0" algn="ctr">
              <a:buNone/>
            </a:pPr>
            <a:r>
              <a:rPr lang="en-US" dirty="0" smtClean="0"/>
              <a:t>Different types of </a:t>
            </a:r>
            <a:r>
              <a:rPr lang="en-US" b="1" dirty="0" smtClean="0"/>
              <a:t>service</a:t>
            </a:r>
            <a:r>
              <a:rPr lang="en-US" dirty="0" smtClean="0"/>
              <a:t>,</a:t>
            </a:r>
          </a:p>
          <a:p>
            <a:pPr marL="0" indent="0" algn="ctr">
              <a:buNone/>
            </a:pPr>
            <a:r>
              <a:rPr lang="en-US" dirty="0" smtClean="0"/>
              <a:t>but we serve the same Lord.</a:t>
            </a:r>
          </a:p>
          <a:p>
            <a:pPr marL="0" indent="0" algn="ctr">
              <a:buNone/>
            </a:pPr>
            <a:endParaRPr lang="en-US" dirty="0" smtClean="0"/>
          </a:p>
          <a:p>
            <a:pPr marL="0" indent="0" algn="ctr">
              <a:buNone/>
            </a:pPr>
            <a:r>
              <a:rPr lang="en-US" dirty="0" smtClean="0"/>
              <a:t>Different </a:t>
            </a:r>
            <a:r>
              <a:rPr lang="en-US" b="1" dirty="0" smtClean="0"/>
              <a:t>activities</a:t>
            </a:r>
            <a:r>
              <a:rPr lang="en-US" dirty="0" smtClean="0"/>
              <a:t>,</a:t>
            </a:r>
          </a:p>
          <a:p>
            <a:pPr marL="0" indent="0" algn="ctr">
              <a:buNone/>
            </a:pPr>
            <a:r>
              <a:rPr lang="en-US" dirty="0" smtClean="0"/>
              <a:t>but the same Spirit is at work within us.</a:t>
            </a:r>
          </a:p>
          <a:p>
            <a:pPr marL="0" indent="0" algn="ctr">
              <a:buNone/>
            </a:pPr>
            <a:r>
              <a:rPr lang="en-US" sz="1500" dirty="0"/>
              <a:t>(See 1 Corinthians 12:4-6)</a:t>
            </a:r>
          </a:p>
        </p:txBody>
      </p:sp>
    </p:spTree>
    <p:extLst>
      <p:ext uri="{BB962C8B-B14F-4D97-AF65-F5344CB8AC3E}">
        <p14:creationId xmlns:p14="http://schemas.microsoft.com/office/powerpoint/2010/main" val="107657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628650" y="830952"/>
            <a:ext cx="7886700" cy="1325563"/>
          </a:xfrm>
        </p:spPr>
        <p:txBody>
          <a:bodyPr/>
          <a:lstStyle/>
          <a:p>
            <a:r>
              <a:rPr lang="en-US" dirty="0" smtClean="0"/>
              <a:t>Gifts </a:t>
            </a:r>
            <a:r>
              <a:rPr lang="en-US" i="1" dirty="0" smtClean="0">
                <a:solidFill>
                  <a:schemeClr val="accent6">
                    <a:lumMod val="50000"/>
                  </a:schemeClr>
                </a:solidFill>
                <a:latin typeface="Palatino Linotype" charset="0"/>
                <a:ea typeface="Palatino Linotype" charset="0"/>
                <a:cs typeface="Palatino Linotype" charset="0"/>
              </a:rPr>
              <a:t>and Passion</a:t>
            </a:r>
            <a:endParaRPr lang="en-US" i="1" dirty="0">
              <a:solidFill>
                <a:schemeClr val="accent6">
                  <a:lumMod val="50000"/>
                </a:schemeClr>
              </a:solidFill>
              <a:latin typeface="Palatino Linotype" charset="0"/>
              <a:ea typeface="Palatino Linotype" charset="0"/>
              <a:cs typeface="Palatino Linotype" charset="0"/>
            </a:endParaRPr>
          </a:p>
        </p:txBody>
      </p:sp>
      <p:sp>
        <p:nvSpPr>
          <p:cNvPr id="3" name="Content Placeholder 2"/>
          <p:cNvSpPr>
            <a:spLocks noGrp="1"/>
          </p:cNvSpPr>
          <p:nvPr>
            <p:ph idx="1"/>
          </p:nvPr>
        </p:nvSpPr>
        <p:spPr>
          <a:xfrm>
            <a:off x="628650" y="2222440"/>
            <a:ext cx="7886700" cy="2918903"/>
          </a:xfrm>
        </p:spPr>
        <p:txBody>
          <a:bodyPr>
            <a:normAutofit/>
          </a:bodyPr>
          <a:lstStyle/>
          <a:p>
            <a:pPr marL="0" indent="0">
              <a:lnSpc>
                <a:spcPct val="100000"/>
              </a:lnSpc>
              <a:spcBef>
                <a:spcPts val="0"/>
              </a:spcBef>
              <a:buNone/>
              <a:defRPr/>
            </a:pPr>
            <a:r>
              <a:rPr lang="en-US" dirty="0" smtClean="0"/>
              <a:t>Part of the joy of life is the process of discovering:</a:t>
            </a:r>
          </a:p>
          <a:p>
            <a:pPr marL="0" indent="0">
              <a:lnSpc>
                <a:spcPct val="100000"/>
              </a:lnSpc>
              <a:spcBef>
                <a:spcPts val="0"/>
              </a:spcBef>
              <a:buNone/>
              <a:defRPr/>
            </a:pPr>
            <a:endParaRPr lang="en-US" dirty="0" smtClean="0"/>
          </a:p>
          <a:p>
            <a:pPr>
              <a:lnSpc>
                <a:spcPct val="100000"/>
              </a:lnSpc>
              <a:spcBef>
                <a:spcPts val="0"/>
              </a:spcBef>
            </a:pPr>
            <a:r>
              <a:rPr lang="en-US" dirty="0" smtClean="0"/>
              <a:t>The </a:t>
            </a:r>
            <a:r>
              <a:rPr lang="en-US" b="1" dirty="0" smtClean="0"/>
              <a:t>GIFTS</a:t>
            </a:r>
            <a:r>
              <a:rPr lang="en-US" dirty="0" smtClean="0"/>
              <a:t> God gives you.</a:t>
            </a:r>
          </a:p>
          <a:p>
            <a:pPr>
              <a:lnSpc>
                <a:spcPct val="100000"/>
              </a:lnSpc>
              <a:spcBef>
                <a:spcPts val="0"/>
              </a:spcBef>
            </a:pPr>
            <a:r>
              <a:rPr lang="en-US" dirty="0" smtClean="0"/>
              <a:t>The </a:t>
            </a:r>
            <a:r>
              <a:rPr lang="en-US" b="1" dirty="0" smtClean="0"/>
              <a:t>PASSION</a:t>
            </a:r>
            <a:r>
              <a:rPr lang="en-US" dirty="0" smtClean="0"/>
              <a:t> God gives you.</a:t>
            </a:r>
          </a:p>
        </p:txBody>
      </p:sp>
    </p:spTree>
    <p:extLst>
      <p:ext uri="{BB962C8B-B14F-4D97-AF65-F5344CB8AC3E}">
        <p14:creationId xmlns:p14="http://schemas.microsoft.com/office/powerpoint/2010/main" val="6901535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929</TotalTime>
  <Words>2374</Words>
  <Application>Microsoft Macintosh PowerPoint</Application>
  <PresentationFormat>On-screen Show (4:3)</PresentationFormat>
  <Paragraphs>342</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Avenir Next</vt:lpstr>
      <vt:lpstr>Calibri</vt:lpstr>
      <vt:lpstr>Calibri Light</vt:lpstr>
      <vt:lpstr>Palatino Linotype</vt:lpstr>
      <vt:lpstr>Arial</vt:lpstr>
      <vt:lpstr>Office Theme</vt:lpstr>
      <vt:lpstr>GIFTED TO SERVE</vt:lpstr>
      <vt:lpstr>GIFTED TO SERVE 1 CORINTHIANS 13:1, THE LIVING BIBLE</vt:lpstr>
      <vt:lpstr>GIFTED TO SERVE 1 Corinthians 13:2, The Living Bible</vt:lpstr>
      <vt:lpstr>GIFTED TO SERVE 1 Corinthians 13:3, The Living Bible</vt:lpstr>
      <vt:lpstr>GIFTED TO SERVE Joel 2:28, The Living Bible</vt:lpstr>
      <vt:lpstr>GIFTED TO SERVE Joel 2:29, The Living Bible</vt:lpstr>
      <vt:lpstr>Gifted to Serve</vt:lpstr>
      <vt:lpstr>Different gifts, but the same Spirit</vt:lpstr>
      <vt:lpstr>Gifts and Passion</vt:lpstr>
      <vt:lpstr>Erna Johnson Women’s Ministries leader</vt:lpstr>
      <vt:lpstr>Mona Giheno mentor for young women</vt:lpstr>
      <vt:lpstr>Catherine Booth mother of the army 1829-1890</vt:lpstr>
      <vt:lpstr>Ellen White messenger of God 1827-1915</vt:lpstr>
      <vt:lpstr>Ellen White messenger of God 1827-1915</vt:lpstr>
      <vt:lpstr>Our Roles and Responsibilities</vt:lpstr>
      <vt:lpstr>Nine Spiritual Gifts 1 Corinthians 12:8-10, New King James Version</vt:lpstr>
      <vt:lpstr>Seven Spiritual Gifts Romans 12:6-8, New King James Version</vt:lpstr>
      <vt:lpstr>Our Roles and Responsibilities</vt:lpstr>
      <vt:lpstr>Our Roles and Responsibilities</vt:lpstr>
      <vt:lpstr>Christ’s Method Alone</vt:lpstr>
      <vt:lpstr>Roles and Responsibilities</vt:lpstr>
      <vt:lpstr>Gifted to Serve Joel 2:28, The Living Bible</vt:lpstr>
      <vt:lpstr>Gifted to Serve Joel 2:29, The Living Bible</vt:lpstr>
      <vt:lpstr>Challenge</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to Serve</dc:title>
  <dc:creator>Timon, Rebecca</dc:creator>
  <cp:lastModifiedBy>Timon, Rebecca</cp:lastModifiedBy>
  <cp:revision>53</cp:revision>
  <cp:lastPrinted>2017-02-09T14:11:30Z</cp:lastPrinted>
  <dcterms:created xsi:type="dcterms:W3CDTF">2017-02-08T20:27:57Z</dcterms:created>
  <dcterms:modified xsi:type="dcterms:W3CDTF">2017-06-07T13:58:46Z</dcterms:modified>
</cp:coreProperties>
</file>