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2" r:id="rId25"/>
    <p:sldId id="283"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39"/>
    <p:restoredTop sz="65683"/>
  </p:normalViewPr>
  <p:slideViewPr>
    <p:cSldViewPr snapToGrid="0" snapToObjects="1">
      <p:cViewPr varScale="1">
        <p:scale>
          <a:sx n="96" d="100"/>
          <a:sy n="96"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12E3A6-DBC7-034A-9AF0-45730EEA8439}" type="datetimeFigureOut">
              <a:rPr lang="en-US" smtClean="0"/>
              <a:t>1/30/18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9F061-7B05-F34B-B18F-B116673A4E57}" type="slidenum">
              <a:rPr lang="en-US" smtClean="0"/>
              <a:t>‹#›</a:t>
            </a:fld>
            <a:endParaRPr lang="en-US"/>
          </a:p>
        </p:txBody>
      </p:sp>
    </p:spTree>
    <p:extLst>
      <p:ext uri="{BB962C8B-B14F-4D97-AF65-F5344CB8AC3E}">
        <p14:creationId xmlns:p14="http://schemas.microsoft.com/office/powerpoint/2010/main" val="460563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600" dirty="0">
                <a:solidFill>
                  <a:srgbClr val="941651"/>
                </a:solidFill>
                <a:latin typeface="Avenir Next" charset="0"/>
                <a:ea typeface="Avenir Next" charset="0"/>
                <a:cs typeface="Avenir Next" charset="0"/>
              </a:rPr>
              <a:t>JARS OF </a:t>
            </a:r>
            <a:r>
              <a:rPr lang="en-US" sz="3600" b="1" dirty="0">
                <a:solidFill>
                  <a:srgbClr val="941651"/>
                </a:solidFill>
                <a:latin typeface="Avenir Next" charset="0"/>
                <a:ea typeface="Avenir Next" charset="0"/>
                <a:cs typeface="Avenir Next" charset="0"/>
              </a:rPr>
              <a:t>FRAGRANCE </a:t>
            </a:r>
            <a:br>
              <a:rPr lang="en-US" dirty="0">
                <a:solidFill>
                  <a:srgbClr val="941651"/>
                </a:solidFill>
                <a:latin typeface="Avenir Next" charset="0"/>
                <a:ea typeface="Avenir Next" charset="0"/>
                <a:cs typeface="Avenir Next" charset="0"/>
              </a:rPr>
            </a:br>
            <a:r>
              <a:rPr lang="en-US" sz="1200" dirty="0">
                <a:latin typeface="Avenir Next" charset="0"/>
                <a:ea typeface="Avenir Next" charset="0"/>
                <a:cs typeface="Avenir Next" charset="0"/>
              </a:rPr>
              <a:t>RELEASING OUR PRAISE INTO BLESSINGS</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1</a:t>
            </a:fld>
            <a:endParaRPr lang="en-US"/>
          </a:p>
        </p:txBody>
      </p:sp>
    </p:spTree>
    <p:extLst>
      <p:ext uri="{BB962C8B-B14F-4D97-AF65-F5344CB8AC3E}">
        <p14:creationId xmlns:p14="http://schemas.microsoft.com/office/powerpoint/2010/main" val="11592941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fourth reason to praise God is that it is good practice </a:t>
            </a:r>
            <a:r>
              <a:rPr lang="en-US" sz="1200" i="1" kern="1200" dirty="0">
                <a:solidFill>
                  <a:schemeClr val="tx1"/>
                </a:solidFill>
                <a:effectLst/>
                <a:latin typeface="+mn-lt"/>
                <a:ea typeface="+mn-ea"/>
                <a:cs typeface="+mn-cs"/>
              </a:rPr>
              <a:t>now</a:t>
            </a:r>
            <a:r>
              <a:rPr lang="en-US" sz="1200" kern="1200" dirty="0">
                <a:solidFill>
                  <a:schemeClr val="tx1"/>
                </a:solidFill>
                <a:effectLst/>
                <a:latin typeface="+mn-lt"/>
                <a:ea typeface="+mn-ea"/>
                <a:cs typeface="+mn-cs"/>
              </a:rPr>
              <a:t> for a worship lifestyle in heaven. The apostle Paul wrote, “Therefore God also has highly exalted Him [Jesus] and given Him the name which is above every name, that at the name of Jesus every knee should bow, of those in heaven, and of those on earth, and of those under the earth, and </a:t>
            </a:r>
            <a:r>
              <a:rPr lang="en-US" sz="1200" i="1" kern="1200" dirty="0">
                <a:solidFill>
                  <a:schemeClr val="tx1"/>
                </a:solidFill>
                <a:effectLst/>
                <a:latin typeface="+mn-lt"/>
                <a:ea typeface="+mn-ea"/>
                <a:cs typeface="+mn-cs"/>
              </a:rPr>
              <a:t>that</a:t>
            </a:r>
            <a:r>
              <a:rPr lang="en-US" sz="1200" kern="1200" dirty="0">
                <a:solidFill>
                  <a:schemeClr val="tx1"/>
                </a:solidFill>
                <a:effectLst/>
                <a:latin typeface="+mn-lt"/>
                <a:ea typeface="+mn-ea"/>
                <a:cs typeface="+mn-cs"/>
              </a:rPr>
              <a:t> every tongue should confess that Jesus Christ </a:t>
            </a:r>
            <a:r>
              <a:rPr lang="en-US" sz="1200" i="1" kern="1200" dirty="0">
                <a:solidFill>
                  <a:schemeClr val="tx1"/>
                </a:solidFill>
                <a:effectLst/>
                <a:latin typeface="+mn-lt"/>
                <a:ea typeface="+mn-ea"/>
                <a:cs typeface="+mn-cs"/>
              </a:rPr>
              <a:t>is</a:t>
            </a:r>
            <a:r>
              <a:rPr lang="en-US" sz="1200" kern="1200" dirty="0">
                <a:solidFill>
                  <a:schemeClr val="tx1"/>
                </a:solidFill>
                <a:effectLst/>
                <a:latin typeface="+mn-lt"/>
                <a:ea typeface="+mn-ea"/>
                <a:cs typeface="+mn-cs"/>
              </a:rPr>
              <a:t> Lord, to the glory of God the Father. (Philippians 2:9-11, NKJV). </a:t>
            </a:r>
          </a:p>
        </p:txBody>
      </p:sp>
      <p:sp>
        <p:nvSpPr>
          <p:cNvPr id="4" name="Slide Number Placeholder 3"/>
          <p:cNvSpPr>
            <a:spLocks noGrp="1"/>
          </p:cNvSpPr>
          <p:nvPr>
            <p:ph type="sldNum" sz="quarter" idx="10"/>
          </p:nvPr>
        </p:nvSpPr>
        <p:spPr/>
        <p:txBody>
          <a:bodyPr/>
          <a:lstStyle/>
          <a:p>
            <a:fld id="{82A9F061-7B05-F34B-B18F-B116673A4E57}" type="slidenum">
              <a:rPr lang="en-US" smtClean="0"/>
              <a:t>10</a:t>
            </a:fld>
            <a:endParaRPr lang="en-US"/>
          </a:p>
        </p:txBody>
      </p:sp>
    </p:spTree>
    <p:extLst>
      <p:ext uri="{BB962C8B-B14F-4D97-AF65-F5344CB8AC3E}">
        <p14:creationId xmlns:p14="http://schemas.microsoft.com/office/powerpoint/2010/main" val="474705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Ellen White wrote that “Every heavenly intelligence is interested in the assemblies of the saints who on earth meet to </a:t>
            </a:r>
            <a:r>
              <a:rPr lang="en-US" sz="1200" i="0" kern="1200" dirty="0">
                <a:solidFill>
                  <a:schemeClr val="tx1"/>
                </a:solidFill>
                <a:effectLst/>
                <a:latin typeface="+mn-lt"/>
                <a:ea typeface="+mn-ea"/>
                <a:cs typeface="+mn-cs"/>
              </a:rPr>
              <a:t>worship </a:t>
            </a:r>
            <a:r>
              <a:rPr lang="en-US" sz="1200" kern="1200" dirty="0">
                <a:solidFill>
                  <a:schemeClr val="tx1"/>
                </a:solidFill>
                <a:effectLst/>
                <a:latin typeface="+mn-lt"/>
                <a:ea typeface="+mn-ea"/>
                <a:cs typeface="+mn-cs"/>
              </a:rPr>
              <a:t>God. In the inner court of heaven they listen to the testimony of the witnesses for Christ in the outer court on earth, and the </a:t>
            </a:r>
            <a:r>
              <a:rPr lang="en-US" sz="1200" i="1" kern="1200" dirty="0">
                <a:solidFill>
                  <a:schemeClr val="tx1"/>
                </a:solidFill>
                <a:effectLst/>
                <a:latin typeface="+mn-lt"/>
                <a:ea typeface="+mn-ea"/>
                <a:cs typeface="+mn-cs"/>
              </a:rPr>
              <a:t>praise</a:t>
            </a:r>
            <a:r>
              <a:rPr lang="en-US" sz="1200" kern="1200" dirty="0">
                <a:solidFill>
                  <a:schemeClr val="tx1"/>
                </a:solidFill>
                <a:effectLst/>
                <a:latin typeface="+mn-lt"/>
                <a:ea typeface="+mn-ea"/>
                <a:cs typeface="+mn-cs"/>
              </a:rPr>
              <a:t> and thanksgiving from the worshipers below is taken up in the heavenly anthem, and praise and rejoicing sound through the heavenly courts because Christ has not died in vain . . . .”</a:t>
            </a:r>
          </a:p>
          <a:p>
            <a:r>
              <a:rPr lang="en-US" sz="1200" kern="1200" dirty="0">
                <a:solidFill>
                  <a:schemeClr val="tx1"/>
                </a:solidFill>
                <a:effectLst/>
                <a:latin typeface="+mn-lt"/>
                <a:ea typeface="+mn-ea"/>
                <a:cs typeface="+mn-cs"/>
              </a:rPr>
              <a:t>Ellen G. White. </a:t>
            </a:r>
            <a:r>
              <a:rPr lang="en-US" sz="1200" i="1" kern="1200" dirty="0">
                <a:solidFill>
                  <a:schemeClr val="tx1"/>
                </a:solidFill>
                <a:effectLst/>
                <a:latin typeface="+mn-lt"/>
                <a:ea typeface="+mn-ea"/>
                <a:cs typeface="+mn-cs"/>
              </a:rPr>
              <a:t>Testimonies for the Church,</a:t>
            </a:r>
            <a:r>
              <a:rPr lang="en-US" sz="1200" kern="1200" dirty="0">
                <a:solidFill>
                  <a:schemeClr val="tx1"/>
                </a:solidFill>
                <a:effectLst/>
                <a:latin typeface="+mn-lt"/>
                <a:ea typeface="+mn-ea"/>
                <a:cs typeface="+mn-cs"/>
              </a:rPr>
              <a:t> volume 6, p. 632.</a:t>
            </a:r>
          </a:p>
        </p:txBody>
      </p:sp>
      <p:sp>
        <p:nvSpPr>
          <p:cNvPr id="4" name="Slide Number Placeholder 3"/>
          <p:cNvSpPr>
            <a:spLocks noGrp="1"/>
          </p:cNvSpPr>
          <p:nvPr>
            <p:ph type="sldNum" sz="quarter" idx="10"/>
          </p:nvPr>
        </p:nvSpPr>
        <p:spPr/>
        <p:txBody>
          <a:bodyPr/>
          <a:lstStyle/>
          <a:p>
            <a:fld id="{82A9F061-7B05-F34B-B18F-B116673A4E57}" type="slidenum">
              <a:rPr lang="en-US" smtClean="0"/>
              <a:t>11</a:t>
            </a:fld>
            <a:endParaRPr lang="en-US"/>
          </a:p>
        </p:txBody>
      </p:sp>
    </p:spTree>
    <p:extLst>
      <p:ext uri="{BB962C8B-B14F-4D97-AF65-F5344CB8AC3E}">
        <p14:creationId xmlns:p14="http://schemas.microsoft.com/office/powerpoint/2010/main" val="46622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final reason to praise God is that He gives us </a:t>
            </a:r>
            <a:r>
              <a:rPr lang="en-US" sz="1200" i="1" kern="1200" dirty="0">
                <a:solidFill>
                  <a:schemeClr val="tx1"/>
                </a:solidFill>
                <a:effectLst/>
                <a:latin typeface="+mn-lt"/>
                <a:ea typeface="+mn-ea"/>
                <a:cs typeface="+mn-cs"/>
              </a:rPr>
              <a:t>the assurance of additional</a:t>
            </a:r>
            <a:r>
              <a:rPr lang="en-US" sz="1200" kern="1200" dirty="0">
                <a:solidFill>
                  <a:schemeClr val="tx1"/>
                </a:solidFill>
                <a:effectLst/>
                <a:latin typeface="+mn-lt"/>
                <a:ea typeface="+mn-ea"/>
                <a:cs typeface="+mn-cs"/>
              </a:rPr>
              <a:t> </a:t>
            </a:r>
            <a:r>
              <a:rPr lang="en-US" sz="1200" i="1" kern="1200" dirty="0">
                <a:solidFill>
                  <a:schemeClr val="tx1"/>
                </a:solidFill>
                <a:effectLst/>
                <a:latin typeface="+mn-lt"/>
                <a:ea typeface="+mn-ea"/>
                <a:cs typeface="+mn-cs"/>
              </a:rPr>
              <a:t>blessings </a:t>
            </a:r>
            <a:r>
              <a:rPr lang="en-US" sz="1200" kern="1200" dirty="0">
                <a:solidFill>
                  <a:schemeClr val="tx1"/>
                </a:solidFill>
                <a:effectLst/>
                <a:latin typeface="+mn-lt"/>
                <a:ea typeface="+mn-ea"/>
                <a:cs typeface="+mn-cs"/>
              </a:rPr>
              <a:t>when we praise Him (see 2 Samuel 22:47-51). These blessings God gives us, not only for ourselves but also to share with others as we witness to God’s great love for them. After all, our Women’s Ministries Emphasis theme today reminds us that we are “Blessed to Be a Blessing.”</a:t>
            </a:r>
          </a:p>
        </p:txBody>
      </p:sp>
      <p:sp>
        <p:nvSpPr>
          <p:cNvPr id="4" name="Slide Number Placeholder 3"/>
          <p:cNvSpPr>
            <a:spLocks noGrp="1"/>
          </p:cNvSpPr>
          <p:nvPr>
            <p:ph type="sldNum" sz="quarter" idx="10"/>
          </p:nvPr>
        </p:nvSpPr>
        <p:spPr/>
        <p:txBody>
          <a:bodyPr/>
          <a:lstStyle/>
          <a:p>
            <a:fld id="{82A9F061-7B05-F34B-B18F-B116673A4E57}" type="slidenum">
              <a:rPr lang="en-US" smtClean="0"/>
              <a:t>12</a:t>
            </a:fld>
            <a:endParaRPr lang="en-US"/>
          </a:p>
        </p:txBody>
      </p:sp>
    </p:spTree>
    <p:extLst>
      <p:ext uri="{BB962C8B-B14F-4D97-AF65-F5344CB8AC3E}">
        <p14:creationId xmlns:p14="http://schemas.microsoft.com/office/powerpoint/2010/main" val="981107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Group Activity: </a:t>
            </a:r>
            <a:r>
              <a:rPr lang="en-US" sz="1200" kern="1200" dirty="0">
                <a:solidFill>
                  <a:schemeClr val="tx1"/>
                </a:solidFill>
                <a:effectLst/>
                <a:latin typeface="+mn-lt"/>
                <a:ea typeface="+mn-ea"/>
                <a:cs typeface="+mn-cs"/>
              </a:rPr>
              <a:t>Bible situations in which releasing jars of praise resulted in blessings</a:t>
            </a:r>
          </a:p>
          <a:p>
            <a:endParaRPr lang="en-US" dirty="0"/>
          </a:p>
          <a:p>
            <a:r>
              <a:rPr lang="en-US" sz="1200" kern="1200" dirty="0">
                <a:solidFill>
                  <a:schemeClr val="tx1"/>
                </a:solidFill>
                <a:effectLst/>
                <a:latin typeface="+mn-lt"/>
                <a:ea typeface="+mn-ea"/>
                <a:cs typeface="+mn-cs"/>
              </a:rPr>
              <a:t>We are going to quickly look at three situations where praise to God resulted in the fragrance of blessings being poured out not only on those who offered praise to God but also to those around them. </a:t>
            </a:r>
          </a:p>
          <a:p>
            <a:r>
              <a:rPr lang="en-US" sz="1200" kern="1200" dirty="0">
                <a:solidFill>
                  <a:schemeClr val="tx1"/>
                </a:solidFill>
                <a:effectLst/>
                <a:latin typeface="+mn-lt"/>
                <a:ea typeface="+mn-ea"/>
                <a:cs typeface="+mn-cs"/>
              </a:rPr>
              <a:t>I will ask you to divide in three informal groups. I will give each group a brief passage of scripture to read. Please read it together, summarize it, and then prepare to give a simple presentation to the rest of us concerning how praise in these situations resulted in blessings.</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13</a:t>
            </a:fld>
            <a:endParaRPr lang="en-US"/>
          </a:p>
        </p:txBody>
      </p:sp>
    </p:spTree>
    <p:extLst>
      <p:ext uri="{BB962C8B-B14F-4D97-AF65-F5344CB8AC3E}">
        <p14:creationId xmlns:p14="http://schemas.microsoft.com/office/powerpoint/2010/main" val="10964789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So they rose early in the morning and went out into the Wilderness of </a:t>
            </a:r>
            <a:r>
              <a:rPr lang="en-US" sz="1200" kern="1200" dirty="0" err="1">
                <a:solidFill>
                  <a:schemeClr val="tx1"/>
                </a:solidFill>
                <a:effectLst/>
                <a:latin typeface="+mn-lt"/>
                <a:ea typeface="+mn-ea"/>
                <a:cs typeface="+mn-cs"/>
              </a:rPr>
              <a:t>Tekoa</a:t>
            </a:r>
            <a:r>
              <a:rPr lang="en-US" sz="1200" kern="1200" dirty="0">
                <a:solidFill>
                  <a:schemeClr val="tx1"/>
                </a:solidFill>
                <a:effectLst/>
                <a:latin typeface="+mn-lt"/>
                <a:ea typeface="+mn-ea"/>
                <a:cs typeface="+mn-cs"/>
              </a:rPr>
              <a:t>; and as they went out, Jehoshaphat stood. . . .  And when he had consulted with the people, he appointed those who should sing to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and who should praise the beauty of holiness, as they went out before the army and were saying:</a:t>
            </a:r>
            <a:r>
              <a:rPr lang="en-US" dirty="0">
                <a:effectLst/>
              </a:rPr>
              <a:t>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14</a:t>
            </a:fld>
            <a:endParaRPr lang="en-US"/>
          </a:p>
        </p:txBody>
      </p:sp>
    </p:spTree>
    <p:extLst>
      <p:ext uri="{BB962C8B-B14F-4D97-AF65-F5344CB8AC3E}">
        <p14:creationId xmlns:p14="http://schemas.microsoft.com/office/powerpoint/2010/main" val="1013510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‘Praise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For His mercy </a:t>
            </a:r>
            <a:r>
              <a:rPr lang="en-US" sz="1200" i="1" kern="1200" dirty="0">
                <a:solidFill>
                  <a:schemeClr val="tx1"/>
                </a:solidFill>
                <a:effectLst/>
                <a:latin typeface="+mn-lt"/>
                <a:ea typeface="+mn-ea"/>
                <a:cs typeface="+mn-cs"/>
              </a:rPr>
              <a:t>endures</a:t>
            </a:r>
            <a:r>
              <a:rPr lang="en-US" sz="1200" kern="1200" dirty="0">
                <a:solidFill>
                  <a:schemeClr val="tx1"/>
                </a:solidFill>
                <a:effectLst/>
                <a:latin typeface="+mn-lt"/>
                <a:ea typeface="+mn-ea"/>
                <a:cs typeface="+mn-cs"/>
              </a:rPr>
              <a:t> forever.’ Now when they began to sing and to praise,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set ambushes against the people of Ammon, Moab, and Mount </a:t>
            </a:r>
            <a:r>
              <a:rPr lang="en-US" sz="1200" kern="1200" dirty="0" err="1">
                <a:solidFill>
                  <a:schemeClr val="tx1"/>
                </a:solidFill>
                <a:effectLst/>
                <a:latin typeface="+mn-lt"/>
                <a:ea typeface="+mn-ea"/>
                <a:cs typeface="+mn-cs"/>
              </a:rPr>
              <a:t>Seir</a:t>
            </a:r>
            <a:r>
              <a:rPr lang="en-US" sz="1200" kern="1200" dirty="0">
                <a:solidFill>
                  <a:schemeClr val="tx1"/>
                </a:solidFill>
                <a:effectLst/>
                <a:latin typeface="+mn-lt"/>
                <a:ea typeface="+mn-ea"/>
                <a:cs typeface="+mn-cs"/>
              </a:rPr>
              <a:t>, who had come against Judah; and they were defeated.” </a:t>
            </a:r>
          </a:p>
        </p:txBody>
      </p:sp>
      <p:sp>
        <p:nvSpPr>
          <p:cNvPr id="4" name="Slide Number Placeholder 3"/>
          <p:cNvSpPr>
            <a:spLocks noGrp="1"/>
          </p:cNvSpPr>
          <p:nvPr>
            <p:ph type="sldNum" sz="quarter" idx="10"/>
          </p:nvPr>
        </p:nvSpPr>
        <p:spPr/>
        <p:txBody>
          <a:bodyPr/>
          <a:lstStyle/>
          <a:p>
            <a:fld id="{82A9F061-7B05-F34B-B18F-B116673A4E57}" type="slidenum">
              <a:rPr lang="en-US" smtClean="0"/>
              <a:t>15</a:t>
            </a:fld>
            <a:endParaRPr lang="en-US"/>
          </a:p>
        </p:txBody>
      </p:sp>
    </p:spTree>
    <p:extLst>
      <p:ext uri="{BB962C8B-B14F-4D97-AF65-F5344CB8AC3E}">
        <p14:creationId xmlns:p14="http://schemas.microsoft.com/office/powerpoint/2010/main" val="2283493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happened in this situation and how did the praise result in blessing? [Possible conclusion for facilitator’s use: God uses our praise to defeat His enemies—and ours.]</a:t>
            </a:r>
          </a:p>
        </p:txBody>
      </p:sp>
      <p:sp>
        <p:nvSpPr>
          <p:cNvPr id="4" name="Slide Number Placeholder 3"/>
          <p:cNvSpPr>
            <a:spLocks noGrp="1"/>
          </p:cNvSpPr>
          <p:nvPr>
            <p:ph type="sldNum" sz="quarter" idx="10"/>
          </p:nvPr>
        </p:nvSpPr>
        <p:spPr/>
        <p:txBody>
          <a:bodyPr/>
          <a:lstStyle/>
          <a:p>
            <a:fld id="{82A9F061-7B05-F34B-B18F-B116673A4E57}" type="slidenum">
              <a:rPr lang="en-US" smtClean="0"/>
              <a:t>16</a:t>
            </a:fld>
            <a:endParaRPr lang="en-US"/>
          </a:p>
        </p:txBody>
      </p:sp>
    </p:spTree>
    <p:extLst>
      <p:ext uri="{BB962C8B-B14F-4D97-AF65-F5344CB8AC3E}">
        <p14:creationId xmlns:p14="http://schemas.microsoft.com/office/powerpoint/2010/main" val="1671671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Group 2:</a:t>
            </a:r>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First Peter 2:9</a:t>
            </a:r>
            <a:r>
              <a:rPr lang="en-US" dirty="0">
                <a:effectLst/>
              </a:rPr>
              <a:t> </a:t>
            </a:r>
          </a:p>
          <a:p>
            <a:endParaRPr lang="en-US"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—“But you </a:t>
            </a:r>
            <a:r>
              <a:rPr lang="en-US" sz="1200" i="1" kern="1200" dirty="0">
                <a:solidFill>
                  <a:schemeClr val="tx1"/>
                </a:solidFill>
                <a:effectLst/>
                <a:latin typeface="+mn-lt"/>
                <a:ea typeface="+mn-ea"/>
                <a:cs typeface="+mn-cs"/>
              </a:rPr>
              <a:t>are</a:t>
            </a:r>
            <a:r>
              <a:rPr lang="en-US" sz="1200" kern="1200" dirty="0">
                <a:solidFill>
                  <a:schemeClr val="tx1"/>
                </a:solidFill>
                <a:effectLst/>
                <a:latin typeface="+mn-lt"/>
                <a:ea typeface="+mn-ea"/>
                <a:cs typeface="+mn-cs"/>
              </a:rPr>
              <a:t> a chosen generation, a royal priesthood, a holy nation, His own special people, that you may proclaim the praises of Him who called you out of darkness into His marvelous light.” </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17</a:t>
            </a:fld>
            <a:endParaRPr lang="en-US"/>
          </a:p>
        </p:txBody>
      </p:sp>
    </p:spTree>
    <p:extLst>
      <p:ext uri="{BB962C8B-B14F-4D97-AF65-F5344CB8AC3E}">
        <p14:creationId xmlns:p14="http://schemas.microsoft.com/office/powerpoint/2010/main" val="21037804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What happened in this situation and how did the praise result in blessing? [Possible conclusion for facilitator’s use: Our praise encourages others to let God call them out of darkness and into Heaven’s light.]</a:t>
            </a:r>
          </a:p>
        </p:txBody>
      </p:sp>
      <p:sp>
        <p:nvSpPr>
          <p:cNvPr id="4" name="Slide Number Placeholder 3"/>
          <p:cNvSpPr>
            <a:spLocks noGrp="1"/>
          </p:cNvSpPr>
          <p:nvPr>
            <p:ph type="sldNum" sz="quarter" idx="10"/>
          </p:nvPr>
        </p:nvSpPr>
        <p:spPr/>
        <p:txBody>
          <a:bodyPr/>
          <a:lstStyle/>
          <a:p>
            <a:fld id="{82A9F061-7B05-F34B-B18F-B116673A4E57}" type="slidenum">
              <a:rPr lang="en-US" smtClean="0"/>
              <a:t>18</a:t>
            </a:fld>
            <a:endParaRPr lang="en-US"/>
          </a:p>
        </p:txBody>
      </p:sp>
    </p:spTree>
    <p:extLst>
      <p:ext uri="{BB962C8B-B14F-4D97-AF65-F5344CB8AC3E}">
        <p14:creationId xmlns:p14="http://schemas.microsoft.com/office/powerpoint/2010/main" val="13517024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Group 3: Acts 16:25, 26</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“But at midnight Paul and Silas were praying and singing hymns to God, and the prisoners were listening to them. </a:t>
            </a:r>
            <a:r>
              <a:rPr lang="en-US" sz="1200" b="1" kern="1200" baseline="30000" dirty="0">
                <a:solidFill>
                  <a:schemeClr val="tx1"/>
                </a:solidFill>
                <a:effectLst/>
                <a:latin typeface="+mn-lt"/>
                <a:ea typeface="+mn-ea"/>
                <a:cs typeface="+mn-cs"/>
              </a:rPr>
              <a:t>26 </a:t>
            </a:r>
            <a:r>
              <a:rPr lang="en-US" sz="1200" kern="1200" dirty="0">
                <a:solidFill>
                  <a:schemeClr val="tx1"/>
                </a:solidFill>
                <a:effectLst/>
                <a:latin typeface="+mn-lt"/>
                <a:ea typeface="+mn-ea"/>
                <a:cs typeface="+mn-cs"/>
              </a:rPr>
              <a:t>Suddenly there was a great earthquake, so that the foundations of the prison were shaken; and immediately all the doors were opened and everyone’s chains were loosed.”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 this story, who was most blessed by the praise-fragrance ascending to God from out of that prison cell? [Possible conclusion for facilitator’s use: The jailer and his family who were saved. Our praise moves the arm of God, bringing blessings of salvation to others.]</a:t>
            </a:r>
          </a:p>
        </p:txBody>
      </p:sp>
      <p:sp>
        <p:nvSpPr>
          <p:cNvPr id="4" name="Slide Number Placeholder 3"/>
          <p:cNvSpPr>
            <a:spLocks noGrp="1"/>
          </p:cNvSpPr>
          <p:nvPr>
            <p:ph type="sldNum" sz="quarter" idx="10"/>
          </p:nvPr>
        </p:nvSpPr>
        <p:spPr/>
        <p:txBody>
          <a:bodyPr/>
          <a:lstStyle/>
          <a:p>
            <a:fld id="{82A9F061-7B05-F34B-B18F-B116673A4E57}" type="slidenum">
              <a:rPr lang="en-US" smtClean="0"/>
              <a:t>19</a:t>
            </a:fld>
            <a:endParaRPr lang="en-US"/>
          </a:p>
        </p:txBody>
      </p:sp>
    </p:spTree>
    <p:extLst>
      <p:ext uri="{BB962C8B-B14F-4D97-AF65-F5344CB8AC3E}">
        <p14:creationId xmlns:p14="http://schemas.microsoft.com/office/powerpoint/2010/main" val="41891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Good afternoon and welcome to our “Jars of Fragrance” afternoon program.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Someone once said, “</a:t>
            </a:r>
            <a:r>
              <a:rPr lang="en-US" sz="1200" b="1" kern="1200" dirty="0">
                <a:solidFill>
                  <a:schemeClr val="tx1"/>
                </a:solidFill>
                <a:effectLst/>
                <a:latin typeface="+mn-lt"/>
                <a:ea typeface="+mn-ea"/>
                <a:cs typeface="+mn-cs"/>
              </a:rPr>
              <a:t>When we lift our hands in praise and worship, we break spiritual jars of perfume over Jesus. The fragrance of our praise fills the whole earth and touches the heart of God.” </a:t>
            </a:r>
            <a:r>
              <a:rPr lang="en-US" sz="1200" b="0" i="1" kern="1200" dirty="0">
                <a:solidFill>
                  <a:schemeClr val="tx1"/>
                </a:solidFill>
                <a:effectLst/>
                <a:latin typeface="+mn-lt"/>
                <a:ea typeface="+mn-ea"/>
                <a:cs typeface="+mn-cs"/>
              </a:rPr>
              <a:t>Quoted from Dennis Ignatius </a:t>
            </a:r>
          </a:p>
          <a:p>
            <a:endParaRPr lang="en-US" sz="1200" b="1" kern="1200" dirty="0">
              <a:solidFill>
                <a:schemeClr val="tx1"/>
              </a:solidFill>
              <a:effectLst/>
              <a:latin typeface="+mn-lt"/>
              <a:ea typeface="+mn-ea"/>
              <a:cs typeface="+mn-cs"/>
            </a:endParaRPr>
          </a:p>
          <a:p>
            <a:r>
              <a:rPr lang="en-US" sz="1200" b="0" kern="1200" dirty="0">
                <a:solidFill>
                  <a:schemeClr val="tx1"/>
                </a:solidFill>
                <a:effectLst/>
                <a:latin typeface="+mn-lt"/>
                <a:ea typeface="+mn-ea"/>
                <a:cs typeface="+mn-cs"/>
              </a:rPr>
              <a:t>I would add that our praise to God results in </a:t>
            </a:r>
            <a:r>
              <a:rPr lang="en-US" sz="1200" b="0" i="1" kern="1200" dirty="0">
                <a:solidFill>
                  <a:schemeClr val="tx1"/>
                </a:solidFill>
                <a:effectLst/>
                <a:latin typeface="+mn-lt"/>
                <a:ea typeface="+mn-ea"/>
                <a:cs typeface="+mn-cs"/>
              </a:rPr>
              <a:t>blessings</a:t>
            </a:r>
            <a:r>
              <a:rPr lang="en-US" sz="1200" b="0" kern="1200" dirty="0">
                <a:solidFill>
                  <a:schemeClr val="tx1"/>
                </a:solidFill>
                <a:effectLst/>
                <a:latin typeface="+mn-lt"/>
                <a:ea typeface="+mn-ea"/>
                <a:cs typeface="+mn-cs"/>
              </a:rPr>
              <a:t> from God that we can then share with others. Then </a:t>
            </a:r>
            <a:r>
              <a:rPr lang="en-US" sz="1200" b="0" i="1" kern="1200" dirty="0">
                <a:solidFill>
                  <a:schemeClr val="tx1"/>
                </a:solidFill>
                <a:effectLst/>
                <a:latin typeface="+mn-lt"/>
                <a:ea typeface="+mn-ea"/>
                <a:cs typeface="+mn-cs"/>
              </a:rPr>
              <a:t>everyone</a:t>
            </a:r>
            <a:r>
              <a:rPr lang="en-US" sz="1200" b="0" kern="1200" dirty="0">
                <a:solidFill>
                  <a:schemeClr val="tx1"/>
                </a:solidFill>
                <a:effectLst/>
                <a:latin typeface="+mn-lt"/>
                <a:ea typeface="+mn-ea"/>
                <a:cs typeface="+mn-cs"/>
              </a:rPr>
              <a:t> can share in the fragrance of praise.</a:t>
            </a:r>
          </a:p>
          <a:p>
            <a:endParaRPr lang="en-US" sz="1200" b="0" i="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a:t>
            </a:fld>
            <a:endParaRPr lang="en-US"/>
          </a:p>
        </p:txBody>
      </p:sp>
    </p:spTree>
    <p:extLst>
      <p:ext uri="{BB962C8B-B14F-4D97-AF65-F5344CB8AC3E}">
        <p14:creationId xmlns:p14="http://schemas.microsoft.com/office/powerpoint/2010/main" val="6318608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Final thoughts about praise becoming blessings</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we open jars of fragrant praise to God, it does something special for each of us.</a:t>
            </a:r>
          </a:p>
          <a:p>
            <a:r>
              <a:rPr lang="en-US" sz="1200" kern="1200" dirty="0">
                <a:solidFill>
                  <a:schemeClr val="tx1"/>
                </a:solidFill>
                <a:effectLst/>
                <a:latin typeface="+mn-lt"/>
                <a:ea typeface="+mn-ea"/>
                <a:cs typeface="+mn-cs"/>
              </a:rPr>
              <a:t>First, our praise helps us focus on God and not ourselves.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Once an elderly woman continued nursing her lifelong habit of complaining. In doing so, she had exhausted her morale, her faith, her friendships, and her physical health. In an act of desperation, he woman’s grown children absolutely insisted that she go see one more doctor for some possible health cure. After the doctor listened to the woman complain for a few minutes, he asked, “Is there anything that you actually</a:t>
            </a:r>
            <a:r>
              <a:rPr lang="en-US" sz="1200" i="1" kern="1200" dirty="0">
                <a:solidFill>
                  <a:schemeClr val="tx1"/>
                </a:solidFill>
                <a:effectLst/>
                <a:latin typeface="+mn-lt"/>
                <a:ea typeface="+mn-ea"/>
                <a:cs typeface="+mn-cs"/>
              </a:rPr>
              <a:t> enjoy</a:t>
            </a:r>
            <a:r>
              <a:rPr lang="en-US" sz="1200" kern="1200" dirty="0">
                <a:solidFill>
                  <a:schemeClr val="tx1"/>
                </a:solidFill>
                <a:effectLst/>
                <a:latin typeface="+mn-lt"/>
                <a:ea typeface="+mn-ea"/>
                <a:cs typeface="+mn-cs"/>
              </a:rPr>
              <a:t> doing?”</a:t>
            </a:r>
          </a:p>
          <a:p>
            <a:r>
              <a:rPr lang="en-US" sz="1200" kern="1200" dirty="0">
                <a:solidFill>
                  <a:schemeClr val="tx1"/>
                </a:solidFill>
                <a:effectLst/>
                <a:latin typeface="+mn-lt"/>
                <a:ea typeface="+mn-ea"/>
                <a:cs typeface="+mn-cs"/>
              </a:rPr>
              <a:t>“Yes,” the woman, “I like to grow little flower plants. I have dozens and dozens of them.”</a:t>
            </a:r>
          </a:p>
          <a:p>
            <a:r>
              <a:rPr lang="en-US" sz="1200" kern="1200" dirty="0">
                <a:solidFill>
                  <a:schemeClr val="tx1"/>
                </a:solidFill>
                <a:effectLst/>
                <a:latin typeface="+mn-lt"/>
                <a:ea typeface="+mn-ea"/>
                <a:cs typeface="+mn-cs"/>
              </a:rPr>
              <a:t>“Then I have a prescription for you,” said the doctor. “And I guarantee that if you follow my prescription, you will soon feel much better.”</a:t>
            </a:r>
          </a:p>
          <a:p>
            <a:r>
              <a:rPr lang="en-US" sz="1200" kern="1200" dirty="0">
                <a:solidFill>
                  <a:schemeClr val="tx1"/>
                </a:solidFill>
                <a:effectLst/>
                <a:latin typeface="+mn-lt"/>
                <a:ea typeface="+mn-ea"/>
                <a:cs typeface="+mn-cs"/>
              </a:rPr>
              <a:t>“I doubt that,” said the lady. “But what is your prescription?”</a:t>
            </a:r>
          </a:p>
          <a:p>
            <a:r>
              <a:rPr lang="en-US" sz="1200" kern="1200" dirty="0">
                <a:solidFill>
                  <a:schemeClr val="tx1"/>
                </a:solidFill>
                <a:effectLst/>
                <a:latin typeface="+mn-lt"/>
                <a:ea typeface="+mn-ea"/>
                <a:cs typeface="+mn-cs"/>
              </a:rPr>
              <a:t>The doctor instructed, “The next time you want to complain—instead of being grateful for your blessings—find someone who is worse off than you. Take them one of your little flowering plants and remind them that they now have </a:t>
            </a:r>
            <a:r>
              <a:rPr lang="en-US" sz="1200" i="1" kern="1200" dirty="0">
                <a:solidFill>
                  <a:schemeClr val="tx1"/>
                </a:solidFill>
                <a:effectLst/>
                <a:latin typeface="+mn-lt"/>
                <a:ea typeface="+mn-ea"/>
                <a:cs typeface="+mn-cs"/>
              </a:rPr>
              <a:t>at least one thing to praise</a:t>
            </a:r>
            <a:r>
              <a:rPr lang="en-US" sz="1200" kern="1200" dirty="0">
                <a:solidFill>
                  <a:schemeClr val="tx1"/>
                </a:solidFill>
                <a:effectLst/>
                <a:latin typeface="+mn-lt"/>
                <a:ea typeface="+mn-ea"/>
                <a:cs typeface="+mn-cs"/>
              </a:rPr>
              <a:t> God for.”</a:t>
            </a:r>
          </a:p>
          <a:p>
            <a:r>
              <a:rPr lang="en-US" sz="1200" kern="1200" dirty="0">
                <a:solidFill>
                  <a:schemeClr val="tx1"/>
                </a:solidFill>
                <a:effectLst/>
                <a:latin typeface="+mn-lt"/>
                <a:ea typeface="+mn-ea"/>
                <a:cs typeface="+mn-cs"/>
              </a:rPr>
              <a:t>The elderly woman was doubtful. However, she soon learned that a neighbor’s husband had just died. She took a flowering plant to the widow and said, “Now you have at least one thing to praise God for.”</a:t>
            </a:r>
          </a:p>
          <a:p>
            <a:r>
              <a:rPr lang="en-US" sz="1200" kern="1200" dirty="0">
                <a:solidFill>
                  <a:schemeClr val="tx1"/>
                </a:solidFill>
                <a:effectLst/>
                <a:latin typeface="+mn-lt"/>
                <a:ea typeface="+mn-ea"/>
                <a:cs typeface="+mn-cs"/>
              </a:rPr>
              <a:t>The widow was so grateful that she shed tears of appreciation. At that moment, when the elderly woman became a blessing to someone else, something happened inside of her heart. So when she learned that another neighbor’s child had been hospitalized, she took another flowering plant to that family. They thanked her for bringing them a ray of hope. And so it continued—for years.</a:t>
            </a:r>
          </a:p>
          <a:p>
            <a:r>
              <a:rPr lang="en-US" sz="1200" kern="1200" dirty="0">
                <a:solidFill>
                  <a:schemeClr val="tx1"/>
                </a:solidFill>
                <a:effectLst/>
                <a:latin typeface="+mn-lt"/>
                <a:ea typeface="+mn-ea"/>
                <a:cs typeface="+mn-cs"/>
              </a:rPr>
              <a:t>A number of years later, the elderly woman herself died. But a local newspaper headline said it all: “The Flower Lady Has Passed Away. She Will Be Missed by Hundreds!”</a:t>
            </a:r>
            <a:r>
              <a:rPr lang="en-US" dirty="0">
                <a:effectLst/>
              </a:rPr>
              <a:t>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20</a:t>
            </a:fld>
            <a:endParaRPr lang="en-US"/>
          </a:p>
        </p:txBody>
      </p:sp>
    </p:spTree>
    <p:extLst>
      <p:ext uri="{BB962C8B-B14F-4D97-AF65-F5344CB8AC3E}">
        <p14:creationId xmlns:p14="http://schemas.microsoft.com/office/powerpoint/2010/main" val="5091936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One of the beautiful things about praising God is that it takes the focus off of ourselves and puts it back on Him. Praise doesn’t change God. Rather, it changes our hearts. </a:t>
            </a:r>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21</a:t>
            </a:fld>
            <a:endParaRPr lang="en-US"/>
          </a:p>
        </p:txBody>
      </p:sp>
    </p:spTree>
    <p:extLst>
      <p:ext uri="{BB962C8B-B14F-4D97-AF65-F5344CB8AC3E}">
        <p14:creationId xmlns:p14="http://schemas.microsoft.com/office/powerpoint/2010/main" val="8982658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Perhaps that is why David wrote, “Praise the </a:t>
            </a:r>
            <a:r>
              <a:rPr lang="en-US" sz="1200" kern="1200" cap="small" dirty="0">
                <a:solidFill>
                  <a:schemeClr val="tx1"/>
                </a:solidFill>
                <a:effectLst/>
                <a:latin typeface="+mn-lt"/>
                <a:ea typeface="+mn-ea"/>
                <a:cs typeface="+mn-cs"/>
              </a:rPr>
              <a:t>Lord</a:t>
            </a:r>
            <a:r>
              <a:rPr lang="en-US" sz="1200" kern="1200" dirty="0">
                <a:solidFill>
                  <a:schemeClr val="tx1"/>
                </a:solidFill>
                <a:effectLst/>
                <a:latin typeface="+mn-lt"/>
                <a:ea typeface="+mn-ea"/>
                <a:cs typeface="+mn-cs"/>
              </a:rPr>
              <a:t>, my soul, and forget not all his benefits—who forgives all your sins and heals all your diseases, who redeems your life from the pit and crowns you with love and compassion, who satisfies your desires with good things so that your youth is renewed like the eagle’s” (Psalm 103:2-5, NIV).</a:t>
            </a:r>
          </a:p>
        </p:txBody>
      </p:sp>
      <p:sp>
        <p:nvSpPr>
          <p:cNvPr id="4" name="Slide Number Placeholder 3"/>
          <p:cNvSpPr>
            <a:spLocks noGrp="1"/>
          </p:cNvSpPr>
          <p:nvPr>
            <p:ph type="sldNum" sz="quarter" idx="10"/>
          </p:nvPr>
        </p:nvSpPr>
        <p:spPr/>
        <p:txBody>
          <a:bodyPr/>
          <a:lstStyle/>
          <a:p>
            <a:fld id="{82A9F061-7B05-F34B-B18F-B116673A4E57}" type="slidenum">
              <a:rPr lang="en-US" smtClean="0"/>
              <a:t>22</a:t>
            </a:fld>
            <a:endParaRPr lang="en-US"/>
          </a:p>
        </p:txBody>
      </p:sp>
    </p:spTree>
    <p:extLst>
      <p:ext uri="{BB962C8B-B14F-4D97-AF65-F5344CB8AC3E}">
        <p14:creationId xmlns:p14="http://schemas.microsoft.com/office/powerpoint/2010/main" val="10008985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Second, praise opens the doorway of blessing as we come into God’s presence to present our jars of fragrance. “Praise be to the God and Father of our Lord Jesus Christ, who has blessed us in the heavenly realms with </a:t>
            </a:r>
            <a:r>
              <a:rPr lang="en-US" sz="1200" i="1" kern="1200" dirty="0">
                <a:solidFill>
                  <a:schemeClr val="tx1"/>
                </a:solidFill>
                <a:effectLst/>
                <a:latin typeface="+mn-lt"/>
                <a:ea typeface="+mn-ea"/>
                <a:cs typeface="+mn-cs"/>
              </a:rPr>
              <a:t>every spiritual blessing in Christ</a:t>
            </a:r>
            <a:r>
              <a:rPr lang="en-US" sz="1200" kern="1200" dirty="0">
                <a:solidFill>
                  <a:schemeClr val="tx1"/>
                </a:solidFill>
                <a:effectLst/>
                <a:latin typeface="+mn-lt"/>
                <a:ea typeface="+mn-ea"/>
                <a:cs typeface="+mn-cs"/>
              </a:rPr>
              <a:t>” (Ephesians 1:3, NIV, italics supplied).</a:t>
            </a:r>
          </a:p>
        </p:txBody>
      </p:sp>
      <p:sp>
        <p:nvSpPr>
          <p:cNvPr id="4" name="Slide Number Placeholder 3"/>
          <p:cNvSpPr>
            <a:spLocks noGrp="1"/>
          </p:cNvSpPr>
          <p:nvPr>
            <p:ph type="sldNum" sz="quarter" idx="10"/>
          </p:nvPr>
        </p:nvSpPr>
        <p:spPr/>
        <p:txBody>
          <a:bodyPr/>
          <a:lstStyle/>
          <a:p>
            <a:fld id="{82A9F061-7B05-F34B-B18F-B116673A4E57}" type="slidenum">
              <a:rPr lang="en-US" smtClean="0"/>
              <a:t>23</a:t>
            </a:fld>
            <a:endParaRPr lang="en-US"/>
          </a:p>
        </p:txBody>
      </p:sp>
    </p:spTree>
    <p:extLst>
      <p:ext uri="{BB962C8B-B14F-4D97-AF65-F5344CB8AC3E}">
        <p14:creationId xmlns:p14="http://schemas.microsoft.com/office/powerpoint/2010/main" val="1040630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And finally—because we are blessed to be a blessing—our praise will result in bringing others to Christ. </a:t>
            </a:r>
          </a:p>
          <a:p>
            <a:endParaRPr lang="en-US"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[Note to facilitator: If time allows, permit congregants to share their praises with the assembly.]</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24</a:t>
            </a:fld>
            <a:endParaRPr lang="en-US"/>
          </a:p>
        </p:txBody>
      </p:sp>
    </p:spTree>
    <p:extLst>
      <p:ext uri="{BB962C8B-B14F-4D97-AF65-F5344CB8AC3E}">
        <p14:creationId xmlns:p14="http://schemas.microsoft.com/office/powerpoint/2010/main" val="19471196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Let us finish with this beautiful promise: "But you are a chosen generation, a royal priesthood, an holy nation, a peculiar people; that you should show forth the </a:t>
            </a:r>
            <a:r>
              <a:rPr lang="en-US" sz="1200" i="1" kern="1200" dirty="0">
                <a:solidFill>
                  <a:schemeClr val="tx1"/>
                </a:solidFill>
                <a:effectLst/>
                <a:latin typeface="+mn-lt"/>
                <a:ea typeface="+mn-ea"/>
                <a:cs typeface="+mn-cs"/>
              </a:rPr>
              <a:t>praises</a:t>
            </a:r>
            <a:r>
              <a:rPr lang="en-US" sz="1200" kern="1200" dirty="0">
                <a:solidFill>
                  <a:schemeClr val="tx1"/>
                </a:solidFill>
                <a:effectLst/>
                <a:latin typeface="+mn-lt"/>
                <a:ea typeface="+mn-ea"/>
                <a:cs typeface="+mn-cs"/>
              </a:rPr>
              <a:t> of him who has called you </a:t>
            </a:r>
            <a:r>
              <a:rPr lang="en-US" sz="1200" i="1" kern="1200" dirty="0">
                <a:solidFill>
                  <a:schemeClr val="tx1"/>
                </a:solidFill>
                <a:effectLst/>
                <a:latin typeface="+mn-lt"/>
                <a:ea typeface="+mn-ea"/>
                <a:cs typeface="+mn-cs"/>
              </a:rPr>
              <a:t>out of darkness into his marvelous light</a:t>
            </a:r>
            <a:r>
              <a:rPr lang="en-US" sz="1200" kern="1200" dirty="0">
                <a:solidFill>
                  <a:schemeClr val="tx1"/>
                </a:solidFill>
                <a:effectLst/>
                <a:latin typeface="+mn-lt"/>
                <a:ea typeface="+mn-ea"/>
                <a:cs typeface="+mn-cs"/>
              </a:rPr>
              <a:t>” (1 Peter 2:9, NIV, italics supplied).</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Let us pray.</a:t>
            </a:r>
          </a:p>
        </p:txBody>
      </p:sp>
      <p:sp>
        <p:nvSpPr>
          <p:cNvPr id="4" name="Slide Number Placeholder 3"/>
          <p:cNvSpPr>
            <a:spLocks noGrp="1"/>
          </p:cNvSpPr>
          <p:nvPr>
            <p:ph type="sldNum" sz="quarter" idx="10"/>
          </p:nvPr>
        </p:nvSpPr>
        <p:spPr/>
        <p:txBody>
          <a:bodyPr/>
          <a:lstStyle/>
          <a:p>
            <a:fld id="{82A9F061-7B05-F34B-B18F-B116673A4E57}" type="slidenum">
              <a:rPr lang="en-US" smtClean="0"/>
              <a:t>25</a:t>
            </a:fld>
            <a:endParaRPr lang="en-US"/>
          </a:p>
        </p:txBody>
      </p:sp>
    </p:spTree>
    <p:extLst>
      <p:ext uri="{BB962C8B-B14F-4D97-AF65-F5344CB8AC3E}">
        <p14:creationId xmlns:p14="http://schemas.microsoft.com/office/powerpoint/2010/main" val="766387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session we will do three things. First, we will explore reasons to praise God. Second, we will look how the results of our praise to God can become blessings over our lives that we can pass on to others. After all, remember that are “Blessed to </a:t>
            </a:r>
            <a:r>
              <a:rPr lang="en-US" sz="1200" i="1" kern="1200" dirty="0">
                <a:solidFill>
                  <a:schemeClr val="tx1"/>
                </a:solidFill>
                <a:effectLst/>
                <a:latin typeface="+mn-lt"/>
                <a:ea typeface="+mn-ea"/>
                <a:cs typeface="+mn-cs"/>
              </a:rPr>
              <a:t>Be</a:t>
            </a:r>
            <a:r>
              <a:rPr lang="en-US" sz="1200" kern="1200" dirty="0">
                <a:solidFill>
                  <a:schemeClr val="tx1"/>
                </a:solidFill>
                <a:effectLst/>
                <a:latin typeface="+mn-lt"/>
                <a:ea typeface="+mn-ea"/>
                <a:cs typeface="+mn-cs"/>
              </a:rPr>
              <a:t> a Blessing.” During this precious time together, we will have an opportunity to learn, interact, discuss, and be blessed!</a:t>
            </a:r>
          </a:p>
          <a:p>
            <a:r>
              <a:rPr lang="en-US" sz="1200" kern="1200" dirty="0">
                <a:solidFill>
                  <a:schemeClr val="tx1"/>
                </a:solidFill>
                <a:effectLst/>
                <a:latin typeface="+mn-lt"/>
                <a:ea typeface="+mn-ea"/>
                <a:cs typeface="+mn-cs"/>
              </a:rPr>
              <a:t>Let’s first let’s invite the Holy Spirit, however, to be with us before we open the Word of God. </a:t>
            </a:r>
          </a:p>
        </p:txBody>
      </p:sp>
      <p:sp>
        <p:nvSpPr>
          <p:cNvPr id="4" name="Slide Number Placeholder 3"/>
          <p:cNvSpPr>
            <a:spLocks noGrp="1"/>
          </p:cNvSpPr>
          <p:nvPr>
            <p:ph type="sldNum" sz="quarter" idx="10"/>
          </p:nvPr>
        </p:nvSpPr>
        <p:spPr/>
        <p:txBody>
          <a:bodyPr/>
          <a:lstStyle/>
          <a:p>
            <a:fld id="{82A9F061-7B05-F34B-B18F-B116673A4E57}" type="slidenum">
              <a:rPr lang="en-US" smtClean="0"/>
              <a:t>3</a:t>
            </a:fld>
            <a:endParaRPr lang="en-US"/>
          </a:p>
        </p:txBody>
      </p:sp>
    </p:spTree>
    <p:extLst>
      <p:ext uri="{BB962C8B-B14F-4D97-AF65-F5344CB8AC3E}">
        <p14:creationId xmlns:p14="http://schemas.microsoft.com/office/powerpoint/2010/main" val="378721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a:solidFill>
                  <a:schemeClr val="tx1"/>
                </a:solidFill>
                <a:effectLst/>
                <a:latin typeface="+mn-lt"/>
                <a:ea typeface="+mn-ea"/>
                <a:cs typeface="+mn-cs"/>
              </a:rPr>
              <a:t>Prayer</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We’ll begin our time together by reading Revelation 5:11-14. This is a beautiful picture of what praise to God looks like in heaven. After we read it, let’s talk about it for a bit.</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[Note to facilitator: you can certainly invite a number of individuals to participate in the reading of this scriptural passage.)</a:t>
            </a:r>
          </a:p>
          <a:p>
            <a:r>
              <a:rPr lang="en-US" sz="1200" kern="1200" dirty="0">
                <a:solidFill>
                  <a:schemeClr val="tx1"/>
                </a:solidFill>
                <a:effectLst/>
                <a:latin typeface="+mn-lt"/>
                <a:ea typeface="+mn-ea"/>
                <a:cs typeface="+mn-cs"/>
              </a:rPr>
              <a:t> </a:t>
            </a:r>
          </a:p>
          <a:p>
            <a:r>
              <a:rPr lang="en-US" sz="1200" b="1" i="1" kern="1200" baseline="30000" dirty="0">
                <a:solidFill>
                  <a:schemeClr val="tx1"/>
                </a:solidFill>
                <a:effectLst/>
                <a:latin typeface="+mn-lt"/>
                <a:ea typeface="+mn-ea"/>
                <a:cs typeface="+mn-cs"/>
              </a:rPr>
              <a:t>11 </a:t>
            </a:r>
            <a:r>
              <a:rPr lang="en-US" sz="1200" i="1" kern="1200" dirty="0">
                <a:solidFill>
                  <a:schemeClr val="tx1"/>
                </a:solidFill>
                <a:effectLst/>
                <a:latin typeface="+mn-lt"/>
                <a:ea typeface="+mn-ea"/>
                <a:cs typeface="+mn-cs"/>
              </a:rPr>
              <a:t>Then I looked and heard the voice of many angels, numbering thousands upon thousands, and ten thousand times ten thousand. They encircled the throne and the living creatures and the elders. </a:t>
            </a:r>
            <a:r>
              <a:rPr lang="en-US" sz="1200" b="1" i="1" kern="1200" baseline="30000" dirty="0">
                <a:solidFill>
                  <a:schemeClr val="tx1"/>
                </a:solidFill>
                <a:effectLst/>
                <a:latin typeface="+mn-lt"/>
                <a:ea typeface="+mn-ea"/>
                <a:cs typeface="+mn-cs"/>
              </a:rPr>
              <a:t>12 </a:t>
            </a:r>
            <a:r>
              <a:rPr lang="en-US" sz="1200" i="1" kern="1200" dirty="0">
                <a:solidFill>
                  <a:schemeClr val="tx1"/>
                </a:solidFill>
                <a:effectLst/>
                <a:latin typeface="+mn-lt"/>
                <a:ea typeface="+mn-ea"/>
                <a:cs typeface="+mn-cs"/>
              </a:rPr>
              <a:t>In a loud voice they were saying:</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“Worthy is the Lamb, who was slain,</a:t>
            </a:r>
            <a:br>
              <a:rPr lang="en-US" sz="1200" i="1"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    to receive power and wealth and wisdom and strength</a:t>
            </a:r>
            <a:br>
              <a:rPr lang="en-US" sz="1200" i="1"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    and honor and glory and praise!”</a:t>
            </a:r>
            <a:endParaRPr lang="en-US" sz="1200" kern="1200" dirty="0">
              <a:solidFill>
                <a:schemeClr val="tx1"/>
              </a:solidFill>
              <a:effectLst/>
              <a:latin typeface="+mn-lt"/>
              <a:ea typeface="+mn-ea"/>
              <a:cs typeface="+mn-cs"/>
            </a:endParaRPr>
          </a:p>
          <a:p>
            <a:r>
              <a:rPr lang="en-US" sz="1200" b="1" i="1" kern="1200" baseline="30000" dirty="0">
                <a:solidFill>
                  <a:schemeClr val="tx1"/>
                </a:solidFill>
                <a:effectLst/>
                <a:latin typeface="+mn-lt"/>
                <a:ea typeface="+mn-ea"/>
                <a:cs typeface="+mn-cs"/>
              </a:rPr>
              <a:t>13 </a:t>
            </a:r>
            <a:r>
              <a:rPr lang="en-US" sz="1200" i="1" kern="1200" dirty="0">
                <a:solidFill>
                  <a:schemeClr val="tx1"/>
                </a:solidFill>
                <a:effectLst/>
                <a:latin typeface="+mn-lt"/>
                <a:ea typeface="+mn-ea"/>
                <a:cs typeface="+mn-cs"/>
              </a:rPr>
              <a:t>Then I heard every creature in heaven and on earth and under the earth and on the sea, and all that is in them, saying:</a:t>
            </a:r>
            <a:endParaRPr lang="en-US" sz="1200" kern="1200" dirty="0">
              <a:solidFill>
                <a:schemeClr val="tx1"/>
              </a:solidFill>
              <a:effectLst/>
              <a:latin typeface="+mn-lt"/>
              <a:ea typeface="+mn-ea"/>
              <a:cs typeface="+mn-cs"/>
            </a:endParaRPr>
          </a:p>
          <a:p>
            <a:r>
              <a:rPr lang="en-US" sz="1200" i="1" kern="1200" dirty="0">
                <a:solidFill>
                  <a:schemeClr val="tx1"/>
                </a:solidFill>
                <a:effectLst/>
                <a:latin typeface="+mn-lt"/>
                <a:ea typeface="+mn-ea"/>
                <a:cs typeface="+mn-cs"/>
              </a:rPr>
              <a:t>“To him who sits on the throne and to the Lamb</a:t>
            </a:r>
            <a:br>
              <a:rPr lang="en-US" sz="1200" i="1"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    be praise and honor and glory and power,</a:t>
            </a:r>
            <a:br>
              <a:rPr lang="en-US" sz="1200" i="1" kern="1200" dirty="0">
                <a:solidFill>
                  <a:schemeClr val="tx1"/>
                </a:solidFill>
                <a:effectLst/>
                <a:latin typeface="+mn-lt"/>
                <a:ea typeface="+mn-ea"/>
                <a:cs typeface="+mn-cs"/>
              </a:rPr>
            </a:br>
            <a:r>
              <a:rPr lang="en-US" sz="1200" i="1" kern="1200" dirty="0">
                <a:solidFill>
                  <a:schemeClr val="tx1"/>
                </a:solidFill>
                <a:effectLst/>
                <a:latin typeface="+mn-lt"/>
                <a:ea typeface="+mn-ea"/>
                <a:cs typeface="+mn-cs"/>
              </a:rPr>
              <a:t>for ever and ever!”</a:t>
            </a:r>
            <a:endParaRPr lang="en-US" sz="1200" kern="1200" dirty="0">
              <a:solidFill>
                <a:schemeClr val="tx1"/>
              </a:solidFill>
              <a:effectLst/>
              <a:latin typeface="+mn-lt"/>
              <a:ea typeface="+mn-ea"/>
              <a:cs typeface="+mn-cs"/>
            </a:endParaRPr>
          </a:p>
          <a:p>
            <a:r>
              <a:rPr lang="en-US" sz="1200" b="1" i="1" kern="1200" baseline="30000" dirty="0">
                <a:solidFill>
                  <a:schemeClr val="tx1"/>
                </a:solidFill>
                <a:effectLst/>
                <a:latin typeface="+mn-lt"/>
                <a:ea typeface="+mn-ea"/>
                <a:cs typeface="+mn-cs"/>
              </a:rPr>
              <a:t>14 </a:t>
            </a:r>
            <a:r>
              <a:rPr lang="en-US" sz="1200" i="1" kern="1200" dirty="0">
                <a:solidFill>
                  <a:schemeClr val="tx1"/>
                </a:solidFill>
                <a:effectLst/>
                <a:latin typeface="+mn-lt"/>
                <a:ea typeface="+mn-ea"/>
                <a:cs typeface="+mn-cs"/>
              </a:rPr>
              <a:t>The four living creatures said, “Amen,” and the elders fell down and worshiped (NIV)</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2A9F061-7B05-F34B-B18F-B116673A4E57}" type="slidenum">
              <a:rPr lang="en-US" smtClean="0"/>
              <a:t>4</a:t>
            </a:fld>
            <a:endParaRPr lang="en-US"/>
          </a:p>
        </p:txBody>
      </p:sp>
    </p:spTree>
    <p:extLst>
      <p:ext uri="{BB962C8B-B14F-4D97-AF65-F5344CB8AC3E}">
        <p14:creationId xmlns:p14="http://schemas.microsoft.com/office/powerpoint/2010/main" val="38384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this Bible passage, who is releasing their jars of praise-fragrance to God? [the heavenly hosts of angels]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Why are they praising Him? [because He is worthy of their praise]</a:t>
            </a:r>
          </a:p>
          <a:p>
            <a:r>
              <a:rPr lang="en-US" sz="1200" kern="1200" dirty="0">
                <a:solidFill>
                  <a:schemeClr val="tx1"/>
                </a:solidFill>
                <a:effectLst/>
                <a:latin typeface="+mn-lt"/>
                <a:ea typeface="+mn-ea"/>
                <a:cs typeface="+mn-cs"/>
              </a:rPr>
              <a:t>God is also worthy of praise coming from His </a:t>
            </a:r>
            <a:r>
              <a:rPr lang="en-US" sz="1200" i="1" kern="1200" dirty="0">
                <a:solidFill>
                  <a:schemeClr val="tx1"/>
                </a:solidFill>
                <a:effectLst/>
                <a:latin typeface="+mn-lt"/>
                <a:ea typeface="+mn-ea"/>
                <a:cs typeface="+mn-cs"/>
              </a:rPr>
              <a:t>human</a:t>
            </a:r>
            <a:r>
              <a:rPr lang="en-US" sz="1200" kern="1200" dirty="0">
                <a:solidFill>
                  <a:schemeClr val="tx1"/>
                </a:solidFill>
                <a:effectLst/>
                <a:latin typeface="+mn-lt"/>
                <a:ea typeface="+mn-ea"/>
                <a:cs typeface="+mn-cs"/>
              </a:rPr>
              <a:t> family. Therefore, focusing on </a:t>
            </a:r>
            <a:r>
              <a:rPr lang="en-US" sz="1200" i="1" kern="1200" dirty="0">
                <a:solidFill>
                  <a:schemeClr val="tx1"/>
                </a:solidFill>
                <a:effectLst/>
                <a:latin typeface="+mn-lt"/>
                <a:ea typeface="+mn-ea"/>
                <a:cs typeface="+mn-cs"/>
              </a:rPr>
              <a:t>who </a:t>
            </a:r>
            <a:r>
              <a:rPr lang="en-US" sz="1200" kern="1200" dirty="0">
                <a:solidFill>
                  <a:schemeClr val="tx1"/>
                </a:solidFill>
                <a:effectLst/>
                <a:latin typeface="+mn-lt"/>
                <a:ea typeface="+mn-ea"/>
                <a:cs typeface="+mn-cs"/>
              </a:rPr>
              <a:t>God is, what are some aspects of His character for which we can praise Him?</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[Discussion: Allow time for answers which might include that God is our Creator, the Beginning and the End, the King of kings and Lord of lords. He is Provider, Healer, Redeemer, the Law Giver, Judge, High Priest and Intercessor, our Protector, our Strength, the Rock of our salvation, and so much more.]</a:t>
            </a:r>
          </a:p>
        </p:txBody>
      </p:sp>
      <p:sp>
        <p:nvSpPr>
          <p:cNvPr id="4" name="Slide Number Placeholder 3"/>
          <p:cNvSpPr>
            <a:spLocks noGrp="1"/>
          </p:cNvSpPr>
          <p:nvPr>
            <p:ph type="sldNum" sz="quarter" idx="10"/>
          </p:nvPr>
        </p:nvSpPr>
        <p:spPr/>
        <p:txBody>
          <a:bodyPr/>
          <a:lstStyle/>
          <a:p>
            <a:fld id="{82A9F061-7B05-F34B-B18F-B116673A4E57}" type="slidenum">
              <a:rPr lang="en-US" smtClean="0"/>
              <a:t>5</a:t>
            </a:fld>
            <a:endParaRPr lang="en-US"/>
          </a:p>
        </p:txBody>
      </p:sp>
    </p:spTree>
    <p:extLst>
      <p:ext uri="{BB962C8B-B14F-4D97-AF65-F5344CB8AC3E}">
        <p14:creationId xmlns:p14="http://schemas.microsoft.com/office/powerpoint/2010/main" val="887970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Reasons to release our jars of fragrance to God</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let’s look at some important reasons why God deserves our praise and why we owe Him an offering of fragrant praise.</a:t>
            </a:r>
          </a:p>
        </p:txBody>
      </p:sp>
      <p:sp>
        <p:nvSpPr>
          <p:cNvPr id="4" name="Slide Number Placeholder 3"/>
          <p:cNvSpPr>
            <a:spLocks noGrp="1"/>
          </p:cNvSpPr>
          <p:nvPr>
            <p:ph type="sldNum" sz="quarter" idx="10"/>
          </p:nvPr>
        </p:nvSpPr>
        <p:spPr/>
        <p:txBody>
          <a:bodyPr/>
          <a:lstStyle/>
          <a:p>
            <a:fld id="{82A9F061-7B05-F34B-B18F-B116673A4E57}" type="slidenum">
              <a:rPr lang="en-US" smtClean="0"/>
              <a:t>6</a:t>
            </a:fld>
            <a:endParaRPr lang="en-US"/>
          </a:p>
        </p:txBody>
      </p:sp>
    </p:spTree>
    <p:extLst>
      <p:ext uri="{BB962C8B-B14F-4D97-AF65-F5344CB8AC3E}">
        <p14:creationId xmlns:p14="http://schemas.microsoft.com/office/powerpoint/2010/main" val="709405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First, as we have already established in the Bible passage, </a:t>
            </a:r>
            <a:r>
              <a:rPr lang="en-US" sz="1200" i="1" kern="1200" dirty="0">
                <a:solidFill>
                  <a:schemeClr val="tx1"/>
                </a:solidFill>
                <a:effectLst/>
                <a:latin typeface="+mn-lt"/>
                <a:ea typeface="+mn-ea"/>
                <a:cs typeface="+mn-cs"/>
              </a:rPr>
              <a:t>He alone is worthy of our praise</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Yet sadly, sometimes our praise to Him rises and falls with the blessings we see—or don’t see—in our lives. When we see the answers to prayer that we had hoped for, we praise God. But if we don’t receive the answers we wish for, or receive them when we want them, we forget or neglect to praise God. </a:t>
            </a:r>
          </a:p>
          <a:p>
            <a:r>
              <a:rPr lang="en-US" sz="1200" kern="1200" dirty="0">
                <a:solidFill>
                  <a:schemeClr val="tx1"/>
                </a:solidFill>
                <a:effectLst/>
                <a:latin typeface="+mn-lt"/>
                <a:ea typeface="+mn-ea"/>
                <a:cs typeface="+mn-cs"/>
              </a:rPr>
              <a:t>My prayer is that we be mindful that God is worthy of our praise—all the time! What are some ways we can do this?</a:t>
            </a:r>
          </a:p>
          <a:p>
            <a:r>
              <a:rPr lang="en-US" sz="1200" kern="1200" dirty="0">
                <a:solidFill>
                  <a:schemeClr val="tx1"/>
                </a:solidFill>
                <a:effectLst/>
                <a:latin typeface="+mn-lt"/>
                <a:ea typeface="+mn-ea"/>
                <a:cs typeface="+mn-cs"/>
              </a:rPr>
              <a:t>[Note to facilitator: allow a few minutes for suggestions and thoughts from congregation]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82A9F061-7B05-F34B-B18F-B116673A4E57}" type="slidenum">
              <a:rPr lang="en-US" smtClean="0"/>
              <a:t>7</a:t>
            </a:fld>
            <a:endParaRPr lang="en-US"/>
          </a:p>
        </p:txBody>
      </p:sp>
    </p:spTree>
    <p:extLst>
      <p:ext uri="{BB962C8B-B14F-4D97-AF65-F5344CB8AC3E}">
        <p14:creationId xmlns:p14="http://schemas.microsoft.com/office/powerpoint/2010/main" val="876172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second reason to praise God is simply because </a:t>
            </a:r>
            <a:r>
              <a:rPr lang="en-US" sz="1200" i="1" kern="1200" dirty="0">
                <a:solidFill>
                  <a:schemeClr val="tx1"/>
                </a:solidFill>
                <a:effectLst/>
                <a:latin typeface="+mn-lt"/>
                <a:ea typeface="+mn-ea"/>
                <a:cs typeface="+mn-cs"/>
              </a:rPr>
              <a:t>He invites us to</a:t>
            </a:r>
            <a:r>
              <a:rPr lang="en-US" sz="1200" kern="1200" dirty="0">
                <a:solidFill>
                  <a:schemeClr val="tx1"/>
                </a:solidFill>
                <a:effectLst/>
                <a:latin typeface="+mn-lt"/>
                <a:ea typeface="+mn-ea"/>
                <a:cs typeface="+mn-cs"/>
              </a:rPr>
              <a:t>. The psalmist wrote, “Let everything that has breath praise the Lord. Praise the Lord” (Psalm 150:6, NIV). Even as human beings, we understand how gratifying it is to receive a sincere word of gratitude from someone we have helped. Our fragrant praise cheers the heart of Jesus as well.</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8</a:t>
            </a:fld>
            <a:endParaRPr lang="en-US"/>
          </a:p>
        </p:txBody>
      </p:sp>
    </p:spTree>
    <p:extLst>
      <p:ext uri="{BB962C8B-B14F-4D97-AF65-F5344CB8AC3E}">
        <p14:creationId xmlns:p14="http://schemas.microsoft.com/office/powerpoint/2010/main" val="1823700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 third reason to praise God is that doing so</a:t>
            </a:r>
            <a:r>
              <a:rPr lang="en-US" sz="1200" i="1" kern="1200" dirty="0">
                <a:solidFill>
                  <a:schemeClr val="tx1"/>
                </a:solidFill>
                <a:effectLst/>
                <a:latin typeface="+mn-lt"/>
                <a:ea typeface="+mn-ea"/>
                <a:cs typeface="+mn-cs"/>
              </a:rPr>
              <a:t> facilitates a closer relationship with Him</a:t>
            </a:r>
            <a:r>
              <a:rPr lang="en-US" sz="1200" kern="1200" dirty="0">
                <a:solidFill>
                  <a:schemeClr val="tx1"/>
                </a:solidFill>
                <a:effectLst/>
                <a:latin typeface="+mn-lt"/>
                <a:ea typeface="+mn-ea"/>
                <a:cs typeface="+mn-cs"/>
              </a:rPr>
              <a:t>. The psalmist wrote of God, “But You </a:t>
            </a:r>
            <a:r>
              <a:rPr lang="en-US" sz="1200" i="1" kern="1200" dirty="0">
                <a:solidFill>
                  <a:schemeClr val="tx1"/>
                </a:solidFill>
                <a:effectLst/>
                <a:latin typeface="+mn-lt"/>
                <a:ea typeface="+mn-ea"/>
                <a:cs typeface="+mn-cs"/>
              </a:rPr>
              <a:t>are</a:t>
            </a:r>
            <a:r>
              <a:rPr lang="en-US" sz="1200" kern="1200" dirty="0">
                <a:solidFill>
                  <a:schemeClr val="tx1"/>
                </a:solidFill>
                <a:effectLst/>
                <a:latin typeface="+mn-lt"/>
                <a:ea typeface="+mn-ea"/>
                <a:cs typeface="+mn-cs"/>
              </a:rPr>
              <a:t> holy, Enthroned in the </a:t>
            </a:r>
            <a:r>
              <a:rPr lang="en-US" sz="1200" i="1" kern="1200" dirty="0">
                <a:solidFill>
                  <a:schemeClr val="tx1"/>
                </a:solidFill>
                <a:effectLst/>
                <a:latin typeface="+mn-lt"/>
                <a:ea typeface="+mn-ea"/>
                <a:cs typeface="+mn-cs"/>
              </a:rPr>
              <a:t>praises</a:t>
            </a:r>
            <a:r>
              <a:rPr lang="en-US" sz="1200" kern="1200" dirty="0">
                <a:solidFill>
                  <a:schemeClr val="tx1"/>
                </a:solidFill>
                <a:effectLst/>
                <a:latin typeface="+mn-lt"/>
                <a:ea typeface="+mn-ea"/>
                <a:cs typeface="+mn-cs"/>
              </a:rPr>
              <a:t> of Israel” (Psalm 22:3, NKJV, italics supplied). Praise invites God’s presence more deeply into our lives as we draw closer to Him. “Draw near to God and He will draw near to you,” says the apostle James (James 4:8, NKJV). The heavenly Father also loves to have </a:t>
            </a:r>
            <a:r>
              <a:rPr lang="en-US" sz="1200" i="1" kern="1200" dirty="0">
                <a:solidFill>
                  <a:schemeClr val="tx1"/>
                </a:solidFill>
                <a:effectLst/>
                <a:latin typeface="+mn-lt"/>
                <a:ea typeface="+mn-ea"/>
                <a:cs typeface="+mn-cs"/>
              </a:rPr>
              <a:t>personal </a:t>
            </a:r>
            <a:r>
              <a:rPr lang="en-US" sz="1200" kern="1200" dirty="0">
                <a:solidFill>
                  <a:schemeClr val="tx1"/>
                </a:solidFill>
                <a:effectLst/>
                <a:latin typeface="+mn-lt"/>
                <a:ea typeface="+mn-ea"/>
                <a:cs typeface="+mn-cs"/>
              </a:rPr>
              <a:t>interaction with us. When, in obedience, we praise Him, that act helps restore us to the right relationship with Him that sin originally broke.</a:t>
            </a:r>
          </a:p>
          <a:p>
            <a:endParaRPr lang="en-US" dirty="0"/>
          </a:p>
        </p:txBody>
      </p:sp>
      <p:sp>
        <p:nvSpPr>
          <p:cNvPr id="4" name="Slide Number Placeholder 3"/>
          <p:cNvSpPr>
            <a:spLocks noGrp="1"/>
          </p:cNvSpPr>
          <p:nvPr>
            <p:ph type="sldNum" sz="quarter" idx="10"/>
          </p:nvPr>
        </p:nvSpPr>
        <p:spPr/>
        <p:txBody>
          <a:bodyPr/>
          <a:lstStyle/>
          <a:p>
            <a:fld id="{82A9F061-7B05-F34B-B18F-B116673A4E57}" type="slidenum">
              <a:rPr lang="en-US" smtClean="0"/>
              <a:t>9</a:t>
            </a:fld>
            <a:endParaRPr lang="en-US"/>
          </a:p>
        </p:txBody>
      </p:sp>
    </p:spTree>
    <p:extLst>
      <p:ext uri="{BB962C8B-B14F-4D97-AF65-F5344CB8AC3E}">
        <p14:creationId xmlns:p14="http://schemas.microsoft.com/office/powerpoint/2010/main" val="20456766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288074A-F5BB-1749-9BC0-54686A1FD33B}"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56235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73698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624718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288074A-F5BB-1749-9BC0-54686A1FD33B}"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386147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88074A-F5BB-1749-9BC0-54686A1FD33B}"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280241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288074A-F5BB-1749-9BC0-54686A1FD33B}" type="datetimeFigureOut">
              <a:rPr lang="en-US" smtClean="0"/>
              <a:t>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580462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288074A-F5BB-1749-9BC0-54686A1FD33B}" type="datetimeFigureOut">
              <a:rPr lang="en-US" smtClean="0"/>
              <a:t>1/30/18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964210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288074A-F5BB-1749-9BC0-54686A1FD33B}" type="datetimeFigureOut">
              <a:rPr lang="en-US" smtClean="0"/>
              <a:t>1/30/18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36444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8074A-F5BB-1749-9BC0-54686A1FD33B}" type="datetimeFigureOut">
              <a:rPr lang="en-US" smtClean="0"/>
              <a:t>1/30/18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397522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t>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1128027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88074A-F5BB-1749-9BC0-54686A1FD33B}" type="datetimeFigureOut">
              <a:rPr lang="en-US" smtClean="0"/>
              <a:t>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87149-6796-E04F-8161-A7949E4E1742}" type="slidenum">
              <a:rPr lang="en-US" smtClean="0"/>
              <a:t>‹#›</a:t>
            </a:fld>
            <a:endParaRPr lang="en-US"/>
          </a:p>
        </p:txBody>
      </p:sp>
    </p:spTree>
    <p:extLst>
      <p:ext uri="{BB962C8B-B14F-4D97-AF65-F5344CB8AC3E}">
        <p14:creationId xmlns:p14="http://schemas.microsoft.com/office/powerpoint/2010/main" val="764186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8074A-F5BB-1749-9BC0-54686A1FD33B}" type="datetimeFigureOut">
              <a:rPr lang="en-US" smtClean="0"/>
              <a:t>1/30/18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87149-6796-E04F-8161-A7949E4E1742}" type="slidenum">
              <a:rPr lang="en-US" smtClean="0"/>
              <a:t>‹#›</a:t>
            </a:fld>
            <a:endParaRPr lang="en-US"/>
          </a:p>
        </p:txBody>
      </p:sp>
    </p:spTree>
    <p:extLst>
      <p:ext uri="{BB962C8B-B14F-4D97-AF65-F5344CB8AC3E}">
        <p14:creationId xmlns:p14="http://schemas.microsoft.com/office/powerpoint/2010/main" val="1576243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6188" b="4916"/>
          <a:stretch/>
        </p:blipFill>
        <p:spPr>
          <a:xfrm>
            <a:off x="0" y="-30434"/>
            <a:ext cx="12192000" cy="6888434"/>
          </a:xfrm>
          <a:prstGeom prst="rect">
            <a:avLst/>
          </a:prstGeom>
        </p:spPr>
      </p:pic>
      <p:sp>
        <p:nvSpPr>
          <p:cNvPr id="2" name="Title 1"/>
          <p:cNvSpPr>
            <a:spLocks noGrp="1"/>
          </p:cNvSpPr>
          <p:nvPr>
            <p:ph type="ctrTitle"/>
          </p:nvPr>
        </p:nvSpPr>
        <p:spPr>
          <a:xfrm>
            <a:off x="4305300" y="3276600"/>
            <a:ext cx="7086600" cy="2413000"/>
          </a:xfrm>
        </p:spPr>
        <p:txBody>
          <a:bodyPr>
            <a:normAutofit/>
          </a:bodyPr>
          <a:lstStyle/>
          <a:p>
            <a:r>
              <a:rPr lang="en-US" sz="5400" dirty="0">
                <a:solidFill>
                  <a:srgbClr val="941651"/>
                </a:solidFill>
                <a:latin typeface="Avenir Next" charset="0"/>
                <a:ea typeface="Avenir Next" charset="0"/>
                <a:cs typeface="Avenir Next" charset="0"/>
              </a:rPr>
              <a:t>JARS OF </a:t>
            </a:r>
            <a:r>
              <a:rPr lang="en-US" sz="5400" b="1" dirty="0">
                <a:solidFill>
                  <a:srgbClr val="941651"/>
                </a:solidFill>
                <a:latin typeface="Avenir Next" charset="0"/>
                <a:ea typeface="Avenir Next" charset="0"/>
                <a:cs typeface="Avenir Next" charset="0"/>
              </a:rPr>
              <a:t>FRAGRANCE </a:t>
            </a:r>
            <a:br>
              <a:rPr lang="en-US" dirty="0">
                <a:solidFill>
                  <a:srgbClr val="941651"/>
                </a:solidFill>
                <a:latin typeface="Avenir Next" charset="0"/>
                <a:ea typeface="Avenir Next" charset="0"/>
                <a:cs typeface="Avenir Next" charset="0"/>
              </a:rPr>
            </a:br>
            <a:r>
              <a:rPr lang="en-US" sz="2000" dirty="0">
                <a:latin typeface="Avenir Next" charset="0"/>
                <a:ea typeface="Avenir Next" charset="0"/>
                <a:cs typeface="Avenir Next" charset="0"/>
              </a:rPr>
              <a:t>RELEASING OUR PRAISE INTO BLESSINGS</a:t>
            </a:r>
            <a:endParaRPr lang="en-US" sz="2400" dirty="0">
              <a:latin typeface="Avenir Next" charset="0"/>
              <a:ea typeface="Avenir Next" charset="0"/>
              <a:cs typeface="Avenir Next" charset="0"/>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29284" y="6401330"/>
            <a:ext cx="543621" cy="380280"/>
          </a:xfrm>
          <a:prstGeom prst="rect">
            <a:avLst/>
          </a:prstGeom>
        </p:spPr>
      </p:pic>
      <p:sp>
        <p:nvSpPr>
          <p:cNvPr id="6" name="Subtitle 5"/>
          <p:cNvSpPr txBox="1">
            <a:spLocks noGrp="1"/>
          </p:cNvSpPr>
          <p:nvPr>
            <p:ph type="subTitle" idx="1"/>
          </p:nvPr>
        </p:nvSpPr>
        <p:spPr>
          <a:xfrm>
            <a:off x="5461000" y="6256338"/>
            <a:ext cx="4914900" cy="501419"/>
          </a:xfrm>
          <a:prstGeom prst="rect">
            <a:avLst/>
          </a:prstGeom>
          <a:noFill/>
        </p:spPr>
        <p:txBody>
          <a:bodyPr wrap="square" rtlCol="0">
            <a:spAutoFit/>
          </a:bodyPr>
          <a:lstStyle/>
          <a:p>
            <a:pPr algn="ctr"/>
            <a:r>
              <a:rPr lang="en-US" sz="1000" b="1" dirty="0">
                <a:latin typeface="Avenir Next" charset="0"/>
                <a:ea typeface="Avenir Next" charset="0"/>
                <a:cs typeface="Avenir Next" charset="0"/>
              </a:rPr>
              <a:t>GENERAL CONFERENCE</a:t>
            </a:r>
          </a:p>
          <a:p>
            <a:pPr algn="ctr"/>
            <a:r>
              <a:rPr lang="en-US" sz="1000" b="1" dirty="0">
                <a:latin typeface="Avenir Next" charset="0"/>
                <a:ea typeface="Avenir Next" charset="0"/>
                <a:cs typeface="Avenir Next" charset="0"/>
              </a:rPr>
              <a:t>WOMEN'S MINISTRIES DEPARTMENT</a:t>
            </a:r>
          </a:p>
        </p:txBody>
      </p:sp>
    </p:spTree>
    <p:extLst>
      <p:ext uri="{BB962C8B-B14F-4D97-AF65-F5344CB8AC3E}">
        <p14:creationId xmlns:p14="http://schemas.microsoft.com/office/powerpoint/2010/main" val="602397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89200" y="2247901"/>
            <a:ext cx="8864600" cy="4394200"/>
          </a:xfrm>
        </p:spPr>
        <p:txBody>
          <a:bodyPr>
            <a:normAutofit fontScale="92500" lnSpcReduction="10000"/>
          </a:bodyPr>
          <a:lstStyle/>
          <a:p>
            <a:pPr>
              <a:lnSpc>
                <a:spcPct val="150000"/>
              </a:lnSpc>
            </a:pPr>
            <a:r>
              <a:rPr lang="en-US" b="1" dirty="0"/>
              <a:t>A fourth reason </a:t>
            </a:r>
            <a:r>
              <a:rPr lang="en-US" b="1" i="1" dirty="0">
                <a:solidFill>
                  <a:srgbClr val="941651"/>
                </a:solidFill>
              </a:rPr>
              <a:t>to praise God is that it is good practice now for a worship lifestyle in heaven.</a:t>
            </a:r>
            <a:r>
              <a:rPr lang="en-US" dirty="0"/>
              <a:t> The apostle Paul wrote, </a:t>
            </a:r>
            <a:r>
              <a:rPr lang="en-US" sz="2600" dirty="0"/>
              <a:t>“Therefore God also has highly exalted Him [Jesus] and given Him the name which is above every name, that at the name of Jesus every knee should bow, of those in heaven, and of those on earth, and of those under the earth, and </a:t>
            </a:r>
            <a:r>
              <a:rPr lang="en-US" sz="2600" i="1" dirty="0"/>
              <a:t>that</a:t>
            </a:r>
            <a:r>
              <a:rPr lang="en-US" sz="2600" dirty="0"/>
              <a:t> every tongue should confess that Jesus Christ </a:t>
            </a:r>
            <a:r>
              <a:rPr lang="en-US" sz="2600" i="1" dirty="0"/>
              <a:t>is</a:t>
            </a:r>
            <a:r>
              <a:rPr lang="en-US" sz="2600" dirty="0"/>
              <a:t> Lord, to the glory of God the Father. </a:t>
            </a:r>
          </a:p>
          <a:p>
            <a:pPr marL="0" indent="0" algn="ctr">
              <a:lnSpc>
                <a:spcPct val="150000"/>
              </a:lnSpc>
              <a:buNone/>
            </a:pPr>
            <a:r>
              <a:rPr lang="en-US" sz="2200" dirty="0"/>
              <a:t>(Philippians 2:9-11, NKJV) </a:t>
            </a:r>
          </a:p>
        </p:txBody>
      </p:sp>
    </p:spTree>
    <p:extLst>
      <p:ext uri="{BB962C8B-B14F-4D97-AF65-F5344CB8AC3E}">
        <p14:creationId xmlns:p14="http://schemas.microsoft.com/office/powerpoint/2010/main" val="461508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7020984"/>
          </a:xfrm>
          <a:prstGeom prst="rect">
            <a:avLst/>
          </a:prstGeom>
        </p:spPr>
      </p:pic>
      <p:sp>
        <p:nvSpPr>
          <p:cNvPr id="3" name="Content Placeholder 2"/>
          <p:cNvSpPr>
            <a:spLocks noGrp="1"/>
          </p:cNvSpPr>
          <p:nvPr>
            <p:ph idx="1"/>
          </p:nvPr>
        </p:nvSpPr>
        <p:spPr>
          <a:xfrm>
            <a:off x="838200" y="2905125"/>
            <a:ext cx="10515600" cy="3508375"/>
          </a:xfrm>
        </p:spPr>
        <p:txBody>
          <a:bodyPr/>
          <a:lstStyle/>
          <a:p>
            <a:pPr marL="0" indent="0" algn="ctr">
              <a:lnSpc>
                <a:spcPct val="100000"/>
              </a:lnSpc>
              <a:buNone/>
            </a:pPr>
            <a:r>
              <a:rPr lang="en-US" dirty="0"/>
              <a:t>“Every heavenly intelligence is interested in the assemblies of the saints who on earth meet to worship God. In the inner court of heaven they listen to the testimony of the witnesses for Christ in the outer court on earth, </a:t>
            </a:r>
            <a:r>
              <a:rPr lang="en-US" b="1" dirty="0">
                <a:solidFill>
                  <a:srgbClr val="941651"/>
                </a:solidFill>
              </a:rPr>
              <a:t>and the </a:t>
            </a:r>
            <a:r>
              <a:rPr lang="en-US" b="1" i="1" dirty="0">
                <a:solidFill>
                  <a:srgbClr val="941651"/>
                </a:solidFill>
              </a:rPr>
              <a:t>praise</a:t>
            </a:r>
            <a:r>
              <a:rPr lang="en-US" b="1" dirty="0">
                <a:solidFill>
                  <a:srgbClr val="941651"/>
                </a:solidFill>
              </a:rPr>
              <a:t> and thanksgiving from the worshipers below is taken up in the heavenly anthem, and praise and rejoicing sound through the heavenly courts </a:t>
            </a:r>
            <a:r>
              <a:rPr lang="en-US" dirty="0"/>
              <a:t>because Christ has not died in vain . . . .”</a:t>
            </a:r>
          </a:p>
          <a:p>
            <a:pPr marL="0" indent="0" algn="ctr">
              <a:lnSpc>
                <a:spcPct val="100000"/>
              </a:lnSpc>
              <a:buNone/>
            </a:pPr>
            <a:r>
              <a:rPr lang="en-US" sz="2000" dirty="0"/>
              <a:t>(Ellen G. White, </a:t>
            </a:r>
            <a:r>
              <a:rPr lang="en-US" sz="2000" i="1" dirty="0"/>
              <a:t>Testimonies for the Church,</a:t>
            </a:r>
            <a:r>
              <a:rPr lang="en-US" sz="2000" dirty="0"/>
              <a:t> volume 6, p. 632.)</a:t>
            </a:r>
          </a:p>
        </p:txBody>
      </p:sp>
    </p:spTree>
    <p:extLst>
      <p:ext uri="{BB962C8B-B14F-4D97-AF65-F5344CB8AC3E}">
        <p14:creationId xmlns:p14="http://schemas.microsoft.com/office/powerpoint/2010/main" val="2011002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965200" y="2955925"/>
            <a:ext cx="10121900" cy="2657475"/>
          </a:xfrm>
        </p:spPr>
        <p:txBody>
          <a:bodyPr/>
          <a:lstStyle/>
          <a:p>
            <a:pPr marL="0" indent="0" algn="ctr">
              <a:lnSpc>
                <a:spcPct val="100000"/>
              </a:lnSpc>
              <a:buNone/>
            </a:pPr>
            <a:r>
              <a:rPr lang="en-US" dirty="0"/>
              <a:t>One final reason to praise God is that </a:t>
            </a:r>
            <a:r>
              <a:rPr lang="en-US" b="1" dirty="0">
                <a:solidFill>
                  <a:srgbClr val="941651"/>
                </a:solidFill>
              </a:rPr>
              <a:t>He gives us </a:t>
            </a:r>
            <a:r>
              <a:rPr lang="en-US" b="1" i="1" dirty="0">
                <a:solidFill>
                  <a:srgbClr val="941651"/>
                </a:solidFill>
              </a:rPr>
              <a:t>the assurance of additional</a:t>
            </a:r>
            <a:r>
              <a:rPr lang="en-US" b="1" dirty="0">
                <a:solidFill>
                  <a:srgbClr val="941651"/>
                </a:solidFill>
              </a:rPr>
              <a:t> </a:t>
            </a:r>
            <a:r>
              <a:rPr lang="en-US" b="1" i="1" dirty="0">
                <a:solidFill>
                  <a:srgbClr val="941651"/>
                </a:solidFill>
              </a:rPr>
              <a:t>blessings </a:t>
            </a:r>
            <a:r>
              <a:rPr lang="en-US" b="1" dirty="0">
                <a:solidFill>
                  <a:srgbClr val="941651"/>
                </a:solidFill>
              </a:rPr>
              <a:t>when we praise Him </a:t>
            </a:r>
            <a:r>
              <a:rPr lang="en-US" dirty="0"/>
              <a:t>(see 2 Samuel 22:47-51). These blessings God gives us, not only for ourselves but also to share with others as we witness to God’s great love for them. After all, our Women’s Ministries Emphasis theme today reminds us that we are </a:t>
            </a:r>
            <a:r>
              <a:rPr lang="en-US" b="1" dirty="0">
                <a:solidFill>
                  <a:srgbClr val="941651"/>
                </a:solidFill>
              </a:rPr>
              <a:t>“Blessed to Be a Blessing.”</a:t>
            </a:r>
          </a:p>
        </p:txBody>
      </p:sp>
    </p:spTree>
    <p:extLst>
      <p:ext uri="{BB962C8B-B14F-4D97-AF65-F5344CB8AC3E}">
        <p14:creationId xmlns:p14="http://schemas.microsoft.com/office/powerpoint/2010/main" val="1880861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1358900" y="3324225"/>
            <a:ext cx="9220200" cy="1325563"/>
          </a:xfrm>
        </p:spPr>
        <p:txBody>
          <a:bodyPr>
            <a:noAutofit/>
          </a:bodyPr>
          <a:lstStyle/>
          <a:p>
            <a:r>
              <a:rPr lang="en-US" sz="3600" b="1" dirty="0">
                <a:solidFill>
                  <a:srgbClr val="941651"/>
                </a:solidFill>
                <a:latin typeface="Avenir Next" charset="0"/>
                <a:ea typeface="Avenir Next" charset="0"/>
                <a:cs typeface="Avenir Next" charset="0"/>
              </a:rPr>
              <a:t>GROUP ACTIVITY</a:t>
            </a:r>
            <a:br>
              <a:rPr lang="en-US" sz="3600" b="1" dirty="0">
                <a:solidFill>
                  <a:srgbClr val="941651"/>
                </a:solidFill>
                <a:latin typeface="Avenir Next" charset="0"/>
                <a:ea typeface="Avenir Next" charset="0"/>
                <a:cs typeface="Avenir Next" charset="0"/>
              </a:rPr>
            </a:br>
            <a:br>
              <a:rPr lang="en-US" sz="3600" b="1" dirty="0">
                <a:latin typeface="Avenir Next" charset="0"/>
                <a:ea typeface="Avenir Next" charset="0"/>
                <a:cs typeface="Avenir Next" charset="0"/>
              </a:rPr>
            </a:br>
            <a:r>
              <a:rPr lang="en-US" sz="3600" dirty="0">
                <a:latin typeface="Avenir Next" charset="0"/>
                <a:ea typeface="Avenir Next" charset="0"/>
                <a:cs typeface="Avenir Next" charset="0"/>
              </a:rPr>
              <a:t>BIBLE SITUATIONS IN WHICH RELEASING JARS OF PRAISE RESULTED IN BLESSINGS</a:t>
            </a:r>
          </a:p>
        </p:txBody>
      </p:sp>
    </p:spTree>
    <p:extLst>
      <p:ext uri="{BB962C8B-B14F-4D97-AF65-F5344CB8AC3E}">
        <p14:creationId xmlns:p14="http://schemas.microsoft.com/office/powerpoint/2010/main" val="68745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704"/>
            <a:ext cx="12192000" cy="6843184"/>
          </a:xfrm>
          <a:prstGeom prst="rect">
            <a:avLst/>
          </a:prstGeom>
        </p:spPr>
      </p:pic>
      <p:sp>
        <p:nvSpPr>
          <p:cNvPr id="2" name="Title 1"/>
          <p:cNvSpPr>
            <a:spLocks noGrp="1"/>
          </p:cNvSpPr>
          <p:nvPr>
            <p:ph type="title"/>
          </p:nvPr>
        </p:nvSpPr>
        <p:spPr>
          <a:xfrm>
            <a:off x="4508500" y="784225"/>
            <a:ext cx="7467600" cy="1325563"/>
          </a:xfrm>
        </p:spPr>
        <p:txBody>
          <a:bodyPr>
            <a:normAutofit/>
          </a:bodyPr>
          <a:lstStyle/>
          <a:p>
            <a:r>
              <a:rPr lang="en-US" sz="3600" b="1" dirty="0">
                <a:solidFill>
                  <a:srgbClr val="941651"/>
                </a:solidFill>
                <a:latin typeface="Avenir Next" charset="0"/>
                <a:ea typeface="Avenir Next" charset="0"/>
                <a:cs typeface="Avenir Next" charset="0"/>
              </a:rPr>
              <a:t>GROUP 1</a:t>
            </a:r>
            <a:br>
              <a:rPr lang="en-US" sz="3600" b="1" dirty="0">
                <a:latin typeface="Avenir Next" charset="0"/>
                <a:ea typeface="Avenir Next" charset="0"/>
                <a:cs typeface="Avenir Next" charset="0"/>
              </a:rPr>
            </a:br>
            <a:r>
              <a:rPr lang="en-US" sz="2400" b="1" dirty="0">
                <a:latin typeface="Avenir Next" charset="0"/>
                <a:ea typeface="Avenir Next" charset="0"/>
                <a:cs typeface="Avenir Next" charset="0"/>
              </a:rPr>
              <a:t>SECOND CHRONICLES 20:20-22</a:t>
            </a:r>
            <a:endParaRPr lang="en-US" sz="3600" dirty="0">
              <a:latin typeface="Avenir Next" charset="0"/>
              <a:ea typeface="Avenir Next" charset="0"/>
              <a:cs typeface="Avenir Next" charset="0"/>
            </a:endParaRPr>
          </a:p>
        </p:txBody>
      </p:sp>
      <p:sp>
        <p:nvSpPr>
          <p:cNvPr id="3" name="Content Placeholder 2"/>
          <p:cNvSpPr>
            <a:spLocks noGrp="1"/>
          </p:cNvSpPr>
          <p:nvPr>
            <p:ph idx="1"/>
          </p:nvPr>
        </p:nvSpPr>
        <p:spPr>
          <a:xfrm>
            <a:off x="1117600" y="2790825"/>
            <a:ext cx="10515600" cy="2543175"/>
          </a:xfrm>
        </p:spPr>
        <p:txBody>
          <a:bodyPr/>
          <a:lstStyle/>
          <a:p>
            <a:pPr marL="0" indent="0">
              <a:lnSpc>
                <a:spcPct val="100000"/>
              </a:lnSpc>
              <a:buNone/>
            </a:pPr>
            <a:r>
              <a:rPr lang="en-US" b="1" dirty="0"/>
              <a:t>—“</a:t>
            </a:r>
            <a:r>
              <a:rPr lang="en-US" dirty="0"/>
              <a:t>So they rose early in the morning and went out into the Wilderness of </a:t>
            </a:r>
            <a:r>
              <a:rPr lang="en-US" dirty="0" err="1"/>
              <a:t>Tekoa</a:t>
            </a:r>
            <a:r>
              <a:rPr lang="en-US" dirty="0"/>
              <a:t>; and as they went out, Jehoshaphat stood. . . .  And when he had consulted with the people, he appointed those who should sing to the </a:t>
            </a:r>
            <a:r>
              <a:rPr lang="en-US" cap="small" dirty="0"/>
              <a:t>Lord</a:t>
            </a:r>
            <a:r>
              <a:rPr lang="en-US" dirty="0"/>
              <a:t>, and who should praise the beauty of holiness, as they went out before the army and were saying:</a:t>
            </a:r>
          </a:p>
        </p:txBody>
      </p:sp>
    </p:spTree>
    <p:extLst>
      <p:ext uri="{BB962C8B-B14F-4D97-AF65-F5344CB8AC3E}">
        <p14:creationId xmlns:p14="http://schemas.microsoft.com/office/powerpoint/2010/main" val="6679300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1536700" y="3238501"/>
            <a:ext cx="9817100" cy="2692400"/>
          </a:xfrm>
        </p:spPr>
        <p:txBody>
          <a:bodyPr/>
          <a:lstStyle/>
          <a:p>
            <a:pPr marL="0" indent="0">
              <a:lnSpc>
                <a:spcPct val="100000"/>
              </a:lnSpc>
              <a:buNone/>
            </a:pPr>
            <a:r>
              <a:rPr lang="en-US" dirty="0"/>
              <a:t>‘Praise the </a:t>
            </a:r>
            <a:r>
              <a:rPr lang="en-US" cap="small" dirty="0"/>
              <a:t>Lord</a:t>
            </a:r>
            <a:r>
              <a:rPr lang="en-US" dirty="0"/>
              <a:t>, For His mercy </a:t>
            </a:r>
            <a:r>
              <a:rPr lang="en-US" i="1" dirty="0"/>
              <a:t>endures</a:t>
            </a:r>
            <a:r>
              <a:rPr lang="en-US" dirty="0"/>
              <a:t> forever</a:t>
            </a:r>
            <a:r>
              <a:rPr lang="en-US" b="1" dirty="0">
                <a:solidFill>
                  <a:srgbClr val="941651"/>
                </a:solidFill>
              </a:rPr>
              <a:t>.’ Now when they began to sing and to praise, the </a:t>
            </a:r>
            <a:r>
              <a:rPr lang="en-US" b="1" cap="small" dirty="0">
                <a:solidFill>
                  <a:srgbClr val="941651"/>
                </a:solidFill>
              </a:rPr>
              <a:t>Lord</a:t>
            </a:r>
            <a:r>
              <a:rPr lang="en-US" b="1" dirty="0">
                <a:solidFill>
                  <a:srgbClr val="941651"/>
                </a:solidFill>
              </a:rPr>
              <a:t> set ambushes against the people of Ammon, </a:t>
            </a:r>
            <a:r>
              <a:rPr lang="en-US" dirty="0"/>
              <a:t>Moab, and Mount </a:t>
            </a:r>
            <a:r>
              <a:rPr lang="en-US" dirty="0" err="1"/>
              <a:t>Seir</a:t>
            </a:r>
            <a:r>
              <a:rPr lang="en-US" dirty="0"/>
              <a:t>, who had come against Judah; and they were defeated.” </a:t>
            </a:r>
          </a:p>
          <a:p>
            <a:pPr marL="0" indent="0">
              <a:lnSpc>
                <a:spcPct val="100000"/>
              </a:lnSpc>
              <a:buNone/>
            </a:pPr>
            <a:endParaRPr lang="en-US" dirty="0"/>
          </a:p>
        </p:txBody>
      </p:sp>
    </p:spTree>
    <p:extLst>
      <p:ext uri="{BB962C8B-B14F-4D97-AF65-F5344CB8AC3E}">
        <p14:creationId xmlns:p14="http://schemas.microsoft.com/office/powerpoint/2010/main" val="100354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838200" y="3324225"/>
            <a:ext cx="10515600" cy="1984375"/>
          </a:xfrm>
        </p:spPr>
        <p:txBody>
          <a:bodyPr>
            <a:normAutofit/>
          </a:bodyPr>
          <a:lstStyle/>
          <a:p>
            <a:pPr marL="0" indent="0" algn="ctr">
              <a:lnSpc>
                <a:spcPct val="100000"/>
              </a:lnSpc>
              <a:buNone/>
            </a:pPr>
            <a:r>
              <a:rPr lang="en-US" sz="3600" dirty="0">
                <a:latin typeface="Avenir Next" charset="0"/>
                <a:ea typeface="Avenir Next" charset="0"/>
                <a:cs typeface="Avenir Next" charset="0"/>
              </a:rPr>
              <a:t>WHAT HAPPENED IN THIS SITUATION AND </a:t>
            </a:r>
            <a:r>
              <a:rPr lang="en-US" sz="3600" b="1" dirty="0">
                <a:latin typeface="Avenir Next" charset="0"/>
                <a:ea typeface="Avenir Next" charset="0"/>
                <a:cs typeface="Avenir Next" charset="0"/>
              </a:rPr>
              <a:t>HOW DID THE PRAISE RESULT IN BLESSING? </a:t>
            </a:r>
          </a:p>
        </p:txBody>
      </p:sp>
    </p:spTree>
    <p:extLst>
      <p:ext uri="{BB962C8B-B14F-4D97-AF65-F5344CB8AC3E}">
        <p14:creationId xmlns:p14="http://schemas.microsoft.com/office/powerpoint/2010/main" val="260587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900"/>
            <a:ext cx="12192000" cy="6946900"/>
          </a:xfrm>
          <a:prstGeom prst="rect">
            <a:avLst/>
          </a:prstGeom>
        </p:spPr>
      </p:pic>
      <p:sp>
        <p:nvSpPr>
          <p:cNvPr id="2" name="Title 1"/>
          <p:cNvSpPr>
            <a:spLocks noGrp="1"/>
          </p:cNvSpPr>
          <p:nvPr>
            <p:ph type="title"/>
          </p:nvPr>
        </p:nvSpPr>
        <p:spPr>
          <a:xfrm>
            <a:off x="4673600" y="682625"/>
            <a:ext cx="6845300" cy="1325563"/>
          </a:xfrm>
        </p:spPr>
        <p:txBody>
          <a:bodyPr/>
          <a:lstStyle/>
          <a:p>
            <a:r>
              <a:rPr lang="en-US" sz="4000" b="1" dirty="0">
                <a:solidFill>
                  <a:srgbClr val="941651"/>
                </a:solidFill>
                <a:latin typeface="Avenir Next" charset="0"/>
                <a:ea typeface="Avenir Next" charset="0"/>
                <a:cs typeface="Avenir Next" charset="0"/>
              </a:rPr>
              <a:t>GROUP 2</a:t>
            </a:r>
            <a:br>
              <a:rPr lang="en-US" b="1" dirty="0">
                <a:solidFill>
                  <a:srgbClr val="941651"/>
                </a:solidFill>
                <a:latin typeface="Avenir Next" charset="0"/>
                <a:ea typeface="Avenir Next" charset="0"/>
                <a:cs typeface="Avenir Next" charset="0"/>
              </a:rPr>
            </a:br>
            <a:r>
              <a:rPr lang="en-US" sz="3200" dirty="0">
                <a:latin typeface="Avenir Next" charset="0"/>
                <a:ea typeface="Avenir Next" charset="0"/>
                <a:cs typeface="Avenir Next" charset="0"/>
              </a:rPr>
              <a:t>FIRST PETER 2:9</a:t>
            </a:r>
          </a:p>
        </p:txBody>
      </p:sp>
      <p:sp>
        <p:nvSpPr>
          <p:cNvPr id="3" name="Content Placeholder 2"/>
          <p:cNvSpPr>
            <a:spLocks noGrp="1"/>
          </p:cNvSpPr>
          <p:nvPr>
            <p:ph idx="1"/>
          </p:nvPr>
        </p:nvSpPr>
        <p:spPr>
          <a:xfrm>
            <a:off x="850900" y="2968625"/>
            <a:ext cx="10515600" cy="2505075"/>
          </a:xfrm>
        </p:spPr>
        <p:txBody>
          <a:bodyPr/>
          <a:lstStyle/>
          <a:p>
            <a:pPr marL="0" indent="0">
              <a:lnSpc>
                <a:spcPct val="100000"/>
              </a:lnSpc>
              <a:buNone/>
            </a:pPr>
            <a:r>
              <a:rPr lang="en-US" b="1" dirty="0">
                <a:solidFill>
                  <a:srgbClr val="941651"/>
                </a:solidFill>
              </a:rPr>
              <a:t>—“But you </a:t>
            </a:r>
            <a:r>
              <a:rPr lang="en-US" b="1" i="1" dirty="0">
                <a:solidFill>
                  <a:srgbClr val="941651"/>
                </a:solidFill>
              </a:rPr>
              <a:t>are</a:t>
            </a:r>
            <a:r>
              <a:rPr lang="en-US" b="1" dirty="0">
                <a:solidFill>
                  <a:srgbClr val="941651"/>
                </a:solidFill>
              </a:rPr>
              <a:t> a chosen generation, a royal priesthood, a holy nation, </a:t>
            </a:r>
            <a:r>
              <a:rPr lang="en-US" dirty="0"/>
              <a:t>His own special people, that you may proclaim the praises of Him who called you out of darkness into His marvelous light.” </a:t>
            </a:r>
          </a:p>
          <a:p>
            <a:pPr marL="0" indent="0">
              <a:lnSpc>
                <a:spcPct val="100000"/>
              </a:lnSpc>
              <a:buNone/>
            </a:pPr>
            <a:endParaRPr lang="en-US" dirty="0"/>
          </a:p>
        </p:txBody>
      </p:sp>
    </p:spTree>
    <p:extLst>
      <p:ext uri="{BB962C8B-B14F-4D97-AF65-F5344CB8AC3E}">
        <p14:creationId xmlns:p14="http://schemas.microsoft.com/office/powerpoint/2010/main" val="25464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900"/>
            <a:ext cx="12192000" cy="6946900"/>
          </a:xfrm>
          <a:prstGeom prst="rect">
            <a:avLst/>
          </a:prstGeom>
        </p:spPr>
      </p:pic>
      <p:sp>
        <p:nvSpPr>
          <p:cNvPr id="3" name="Content Placeholder 2"/>
          <p:cNvSpPr>
            <a:spLocks noGrp="1"/>
          </p:cNvSpPr>
          <p:nvPr>
            <p:ph idx="1"/>
          </p:nvPr>
        </p:nvSpPr>
        <p:spPr>
          <a:xfrm>
            <a:off x="838200" y="3248025"/>
            <a:ext cx="10515600" cy="2378075"/>
          </a:xfrm>
        </p:spPr>
        <p:txBody>
          <a:bodyPr>
            <a:normAutofit/>
          </a:bodyPr>
          <a:lstStyle/>
          <a:p>
            <a:pPr marL="0" indent="0" algn="ctr">
              <a:lnSpc>
                <a:spcPct val="100000"/>
              </a:lnSpc>
              <a:buNone/>
            </a:pPr>
            <a:r>
              <a:rPr lang="en-US" sz="3600" dirty="0">
                <a:latin typeface="Avenir Next" charset="0"/>
                <a:ea typeface="Avenir Next" charset="0"/>
                <a:cs typeface="Avenir Next" charset="0"/>
              </a:rPr>
              <a:t>WHAT HAPPENED IN THIS SITUATION AND </a:t>
            </a:r>
            <a:r>
              <a:rPr lang="en-US" sz="3600" b="1" dirty="0">
                <a:latin typeface="Avenir Next" charset="0"/>
                <a:ea typeface="Avenir Next" charset="0"/>
                <a:cs typeface="Avenir Next" charset="0"/>
              </a:rPr>
              <a:t>HOW DID THE PRAISE RESULT IN BLESSING? </a:t>
            </a:r>
          </a:p>
        </p:txBody>
      </p:sp>
    </p:spTree>
    <p:extLst>
      <p:ext uri="{BB962C8B-B14F-4D97-AF65-F5344CB8AC3E}">
        <p14:creationId xmlns:p14="http://schemas.microsoft.com/office/powerpoint/2010/main" val="147138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43184"/>
          </a:xfrm>
          <a:prstGeom prst="rect">
            <a:avLst/>
          </a:prstGeom>
        </p:spPr>
      </p:pic>
      <p:sp>
        <p:nvSpPr>
          <p:cNvPr id="2" name="Title 1"/>
          <p:cNvSpPr>
            <a:spLocks noGrp="1"/>
          </p:cNvSpPr>
          <p:nvPr>
            <p:ph type="title"/>
          </p:nvPr>
        </p:nvSpPr>
        <p:spPr>
          <a:xfrm>
            <a:off x="4673600" y="746125"/>
            <a:ext cx="6680200" cy="1325563"/>
          </a:xfrm>
        </p:spPr>
        <p:txBody>
          <a:bodyPr/>
          <a:lstStyle/>
          <a:p>
            <a:r>
              <a:rPr lang="en-US" sz="4000" b="1" dirty="0">
                <a:solidFill>
                  <a:srgbClr val="941651"/>
                </a:solidFill>
                <a:latin typeface="Avenir Next" charset="0"/>
                <a:ea typeface="Avenir Next" charset="0"/>
                <a:cs typeface="Avenir Next" charset="0"/>
              </a:rPr>
              <a:t>GROUP 3</a:t>
            </a:r>
            <a:br>
              <a:rPr lang="en-US" b="1" dirty="0">
                <a:latin typeface="Avenir Next" charset="0"/>
                <a:ea typeface="Avenir Next" charset="0"/>
                <a:cs typeface="Avenir Next" charset="0"/>
              </a:rPr>
            </a:br>
            <a:r>
              <a:rPr lang="en-US" sz="3200" dirty="0">
                <a:latin typeface="Avenir Next" charset="0"/>
                <a:ea typeface="Avenir Next" charset="0"/>
                <a:cs typeface="Avenir Next" charset="0"/>
              </a:rPr>
              <a:t>ACTS 16:25, 26</a:t>
            </a:r>
          </a:p>
        </p:txBody>
      </p:sp>
      <p:sp>
        <p:nvSpPr>
          <p:cNvPr id="3" name="Content Placeholder 2"/>
          <p:cNvSpPr>
            <a:spLocks noGrp="1"/>
          </p:cNvSpPr>
          <p:nvPr>
            <p:ph idx="1"/>
          </p:nvPr>
        </p:nvSpPr>
        <p:spPr>
          <a:xfrm>
            <a:off x="1270000" y="2828925"/>
            <a:ext cx="9893300" cy="2263775"/>
          </a:xfrm>
        </p:spPr>
        <p:txBody>
          <a:bodyPr/>
          <a:lstStyle/>
          <a:p>
            <a:pPr marL="0" indent="0">
              <a:lnSpc>
                <a:spcPct val="100000"/>
              </a:lnSpc>
              <a:buNone/>
            </a:pPr>
            <a:r>
              <a:rPr lang="en-US" dirty="0"/>
              <a:t>—“</a:t>
            </a:r>
            <a:r>
              <a:rPr lang="en-US" b="1" dirty="0">
                <a:solidFill>
                  <a:srgbClr val="941651"/>
                </a:solidFill>
              </a:rPr>
              <a:t>But at midnight Paul and Silas were praying and singing hymns to God, and the prisoners were listening to them. </a:t>
            </a:r>
            <a:r>
              <a:rPr lang="en-US" b="1" baseline="30000" dirty="0"/>
              <a:t> </a:t>
            </a:r>
            <a:r>
              <a:rPr lang="en-US" dirty="0"/>
              <a:t>Suddenly there was a great earthquake, so that the foundations of the prison were shaken; and immediately all the doors were opened and everyone’s chains were loosed.” </a:t>
            </a:r>
          </a:p>
          <a:p>
            <a:pPr marL="0" indent="0">
              <a:lnSpc>
                <a:spcPct val="100000"/>
              </a:lnSpc>
              <a:buNone/>
            </a:pPr>
            <a:endParaRPr lang="en-US" dirty="0"/>
          </a:p>
        </p:txBody>
      </p:sp>
    </p:spTree>
    <p:extLst>
      <p:ext uri="{BB962C8B-B14F-4D97-AF65-F5344CB8AC3E}">
        <p14:creationId xmlns:p14="http://schemas.microsoft.com/office/powerpoint/2010/main" val="221429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73500" y="1930401"/>
            <a:ext cx="7759700" cy="3098799"/>
          </a:xfrm>
        </p:spPr>
        <p:txBody>
          <a:bodyPr>
            <a:normAutofit/>
          </a:bodyPr>
          <a:lstStyle/>
          <a:p>
            <a:pPr marL="0" indent="0" algn="ctr">
              <a:lnSpc>
                <a:spcPct val="150000"/>
              </a:lnSpc>
              <a:buNone/>
            </a:pPr>
            <a:r>
              <a:rPr lang="en-US" dirty="0"/>
              <a:t>Someone once said, “</a:t>
            </a:r>
            <a:r>
              <a:rPr lang="en-US" i="1" dirty="0"/>
              <a:t>When we lift our hands in praise and worship, we break spiritual jars of perfume over Jesus. The fragrance of our praise fills the whole earth and touches the heart of God.”</a:t>
            </a:r>
          </a:p>
          <a:p>
            <a:pPr marL="0" indent="0" algn="ctr">
              <a:lnSpc>
                <a:spcPct val="150000"/>
              </a:lnSpc>
              <a:buNone/>
            </a:pPr>
            <a:endParaRPr lang="en-US" dirty="0"/>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2645997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2" name="Title 1"/>
          <p:cNvSpPr>
            <a:spLocks noGrp="1"/>
          </p:cNvSpPr>
          <p:nvPr>
            <p:ph type="title"/>
          </p:nvPr>
        </p:nvSpPr>
        <p:spPr>
          <a:xfrm>
            <a:off x="4956313" y="1223202"/>
            <a:ext cx="8017565" cy="1325563"/>
          </a:xfrm>
        </p:spPr>
        <p:txBody>
          <a:bodyPr>
            <a:normAutofit/>
          </a:bodyPr>
          <a:lstStyle/>
          <a:p>
            <a:r>
              <a:rPr lang="en-US" sz="3200" b="1" dirty="0">
                <a:solidFill>
                  <a:srgbClr val="941651"/>
                </a:solidFill>
                <a:latin typeface="Avenir Next" charset="0"/>
                <a:ea typeface="Avenir Next" charset="0"/>
                <a:cs typeface="Avenir Next" charset="0"/>
              </a:rPr>
              <a:t>FINAL THOUGHTS ABOUT PRAISE </a:t>
            </a:r>
            <a:r>
              <a:rPr lang="en-US" sz="3200" dirty="0">
                <a:latin typeface="Avenir Next" charset="0"/>
                <a:ea typeface="Avenir Next" charset="0"/>
                <a:cs typeface="Avenir Next" charset="0"/>
              </a:rPr>
              <a:t>BECOMING BLESSINGS</a:t>
            </a:r>
          </a:p>
        </p:txBody>
      </p:sp>
      <p:sp>
        <p:nvSpPr>
          <p:cNvPr id="3" name="Content Placeholder 2"/>
          <p:cNvSpPr>
            <a:spLocks noGrp="1"/>
          </p:cNvSpPr>
          <p:nvPr>
            <p:ph idx="1"/>
          </p:nvPr>
        </p:nvSpPr>
        <p:spPr>
          <a:xfrm>
            <a:off x="2235200" y="2955925"/>
            <a:ext cx="8966200" cy="1844675"/>
          </a:xfrm>
        </p:spPr>
        <p:txBody>
          <a:bodyPr/>
          <a:lstStyle/>
          <a:p>
            <a:pPr marL="0" indent="0" algn="ctr">
              <a:buNone/>
            </a:pPr>
            <a:r>
              <a:rPr lang="en-US" dirty="0">
                <a:solidFill>
                  <a:srgbClr val="941651"/>
                </a:solidFill>
              </a:rPr>
              <a:t>When we open jars of fragrant praise to God, it does something special for each of us.</a:t>
            </a:r>
          </a:p>
          <a:p>
            <a:pPr marL="0" indent="0">
              <a:buNone/>
            </a:pPr>
            <a:r>
              <a:rPr lang="en-US" b="1" dirty="0"/>
              <a:t>First, </a:t>
            </a:r>
            <a:r>
              <a:rPr lang="en-US" dirty="0"/>
              <a:t>our praise helps us focus on God and not ourselves. </a:t>
            </a:r>
          </a:p>
          <a:p>
            <a:pPr marL="0" indent="0">
              <a:buNone/>
            </a:pPr>
            <a:endParaRPr lang="en-US" dirty="0"/>
          </a:p>
        </p:txBody>
      </p:sp>
    </p:spTree>
    <p:extLst>
      <p:ext uri="{BB962C8B-B14F-4D97-AF65-F5344CB8AC3E}">
        <p14:creationId xmlns:p14="http://schemas.microsoft.com/office/powerpoint/2010/main" val="21274257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60700" y="1978025"/>
            <a:ext cx="8915400" cy="2073275"/>
          </a:xfrm>
        </p:spPr>
        <p:txBody>
          <a:bodyPr>
            <a:noAutofit/>
          </a:bodyPr>
          <a:lstStyle/>
          <a:p>
            <a:pPr marL="0" indent="0" algn="ctr">
              <a:lnSpc>
                <a:spcPct val="150000"/>
              </a:lnSpc>
              <a:buNone/>
            </a:pPr>
            <a:r>
              <a:rPr lang="en-US" dirty="0"/>
              <a:t>One of the beautiful things about praising God is that it takes the focus off of ourselves and puts it back on Him. </a:t>
            </a:r>
            <a:r>
              <a:rPr lang="en-US" b="1" dirty="0">
                <a:solidFill>
                  <a:srgbClr val="941651"/>
                </a:solidFill>
              </a:rPr>
              <a:t>Praise doesn’t change God. Rather, it changes our hearts.</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2916318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25800" y="1825625"/>
            <a:ext cx="8128000" cy="4351338"/>
          </a:xfrm>
        </p:spPr>
        <p:txBody>
          <a:bodyPr/>
          <a:lstStyle/>
          <a:p>
            <a:pPr marL="0" indent="0" algn="ctr">
              <a:lnSpc>
                <a:spcPct val="100000"/>
              </a:lnSpc>
              <a:buNone/>
            </a:pPr>
            <a:r>
              <a:rPr lang="en-US" dirty="0"/>
              <a:t>“</a:t>
            </a:r>
            <a:r>
              <a:rPr lang="en-US" b="1" dirty="0">
                <a:solidFill>
                  <a:srgbClr val="941651"/>
                </a:solidFill>
              </a:rPr>
              <a:t>Praise the </a:t>
            </a:r>
            <a:r>
              <a:rPr lang="en-US" b="1" cap="small" dirty="0">
                <a:solidFill>
                  <a:srgbClr val="941651"/>
                </a:solidFill>
              </a:rPr>
              <a:t>Lord</a:t>
            </a:r>
            <a:r>
              <a:rPr lang="en-US" b="1" dirty="0">
                <a:solidFill>
                  <a:srgbClr val="941651"/>
                </a:solidFill>
              </a:rPr>
              <a:t>, my soul, and forget not all his benefits—</a:t>
            </a:r>
            <a:r>
              <a:rPr lang="en-US" dirty="0"/>
              <a:t>who forgives all your sins and heals all your diseases, who redeems your life from the pit and crowns you with love and compassion, who satisfies your desires with good things so that your youth is renewed like the eagle’s.” </a:t>
            </a:r>
          </a:p>
          <a:p>
            <a:pPr marL="0" indent="0" algn="ctr">
              <a:lnSpc>
                <a:spcPct val="100000"/>
              </a:lnSpc>
              <a:buNone/>
            </a:pPr>
            <a:r>
              <a:rPr lang="en-US" sz="2000" dirty="0"/>
              <a:t>(Psalm 103:2-5, NIV)</a:t>
            </a:r>
          </a:p>
          <a:p>
            <a:pPr marL="0" indent="0" algn="ctr">
              <a:lnSpc>
                <a:spcPct val="100000"/>
              </a:lnSpc>
              <a:buNone/>
            </a:pPr>
            <a:endParaRPr lang="en-US" dirty="0"/>
          </a:p>
        </p:txBody>
      </p:sp>
      <p:pic>
        <p:nvPicPr>
          <p:cNvPr id="5"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3443546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60800" y="1825625"/>
            <a:ext cx="7899400" cy="3013075"/>
          </a:xfrm>
        </p:spPr>
        <p:txBody>
          <a:bodyPr>
            <a:normAutofit/>
          </a:bodyPr>
          <a:lstStyle/>
          <a:p>
            <a:pPr marL="0" indent="0" algn="ctr">
              <a:lnSpc>
                <a:spcPct val="100000"/>
              </a:lnSpc>
              <a:buNone/>
            </a:pPr>
            <a:r>
              <a:rPr lang="en-US" b="1" dirty="0"/>
              <a:t>Second, </a:t>
            </a:r>
            <a:r>
              <a:rPr lang="en-US" dirty="0"/>
              <a:t>praise opens the doorway of blessing as we come into God’s presence to present our jars of fragrance. “Praise be to the God and Father of our Lord Jesus Christ, who has blessed us in the heavenly realms with </a:t>
            </a:r>
            <a:r>
              <a:rPr lang="en-US" b="1" i="1" dirty="0">
                <a:solidFill>
                  <a:srgbClr val="941651"/>
                </a:solidFill>
              </a:rPr>
              <a:t>every spiritual blessing in Christ.</a:t>
            </a:r>
            <a:r>
              <a:rPr lang="en-US" b="1" dirty="0">
                <a:solidFill>
                  <a:srgbClr val="941651"/>
                </a:solidFill>
              </a:rPr>
              <a:t>” </a:t>
            </a:r>
          </a:p>
          <a:p>
            <a:pPr marL="0" indent="0" algn="ctr">
              <a:lnSpc>
                <a:spcPct val="100000"/>
              </a:lnSpc>
              <a:buNone/>
            </a:pPr>
            <a:r>
              <a:rPr lang="en-US" sz="2000" dirty="0"/>
              <a:t>(Ephesians 1:3, NIV, italics supplied)</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730413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600"/>
            <a:ext cx="12192000" cy="6959600"/>
          </a:xfrm>
          <a:prstGeom prst="rect">
            <a:avLst/>
          </a:prstGeom>
        </p:spPr>
      </p:pic>
      <p:sp>
        <p:nvSpPr>
          <p:cNvPr id="3" name="Content Placeholder 2"/>
          <p:cNvSpPr>
            <a:spLocks noGrp="1"/>
          </p:cNvSpPr>
          <p:nvPr>
            <p:ph idx="1"/>
          </p:nvPr>
        </p:nvSpPr>
        <p:spPr>
          <a:xfrm>
            <a:off x="2209800" y="2794001"/>
            <a:ext cx="9144000" cy="2057400"/>
          </a:xfrm>
        </p:spPr>
        <p:txBody>
          <a:bodyPr>
            <a:normAutofit/>
          </a:bodyPr>
          <a:lstStyle/>
          <a:p>
            <a:pPr marL="0" indent="0">
              <a:lnSpc>
                <a:spcPct val="100000"/>
              </a:lnSpc>
              <a:buNone/>
            </a:pPr>
            <a:r>
              <a:rPr lang="en-US" b="1" dirty="0"/>
              <a:t>And finally</a:t>
            </a:r>
            <a:r>
              <a:rPr lang="en-US" dirty="0"/>
              <a:t>—because we are blessed to be a blessing—our praise will result in bringing others to Christ. </a:t>
            </a:r>
          </a:p>
        </p:txBody>
      </p:sp>
    </p:spTree>
    <p:extLst>
      <p:ext uri="{BB962C8B-B14F-4D97-AF65-F5344CB8AC3E}">
        <p14:creationId xmlns:p14="http://schemas.microsoft.com/office/powerpoint/2010/main" val="768160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Content Placeholder 2"/>
          <p:cNvSpPr>
            <a:spLocks noGrp="1"/>
          </p:cNvSpPr>
          <p:nvPr>
            <p:ph idx="1"/>
          </p:nvPr>
        </p:nvSpPr>
        <p:spPr>
          <a:xfrm>
            <a:off x="990600" y="2768600"/>
            <a:ext cx="10515600" cy="3606799"/>
          </a:xfrm>
        </p:spPr>
        <p:txBody>
          <a:bodyPr>
            <a:normAutofit/>
          </a:bodyPr>
          <a:lstStyle/>
          <a:p>
            <a:pPr marL="0" indent="0" algn="ctr">
              <a:lnSpc>
                <a:spcPct val="160000"/>
              </a:lnSpc>
              <a:buNone/>
            </a:pPr>
            <a:r>
              <a:rPr lang="en-US" sz="2600" dirty="0">
                <a:latin typeface="Avenir Next" charset="0"/>
                <a:ea typeface="Avenir Next" charset="0"/>
                <a:cs typeface="Avenir Next" charset="0"/>
              </a:rPr>
              <a:t>"BUT YOU ARE A CHOSEN GENERATION, A ROYAL PRIESTHOOD, AN HOLY NATION, A PECULIAR PEOPLE; THAT YOU SHOULD </a:t>
            </a:r>
            <a:r>
              <a:rPr lang="en-US" sz="2600" i="1" dirty="0">
                <a:latin typeface="Avenir Next" charset="0"/>
                <a:ea typeface="Avenir Next" charset="0"/>
                <a:cs typeface="Avenir Next" charset="0"/>
              </a:rPr>
              <a:t>SHOW FORTH THE PRAISES </a:t>
            </a:r>
            <a:r>
              <a:rPr lang="en-US" sz="2600" dirty="0">
                <a:latin typeface="Avenir Next" charset="0"/>
                <a:ea typeface="Avenir Next" charset="0"/>
                <a:cs typeface="Avenir Next" charset="0"/>
              </a:rPr>
              <a:t>OF HIM </a:t>
            </a:r>
            <a:r>
              <a:rPr lang="en-US" sz="2600" b="1" dirty="0">
                <a:solidFill>
                  <a:srgbClr val="941651"/>
                </a:solidFill>
                <a:latin typeface="Avenir Next" charset="0"/>
                <a:ea typeface="Avenir Next" charset="0"/>
                <a:cs typeface="Avenir Next" charset="0"/>
              </a:rPr>
              <a:t>WHO HAS CALLED YOU OUT OF DARKNESS INTO HIS MARVELOUS LIGHT.” </a:t>
            </a:r>
          </a:p>
          <a:p>
            <a:pPr marL="0" indent="0" algn="ctr">
              <a:lnSpc>
                <a:spcPct val="160000"/>
              </a:lnSpc>
              <a:buNone/>
            </a:pPr>
            <a:r>
              <a:rPr lang="en-US" sz="2000" dirty="0">
                <a:latin typeface="Avenir Next" charset="0"/>
                <a:ea typeface="Avenir Next" charset="0"/>
                <a:cs typeface="Avenir Next" charset="0"/>
              </a:rPr>
              <a:t>(1 PETER 2:9, NIV, ITALICS SUPPLIED)</a:t>
            </a:r>
          </a:p>
          <a:p>
            <a:pPr marL="0" indent="0" algn="ctr">
              <a:lnSpc>
                <a:spcPct val="160000"/>
              </a:lnSpc>
              <a:buNone/>
            </a:pPr>
            <a:endParaRPr lang="en-US" dirty="0">
              <a:latin typeface="Avenir Next" charset="0"/>
              <a:ea typeface="Avenir Next" charset="0"/>
              <a:cs typeface="Avenir Next" charset="0"/>
            </a:endParaRPr>
          </a:p>
        </p:txBody>
      </p:sp>
    </p:spTree>
    <p:extLst>
      <p:ext uri="{BB962C8B-B14F-4D97-AF65-F5344CB8AC3E}">
        <p14:creationId xmlns:p14="http://schemas.microsoft.com/office/powerpoint/2010/main" val="1820174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63900" y="1825625"/>
            <a:ext cx="8089900" cy="4351338"/>
          </a:xfrm>
        </p:spPr>
        <p:txBody>
          <a:bodyPr>
            <a:normAutofit/>
          </a:bodyPr>
          <a:lstStyle/>
          <a:p>
            <a:pPr marL="0" indent="0" algn="ctr">
              <a:lnSpc>
                <a:spcPct val="150000"/>
              </a:lnSpc>
              <a:buNone/>
            </a:pPr>
            <a:r>
              <a:rPr lang="en-US" sz="2400" dirty="0"/>
              <a:t>In this session we will do three things. </a:t>
            </a:r>
            <a:r>
              <a:rPr lang="en-US" sz="2400" b="1" dirty="0"/>
              <a:t>First,</a:t>
            </a:r>
            <a:r>
              <a:rPr lang="en-US" sz="2400" dirty="0"/>
              <a:t> we will explore reasons to praise God. </a:t>
            </a:r>
            <a:r>
              <a:rPr lang="en-US" sz="2400" b="1" dirty="0"/>
              <a:t>Second,</a:t>
            </a:r>
            <a:r>
              <a:rPr lang="en-US" sz="2400" dirty="0"/>
              <a:t> we will look how the results of our praise to God can become blessings over our lives that we can pass on to others. After all, remember that are </a:t>
            </a:r>
            <a:r>
              <a:rPr lang="en-US" sz="2400" b="1" dirty="0"/>
              <a:t>“Blessed to </a:t>
            </a:r>
            <a:r>
              <a:rPr lang="en-US" sz="2400" b="1" i="1" dirty="0"/>
              <a:t>Be</a:t>
            </a:r>
            <a:r>
              <a:rPr lang="en-US" sz="2400" b="1" dirty="0"/>
              <a:t> a Blessing.”</a:t>
            </a:r>
            <a:r>
              <a:rPr lang="en-US" sz="2400" dirty="0"/>
              <a:t> During this precious time together, we will have an opportunity to learn, interact, discuss, and be blessed!</a:t>
            </a:r>
          </a:p>
        </p:txBody>
      </p:sp>
      <p:pic>
        <p:nvPicPr>
          <p:cNvPr id="4" name="Content Placeholder 3"/>
          <p:cNvPicPr>
            <a:picLocks noChangeAspect="1"/>
          </p:cNvPicPr>
          <p:nvPr/>
        </p:nvPicPr>
        <p:blipFill rotWithShape="1">
          <a:blip r:embed="rId3">
            <a:extLst>
              <a:ext uri="{28A0092B-C50C-407E-A947-70E740481C1C}">
                <a14:useLocalDpi xmlns:a14="http://schemas.microsoft.com/office/drawing/2010/main" val="0"/>
              </a:ext>
            </a:extLst>
          </a:blip>
          <a:srcRect r="69256"/>
          <a:stretch/>
        </p:blipFill>
        <p:spPr>
          <a:xfrm>
            <a:off x="0" y="0"/>
            <a:ext cx="2922814" cy="6858000"/>
          </a:xfrm>
          <a:prstGeom prst="rect">
            <a:avLst/>
          </a:prstGeom>
        </p:spPr>
      </p:pic>
    </p:spTree>
    <p:extLst>
      <p:ext uri="{BB962C8B-B14F-4D97-AF65-F5344CB8AC3E}">
        <p14:creationId xmlns:p14="http://schemas.microsoft.com/office/powerpoint/2010/main" val="1837470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4816"/>
            <a:ext cx="12192000" cy="6843184"/>
          </a:xfrm>
          <a:prstGeom prst="rect">
            <a:avLst/>
          </a:prstGeom>
        </p:spPr>
      </p:pic>
      <p:sp>
        <p:nvSpPr>
          <p:cNvPr id="2" name="Title 1"/>
          <p:cNvSpPr>
            <a:spLocks noGrp="1"/>
          </p:cNvSpPr>
          <p:nvPr>
            <p:ph type="title"/>
          </p:nvPr>
        </p:nvSpPr>
        <p:spPr>
          <a:xfrm>
            <a:off x="4953000" y="936625"/>
            <a:ext cx="6400800" cy="1325563"/>
          </a:xfrm>
        </p:spPr>
        <p:txBody>
          <a:bodyPr/>
          <a:lstStyle/>
          <a:p>
            <a:r>
              <a:rPr lang="en-US" b="1" dirty="0">
                <a:solidFill>
                  <a:srgbClr val="941651"/>
                </a:solidFill>
                <a:latin typeface="Avenir Next" charset="0"/>
                <a:ea typeface="Avenir Next" charset="0"/>
                <a:cs typeface="Avenir Next" charset="0"/>
              </a:rPr>
              <a:t>PRAISE  IN HEAVEN</a:t>
            </a:r>
          </a:p>
        </p:txBody>
      </p:sp>
      <p:sp>
        <p:nvSpPr>
          <p:cNvPr id="3" name="Content Placeholder 2"/>
          <p:cNvSpPr>
            <a:spLocks noGrp="1"/>
          </p:cNvSpPr>
          <p:nvPr>
            <p:ph idx="1"/>
          </p:nvPr>
        </p:nvSpPr>
        <p:spPr>
          <a:xfrm>
            <a:off x="1828800" y="2867025"/>
            <a:ext cx="9017000" cy="2009775"/>
          </a:xfrm>
        </p:spPr>
        <p:txBody>
          <a:bodyPr>
            <a:normAutofit lnSpcReduction="10000"/>
          </a:bodyPr>
          <a:lstStyle/>
          <a:p>
            <a:pPr marL="0" indent="0" algn="ctr">
              <a:lnSpc>
                <a:spcPct val="150000"/>
              </a:lnSpc>
              <a:buNone/>
            </a:pPr>
            <a:r>
              <a:rPr lang="en-US" dirty="0"/>
              <a:t>We’ll begin our time together by reading </a:t>
            </a:r>
            <a:r>
              <a:rPr lang="en-US" b="1" dirty="0"/>
              <a:t>Revelation 5:11-14. </a:t>
            </a:r>
            <a:r>
              <a:rPr lang="en-US" dirty="0"/>
              <a:t>This is a beautiful picture of what praise to God looks like in heaven. After we read it, let’s talk about it for a bit.</a:t>
            </a:r>
          </a:p>
        </p:txBody>
      </p:sp>
    </p:spTree>
    <p:extLst>
      <p:ext uri="{BB962C8B-B14F-4D97-AF65-F5344CB8AC3E}">
        <p14:creationId xmlns:p14="http://schemas.microsoft.com/office/powerpoint/2010/main" val="1557211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777"/>
            <a:ext cx="12192000" cy="6838523"/>
          </a:xfrm>
          <a:prstGeom prst="rect">
            <a:avLst/>
          </a:prstGeom>
        </p:spPr>
      </p:pic>
      <p:sp>
        <p:nvSpPr>
          <p:cNvPr id="3" name="Content Placeholder 2"/>
          <p:cNvSpPr>
            <a:spLocks noGrp="1"/>
          </p:cNvSpPr>
          <p:nvPr>
            <p:ph idx="1"/>
          </p:nvPr>
        </p:nvSpPr>
        <p:spPr>
          <a:xfrm>
            <a:off x="2146300" y="3146425"/>
            <a:ext cx="8636000" cy="2127940"/>
          </a:xfrm>
        </p:spPr>
        <p:txBody>
          <a:bodyPr>
            <a:normAutofit/>
          </a:bodyPr>
          <a:lstStyle/>
          <a:p>
            <a:pPr marL="0" indent="0" algn="ctr">
              <a:lnSpc>
                <a:spcPct val="150000"/>
              </a:lnSpc>
              <a:buNone/>
            </a:pPr>
            <a:r>
              <a:rPr lang="en-US" dirty="0">
                <a:latin typeface="Avenir Next" charset="0"/>
                <a:ea typeface="Avenir Next" charset="0"/>
                <a:cs typeface="Avenir Next" charset="0"/>
              </a:rPr>
              <a:t>IN THIS BIBLE PASSAGE, WHO IS RELEASING THEIR JARS OF PRAISE-FRAGRANCE TO GOD? WHY?</a:t>
            </a:r>
          </a:p>
        </p:txBody>
      </p:sp>
    </p:spTree>
    <p:extLst>
      <p:ext uri="{BB962C8B-B14F-4D97-AF65-F5344CB8AC3E}">
        <p14:creationId xmlns:p14="http://schemas.microsoft.com/office/powerpoint/2010/main" val="663297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293600" cy="6843184"/>
          </a:xfrm>
          <a:prstGeom prst="rect">
            <a:avLst/>
          </a:prstGeom>
        </p:spPr>
      </p:pic>
      <p:sp>
        <p:nvSpPr>
          <p:cNvPr id="2" name="Title 1"/>
          <p:cNvSpPr>
            <a:spLocks noGrp="1"/>
          </p:cNvSpPr>
          <p:nvPr>
            <p:ph type="title"/>
          </p:nvPr>
        </p:nvSpPr>
        <p:spPr>
          <a:xfrm>
            <a:off x="4330700" y="746125"/>
            <a:ext cx="7759700" cy="1325563"/>
          </a:xfrm>
        </p:spPr>
        <p:txBody>
          <a:bodyPr>
            <a:normAutofit/>
          </a:bodyPr>
          <a:lstStyle/>
          <a:p>
            <a:pPr algn="ctr"/>
            <a:r>
              <a:rPr lang="en-US" sz="3200" b="1" dirty="0">
                <a:solidFill>
                  <a:srgbClr val="941651"/>
                </a:solidFill>
                <a:latin typeface="Avenir Next" charset="0"/>
                <a:ea typeface="Avenir Next" charset="0"/>
                <a:cs typeface="Avenir Next" charset="0"/>
              </a:rPr>
              <a:t>REASONS TO RELEASE </a:t>
            </a:r>
            <a:br>
              <a:rPr lang="en-US" sz="3200" b="1" dirty="0">
                <a:solidFill>
                  <a:srgbClr val="941651"/>
                </a:solidFill>
                <a:latin typeface="Avenir Next" charset="0"/>
                <a:ea typeface="Avenir Next" charset="0"/>
                <a:cs typeface="Avenir Next" charset="0"/>
              </a:rPr>
            </a:br>
            <a:r>
              <a:rPr lang="en-US" sz="3200" dirty="0">
                <a:solidFill>
                  <a:srgbClr val="941651"/>
                </a:solidFill>
                <a:latin typeface="Avenir Next" charset="0"/>
                <a:ea typeface="Avenir Next" charset="0"/>
                <a:cs typeface="Avenir Next" charset="0"/>
              </a:rPr>
              <a:t>OUR JARS OF FRAGRANCE TO GOD</a:t>
            </a:r>
          </a:p>
        </p:txBody>
      </p:sp>
      <p:sp>
        <p:nvSpPr>
          <p:cNvPr id="3" name="Content Placeholder 2"/>
          <p:cNvSpPr>
            <a:spLocks noGrp="1"/>
          </p:cNvSpPr>
          <p:nvPr>
            <p:ph idx="1"/>
          </p:nvPr>
        </p:nvSpPr>
        <p:spPr>
          <a:xfrm>
            <a:off x="2159000" y="2981325"/>
            <a:ext cx="8801100" cy="2022475"/>
          </a:xfrm>
        </p:spPr>
        <p:txBody>
          <a:bodyPr>
            <a:normAutofit/>
          </a:bodyPr>
          <a:lstStyle/>
          <a:p>
            <a:pPr marL="0" indent="0" algn="ctr">
              <a:lnSpc>
                <a:spcPct val="150000"/>
              </a:lnSpc>
              <a:buNone/>
            </a:pPr>
            <a:r>
              <a:rPr lang="en-US" sz="2400" dirty="0">
                <a:latin typeface="Avenir Next" charset="0"/>
                <a:ea typeface="Avenir Next" charset="0"/>
                <a:cs typeface="Avenir Next" charset="0"/>
              </a:rPr>
              <a:t>NOW LET’S LOOK AT SOME </a:t>
            </a:r>
            <a:r>
              <a:rPr lang="en-US" sz="2400" b="1" dirty="0">
                <a:latin typeface="Avenir Next" charset="0"/>
                <a:ea typeface="Avenir Next" charset="0"/>
                <a:cs typeface="Avenir Next" charset="0"/>
              </a:rPr>
              <a:t>IMPORTANT REASONS WHY GOD DESERVES OUR PRAISE </a:t>
            </a:r>
            <a:r>
              <a:rPr lang="en-US" sz="2400" dirty="0">
                <a:latin typeface="Avenir Next" charset="0"/>
                <a:ea typeface="Avenir Next" charset="0"/>
                <a:cs typeface="Avenir Next" charset="0"/>
              </a:rPr>
              <a:t>AND WHY WE OWE HIM AN OFFERING OF FRAGRANT PRAISE.</a:t>
            </a:r>
          </a:p>
        </p:txBody>
      </p:sp>
    </p:spTree>
    <p:extLst>
      <p:ext uri="{BB962C8B-B14F-4D97-AF65-F5344CB8AC3E}">
        <p14:creationId xmlns:p14="http://schemas.microsoft.com/office/powerpoint/2010/main" val="527106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946900"/>
          </a:xfrm>
          <a:prstGeom prst="rect">
            <a:avLst/>
          </a:prstGeom>
        </p:spPr>
      </p:pic>
      <p:sp>
        <p:nvSpPr>
          <p:cNvPr id="3" name="Content Placeholder 2"/>
          <p:cNvSpPr>
            <a:spLocks noGrp="1"/>
          </p:cNvSpPr>
          <p:nvPr>
            <p:ph idx="1"/>
          </p:nvPr>
        </p:nvSpPr>
        <p:spPr>
          <a:xfrm>
            <a:off x="2324100" y="2689225"/>
            <a:ext cx="9029700" cy="3521075"/>
          </a:xfrm>
        </p:spPr>
        <p:txBody>
          <a:bodyPr>
            <a:normAutofit/>
          </a:bodyPr>
          <a:lstStyle/>
          <a:p>
            <a:pPr>
              <a:lnSpc>
                <a:spcPct val="150000"/>
              </a:lnSpc>
            </a:pPr>
            <a:r>
              <a:rPr lang="en-US" b="1" dirty="0"/>
              <a:t>First,</a:t>
            </a:r>
            <a:r>
              <a:rPr lang="en-US" dirty="0"/>
              <a:t> as we have already established in the Bible passage, </a:t>
            </a:r>
            <a:r>
              <a:rPr lang="en-US" b="1" i="1" dirty="0">
                <a:solidFill>
                  <a:srgbClr val="941651"/>
                </a:solidFill>
              </a:rPr>
              <a:t>He alone is worthy of our praise</a:t>
            </a:r>
            <a:r>
              <a:rPr lang="en-US" b="1" dirty="0">
                <a:solidFill>
                  <a:srgbClr val="941651"/>
                </a:solidFill>
              </a:rPr>
              <a:t>. </a:t>
            </a:r>
            <a:r>
              <a:rPr lang="en-US" dirty="0"/>
              <a:t>Yet sadly, sometimes our praise to Him rises and falls with the blessings we see—or don’t see—in our lives.</a:t>
            </a:r>
          </a:p>
        </p:txBody>
      </p:sp>
    </p:spTree>
    <p:extLst>
      <p:ext uri="{BB962C8B-B14F-4D97-AF65-F5344CB8AC3E}">
        <p14:creationId xmlns:p14="http://schemas.microsoft.com/office/powerpoint/2010/main" val="1969292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8899"/>
            <a:ext cx="12192000" cy="6946900"/>
          </a:xfrm>
          <a:prstGeom prst="rect">
            <a:avLst/>
          </a:prstGeom>
        </p:spPr>
      </p:pic>
      <p:sp>
        <p:nvSpPr>
          <p:cNvPr id="3" name="Content Placeholder 2"/>
          <p:cNvSpPr>
            <a:spLocks noGrp="1"/>
          </p:cNvSpPr>
          <p:nvPr>
            <p:ph idx="1"/>
          </p:nvPr>
        </p:nvSpPr>
        <p:spPr>
          <a:xfrm>
            <a:off x="2616200" y="2663825"/>
            <a:ext cx="8026400" cy="3140075"/>
          </a:xfrm>
        </p:spPr>
        <p:txBody>
          <a:bodyPr>
            <a:normAutofit/>
          </a:bodyPr>
          <a:lstStyle/>
          <a:p>
            <a:pPr>
              <a:lnSpc>
                <a:spcPct val="150000"/>
              </a:lnSpc>
            </a:pPr>
            <a:r>
              <a:rPr lang="en-US" b="1" dirty="0"/>
              <a:t>A second reason </a:t>
            </a:r>
            <a:r>
              <a:rPr lang="en-US" dirty="0"/>
              <a:t>to praise God is simply </a:t>
            </a:r>
            <a:r>
              <a:rPr lang="en-US" b="1" dirty="0">
                <a:solidFill>
                  <a:srgbClr val="941651"/>
                </a:solidFill>
              </a:rPr>
              <a:t>because </a:t>
            </a:r>
            <a:r>
              <a:rPr lang="en-US" b="1" i="1" dirty="0">
                <a:solidFill>
                  <a:srgbClr val="941651"/>
                </a:solidFill>
              </a:rPr>
              <a:t>He invites us to</a:t>
            </a:r>
            <a:r>
              <a:rPr lang="en-US" b="1" dirty="0">
                <a:solidFill>
                  <a:srgbClr val="941651"/>
                </a:solidFill>
              </a:rPr>
              <a:t>. </a:t>
            </a:r>
            <a:r>
              <a:rPr lang="en-US" dirty="0"/>
              <a:t>The psalmist wrote, “Let everything that has breath praise the Lord. Praise the Lord.”</a:t>
            </a:r>
          </a:p>
          <a:p>
            <a:pPr marL="0" indent="0" algn="ctr">
              <a:lnSpc>
                <a:spcPct val="150000"/>
              </a:lnSpc>
              <a:buNone/>
            </a:pPr>
            <a:r>
              <a:rPr lang="en-US" sz="2000" dirty="0"/>
              <a:t>(Psalm 150:6, NIV)</a:t>
            </a:r>
          </a:p>
        </p:txBody>
      </p:sp>
    </p:spTree>
    <p:extLst>
      <p:ext uri="{BB962C8B-B14F-4D97-AF65-F5344CB8AC3E}">
        <p14:creationId xmlns:p14="http://schemas.microsoft.com/office/powerpoint/2010/main" val="1086473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3" name="Content Placeholder 2"/>
          <p:cNvSpPr>
            <a:spLocks noGrp="1"/>
          </p:cNvSpPr>
          <p:nvPr>
            <p:ph idx="1"/>
          </p:nvPr>
        </p:nvSpPr>
        <p:spPr>
          <a:xfrm>
            <a:off x="2467665" y="2383494"/>
            <a:ext cx="8674100" cy="4282349"/>
          </a:xfrm>
        </p:spPr>
        <p:txBody>
          <a:bodyPr>
            <a:normAutofit/>
          </a:bodyPr>
          <a:lstStyle/>
          <a:p>
            <a:pPr>
              <a:lnSpc>
                <a:spcPct val="150000"/>
              </a:lnSpc>
            </a:pPr>
            <a:r>
              <a:rPr lang="en-US" b="1" dirty="0"/>
              <a:t>A third reason </a:t>
            </a:r>
            <a:r>
              <a:rPr lang="en-US" dirty="0"/>
              <a:t>to praise God is that doing so</a:t>
            </a:r>
            <a:r>
              <a:rPr lang="en-US" i="1" dirty="0"/>
              <a:t> </a:t>
            </a:r>
            <a:r>
              <a:rPr lang="en-US" b="1" i="1" dirty="0">
                <a:solidFill>
                  <a:srgbClr val="941651"/>
                </a:solidFill>
              </a:rPr>
              <a:t>facilitates a closer relationship with Him</a:t>
            </a:r>
            <a:r>
              <a:rPr lang="en-US" b="1" dirty="0">
                <a:solidFill>
                  <a:srgbClr val="941651"/>
                </a:solidFill>
              </a:rPr>
              <a:t>. </a:t>
            </a:r>
            <a:r>
              <a:rPr lang="en-US" dirty="0"/>
              <a:t>The psalmist wrote of God, “But You </a:t>
            </a:r>
            <a:r>
              <a:rPr lang="en-US" i="1" dirty="0"/>
              <a:t>are</a:t>
            </a:r>
            <a:r>
              <a:rPr lang="en-US" dirty="0"/>
              <a:t> holy, Enthroned in the </a:t>
            </a:r>
            <a:r>
              <a:rPr lang="en-US" i="1" dirty="0"/>
              <a:t>praises</a:t>
            </a:r>
            <a:r>
              <a:rPr lang="en-US" dirty="0"/>
              <a:t> of Israel.”</a:t>
            </a:r>
          </a:p>
          <a:p>
            <a:pPr marL="0" indent="0" algn="ctr">
              <a:lnSpc>
                <a:spcPct val="150000"/>
              </a:lnSpc>
              <a:buNone/>
            </a:pPr>
            <a:r>
              <a:rPr lang="en-US" sz="2000" dirty="0"/>
              <a:t> (Psalm 22:3, NKJV, italics supplied)</a:t>
            </a:r>
          </a:p>
          <a:p>
            <a:pPr marL="0" indent="0" algn="ctr">
              <a:lnSpc>
                <a:spcPct val="150000"/>
              </a:lnSpc>
              <a:buNone/>
            </a:pPr>
            <a:r>
              <a:rPr lang="en-US" dirty="0"/>
              <a:t>“Draw near to God and He will draw near to you.”</a:t>
            </a:r>
          </a:p>
          <a:p>
            <a:pPr marL="0" indent="0" algn="ctr">
              <a:lnSpc>
                <a:spcPct val="150000"/>
              </a:lnSpc>
              <a:buNone/>
            </a:pPr>
            <a:r>
              <a:rPr lang="en-US" sz="2000" dirty="0"/>
              <a:t>(James 4:8, NKJV)</a:t>
            </a:r>
          </a:p>
        </p:txBody>
      </p:sp>
    </p:spTree>
    <p:extLst>
      <p:ext uri="{BB962C8B-B14F-4D97-AF65-F5344CB8AC3E}">
        <p14:creationId xmlns:p14="http://schemas.microsoft.com/office/powerpoint/2010/main" val="299655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1826</TotalTime>
  <Words>2299</Words>
  <Application>Microsoft Macintosh PowerPoint</Application>
  <PresentationFormat>Widescreen</PresentationFormat>
  <Paragraphs>146</Paragraphs>
  <Slides>25</Slides>
  <Notes>25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Avenir Next</vt:lpstr>
      <vt:lpstr>Calibri</vt:lpstr>
      <vt:lpstr>Calibri Light</vt:lpstr>
      <vt:lpstr>Office Theme</vt:lpstr>
      <vt:lpstr>JARS OF FRAGRANCE  RELEASING OUR PRAISE INTO BLESSINGS</vt:lpstr>
      <vt:lpstr>PowerPoint Presentation</vt:lpstr>
      <vt:lpstr>PowerPoint Presentation</vt:lpstr>
      <vt:lpstr>PRAISE  IN HEAVEN</vt:lpstr>
      <vt:lpstr>PowerPoint Presentation</vt:lpstr>
      <vt:lpstr>REASONS TO RELEASE  OUR JARS OF FRAGRANCE TO GOD</vt:lpstr>
      <vt:lpstr>PowerPoint Presentation</vt:lpstr>
      <vt:lpstr>PowerPoint Presentation</vt:lpstr>
      <vt:lpstr>PowerPoint Presentation</vt:lpstr>
      <vt:lpstr>PowerPoint Presentation</vt:lpstr>
      <vt:lpstr>PowerPoint Presentation</vt:lpstr>
      <vt:lpstr>PowerPoint Presentation</vt:lpstr>
      <vt:lpstr>GROUP ACTIVITY  BIBLE SITUATIONS IN WHICH RELEASING JARS OF PRAISE RESULTED IN BLESSINGS</vt:lpstr>
      <vt:lpstr>GROUP 1 SECOND CHRONICLES 20:20-22</vt:lpstr>
      <vt:lpstr>PowerPoint Presentation</vt:lpstr>
      <vt:lpstr>PowerPoint Presentation</vt:lpstr>
      <vt:lpstr>GROUP 2 FIRST PETER 2:9</vt:lpstr>
      <vt:lpstr>PowerPoint Presentation</vt:lpstr>
      <vt:lpstr>GROUP 3 ACTS 16:25, 26</vt:lpstr>
      <vt:lpstr>FINAL THOUGHTS ABOUT PRAISE BECOMING BLESSINGS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Jars of Fragrance  (Releasing Our Praise into Blessings)</dc:title>
  <dc:creator>Arrais, Raquel</dc:creator>
  <cp:lastModifiedBy>Timon, Rebecca</cp:lastModifiedBy>
  <cp:revision>27</cp:revision>
  <dcterms:created xsi:type="dcterms:W3CDTF">2018-01-11T17:16:33Z</dcterms:created>
  <dcterms:modified xsi:type="dcterms:W3CDTF">2018-01-30T22:59:55Z</dcterms:modified>
</cp:coreProperties>
</file>