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278" r:id="rId3"/>
    <p:sldId id="257" r:id="rId4"/>
    <p:sldId id="279" r:id="rId5"/>
    <p:sldId id="258" r:id="rId6"/>
    <p:sldId id="280" r:id="rId7"/>
    <p:sldId id="259" r:id="rId8"/>
    <p:sldId id="281" r:id="rId9"/>
    <p:sldId id="260" r:id="rId10"/>
    <p:sldId id="282" r:id="rId11"/>
    <p:sldId id="261" r:id="rId12"/>
    <p:sldId id="283" r:id="rId13"/>
    <p:sldId id="285" r:id="rId14"/>
    <p:sldId id="263" r:id="rId15"/>
    <p:sldId id="284" r:id="rId16"/>
    <p:sldId id="286" r:id="rId17"/>
    <p:sldId id="287" r:id="rId18"/>
    <p:sldId id="288" r:id="rId19"/>
    <p:sldId id="265" r:id="rId20"/>
    <p:sldId id="289" r:id="rId21"/>
    <p:sldId id="290" r:id="rId22"/>
    <p:sldId id="291" r:id="rId23"/>
    <p:sldId id="267" r:id="rId24"/>
    <p:sldId id="292" r:id="rId25"/>
    <p:sldId id="268" r:id="rId26"/>
    <p:sldId id="293" r:id="rId27"/>
    <p:sldId id="269" r:id="rId28"/>
    <p:sldId id="294" r:id="rId29"/>
    <p:sldId id="296" r:id="rId30"/>
    <p:sldId id="295" r:id="rId31"/>
    <p:sldId id="271" r:id="rId32"/>
    <p:sldId id="297" r:id="rId33"/>
    <p:sldId id="272" r:id="rId34"/>
    <p:sldId id="299" r:id="rId35"/>
    <p:sldId id="273" r:id="rId36"/>
    <p:sldId id="300" r:id="rId37"/>
    <p:sldId id="274" r:id="rId38"/>
    <p:sldId id="301" r:id="rId39"/>
    <p:sldId id="275" r:id="rId40"/>
    <p:sldId id="302" r:id="rId41"/>
    <p:sldId id="276" r:id="rId42"/>
    <p:sldId id="303" r:id="rId43"/>
    <p:sldId id="277" r:id="rId44"/>
    <p:sldId id="304" r:id="rId45"/>
    <p:sldId id="30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A2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3"/>
    <p:restoredTop sz="70078"/>
  </p:normalViewPr>
  <p:slideViewPr>
    <p:cSldViewPr snapToGrid="0" snapToObjects="1">
      <p:cViewPr varScale="1">
        <p:scale>
          <a:sx n="102" d="100"/>
          <a:sy n="102" d="100"/>
        </p:scale>
        <p:origin x="192"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AA1257-268F-D84F-8622-A9B8F8C18F84}" type="datetimeFigureOut">
              <a:rPr lang="en-US" smtClean="0"/>
              <a:t>1/23/19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37715-9CB8-6D4F-8514-0C46CA622159}" type="slidenum">
              <a:rPr lang="en-US" smtClean="0"/>
              <a:t>‹#›</a:t>
            </a:fld>
            <a:endParaRPr lang="en-US"/>
          </a:p>
        </p:txBody>
      </p:sp>
    </p:spTree>
    <p:extLst>
      <p:ext uri="{BB962C8B-B14F-4D97-AF65-F5344CB8AC3E}">
        <p14:creationId xmlns:p14="http://schemas.microsoft.com/office/powerpoint/2010/main" val="807178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Written by Victor M. </a:t>
            </a:r>
            <a:r>
              <a:rPr lang="en-US" sz="1200" kern="1200" baseline="0" dirty="0" err="1">
                <a:solidFill>
                  <a:schemeClr val="tx1"/>
                </a:solidFill>
                <a:effectLst/>
                <a:latin typeface="+mn-lt"/>
                <a:ea typeface="+mn-ea"/>
                <a:cs typeface="+mn-cs"/>
              </a:rPr>
              <a:t>Parachin</a:t>
            </a:r>
            <a:r>
              <a:rPr lang="en-US" sz="1200" kern="1200" baseline="0" dirty="0">
                <a:solidFill>
                  <a:schemeClr val="tx1"/>
                </a:solidFill>
                <a:effectLst/>
                <a:latin typeface="+mn-lt"/>
                <a:ea typeface="+mn-ea"/>
                <a:cs typeface="+mn-cs"/>
              </a:rPr>
              <a:t>. Used by permission. http://</a:t>
            </a:r>
            <a:r>
              <a:rPr lang="en-US" sz="1200" kern="1200" baseline="0" dirty="0" err="1">
                <a:solidFill>
                  <a:schemeClr val="tx1"/>
                </a:solidFill>
                <a:effectLst/>
                <a:latin typeface="+mn-lt"/>
                <a:ea typeface="+mn-ea"/>
                <a:cs typeface="+mn-cs"/>
              </a:rPr>
              <a:t>www.vibrantlife.com</a:t>
            </a:r>
            <a:r>
              <a:rPr lang="en-US" sz="1200" kern="1200" baseline="0" dirty="0">
                <a:solidFill>
                  <a:schemeClr val="tx1"/>
                </a:solidFill>
                <a:effectLst/>
                <a:latin typeface="+mn-lt"/>
                <a:ea typeface="+mn-ea"/>
                <a:cs typeface="+mn-cs"/>
              </a:rPr>
              <a:t>/?p=199. “21 Ways to Build a Stronger Spiritual Life,” Spiritual Health, January 12.</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Scripture quotations are taken from the Holy Bible, New Living Translation, copyright © 1996. Used by permission by Tyndale House Publishers, Inc., Wheaton, Illinois 60189. All rights reserved.</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a:t>
            </a:fld>
            <a:endParaRPr lang="en-US"/>
          </a:p>
        </p:txBody>
      </p:sp>
    </p:spTree>
    <p:extLst>
      <p:ext uri="{BB962C8B-B14F-4D97-AF65-F5344CB8AC3E}">
        <p14:creationId xmlns:p14="http://schemas.microsoft.com/office/powerpoint/2010/main" val="3889410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5. Take a step of faith.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11</a:t>
            </a:fld>
            <a:endParaRPr lang="en-US"/>
          </a:p>
        </p:txBody>
      </p:sp>
    </p:spTree>
    <p:extLst>
      <p:ext uri="{BB962C8B-B14F-4D97-AF65-F5344CB8AC3E}">
        <p14:creationId xmlns:p14="http://schemas.microsoft.com/office/powerpoint/2010/main" val="697326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Spiritual growth means taking a leap of faith from time to time. Rather than trying to get everything in place before you start something important, why not follow God’s leading and allow the plan to evolve? This means taking a step of faith and trusting God to provide what may be needed for success. </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12</a:t>
            </a:fld>
            <a:endParaRPr lang="en-US"/>
          </a:p>
        </p:txBody>
      </p:sp>
    </p:spTree>
    <p:extLst>
      <p:ext uri="{BB962C8B-B14F-4D97-AF65-F5344CB8AC3E}">
        <p14:creationId xmlns:p14="http://schemas.microsoft.com/office/powerpoint/2010/main" val="3573287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 Restore someone’s faith.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13</a:t>
            </a:fld>
            <a:endParaRPr lang="en-US"/>
          </a:p>
        </p:txBody>
      </p:sp>
    </p:spTree>
    <p:extLst>
      <p:ext uri="{BB962C8B-B14F-4D97-AF65-F5344CB8AC3E}">
        <p14:creationId xmlns:p14="http://schemas.microsoft.com/office/powerpoint/2010/main" val="4143791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make time to heal a wounded heart, to extend kindness to someone who really needs a friend, or to help gather up pieces of a broken dream. Today, do whatever you can to radiate God’s unconditional love.</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14</a:t>
            </a:fld>
            <a:endParaRPr lang="en-US"/>
          </a:p>
        </p:txBody>
      </p:sp>
    </p:spTree>
    <p:extLst>
      <p:ext uri="{BB962C8B-B14F-4D97-AF65-F5344CB8AC3E}">
        <p14:creationId xmlns:p14="http://schemas.microsoft.com/office/powerpoint/2010/main" val="4046524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7. Be a grateful person.</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15</a:t>
            </a:fld>
            <a:endParaRPr lang="en-US"/>
          </a:p>
        </p:txBody>
      </p:sp>
    </p:spTree>
    <p:extLst>
      <p:ext uri="{BB962C8B-B14F-4D97-AF65-F5344CB8AC3E}">
        <p14:creationId xmlns:p14="http://schemas.microsoft.com/office/powerpoint/2010/main" val="3085002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Start every day with a morning prayer of gratitude to God for the gift of a new day. Do this even if the day ahead appears ominous. Conclude every day with an evening prayer of gratitude to God for the gift of the preceding hours. Do this even if you’ve had a very tough day.</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16</a:t>
            </a:fld>
            <a:endParaRPr lang="en-US"/>
          </a:p>
        </p:txBody>
      </p:sp>
    </p:spTree>
    <p:extLst>
      <p:ext uri="{BB962C8B-B14F-4D97-AF65-F5344CB8AC3E}">
        <p14:creationId xmlns:p14="http://schemas.microsoft.com/office/powerpoint/2010/main" val="2525870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8. Share the journey.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17</a:t>
            </a:fld>
            <a:endParaRPr lang="en-US"/>
          </a:p>
        </p:txBody>
      </p:sp>
    </p:spTree>
    <p:extLst>
      <p:ext uri="{BB962C8B-B14F-4D97-AF65-F5344CB8AC3E}">
        <p14:creationId xmlns:p14="http://schemas.microsoft.com/office/powerpoint/2010/main" val="2085135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Hook up with one other person who is seeking to grow spiritually. Agree to meet once a week for a period of time to study and reflect on spiritual matters. A friend of mine, who is a busy executive in Toronto, Ontario, met for six months with another man to do Bible study. “No matter how hectic our schedules, we always met each week during our lunch hour at a downtown church that kindly provided us with a room for our meeting. Those were good months when a lot of spiritual growth took place,” he says.</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18</a:t>
            </a:fld>
            <a:endParaRPr lang="en-US"/>
          </a:p>
        </p:txBody>
      </p:sp>
    </p:spTree>
    <p:extLst>
      <p:ext uri="{BB962C8B-B14F-4D97-AF65-F5344CB8AC3E}">
        <p14:creationId xmlns:p14="http://schemas.microsoft.com/office/powerpoint/2010/main" val="554472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9. Serve.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19</a:t>
            </a:fld>
            <a:endParaRPr lang="en-US"/>
          </a:p>
        </p:txBody>
      </p:sp>
    </p:spTree>
    <p:extLst>
      <p:ext uri="{BB962C8B-B14F-4D97-AF65-F5344CB8AC3E}">
        <p14:creationId xmlns:p14="http://schemas.microsoft.com/office/powerpoint/2010/main" val="33989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Look for ways to serve the community, especially tasks that promise no reward, such as picking up litter on the streets. Read and reflect on the action of Jesus in John 13:1-5.</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20</a:t>
            </a:fld>
            <a:endParaRPr lang="en-US"/>
          </a:p>
        </p:txBody>
      </p:sp>
    </p:spTree>
    <p:extLst>
      <p:ext uri="{BB962C8B-B14F-4D97-AF65-F5344CB8AC3E}">
        <p14:creationId xmlns:p14="http://schemas.microsoft.com/office/powerpoint/2010/main" val="3168190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sz="1200" dirty="0">
                <a:solidFill>
                  <a:srgbClr val="000000"/>
                </a:solidFill>
              </a:rPr>
              <a:t>Arise [and] shine, for your </a:t>
            </a:r>
            <a:r>
              <a:rPr lang="en-US" sz="1200" b="1" i="1" dirty="0">
                <a:solidFill>
                  <a:srgbClr val="67A29E"/>
                </a:solidFill>
                <a:latin typeface="Avenir Next" panose="020B0503020202020204" pitchFamily="34" charset="0"/>
              </a:rPr>
              <a:t>LIGHT</a:t>
            </a:r>
            <a:r>
              <a:rPr lang="en-US" sz="1200" b="1" dirty="0">
                <a:solidFill>
                  <a:srgbClr val="67A29E"/>
                </a:solidFill>
                <a:latin typeface="Avenir Next" panose="020B0503020202020204" pitchFamily="34" charset="0"/>
              </a:rPr>
              <a:t> </a:t>
            </a:r>
            <a:r>
              <a:rPr lang="en-US" sz="1200" dirty="0">
                <a:solidFill>
                  <a:srgbClr val="000000"/>
                </a:solidFill>
                <a:latin typeface="Avenir Next" panose="020B0503020202020204" pitchFamily="34" charset="0"/>
              </a:rPr>
              <a:t>i</a:t>
            </a:r>
            <a:r>
              <a:rPr lang="en-US" sz="1200" dirty="0">
                <a:solidFill>
                  <a:srgbClr val="000000"/>
                </a:solidFill>
              </a:rPr>
              <a:t>s come! …</a:t>
            </a:r>
          </a:p>
          <a:p>
            <a:pPr marL="0" indent="0" algn="ctr">
              <a:buNone/>
            </a:pPr>
            <a:r>
              <a:rPr lang="en-US" sz="1200" dirty="0">
                <a:solidFill>
                  <a:srgbClr val="000000"/>
                </a:solidFill>
              </a:rPr>
              <a:t>For behold, the </a:t>
            </a:r>
            <a:r>
              <a:rPr lang="en-US" sz="1200" b="1" dirty="0">
                <a:solidFill>
                  <a:srgbClr val="000000"/>
                </a:solidFill>
              </a:rPr>
              <a:t>darkness</a:t>
            </a:r>
            <a:r>
              <a:rPr lang="en-US" sz="1200" dirty="0">
                <a:solidFill>
                  <a:srgbClr val="000000"/>
                </a:solidFill>
              </a:rPr>
              <a:t> shall cover the earth,</a:t>
            </a:r>
          </a:p>
          <a:p>
            <a:pPr marL="0" indent="0" algn="ctr">
              <a:buNone/>
            </a:pPr>
            <a:r>
              <a:rPr lang="en-US" sz="1200" dirty="0">
                <a:solidFill>
                  <a:srgbClr val="000000"/>
                </a:solidFill>
              </a:rPr>
              <a:t>And deep </a:t>
            </a:r>
            <a:r>
              <a:rPr lang="en-US" sz="1200" b="1" dirty="0">
                <a:solidFill>
                  <a:srgbClr val="000000"/>
                </a:solidFill>
              </a:rPr>
              <a:t>darkness</a:t>
            </a:r>
            <a:r>
              <a:rPr lang="en-US" sz="1200" dirty="0">
                <a:solidFill>
                  <a:srgbClr val="000000"/>
                </a:solidFill>
              </a:rPr>
              <a:t> the people;</a:t>
            </a:r>
          </a:p>
          <a:p>
            <a:pPr marL="0" indent="0" algn="ctr">
              <a:buNone/>
            </a:pPr>
            <a:r>
              <a:rPr lang="en-US" sz="1200" dirty="0">
                <a:solidFill>
                  <a:srgbClr val="000000"/>
                </a:solidFill>
              </a:rPr>
              <a:t>But the </a:t>
            </a:r>
            <a:r>
              <a:rPr lang="en-US" sz="1200" cap="small" dirty="0">
                <a:solidFill>
                  <a:srgbClr val="000000"/>
                </a:solidFill>
              </a:rPr>
              <a:t>Lord</a:t>
            </a:r>
            <a:r>
              <a:rPr lang="en-US" sz="1200" dirty="0">
                <a:solidFill>
                  <a:srgbClr val="000000"/>
                </a:solidFill>
              </a:rPr>
              <a:t> will arise over you, </a:t>
            </a:r>
          </a:p>
          <a:p>
            <a:pPr marL="0" indent="0" algn="ctr">
              <a:buNone/>
            </a:pPr>
            <a:r>
              <a:rPr lang="en-US" sz="1200" dirty="0">
                <a:solidFill>
                  <a:srgbClr val="000000"/>
                </a:solidFill>
              </a:rPr>
              <a:t>And His glory will be seen upon you.”</a:t>
            </a:r>
          </a:p>
          <a:p>
            <a:pPr marL="0" indent="0" algn="ctr">
              <a:buNone/>
            </a:pPr>
            <a:r>
              <a:rPr lang="en-US" sz="1200" dirty="0">
                <a:solidFill>
                  <a:srgbClr val="000000"/>
                </a:solidFill>
              </a:rPr>
              <a:t>Isaiah 60:1, 2, NKJV</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we can learn how to shine in this dark world, we must first understand what it means to make Jesus our rock, our refuge and our all in all. The 21 ways to build a stronger spiritual life will give you a path to walk as you rise and shine wherever God has placed you.</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Because we live in a culture that increasingly leans toward commercialism, materialism, and secularism, it is not always easy to keep the soul nourished.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challenge of these days, when times are not hospitable to spiritual growth, is how to nurture, feed, heal, restore, and renew the soul. Here are 21 practical suggestions for building a stronger spiritual life.</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a:t>
            </a:fld>
            <a:endParaRPr lang="en-US"/>
          </a:p>
        </p:txBody>
      </p:sp>
    </p:spTree>
    <p:extLst>
      <p:ext uri="{BB962C8B-B14F-4D97-AF65-F5344CB8AC3E}">
        <p14:creationId xmlns:p14="http://schemas.microsoft.com/office/powerpoint/2010/main" val="1741853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10. Cultivate a little solitude.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21</a:t>
            </a:fld>
            <a:endParaRPr lang="en-US"/>
          </a:p>
        </p:txBody>
      </p:sp>
    </p:spTree>
    <p:extLst>
      <p:ext uri="{BB962C8B-B14F-4D97-AF65-F5344CB8AC3E}">
        <p14:creationId xmlns:p14="http://schemas.microsoft.com/office/powerpoint/2010/main" val="1191556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“Solitude makes us tougher toward ourselves and tenderer toward others; in both ways it improves our character,” noted philosopher Friedrich Wilhelm Nietzsche. Spend some time away from the crowd and the noise of life. Set aside a few minutes to be alone-just you and God. In quietness we turn our minds away from the problems of life and fix our thoughts on the mind of God.</a:t>
            </a:r>
            <a:r>
              <a:rPr lang="en-US" dirty="0">
                <a:effectLst/>
              </a:rPr>
              <a:t> </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22</a:t>
            </a:fld>
            <a:endParaRPr lang="en-US"/>
          </a:p>
        </p:txBody>
      </p:sp>
    </p:spTree>
    <p:extLst>
      <p:ext uri="{BB962C8B-B14F-4D97-AF65-F5344CB8AC3E}">
        <p14:creationId xmlns:p14="http://schemas.microsoft.com/office/powerpoint/2010/main" val="1448734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11. Fast and Pray.</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23</a:t>
            </a:fld>
            <a:endParaRPr lang="en-US"/>
          </a:p>
        </p:txBody>
      </p:sp>
    </p:spTree>
    <p:extLst>
      <p:ext uri="{BB962C8B-B14F-4D97-AF65-F5344CB8AC3E}">
        <p14:creationId xmlns:p14="http://schemas.microsoft.com/office/powerpoint/2010/main" val="3022238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Prayer linked with fasting was often done by people in the Bible. Ezra 8:23 reports: “So we fasted and earnestly prayed that our God would take care of us, and he heard our prayer.” The next time you are asked to pray urgently for someone in difficulty, consider combining your praying with some fasting.</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24</a:t>
            </a:fld>
            <a:endParaRPr lang="en-US"/>
          </a:p>
        </p:txBody>
      </p:sp>
    </p:spTree>
    <p:extLst>
      <p:ext uri="{BB962C8B-B14F-4D97-AF65-F5344CB8AC3E}">
        <p14:creationId xmlns:p14="http://schemas.microsoft.com/office/powerpoint/2010/main" val="1846954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 Turn worries over to God.</a:t>
            </a:r>
          </a:p>
        </p:txBody>
      </p:sp>
      <p:sp>
        <p:nvSpPr>
          <p:cNvPr id="4" name="Slide Number Placeholder 3"/>
          <p:cNvSpPr>
            <a:spLocks noGrp="1"/>
          </p:cNvSpPr>
          <p:nvPr>
            <p:ph type="sldNum" sz="quarter" idx="5"/>
          </p:nvPr>
        </p:nvSpPr>
        <p:spPr/>
        <p:txBody>
          <a:bodyPr/>
          <a:lstStyle/>
          <a:p>
            <a:fld id="{2A437715-9CB8-6D4F-8514-0C46CA622159}" type="slidenum">
              <a:rPr lang="en-US" smtClean="0"/>
              <a:t>25</a:t>
            </a:fld>
            <a:endParaRPr lang="en-US"/>
          </a:p>
        </p:txBody>
      </p:sp>
    </p:spTree>
    <p:extLst>
      <p:ext uri="{BB962C8B-B14F-4D97-AF65-F5344CB8AC3E}">
        <p14:creationId xmlns:p14="http://schemas.microsoft.com/office/powerpoint/2010/main" val="4214698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clear teaching of Scripture: “Give your burdens to the Lord, and he will take care of you” (Psalm 55:22). Do this each time a worry crops up.</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26</a:t>
            </a:fld>
            <a:endParaRPr lang="en-US"/>
          </a:p>
        </p:txBody>
      </p:sp>
    </p:spTree>
    <p:extLst>
      <p:ext uri="{BB962C8B-B14F-4D97-AF65-F5344CB8AC3E}">
        <p14:creationId xmlns:p14="http://schemas.microsoft.com/office/powerpoint/2010/main" val="4241612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13. Spread love wherever you 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27</a:t>
            </a:fld>
            <a:endParaRPr lang="en-US"/>
          </a:p>
        </p:txBody>
      </p:sp>
    </p:spTree>
    <p:extLst>
      <p:ext uri="{BB962C8B-B14F-4D97-AF65-F5344CB8AC3E}">
        <p14:creationId xmlns:p14="http://schemas.microsoft.com/office/powerpoint/2010/main" val="2668321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 is the advice of Mother Teresa of Calcutta, who advised: “Spread love everywhere you go: First of all in your own house. . . . Let no one ever come to you without leaving better and happier. Be the living expression of God’s kindness; kindness in your face, kindness in your eyes, kindness in your smile, kindness in your warm greeting.”</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28</a:t>
            </a:fld>
            <a:endParaRPr lang="en-US"/>
          </a:p>
        </p:txBody>
      </p:sp>
    </p:spTree>
    <p:extLst>
      <p:ext uri="{BB962C8B-B14F-4D97-AF65-F5344CB8AC3E}">
        <p14:creationId xmlns:p14="http://schemas.microsoft.com/office/powerpoint/2010/main" val="2175114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14. Keep your priorities straight.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29</a:t>
            </a:fld>
            <a:endParaRPr lang="en-US"/>
          </a:p>
        </p:txBody>
      </p:sp>
    </p:spTree>
    <p:extLst>
      <p:ext uri="{BB962C8B-B14F-4D97-AF65-F5344CB8AC3E}">
        <p14:creationId xmlns:p14="http://schemas.microsoft.com/office/powerpoint/2010/main" val="2738095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what is ultimately important and what is not. Consider the words of former President George Bush: “I am blessed with a close and wonderful family, and I want to spend the rest of my life letting them know how much I love them and appreciate them,” he said. “One of my most important accomplishments, one I am still working on, is to be a huge success in the grandfather business. I would like to be remembered for integrity, service, and family.”</a:t>
            </a:r>
          </a:p>
        </p:txBody>
      </p:sp>
      <p:sp>
        <p:nvSpPr>
          <p:cNvPr id="4" name="Slide Number Placeholder 3"/>
          <p:cNvSpPr>
            <a:spLocks noGrp="1"/>
          </p:cNvSpPr>
          <p:nvPr>
            <p:ph type="sldNum" sz="quarter" idx="5"/>
          </p:nvPr>
        </p:nvSpPr>
        <p:spPr/>
        <p:txBody>
          <a:bodyPr/>
          <a:lstStyle/>
          <a:p>
            <a:fld id="{2A437715-9CB8-6D4F-8514-0C46CA622159}" type="slidenum">
              <a:rPr lang="en-US" smtClean="0"/>
              <a:t>30</a:t>
            </a:fld>
            <a:endParaRPr lang="en-US"/>
          </a:p>
        </p:txBody>
      </p:sp>
    </p:spTree>
    <p:extLst>
      <p:ext uri="{BB962C8B-B14F-4D97-AF65-F5344CB8AC3E}">
        <p14:creationId xmlns:p14="http://schemas.microsoft.com/office/powerpoint/2010/main" val="4230244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Be  a river, not a swamp.</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a:t>
            </a:fld>
            <a:endParaRPr lang="en-US"/>
          </a:p>
        </p:txBody>
      </p:sp>
    </p:spTree>
    <p:extLst>
      <p:ext uri="{BB962C8B-B14F-4D97-AF65-F5344CB8AC3E}">
        <p14:creationId xmlns:p14="http://schemas.microsoft.com/office/powerpoint/2010/main" val="542305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15. Strive for excellence.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31</a:t>
            </a:fld>
            <a:endParaRPr lang="en-US"/>
          </a:p>
        </p:txBody>
      </p:sp>
    </p:spTree>
    <p:extLst>
      <p:ext uri="{BB962C8B-B14F-4D97-AF65-F5344CB8AC3E}">
        <p14:creationId xmlns:p14="http://schemas.microsoft.com/office/powerpoint/2010/main" val="230172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Bible tells us: “Whatever you do, do well” (Ecclesiastes 9:10). Be the best that you can be at whatever station in life God has placed you.</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32</a:t>
            </a:fld>
            <a:endParaRPr lang="en-US"/>
          </a:p>
        </p:txBody>
      </p:sp>
    </p:spTree>
    <p:extLst>
      <p:ext uri="{BB962C8B-B14F-4D97-AF65-F5344CB8AC3E}">
        <p14:creationId xmlns:p14="http://schemas.microsoft.com/office/powerpoint/2010/main" val="373529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16. Use it or lose it.</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33</a:t>
            </a:fld>
            <a:endParaRPr lang="en-US"/>
          </a:p>
        </p:txBody>
      </p:sp>
    </p:spTree>
    <p:extLst>
      <p:ext uri="{BB962C8B-B14F-4D97-AF65-F5344CB8AC3E}">
        <p14:creationId xmlns:p14="http://schemas.microsoft.com/office/powerpoint/2010/main" val="2271624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God has generously endowed each of us with unique gifts and talents. Make use of them or you will run the risk of losing them. “Use your gifts faithfully, and they shall be enlarged; practice what you know, and you shall attain to higher knowledge,” noted Nineteenth Century poet Sir Edwin Arnold.</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34</a:t>
            </a:fld>
            <a:endParaRPr lang="en-US"/>
          </a:p>
        </p:txBody>
      </p:sp>
    </p:spTree>
    <p:extLst>
      <p:ext uri="{BB962C8B-B14F-4D97-AF65-F5344CB8AC3E}">
        <p14:creationId xmlns:p14="http://schemas.microsoft.com/office/powerpoint/2010/main" val="2207273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17 Meditate on scripture.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35</a:t>
            </a:fld>
            <a:endParaRPr lang="en-US"/>
          </a:p>
        </p:txBody>
      </p:sp>
    </p:spTree>
    <p:extLst>
      <p:ext uri="{BB962C8B-B14F-4D97-AF65-F5344CB8AC3E}">
        <p14:creationId xmlns:p14="http://schemas.microsoft.com/office/powerpoint/2010/main" val="4264113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Bible is loaded with verses of comfort, encouragement, and wisdom. Make it a habit to read and study your Bible in a regular, disciplined way. Highlight verses that speak to you. Meditate on those words. Memorize some of the passages so you can recall them from memory at a future time.</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36</a:t>
            </a:fld>
            <a:endParaRPr lang="en-US"/>
          </a:p>
        </p:txBody>
      </p:sp>
    </p:spTree>
    <p:extLst>
      <p:ext uri="{BB962C8B-B14F-4D97-AF65-F5344CB8AC3E}">
        <p14:creationId xmlns:p14="http://schemas.microsoft.com/office/powerpoint/2010/main" val="2414182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18. Be reliable.</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37</a:t>
            </a:fld>
            <a:endParaRPr lang="en-US"/>
          </a:p>
        </p:txBody>
      </p:sp>
    </p:spTree>
    <p:extLst>
      <p:ext uri="{BB962C8B-B14F-4D97-AF65-F5344CB8AC3E}">
        <p14:creationId xmlns:p14="http://schemas.microsoft.com/office/powerpoint/2010/main" val="452818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 what you say you will do-whether it’s convenient or not. Follow through on all of your commitments, large and small. By your actions, show others you are a person who can be trusted and counted upon.</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38</a:t>
            </a:fld>
            <a:endParaRPr lang="en-US"/>
          </a:p>
        </p:txBody>
      </p:sp>
    </p:spTree>
    <p:extLst>
      <p:ext uri="{BB962C8B-B14F-4D97-AF65-F5344CB8AC3E}">
        <p14:creationId xmlns:p14="http://schemas.microsoft.com/office/powerpoint/2010/main" val="33736341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19. Ask God to make  you a blessing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39</a:t>
            </a:fld>
            <a:endParaRPr lang="en-US"/>
          </a:p>
        </p:txBody>
      </p:sp>
    </p:spTree>
    <p:extLst>
      <p:ext uri="{BB962C8B-B14F-4D97-AF65-F5344CB8AC3E}">
        <p14:creationId xmlns:p14="http://schemas.microsoft.com/office/powerpoint/2010/main" val="2364880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great way to grow in wonder and amazement is by asking God to turn your life into a blessing. Do this each morning before resuming your daily activities. Offer a short, simple prayer like this one: “Dear God, on this day make my life a blessing to someone, somewhere.” Then pay close attention to every person you encounter during the day, as God will honor your prayer, sometimes in surprising ways.</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40</a:t>
            </a:fld>
            <a:endParaRPr lang="en-US"/>
          </a:p>
        </p:txBody>
      </p:sp>
    </p:spTree>
    <p:extLst>
      <p:ext uri="{BB962C8B-B14F-4D97-AF65-F5344CB8AC3E}">
        <p14:creationId xmlns:p14="http://schemas.microsoft.com/office/powerpoint/2010/main" val="3106244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Bible says: “Rivers of living water will flow from the heart of those who believe in me” (John 7:38, margin).* Remember, it is the mountain stream that carries fresh, life-giving water because it flows out. However, the swamp is stagnant and life-devouring. A swamp collects and retains water that comes its way. Don’t be the kind of person who seeks to accumulate much before allowing a little to flow through.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Christians we are to let blessings flow through us and on to others. When we hoard and dam the blessings in our lives we are in danger of becoming spiritually stagnant, emotionally detached, and intellectually cynical. Resolve to break up the dam and let blessings flow like a river. The freshness is in the flow.</a:t>
            </a:r>
          </a:p>
          <a:p>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Allow blessings to flow through you and on to others.</a:t>
            </a:r>
            <a:r>
              <a:rPr lang="en-US" b="1" i="1" dirty="0">
                <a:effectLst/>
              </a:rPr>
              <a:t> </a:t>
            </a:r>
            <a:endParaRPr lang="en-US" b="1" i="1" dirty="0"/>
          </a:p>
        </p:txBody>
      </p:sp>
      <p:sp>
        <p:nvSpPr>
          <p:cNvPr id="4" name="Slide Number Placeholder 3"/>
          <p:cNvSpPr>
            <a:spLocks noGrp="1"/>
          </p:cNvSpPr>
          <p:nvPr>
            <p:ph type="sldNum" sz="quarter" idx="5"/>
          </p:nvPr>
        </p:nvSpPr>
        <p:spPr/>
        <p:txBody>
          <a:bodyPr/>
          <a:lstStyle/>
          <a:p>
            <a:fld id="{2A437715-9CB8-6D4F-8514-0C46CA622159}" type="slidenum">
              <a:rPr lang="en-US" smtClean="0"/>
              <a:t>4</a:t>
            </a:fld>
            <a:endParaRPr lang="en-US"/>
          </a:p>
        </p:txBody>
      </p:sp>
    </p:spTree>
    <p:extLst>
      <p:ext uri="{BB962C8B-B14F-4D97-AF65-F5344CB8AC3E}">
        <p14:creationId xmlns:p14="http://schemas.microsoft.com/office/powerpoint/2010/main" val="29085221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20. Spend time in nature.</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41</a:t>
            </a:fld>
            <a:endParaRPr lang="en-US"/>
          </a:p>
        </p:txBody>
      </p:sp>
    </p:spTree>
    <p:extLst>
      <p:ext uri="{BB962C8B-B14F-4D97-AF65-F5344CB8AC3E}">
        <p14:creationId xmlns:p14="http://schemas.microsoft.com/office/powerpoint/2010/main" val="1469733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was something done by the psalm writers, and they gleaned spiritual lessons from their time in nature. “The heavens tell of the glory of God. The skies display his marvelous craftsmanship” (Psalm 19:1). “When I look at the night sky and see the work of your fingers—the moon and the stars you have set in place—what are mortals that you should think of us, mere humans that you should care for us?” (Psalm 8:3,4). “Mountains rose and valleys sank to the levels you decreed. Then you set a firm boundary for the seas, so they would never again cover the earth” (Psalm 104:8, 9).</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42</a:t>
            </a:fld>
            <a:endParaRPr lang="en-US"/>
          </a:p>
        </p:txBody>
      </p:sp>
    </p:spTree>
    <p:extLst>
      <p:ext uri="{BB962C8B-B14F-4D97-AF65-F5344CB8AC3E}">
        <p14:creationId xmlns:p14="http://schemas.microsoft.com/office/powerpoint/2010/main" val="1682441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21. Exercise your power of 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43</a:t>
            </a:fld>
            <a:endParaRPr lang="en-US"/>
          </a:p>
        </p:txBody>
      </p:sp>
    </p:spTree>
    <p:extLst>
      <p:ext uri="{BB962C8B-B14F-4D97-AF65-F5344CB8AC3E}">
        <p14:creationId xmlns:p14="http://schemas.microsoft.com/office/powerpoint/2010/main" val="3245251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 matter what happens to you, you always have the freedom to choose. You can select joy over despair. You can select love over hate. You can select forgiveness over revenge. You can select growth over stagnation. Remember that a crisis can evoke the best in you or the worst in you. The choice is yours!</a:t>
            </a:r>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44</a:t>
            </a:fld>
            <a:endParaRPr lang="en-US"/>
          </a:p>
        </p:txBody>
      </p:sp>
    </p:spTree>
    <p:extLst>
      <p:ext uri="{BB962C8B-B14F-4D97-AF65-F5344CB8AC3E}">
        <p14:creationId xmlns:p14="http://schemas.microsoft.com/office/powerpoint/2010/main" val="315431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sz="1200" dirty="0">
                <a:solidFill>
                  <a:srgbClr val="000000"/>
                </a:solidFill>
              </a:rPr>
              <a:t>Arise [and] shine, for your </a:t>
            </a:r>
            <a:r>
              <a:rPr lang="en-US" sz="1200" b="1" i="1" dirty="0">
                <a:solidFill>
                  <a:srgbClr val="67A29E"/>
                </a:solidFill>
                <a:latin typeface="Avenir Next" panose="020B0503020202020204" pitchFamily="34" charset="0"/>
              </a:rPr>
              <a:t>LIGHT</a:t>
            </a:r>
            <a:r>
              <a:rPr lang="en-US" sz="1200" b="1" dirty="0">
                <a:solidFill>
                  <a:srgbClr val="67A29E"/>
                </a:solidFill>
                <a:latin typeface="Avenir Next" panose="020B0503020202020204" pitchFamily="34" charset="0"/>
              </a:rPr>
              <a:t> </a:t>
            </a:r>
            <a:r>
              <a:rPr lang="en-US" sz="1200" dirty="0">
                <a:solidFill>
                  <a:srgbClr val="000000"/>
                </a:solidFill>
                <a:latin typeface="Avenir Next" panose="020B0503020202020204" pitchFamily="34" charset="0"/>
              </a:rPr>
              <a:t>i</a:t>
            </a:r>
            <a:r>
              <a:rPr lang="en-US" sz="1200" dirty="0">
                <a:solidFill>
                  <a:srgbClr val="000000"/>
                </a:solidFill>
              </a:rPr>
              <a:t>s come! …</a:t>
            </a:r>
          </a:p>
          <a:p>
            <a:pPr marL="0" indent="0" algn="ctr">
              <a:buNone/>
            </a:pPr>
            <a:r>
              <a:rPr lang="en-US" sz="1200" dirty="0">
                <a:solidFill>
                  <a:srgbClr val="000000"/>
                </a:solidFill>
              </a:rPr>
              <a:t>For behold, the </a:t>
            </a:r>
            <a:r>
              <a:rPr lang="en-US" sz="1200" b="1" dirty="0">
                <a:solidFill>
                  <a:srgbClr val="000000"/>
                </a:solidFill>
              </a:rPr>
              <a:t>darkness</a:t>
            </a:r>
            <a:r>
              <a:rPr lang="en-US" sz="1200" dirty="0">
                <a:solidFill>
                  <a:srgbClr val="000000"/>
                </a:solidFill>
              </a:rPr>
              <a:t> shall cover the earth,</a:t>
            </a:r>
          </a:p>
          <a:p>
            <a:pPr marL="0" indent="0" algn="ctr">
              <a:buNone/>
            </a:pPr>
            <a:r>
              <a:rPr lang="en-US" sz="1200" dirty="0">
                <a:solidFill>
                  <a:srgbClr val="000000"/>
                </a:solidFill>
              </a:rPr>
              <a:t>And deep </a:t>
            </a:r>
            <a:r>
              <a:rPr lang="en-US" sz="1200" b="1" dirty="0">
                <a:solidFill>
                  <a:srgbClr val="000000"/>
                </a:solidFill>
              </a:rPr>
              <a:t>darkness</a:t>
            </a:r>
            <a:r>
              <a:rPr lang="en-US" sz="1200" dirty="0">
                <a:solidFill>
                  <a:srgbClr val="000000"/>
                </a:solidFill>
              </a:rPr>
              <a:t> the people;</a:t>
            </a:r>
          </a:p>
          <a:p>
            <a:pPr marL="0" indent="0" algn="ctr">
              <a:buNone/>
            </a:pPr>
            <a:r>
              <a:rPr lang="en-US" sz="1200" dirty="0">
                <a:solidFill>
                  <a:srgbClr val="000000"/>
                </a:solidFill>
              </a:rPr>
              <a:t>But the </a:t>
            </a:r>
            <a:r>
              <a:rPr lang="en-US" sz="1200" cap="small" dirty="0">
                <a:solidFill>
                  <a:srgbClr val="000000"/>
                </a:solidFill>
              </a:rPr>
              <a:t>Lord</a:t>
            </a:r>
            <a:r>
              <a:rPr lang="en-US" sz="1200" dirty="0">
                <a:solidFill>
                  <a:srgbClr val="000000"/>
                </a:solidFill>
              </a:rPr>
              <a:t> will arise over you, </a:t>
            </a:r>
          </a:p>
          <a:p>
            <a:pPr marL="0" indent="0" algn="ctr">
              <a:buNone/>
            </a:pPr>
            <a:r>
              <a:rPr lang="en-US" sz="1200" dirty="0">
                <a:solidFill>
                  <a:srgbClr val="000000"/>
                </a:solidFill>
              </a:rPr>
              <a:t>And His glory will be seen upon you.”</a:t>
            </a:r>
          </a:p>
          <a:p>
            <a:pPr marL="0" indent="0" algn="ctr">
              <a:buNone/>
            </a:pPr>
            <a:r>
              <a:rPr lang="en-US" sz="1200" dirty="0">
                <a:solidFill>
                  <a:srgbClr val="000000"/>
                </a:solidFill>
              </a:rPr>
              <a:t>Isaiah 60:1, 2, NKJV</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45</a:t>
            </a:fld>
            <a:endParaRPr lang="en-US"/>
          </a:p>
        </p:txBody>
      </p:sp>
    </p:spTree>
    <p:extLst>
      <p:ext uri="{BB962C8B-B14F-4D97-AF65-F5344CB8AC3E}">
        <p14:creationId xmlns:p14="http://schemas.microsoft.com/office/powerpoint/2010/main" val="240876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Identify blessings.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Too often we go through life oblivious to the good that comes flowing into our lives. Try this spiritual exercise for one week: At the end of the first day, identify a blessing that came to you from a family member. At the end of the second day, a blessing from a neighbor. Third day, from a friend. Fourth day, from a work colleague. Fifth day, from a stranger. Sixth day, from a child. On the seventh day, a blessing that came from an “enemy.”</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5</a:t>
            </a:fld>
            <a:endParaRPr lang="en-US"/>
          </a:p>
        </p:txBody>
      </p:sp>
    </p:spTree>
    <p:extLst>
      <p:ext uri="{BB962C8B-B14F-4D97-AF65-F5344CB8AC3E}">
        <p14:creationId xmlns:p14="http://schemas.microsoft.com/office/powerpoint/2010/main" val="4508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 Be like Moses—speak words of blessing.</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7</a:t>
            </a:fld>
            <a:endParaRPr lang="en-US"/>
          </a:p>
        </p:txBody>
      </p:sp>
    </p:spTree>
    <p:extLst>
      <p:ext uri="{BB962C8B-B14F-4D97-AF65-F5344CB8AC3E}">
        <p14:creationId xmlns:p14="http://schemas.microsoft.com/office/powerpoint/2010/main" val="3132259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of the most beautiful and compassionate passages in the Bible contains these words of blessing pronounced by Moses: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May the Lord bless you and protect you.</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May the Lord smile on you and be gracious to you.</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May the Lord show you his favor and give you his peace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(Numbers 6:24-26).</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Get creative with language, and speak words that will uplift, encourage, hearten, and bless other people. As you build them up, your own spirit will get stronger.</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8</a:t>
            </a:fld>
            <a:endParaRPr lang="en-US"/>
          </a:p>
        </p:txBody>
      </p:sp>
    </p:spTree>
    <p:extLst>
      <p:ext uri="{BB962C8B-B14F-4D97-AF65-F5344CB8AC3E}">
        <p14:creationId xmlns:p14="http://schemas.microsoft.com/office/powerpoint/2010/main" val="3591583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 Nurture a shared prayer.</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9</a:t>
            </a:fld>
            <a:endParaRPr lang="en-US"/>
          </a:p>
        </p:txBody>
      </p:sp>
    </p:spTree>
    <p:extLst>
      <p:ext uri="{BB962C8B-B14F-4D97-AF65-F5344CB8AC3E}">
        <p14:creationId xmlns:p14="http://schemas.microsoft.com/office/powerpoint/2010/main" val="332882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Increase the amount of time you spend in prayer by sharing in prayer with others. Some ways to do this include:</a:t>
            </a:r>
          </a:p>
          <a:p>
            <a:r>
              <a:rPr lang="en-US" sz="1200" kern="1200" dirty="0">
                <a:solidFill>
                  <a:schemeClr val="tx1"/>
                </a:solidFill>
                <a:effectLst/>
                <a:latin typeface="+mn-lt"/>
                <a:ea typeface="+mn-ea"/>
                <a:cs typeface="+mn-cs"/>
              </a:rPr>
              <a:t>Letting friends know you are always available for prayer.</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Attending regularly held prayer groups.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Participating in a prayer chain. </a:t>
            </a:r>
          </a:p>
          <a:p>
            <a:endParaRPr lang="en-US" dirty="0"/>
          </a:p>
        </p:txBody>
      </p:sp>
      <p:sp>
        <p:nvSpPr>
          <p:cNvPr id="4" name="Slide Number Placeholder 3"/>
          <p:cNvSpPr>
            <a:spLocks noGrp="1"/>
          </p:cNvSpPr>
          <p:nvPr>
            <p:ph type="sldNum" sz="quarter" idx="5"/>
          </p:nvPr>
        </p:nvSpPr>
        <p:spPr/>
        <p:txBody>
          <a:bodyPr/>
          <a:lstStyle/>
          <a:p>
            <a:fld id="{2A437715-9CB8-6D4F-8514-0C46CA622159}" type="slidenum">
              <a:rPr lang="en-US" smtClean="0"/>
              <a:t>10</a:t>
            </a:fld>
            <a:endParaRPr lang="en-US"/>
          </a:p>
        </p:txBody>
      </p:sp>
    </p:spTree>
    <p:extLst>
      <p:ext uri="{BB962C8B-B14F-4D97-AF65-F5344CB8AC3E}">
        <p14:creationId xmlns:p14="http://schemas.microsoft.com/office/powerpoint/2010/main" val="69428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D94B-0E0B-2B46-BF4F-DC84DD0C3E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84ABC5-503B-B747-926B-0C94E23ED5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5F2B1D-3A2E-5F42-8C50-CFB6A4AAA2A3}"/>
              </a:ext>
            </a:extLst>
          </p:cNvPr>
          <p:cNvSpPr>
            <a:spLocks noGrp="1"/>
          </p:cNvSpPr>
          <p:nvPr>
            <p:ph type="dt" sz="half" idx="10"/>
          </p:nvPr>
        </p:nvSpPr>
        <p:spPr/>
        <p:txBody>
          <a:bodyPr/>
          <a:lstStyle/>
          <a:p>
            <a:fld id="{EDF6A9F9-9127-A843-B193-0C541F251043}" type="datetimeFigureOut">
              <a:rPr lang="en-US" smtClean="0"/>
              <a:t>1/23/19</a:t>
            </a:fld>
            <a:endParaRPr lang="en-US"/>
          </a:p>
        </p:txBody>
      </p:sp>
      <p:sp>
        <p:nvSpPr>
          <p:cNvPr id="5" name="Footer Placeholder 4">
            <a:extLst>
              <a:ext uri="{FF2B5EF4-FFF2-40B4-BE49-F238E27FC236}">
                <a16:creationId xmlns:a16="http://schemas.microsoft.com/office/drawing/2014/main" id="{2DB5865E-55AA-0B47-8104-52E256DA4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F93C9-6C50-D246-97C3-A7250BF2A7BD}"/>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394620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E66B-5D4B-CE4E-991A-C67AA96B62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87C14D-CF9C-FB4B-80EF-EBA244D44A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38C20-EC1D-3340-9E3E-A40251B3C5F5}"/>
              </a:ext>
            </a:extLst>
          </p:cNvPr>
          <p:cNvSpPr>
            <a:spLocks noGrp="1"/>
          </p:cNvSpPr>
          <p:nvPr>
            <p:ph type="dt" sz="half" idx="10"/>
          </p:nvPr>
        </p:nvSpPr>
        <p:spPr/>
        <p:txBody>
          <a:bodyPr/>
          <a:lstStyle/>
          <a:p>
            <a:fld id="{EDF6A9F9-9127-A843-B193-0C541F251043}" type="datetimeFigureOut">
              <a:rPr lang="en-US" smtClean="0"/>
              <a:t>1/23/19</a:t>
            </a:fld>
            <a:endParaRPr lang="en-US"/>
          </a:p>
        </p:txBody>
      </p:sp>
      <p:sp>
        <p:nvSpPr>
          <p:cNvPr id="5" name="Footer Placeholder 4">
            <a:extLst>
              <a:ext uri="{FF2B5EF4-FFF2-40B4-BE49-F238E27FC236}">
                <a16:creationId xmlns:a16="http://schemas.microsoft.com/office/drawing/2014/main" id="{87C6E2DF-C360-AD4F-8B25-9F18A3A54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4D7F7-E3C8-774A-991F-FFC76EC599A6}"/>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90539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1ACA7E-6644-244B-87EE-15D2A84F08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446F47-66FD-A243-95DC-1AA6A3C380A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F8F795-184B-7747-8E1B-AEE211A45D40}"/>
              </a:ext>
            </a:extLst>
          </p:cNvPr>
          <p:cNvSpPr>
            <a:spLocks noGrp="1"/>
          </p:cNvSpPr>
          <p:nvPr>
            <p:ph type="dt" sz="half" idx="10"/>
          </p:nvPr>
        </p:nvSpPr>
        <p:spPr/>
        <p:txBody>
          <a:bodyPr/>
          <a:lstStyle/>
          <a:p>
            <a:fld id="{EDF6A9F9-9127-A843-B193-0C541F251043}" type="datetimeFigureOut">
              <a:rPr lang="en-US" smtClean="0"/>
              <a:t>1/23/19</a:t>
            </a:fld>
            <a:endParaRPr lang="en-US"/>
          </a:p>
        </p:txBody>
      </p:sp>
      <p:sp>
        <p:nvSpPr>
          <p:cNvPr id="5" name="Footer Placeholder 4">
            <a:extLst>
              <a:ext uri="{FF2B5EF4-FFF2-40B4-BE49-F238E27FC236}">
                <a16:creationId xmlns:a16="http://schemas.microsoft.com/office/drawing/2014/main" id="{16DF2DB4-8586-3844-93D0-65E84390F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64EE1-F336-1949-962F-DD247A0253A1}"/>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1226365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25F3C-DE94-3D45-A0B6-3BC249B763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43A753-40C5-C241-B2DF-6CA4017C65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150256-6FEF-844F-A6AE-A249D24C2F81}"/>
              </a:ext>
            </a:extLst>
          </p:cNvPr>
          <p:cNvSpPr>
            <a:spLocks noGrp="1"/>
          </p:cNvSpPr>
          <p:nvPr>
            <p:ph type="dt" sz="half" idx="10"/>
          </p:nvPr>
        </p:nvSpPr>
        <p:spPr/>
        <p:txBody>
          <a:bodyPr/>
          <a:lstStyle/>
          <a:p>
            <a:fld id="{EDF6A9F9-9127-A843-B193-0C541F251043}" type="datetimeFigureOut">
              <a:rPr lang="en-US" smtClean="0"/>
              <a:t>1/23/19</a:t>
            </a:fld>
            <a:endParaRPr lang="en-US"/>
          </a:p>
        </p:txBody>
      </p:sp>
      <p:sp>
        <p:nvSpPr>
          <p:cNvPr id="5" name="Footer Placeholder 4">
            <a:extLst>
              <a:ext uri="{FF2B5EF4-FFF2-40B4-BE49-F238E27FC236}">
                <a16:creationId xmlns:a16="http://schemas.microsoft.com/office/drawing/2014/main" id="{3C5221C3-5A03-2B4E-ACD5-86C0887A1F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1FDF51-2901-3A43-8890-64F3D37C0374}"/>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3632284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C2B8D-BBDB-2348-918D-1C008320D5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302D91-265C-FE41-9EA6-B1F277E51F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AB8D73D-5F8E-6947-A9F9-28E86C9BF8AD}"/>
              </a:ext>
            </a:extLst>
          </p:cNvPr>
          <p:cNvSpPr>
            <a:spLocks noGrp="1"/>
          </p:cNvSpPr>
          <p:nvPr>
            <p:ph type="dt" sz="half" idx="10"/>
          </p:nvPr>
        </p:nvSpPr>
        <p:spPr/>
        <p:txBody>
          <a:bodyPr/>
          <a:lstStyle/>
          <a:p>
            <a:fld id="{EDF6A9F9-9127-A843-B193-0C541F251043}" type="datetimeFigureOut">
              <a:rPr lang="en-US" smtClean="0"/>
              <a:t>1/23/19</a:t>
            </a:fld>
            <a:endParaRPr lang="en-US"/>
          </a:p>
        </p:txBody>
      </p:sp>
      <p:sp>
        <p:nvSpPr>
          <p:cNvPr id="5" name="Footer Placeholder 4">
            <a:extLst>
              <a:ext uri="{FF2B5EF4-FFF2-40B4-BE49-F238E27FC236}">
                <a16:creationId xmlns:a16="http://schemas.microsoft.com/office/drawing/2014/main" id="{C5351A4D-2416-E44E-B386-47B68A29A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AB8D1-89B9-D14A-A796-6E5AEF6EEE89}"/>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3563245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A07FB-D3A2-534E-A7FD-17DACBE39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C13263-CF1B-1848-9786-751358E7A3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E20A38-4976-024C-95DA-A42CDDDE960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F00EEC-C029-FB46-B0BA-B7BD59A4E46E}"/>
              </a:ext>
            </a:extLst>
          </p:cNvPr>
          <p:cNvSpPr>
            <a:spLocks noGrp="1"/>
          </p:cNvSpPr>
          <p:nvPr>
            <p:ph type="dt" sz="half" idx="10"/>
          </p:nvPr>
        </p:nvSpPr>
        <p:spPr/>
        <p:txBody>
          <a:bodyPr/>
          <a:lstStyle/>
          <a:p>
            <a:fld id="{EDF6A9F9-9127-A843-B193-0C541F251043}" type="datetimeFigureOut">
              <a:rPr lang="en-US" smtClean="0"/>
              <a:t>1/23/19</a:t>
            </a:fld>
            <a:endParaRPr lang="en-US"/>
          </a:p>
        </p:txBody>
      </p:sp>
      <p:sp>
        <p:nvSpPr>
          <p:cNvPr id="6" name="Footer Placeholder 5">
            <a:extLst>
              <a:ext uri="{FF2B5EF4-FFF2-40B4-BE49-F238E27FC236}">
                <a16:creationId xmlns:a16="http://schemas.microsoft.com/office/drawing/2014/main" id="{87355DE5-FC61-834A-AEC2-7359878D30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5A92E-2582-C84C-BD58-D0605419B9D2}"/>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208923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39875-FE95-444D-B5C7-5058B3188B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956353-4740-FC43-B1DD-0514B8B376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724A200-8CBB-6A46-9AC3-5BD0189544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4C4798-B3FA-7146-8403-C8170F0373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C79AA26-B64F-A345-826E-EDCEB026531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68654B-F8ED-0D45-B7CA-BA0D98E49746}"/>
              </a:ext>
            </a:extLst>
          </p:cNvPr>
          <p:cNvSpPr>
            <a:spLocks noGrp="1"/>
          </p:cNvSpPr>
          <p:nvPr>
            <p:ph type="dt" sz="half" idx="10"/>
          </p:nvPr>
        </p:nvSpPr>
        <p:spPr/>
        <p:txBody>
          <a:bodyPr/>
          <a:lstStyle/>
          <a:p>
            <a:fld id="{EDF6A9F9-9127-A843-B193-0C541F251043}" type="datetimeFigureOut">
              <a:rPr lang="en-US" smtClean="0"/>
              <a:t>1/23/19</a:t>
            </a:fld>
            <a:endParaRPr lang="en-US"/>
          </a:p>
        </p:txBody>
      </p:sp>
      <p:sp>
        <p:nvSpPr>
          <p:cNvPr id="8" name="Footer Placeholder 7">
            <a:extLst>
              <a:ext uri="{FF2B5EF4-FFF2-40B4-BE49-F238E27FC236}">
                <a16:creationId xmlns:a16="http://schemas.microsoft.com/office/drawing/2014/main" id="{A950DD09-B267-E14A-BCF9-D0AE66EAFA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B82DBA-DA0D-F942-A58B-CAA1657D9CD9}"/>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168665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47BB4-02A8-534D-A108-C328C13560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96D2FD-24D9-2649-A533-67AA5E6564D1}"/>
              </a:ext>
            </a:extLst>
          </p:cNvPr>
          <p:cNvSpPr>
            <a:spLocks noGrp="1"/>
          </p:cNvSpPr>
          <p:nvPr>
            <p:ph type="dt" sz="half" idx="10"/>
          </p:nvPr>
        </p:nvSpPr>
        <p:spPr/>
        <p:txBody>
          <a:bodyPr/>
          <a:lstStyle/>
          <a:p>
            <a:fld id="{EDF6A9F9-9127-A843-B193-0C541F251043}" type="datetimeFigureOut">
              <a:rPr lang="en-US" smtClean="0"/>
              <a:t>1/23/19</a:t>
            </a:fld>
            <a:endParaRPr lang="en-US"/>
          </a:p>
        </p:txBody>
      </p:sp>
      <p:sp>
        <p:nvSpPr>
          <p:cNvPr id="4" name="Footer Placeholder 3">
            <a:extLst>
              <a:ext uri="{FF2B5EF4-FFF2-40B4-BE49-F238E27FC236}">
                <a16:creationId xmlns:a16="http://schemas.microsoft.com/office/drawing/2014/main" id="{443E267F-4F1F-6043-BC71-96B57A5CE2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5AAFDA-C529-A942-9100-E96F299A422E}"/>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1332591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361F2-66E6-BC45-8FD7-533E2B360B75}"/>
              </a:ext>
            </a:extLst>
          </p:cNvPr>
          <p:cNvSpPr>
            <a:spLocks noGrp="1"/>
          </p:cNvSpPr>
          <p:nvPr>
            <p:ph type="dt" sz="half" idx="10"/>
          </p:nvPr>
        </p:nvSpPr>
        <p:spPr/>
        <p:txBody>
          <a:bodyPr/>
          <a:lstStyle/>
          <a:p>
            <a:fld id="{EDF6A9F9-9127-A843-B193-0C541F251043}" type="datetimeFigureOut">
              <a:rPr lang="en-US" smtClean="0"/>
              <a:t>1/23/19</a:t>
            </a:fld>
            <a:endParaRPr lang="en-US"/>
          </a:p>
        </p:txBody>
      </p:sp>
      <p:sp>
        <p:nvSpPr>
          <p:cNvPr id="3" name="Footer Placeholder 2">
            <a:extLst>
              <a:ext uri="{FF2B5EF4-FFF2-40B4-BE49-F238E27FC236}">
                <a16:creationId xmlns:a16="http://schemas.microsoft.com/office/drawing/2014/main" id="{4CFE5E77-97C3-2740-A3CD-D279A1D5DE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942EBC-A3BE-FC46-AECF-5261059EB664}"/>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1344367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8BB84-3765-114A-B698-01D7D272C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1D1D94-AD14-A548-A029-6065CD3139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9EB9E9-DF2B-F44D-94F2-A4BDFA5C49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799F73-6F79-CD4E-98A5-CB97F0AD16DE}"/>
              </a:ext>
            </a:extLst>
          </p:cNvPr>
          <p:cNvSpPr>
            <a:spLocks noGrp="1"/>
          </p:cNvSpPr>
          <p:nvPr>
            <p:ph type="dt" sz="half" idx="10"/>
          </p:nvPr>
        </p:nvSpPr>
        <p:spPr/>
        <p:txBody>
          <a:bodyPr/>
          <a:lstStyle/>
          <a:p>
            <a:fld id="{EDF6A9F9-9127-A843-B193-0C541F251043}" type="datetimeFigureOut">
              <a:rPr lang="en-US" smtClean="0"/>
              <a:t>1/23/19</a:t>
            </a:fld>
            <a:endParaRPr lang="en-US"/>
          </a:p>
        </p:txBody>
      </p:sp>
      <p:sp>
        <p:nvSpPr>
          <p:cNvPr id="6" name="Footer Placeholder 5">
            <a:extLst>
              <a:ext uri="{FF2B5EF4-FFF2-40B4-BE49-F238E27FC236}">
                <a16:creationId xmlns:a16="http://schemas.microsoft.com/office/drawing/2014/main" id="{1F23EFE7-F903-B649-BFC0-C7F6162AA9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CF9E5A-9D5A-B84D-BFC1-343D61B5883F}"/>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292217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44C7-7D6E-2643-A98F-4AA8315D3D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BFF4A1-41A7-314E-8E93-E762CDBA86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E1C666-361F-DA4E-B792-10A46D1DFC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C43924-95EE-A346-8E4C-208B6CBBAA82}"/>
              </a:ext>
            </a:extLst>
          </p:cNvPr>
          <p:cNvSpPr>
            <a:spLocks noGrp="1"/>
          </p:cNvSpPr>
          <p:nvPr>
            <p:ph type="dt" sz="half" idx="10"/>
          </p:nvPr>
        </p:nvSpPr>
        <p:spPr/>
        <p:txBody>
          <a:bodyPr/>
          <a:lstStyle/>
          <a:p>
            <a:fld id="{EDF6A9F9-9127-A843-B193-0C541F251043}" type="datetimeFigureOut">
              <a:rPr lang="en-US" smtClean="0"/>
              <a:t>1/23/19</a:t>
            </a:fld>
            <a:endParaRPr lang="en-US"/>
          </a:p>
        </p:txBody>
      </p:sp>
      <p:sp>
        <p:nvSpPr>
          <p:cNvPr id="6" name="Footer Placeholder 5">
            <a:extLst>
              <a:ext uri="{FF2B5EF4-FFF2-40B4-BE49-F238E27FC236}">
                <a16:creationId xmlns:a16="http://schemas.microsoft.com/office/drawing/2014/main" id="{270A1B37-A1D6-1646-9991-8B4A0FAE7D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49A49-5605-F14D-8C1C-948D44709214}"/>
              </a:ext>
            </a:extLst>
          </p:cNvPr>
          <p:cNvSpPr>
            <a:spLocks noGrp="1"/>
          </p:cNvSpPr>
          <p:nvPr>
            <p:ph type="sldNum" sz="quarter" idx="12"/>
          </p:nvPr>
        </p:nvSpPr>
        <p:spPr/>
        <p:txBody>
          <a:bodyPr/>
          <a:lstStyle/>
          <a:p>
            <a:fld id="{60E15685-2F77-B14B-9877-061582181CB5}" type="slidenum">
              <a:rPr lang="en-US" smtClean="0"/>
              <a:t>‹#›</a:t>
            </a:fld>
            <a:endParaRPr lang="en-US"/>
          </a:p>
        </p:txBody>
      </p:sp>
    </p:spTree>
    <p:extLst>
      <p:ext uri="{BB962C8B-B14F-4D97-AF65-F5344CB8AC3E}">
        <p14:creationId xmlns:p14="http://schemas.microsoft.com/office/powerpoint/2010/main" val="166501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E68FB5-6C49-9348-BEF0-E0DFCE40CC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EE5C90-4222-954E-9394-DB0CC38E7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480FBF-A5C3-8548-8890-1EC6AE7FB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6A9F9-9127-A843-B193-0C541F251043}" type="datetimeFigureOut">
              <a:rPr lang="en-US" smtClean="0"/>
              <a:t>1/23/19</a:t>
            </a:fld>
            <a:endParaRPr lang="en-US"/>
          </a:p>
        </p:txBody>
      </p:sp>
      <p:sp>
        <p:nvSpPr>
          <p:cNvPr id="5" name="Footer Placeholder 4">
            <a:extLst>
              <a:ext uri="{FF2B5EF4-FFF2-40B4-BE49-F238E27FC236}">
                <a16:creationId xmlns:a16="http://schemas.microsoft.com/office/drawing/2014/main" id="{6A50BDBC-3080-DA46-9DA1-D0CA096C9B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7EAC64-A2E1-AD4D-B361-203A24712C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E15685-2F77-B14B-9877-061582181CB5}" type="slidenum">
              <a:rPr lang="en-US" smtClean="0"/>
              <a:t>‹#›</a:t>
            </a:fld>
            <a:endParaRPr lang="en-US"/>
          </a:p>
        </p:txBody>
      </p:sp>
    </p:spTree>
    <p:extLst>
      <p:ext uri="{BB962C8B-B14F-4D97-AF65-F5344CB8AC3E}">
        <p14:creationId xmlns:p14="http://schemas.microsoft.com/office/powerpoint/2010/main" val="1216066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373A1D-2D93-6B45-ABA5-7E4D5E8B8D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856" y="10"/>
            <a:ext cx="12203855"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Subtitle 2">
            <a:extLst>
              <a:ext uri="{FF2B5EF4-FFF2-40B4-BE49-F238E27FC236}">
                <a16:creationId xmlns:a16="http://schemas.microsoft.com/office/drawing/2014/main" id="{83ADC106-DADA-7542-AC83-84241D9ACEE2}"/>
              </a:ext>
            </a:extLst>
          </p:cNvPr>
          <p:cNvSpPr>
            <a:spLocks noGrp="1"/>
          </p:cNvSpPr>
          <p:nvPr>
            <p:ph type="subTitle" idx="1"/>
          </p:nvPr>
        </p:nvSpPr>
        <p:spPr>
          <a:xfrm>
            <a:off x="7760043" y="2977978"/>
            <a:ext cx="4353129" cy="2644349"/>
          </a:xfrm>
        </p:spPr>
        <p:txBody>
          <a:bodyPr>
            <a:normAutofit/>
          </a:bodyPr>
          <a:lstStyle/>
          <a:p>
            <a:pPr>
              <a:lnSpc>
                <a:spcPct val="100000"/>
              </a:lnSpc>
            </a:pPr>
            <a:r>
              <a:rPr lang="en-US" b="1" dirty="0">
                <a:latin typeface="Avenir Next" panose="020B0503020202020204" pitchFamily="34" charset="0"/>
              </a:rPr>
              <a:t>21 WAYS TO </a:t>
            </a:r>
          </a:p>
          <a:p>
            <a:pPr>
              <a:lnSpc>
                <a:spcPct val="100000"/>
              </a:lnSpc>
            </a:pPr>
            <a:r>
              <a:rPr lang="en-US" sz="3600" b="1" dirty="0">
                <a:solidFill>
                  <a:srgbClr val="C00000"/>
                </a:solidFill>
                <a:latin typeface="Cooper Black" panose="0208090404030B020404" pitchFamily="18" charset="77"/>
              </a:rPr>
              <a:t>BUILD</a:t>
            </a:r>
          </a:p>
          <a:p>
            <a:pPr>
              <a:lnSpc>
                <a:spcPct val="100000"/>
              </a:lnSpc>
            </a:pPr>
            <a:r>
              <a:rPr lang="en-US" b="1" dirty="0">
                <a:latin typeface="Avenir Next" panose="020B0503020202020204" pitchFamily="34" charset="0"/>
              </a:rPr>
              <a:t> A STRONGER </a:t>
            </a:r>
          </a:p>
          <a:p>
            <a:pPr>
              <a:lnSpc>
                <a:spcPct val="100000"/>
              </a:lnSpc>
            </a:pPr>
            <a:r>
              <a:rPr lang="en-US" sz="2800" b="1" dirty="0">
                <a:solidFill>
                  <a:srgbClr val="C00000"/>
                </a:solidFill>
                <a:latin typeface="Cooper Black" panose="0208090404030B020404" pitchFamily="18" charset="77"/>
              </a:rPr>
              <a:t>SPIRITUAL LIFE</a:t>
            </a:r>
            <a:endParaRPr lang="en-US" sz="2800" dirty="0">
              <a:solidFill>
                <a:srgbClr val="C00000"/>
              </a:solidFill>
              <a:latin typeface="Cooper Black" panose="0208090404030B020404" pitchFamily="18" charset="77"/>
            </a:endParaRPr>
          </a:p>
          <a:p>
            <a:pPr>
              <a:lnSpc>
                <a:spcPct val="100000"/>
              </a:lnSpc>
            </a:pPr>
            <a:r>
              <a:rPr lang="en-US" sz="2000" dirty="0">
                <a:solidFill>
                  <a:srgbClr val="C00000"/>
                </a:solidFill>
                <a:latin typeface="Avenir Next" panose="020B0503020202020204" pitchFamily="34" charset="0"/>
              </a:rPr>
              <a:t>[SHINING WITHIN]</a:t>
            </a:r>
          </a:p>
          <a:p>
            <a:pPr>
              <a:lnSpc>
                <a:spcPct val="100000"/>
              </a:lnSpc>
            </a:pPr>
            <a:endParaRPr lang="en-US" dirty="0">
              <a:latin typeface="Avenir Next" panose="020B0503020202020204" pitchFamily="34" charset="0"/>
            </a:endParaRP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4656A85-DAA7-A240-BBEA-F823A7B17231}"/>
              </a:ext>
            </a:extLst>
          </p:cNvPr>
          <p:cNvSpPr/>
          <p:nvPr/>
        </p:nvSpPr>
        <p:spPr>
          <a:xfrm>
            <a:off x="9128546" y="5719193"/>
            <a:ext cx="1721946" cy="276999"/>
          </a:xfrm>
          <a:prstGeom prst="rect">
            <a:avLst/>
          </a:prstGeom>
        </p:spPr>
        <p:txBody>
          <a:bodyPr wrap="none">
            <a:spAutoFit/>
          </a:bodyPr>
          <a:lstStyle/>
          <a:p>
            <a:r>
              <a:rPr lang="en-US" sz="1200" dirty="0">
                <a:solidFill>
                  <a:srgbClr val="505050"/>
                </a:solidFill>
                <a:latin typeface="Book Antiqua" panose="02040602050305030304" pitchFamily="18" charset="0"/>
                <a:ea typeface="Times New Roman" panose="02020603050405020304" pitchFamily="18" charset="0"/>
              </a:rPr>
              <a:t>By Victor M. </a:t>
            </a:r>
            <a:r>
              <a:rPr lang="en-US" sz="1200" dirty="0" err="1">
                <a:solidFill>
                  <a:srgbClr val="505050"/>
                </a:solidFill>
                <a:latin typeface="Book Antiqua" panose="02040602050305030304" pitchFamily="18" charset="0"/>
                <a:ea typeface="Times New Roman" panose="02020603050405020304" pitchFamily="18" charset="0"/>
              </a:rPr>
              <a:t>Parachin</a:t>
            </a:r>
            <a:r>
              <a:rPr lang="en-US" sz="1200" dirty="0">
                <a:solidFill>
                  <a:srgbClr val="505050"/>
                </a:solidFill>
                <a:latin typeface="Book Antiqua" panose="02040602050305030304" pitchFamily="18" charset="0"/>
                <a:ea typeface="Times New Roman" panose="02020603050405020304" pitchFamily="18" charset="0"/>
              </a:rPr>
              <a:t> </a:t>
            </a:r>
            <a:endParaRPr lang="en-US" sz="1200" dirty="0">
              <a:latin typeface="Book Antiqua" panose="02040602050305030304" pitchFamily="18" charset="0"/>
            </a:endParaRPr>
          </a:p>
        </p:txBody>
      </p:sp>
      <p:pic>
        <p:nvPicPr>
          <p:cNvPr id="10" name="Picture 9">
            <a:extLst>
              <a:ext uri="{FF2B5EF4-FFF2-40B4-BE49-F238E27FC236}">
                <a16:creationId xmlns:a16="http://schemas.microsoft.com/office/drawing/2014/main" id="{ED6475CC-599E-3C43-B367-5A02C2E59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4630" y="6370841"/>
            <a:ext cx="543621" cy="380280"/>
          </a:xfrm>
          <a:prstGeom prst="rect">
            <a:avLst/>
          </a:prstGeom>
        </p:spPr>
      </p:pic>
    </p:spTree>
    <p:extLst>
      <p:ext uri="{BB962C8B-B14F-4D97-AF65-F5344CB8AC3E}">
        <p14:creationId xmlns:p14="http://schemas.microsoft.com/office/powerpoint/2010/main" val="3975926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3511394D-94A2-7641-8036-C2B74DA460AB}"/>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C8594E49-169B-2042-A3E7-3C11F63A6F74}"/>
              </a:ext>
            </a:extLst>
          </p:cNvPr>
          <p:cNvSpPr>
            <a:spLocks noGrp="1"/>
          </p:cNvSpPr>
          <p:nvPr>
            <p:ph idx="1"/>
          </p:nvPr>
        </p:nvSpPr>
        <p:spPr>
          <a:xfrm>
            <a:off x="6178378" y="738619"/>
            <a:ext cx="4889774" cy="5748678"/>
          </a:xfrm>
        </p:spPr>
        <p:txBody>
          <a:bodyPr anchor="ctr">
            <a:normAutofit/>
          </a:bodyPr>
          <a:lstStyle/>
          <a:p>
            <a:pPr marL="0" indent="0" algn="ctr">
              <a:lnSpc>
                <a:spcPct val="100000"/>
              </a:lnSpc>
              <a:buNone/>
            </a:pPr>
            <a:r>
              <a:rPr lang="en-US" sz="2400" dirty="0">
                <a:solidFill>
                  <a:srgbClr val="000000"/>
                </a:solidFill>
              </a:rPr>
              <a:t>Increase the amount of time you spend in prayer by sharing in prayer with others. </a:t>
            </a:r>
          </a:p>
          <a:p>
            <a:pPr marL="0" indent="0" algn="ctr">
              <a:lnSpc>
                <a:spcPct val="100000"/>
              </a:lnSpc>
              <a:buNone/>
            </a:pPr>
            <a:r>
              <a:rPr lang="en-US" sz="2400" dirty="0">
                <a:solidFill>
                  <a:srgbClr val="000000"/>
                </a:solidFill>
              </a:rPr>
              <a:t>Some ways to do this include:</a:t>
            </a:r>
          </a:p>
          <a:p>
            <a:pPr>
              <a:lnSpc>
                <a:spcPct val="100000"/>
              </a:lnSpc>
            </a:pPr>
            <a:r>
              <a:rPr lang="en-US" sz="2400" dirty="0">
                <a:solidFill>
                  <a:srgbClr val="000000"/>
                </a:solidFill>
              </a:rPr>
              <a:t>Letting friends know you are always available for prayer.</a:t>
            </a:r>
          </a:p>
          <a:p>
            <a:pPr>
              <a:lnSpc>
                <a:spcPct val="100000"/>
              </a:lnSpc>
            </a:pPr>
            <a:r>
              <a:rPr lang="en-US" sz="2400" dirty="0">
                <a:solidFill>
                  <a:srgbClr val="000000"/>
                </a:solidFill>
              </a:rPr>
              <a:t>Attending regularly held prayer groups.</a:t>
            </a:r>
          </a:p>
          <a:p>
            <a:pPr>
              <a:lnSpc>
                <a:spcPct val="100000"/>
              </a:lnSpc>
            </a:pPr>
            <a:r>
              <a:rPr lang="en-US" sz="2400" dirty="0">
                <a:solidFill>
                  <a:srgbClr val="000000"/>
                </a:solidFill>
              </a:rPr>
              <a:t>Participating in a prayer chain.</a:t>
            </a:r>
          </a:p>
        </p:txBody>
      </p:sp>
    </p:spTree>
    <p:extLst>
      <p:ext uri="{BB962C8B-B14F-4D97-AF65-F5344CB8AC3E}">
        <p14:creationId xmlns:p14="http://schemas.microsoft.com/office/powerpoint/2010/main" val="4169111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C410-7B2B-B84C-915D-E1BCBAD50D4B}"/>
              </a:ext>
            </a:extLst>
          </p:cNvPr>
          <p:cNvSpPr>
            <a:spLocks noGrp="1"/>
          </p:cNvSpPr>
          <p:nvPr>
            <p:ph type="title"/>
          </p:nvPr>
        </p:nvSpPr>
        <p:spPr>
          <a:xfrm>
            <a:off x="6363730" y="1783959"/>
            <a:ext cx="5828270" cy="2889114"/>
          </a:xfrm>
        </p:spPr>
        <p:txBody>
          <a:bodyPr vert="horz" lIns="91440" tIns="45720" rIns="91440" bIns="45720" rtlCol="0" anchor="b">
            <a:normAutofit/>
          </a:bodyPr>
          <a:lstStyle/>
          <a:p>
            <a:pPr algn="ctr"/>
            <a:r>
              <a:rPr lang="en-US" sz="6000" b="1" dirty="0">
                <a:latin typeface="Avenir Next" panose="020B0503020202020204" pitchFamily="34" charset="0"/>
              </a:rPr>
              <a:t>5. TAKE </a:t>
            </a:r>
            <a:br>
              <a:rPr lang="en-US" sz="6000" b="1" dirty="0">
                <a:latin typeface="Avenir Next" panose="020B0503020202020204" pitchFamily="34" charset="0"/>
              </a:rPr>
            </a:br>
            <a:r>
              <a:rPr lang="en-US" sz="6000" b="1" i="1" dirty="0">
                <a:solidFill>
                  <a:schemeClr val="accent5">
                    <a:lumMod val="60000"/>
                    <a:lumOff val="40000"/>
                  </a:schemeClr>
                </a:solidFill>
                <a:latin typeface="Book Antiqua" panose="02040602050305030304" pitchFamily="18" charset="0"/>
              </a:rPr>
              <a:t>a step of faith.</a:t>
            </a:r>
            <a:br>
              <a:rPr lang="en-US" sz="6000" i="1" dirty="0">
                <a:solidFill>
                  <a:schemeClr val="accent5">
                    <a:lumMod val="60000"/>
                    <a:lumOff val="40000"/>
                  </a:schemeClr>
                </a:solidFill>
                <a:latin typeface="Book Antiqua" panose="02040602050305030304" pitchFamily="18" charset="0"/>
              </a:rPr>
            </a:br>
            <a:endParaRPr lang="en-US" sz="60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C2B25060-E36D-4A4F-B003-8F2E06FB79BC}"/>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24872282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D12368E7-B2C6-8C45-8417-04B6BA634CB5}"/>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FF720673-151F-F742-8685-A954543E1076}"/>
              </a:ext>
            </a:extLst>
          </p:cNvPr>
          <p:cNvSpPr>
            <a:spLocks noGrp="1"/>
          </p:cNvSpPr>
          <p:nvPr>
            <p:ph idx="1"/>
          </p:nvPr>
        </p:nvSpPr>
        <p:spPr>
          <a:xfrm>
            <a:off x="730855" y="1317302"/>
            <a:ext cx="4706803" cy="3788830"/>
          </a:xfrm>
        </p:spPr>
        <p:txBody>
          <a:bodyPr anchor="ctr">
            <a:normAutofit/>
          </a:bodyPr>
          <a:lstStyle/>
          <a:p>
            <a:pPr>
              <a:lnSpc>
                <a:spcPct val="100000"/>
              </a:lnSpc>
            </a:pPr>
            <a:r>
              <a:rPr lang="en-US" sz="2400" dirty="0">
                <a:solidFill>
                  <a:srgbClr val="000000"/>
                </a:solidFill>
              </a:rPr>
              <a:t>Spiritual growth means taking a leap of faith from time to time.</a:t>
            </a:r>
          </a:p>
          <a:p>
            <a:pPr>
              <a:lnSpc>
                <a:spcPct val="100000"/>
              </a:lnSpc>
            </a:pPr>
            <a:r>
              <a:rPr lang="en-US" sz="2400" dirty="0">
                <a:solidFill>
                  <a:srgbClr val="000000"/>
                </a:solidFill>
              </a:rPr>
              <a:t>Why not follow God’s leading and allow the plan to evolve?</a:t>
            </a:r>
          </a:p>
          <a:p>
            <a:pPr>
              <a:lnSpc>
                <a:spcPct val="100000"/>
              </a:lnSpc>
            </a:pPr>
            <a:r>
              <a:rPr lang="en-US" sz="2400" dirty="0">
                <a:solidFill>
                  <a:srgbClr val="000000"/>
                </a:solidFill>
              </a:rPr>
              <a:t>Trust God to provide what may be needed for success.</a:t>
            </a:r>
          </a:p>
        </p:txBody>
      </p:sp>
    </p:spTree>
    <p:extLst>
      <p:ext uri="{BB962C8B-B14F-4D97-AF65-F5344CB8AC3E}">
        <p14:creationId xmlns:p14="http://schemas.microsoft.com/office/powerpoint/2010/main" val="874069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C1CCD-8D49-F24D-8680-B2A53D87CD9A}"/>
              </a:ext>
            </a:extLst>
          </p:cNvPr>
          <p:cNvSpPr>
            <a:spLocks noGrp="1"/>
          </p:cNvSpPr>
          <p:nvPr>
            <p:ph type="title"/>
          </p:nvPr>
        </p:nvSpPr>
        <p:spPr>
          <a:xfrm>
            <a:off x="292438" y="1309954"/>
            <a:ext cx="6231923" cy="2965486"/>
          </a:xfrm>
        </p:spPr>
        <p:txBody>
          <a:bodyPr>
            <a:normAutofit/>
          </a:bodyPr>
          <a:lstStyle/>
          <a:p>
            <a:pPr algn="ctr">
              <a:lnSpc>
                <a:spcPct val="100000"/>
              </a:lnSpc>
            </a:pPr>
            <a:r>
              <a:rPr lang="en-US" sz="4800" b="1" dirty="0">
                <a:solidFill>
                  <a:srgbClr val="FFFFFF"/>
                </a:solidFill>
                <a:latin typeface="Avenir Next" panose="020B0503020202020204" pitchFamily="34" charset="0"/>
              </a:rPr>
              <a:t>6. RESTORE </a:t>
            </a:r>
            <a:br>
              <a:rPr lang="en-US" sz="4800" b="1" dirty="0">
                <a:solidFill>
                  <a:srgbClr val="FFFFFF"/>
                </a:solidFill>
                <a:latin typeface="Avenir Next" panose="020B0503020202020204" pitchFamily="34" charset="0"/>
              </a:rPr>
            </a:br>
            <a:r>
              <a:rPr lang="en-US" sz="5400" b="1" i="1" dirty="0">
                <a:solidFill>
                  <a:schemeClr val="accent5">
                    <a:lumMod val="60000"/>
                    <a:lumOff val="40000"/>
                  </a:schemeClr>
                </a:solidFill>
                <a:latin typeface="Book Antiqua" panose="02040602050305030304" pitchFamily="18" charset="0"/>
              </a:rPr>
              <a:t>someone’s faith.</a:t>
            </a:r>
            <a:endParaRPr lang="en-US" sz="48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E7179D0-8A95-4F41-BFB9-A2E7548004D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85098893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AD40225-0A1A-6E43-BC50-B7F809FF71C2}"/>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C876E920-8D96-664C-B23D-23FD6C727FAB}"/>
              </a:ext>
            </a:extLst>
          </p:cNvPr>
          <p:cNvSpPr>
            <a:spLocks noGrp="1"/>
          </p:cNvSpPr>
          <p:nvPr>
            <p:ph idx="1"/>
          </p:nvPr>
        </p:nvSpPr>
        <p:spPr>
          <a:xfrm>
            <a:off x="6090574" y="318656"/>
            <a:ext cx="4977578" cy="6192980"/>
          </a:xfrm>
        </p:spPr>
        <p:txBody>
          <a:bodyPr anchor="ctr">
            <a:normAutofit/>
          </a:bodyPr>
          <a:lstStyle/>
          <a:p>
            <a:pPr>
              <a:lnSpc>
                <a:spcPct val="100000"/>
              </a:lnSpc>
            </a:pPr>
            <a:r>
              <a:rPr lang="en-US" sz="2400" dirty="0">
                <a:solidFill>
                  <a:srgbClr val="000000"/>
                </a:solidFill>
              </a:rPr>
              <a:t>Make time to heal a wounded heart.</a:t>
            </a:r>
          </a:p>
          <a:p>
            <a:pPr>
              <a:lnSpc>
                <a:spcPct val="100000"/>
              </a:lnSpc>
            </a:pPr>
            <a:r>
              <a:rPr lang="en-US" sz="2400" dirty="0">
                <a:solidFill>
                  <a:srgbClr val="000000"/>
                </a:solidFill>
              </a:rPr>
              <a:t>Make time to extend kindness to someone who needs a friend.</a:t>
            </a:r>
          </a:p>
          <a:p>
            <a:pPr>
              <a:lnSpc>
                <a:spcPct val="100000"/>
              </a:lnSpc>
            </a:pPr>
            <a:r>
              <a:rPr lang="en-US" sz="2400" dirty="0">
                <a:solidFill>
                  <a:srgbClr val="000000"/>
                </a:solidFill>
              </a:rPr>
              <a:t>Make time to help gather up the pieces of a broken dream.</a:t>
            </a:r>
          </a:p>
          <a:p>
            <a:pPr>
              <a:lnSpc>
                <a:spcPct val="100000"/>
              </a:lnSpc>
            </a:pPr>
            <a:r>
              <a:rPr lang="en-US" sz="2400" dirty="0">
                <a:solidFill>
                  <a:srgbClr val="000000"/>
                </a:solidFill>
              </a:rPr>
              <a:t>Make time to radiate God’s unconditional love.</a:t>
            </a:r>
          </a:p>
        </p:txBody>
      </p:sp>
    </p:spTree>
    <p:extLst>
      <p:ext uri="{BB962C8B-B14F-4D97-AF65-F5344CB8AC3E}">
        <p14:creationId xmlns:p14="http://schemas.microsoft.com/office/powerpoint/2010/main" val="3133581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B1A9-3838-0D48-8037-26F8D051384A}"/>
              </a:ext>
            </a:extLst>
          </p:cNvPr>
          <p:cNvSpPr>
            <a:spLocks noGrp="1"/>
          </p:cNvSpPr>
          <p:nvPr>
            <p:ph type="title"/>
          </p:nvPr>
        </p:nvSpPr>
        <p:spPr>
          <a:xfrm>
            <a:off x="762001" y="2483849"/>
            <a:ext cx="5314536" cy="1325563"/>
          </a:xfrm>
        </p:spPr>
        <p:txBody>
          <a:bodyPr>
            <a:noAutofit/>
          </a:bodyPr>
          <a:lstStyle/>
          <a:p>
            <a:pPr algn="ctr"/>
            <a:r>
              <a:rPr lang="en-US" sz="4800" b="1" dirty="0">
                <a:latin typeface="Avenir Next" panose="020B0503020202020204" pitchFamily="34" charset="0"/>
              </a:rPr>
              <a:t>7. BE A </a:t>
            </a:r>
            <a:br>
              <a:rPr lang="en-US" sz="4800" b="1" dirty="0">
                <a:latin typeface="Avenir Next" panose="020B0503020202020204" pitchFamily="34" charset="0"/>
              </a:rPr>
            </a:br>
            <a:r>
              <a:rPr lang="en-US" sz="4800" b="1" i="1" dirty="0">
                <a:solidFill>
                  <a:schemeClr val="accent5">
                    <a:lumMod val="60000"/>
                    <a:lumOff val="40000"/>
                  </a:schemeClr>
                </a:solidFill>
                <a:latin typeface="Book Antiqua" panose="02040602050305030304" pitchFamily="18" charset="0"/>
              </a:rPr>
              <a:t>grateful person.</a:t>
            </a:r>
            <a:br>
              <a:rPr lang="en-US" sz="4800" i="1" dirty="0">
                <a:solidFill>
                  <a:schemeClr val="accent5">
                    <a:lumMod val="60000"/>
                    <a:lumOff val="40000"/>
                  </a:schemeClr>
                </a:solidFill>
                <a:latin typeface="Book Antiqua" panose="02040602050305030304" pitchFamily="18" charset="0"/>
              </a:rPr>
            </a:br>
            <a:endParaRPr lang="en-US" sz="48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E911E2-3910-7E45-ABAF-28DC781243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91881877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7489F301-B1FC-1644-9D39-9674F3754AB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518480" y="1629089"/>
            <a:ext cx="3483569" cy="3620021"/>
          </a:xfrm>
          <a:prstGeom prst="rect">
            <a:avLst/>
          </a:prstGeom>
        </p:spPr>
      </p:pic>
      <p:sp>
        <p:nvSpPr>
          <p:cNvPr id="3" name="Content Placeholder 2">
            <a:extLst>
              <a:ext uri="{FF2B5EF4-FFF2-40B4-BE49-F238E27FC236}">
                <a16:creationId xmlns:a16="http://schemas.microsoft.com/office/drawing/2014/main" id="{14B3B513-9B02-1F41-94FA-5B291F948269}"/>
              </a:ext>
            </a:extLst>
          </p:cNvPr>
          <p:cNvSpPr>
            <a:spLocks noGrp="1"/>
          </p:cNvSpPr>
          <p:nvPr>
            <p:ph idx="1"/>
          </p:nvPr>
        </p:nvSpPr>
        <p:spPr>
          <a:xfrm>
            <a:off x="6042454" y="321276"/>
            <a:ext cx="5041557" cy="5739696"/>
          </a:xfrm>
        </p:spPr>
        <p:txBody>
          <a:bodyPr anchor="ctr">
            <a:normAutofit/>
          </a:bodyPr>
          <a:lstStyle/>
          <a:p>
            <a:pPr>
              <a:lnSpc>
                <a:spcPct val="100000"/>
              </a:lnSpc>
            </a:pPr>
            <a:r>
              <a:rPr lang="en-US" sz="2400" dirty="0">
                <a:solidFill>
                  <a:srgbClr val="000000"/>
                </a:solidFill>
              </a:rPr>
              <a:t>Begin each day with a morning prayer of gratitude to God for the gift of a new day.</a:t>
            </a:r>
          </a:p>
          <a:p>
            <a:pPr>
              <a:lnSpc>
                <a:spcPct val="100000"/>
              </a:lnSpc>
            </a:pPr>
            <a:r>
              <a:rPr lang="en-US" sz="2400" dirty="0">
                <a:solidFill>
                  <a:srgbClr val="000000"/>
                </a:solidFill>
              </a:rPr>
              <a:t>Do this even if the day ahead appears ominous.</a:t>
            </a:r>
          </a:p>
          <a:p>
            <a:pPr>
              <a:lnSpc>
                <a:spcPct val="100000"/>
              </a:lnSpc>
            </a:pPr>
            <a:r>
              <a:rPr lang="en-US" sz="2400" dirty="0">
                <a:solidFill>
                  <a:srgbClr val="000000"/>
                </a:solidFill>
              </a:rPr>
              <a:t>Conclude each day with an evening prayer of gratitude to God for the gift of the preceding hours.</a:t>
            </a:r>
          </a:p>
          <a:p>
            <a:pPr>
              <a:lnSpc>
                <a:spcPct val="100000"/>
              </a:lnSpc>
            </a:pPr>
            <a:r>
              <a:rPr lang="en-US" sz="2400" dirty="0">
                <a:solidFill>
                  <a:srgbClr val="000000"/>
                </a:solidFill>
              </a:rPr>
              <a:t>Do this even if you’ve had a very tough day. </a:t>
            </a:r>
          </a:p>
        </p:txBody>
      </p:sp>
    </p:spTree>
    <p:extLst>
      <p:ext uri="{BB962C8B-B14F-4D97-AF65-F5344CB8AC3E}">
        <p14:creationId xmlns:p14="http://schemas.microsoft.com/office/powerpoint/2010/main" val="4061211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EA5A6-4333-EA47-AE55-DA9A00E3EE65}"/>
              </a:ext>
            </a:extLst>
          </p:cNvPr>
          <p:cNvSpPr>
            <a:spLocks noGrp="1"/>
          </p:cNvSpPr>
          <p:nvPr>
            <p:ph type="title"/>
          </p:nvPr>
        </p:nvSpPr>
        <p:spPr>
          <a:xfrm>
            <a:off x="6536724" y="1783959"/>
            <a:ext cx="5486400" cy="2889114"/>
          </a:xfrm>
        </p:spPr>
        <p:txBody>
          <a:bodyPr vert="horz" lIns="91440" tIns="45720" rIns="91440" bIns="45720" rtlCol="0" anchor="b">
            <a:normAutofit/>
          </a:bodyPr>
          <a:lstStyle/>
          <a:p>
            <a:pPr algn="ctr">
              <a:lnSpc>
                <a:spcPct val="100000"/>
              </a:lnSpc>
            </a:pPr>
            <a:r>
              <a:rPr lang="en-US" sz="5400" b="1" dirty="0">
                <a:solidFill>
                  <a:schemeClr val="tx1">
                    <a:lumMod val="85000"/>
                    <a:lumOff val="15000"/>
                  </a:schemeClr>
                </a:solidFill>
                <a:latin typeface="Avenir Next" panose="020B0503020202020204" pitchFamily="34" charset="0"/>
              </a:rPr>
              <a:t>8. SHARE </a:t>
            </a:r>
            <a:br>
              <a:rPr lang="en-US" sz="5400" b="1" dirty="0">
                <a:solidFill>
                  <a:schemeClr val="tx1">
                    <a:lumMod val="85000"/>
                    <a:lumOff val="15000"/>
                  </a:schemeClr>
                </a:solidFill>
                <a:latin typeface="Avenir Next" panose="020B0503020202020204" pitchFamily="34" charset="0"/>
              </a:rPr>
            </a:br>
            <a:r>
              <a:rPr lang="en-US" sz="5400" b="1" i="1" dirty="0">
                <a:solidFill>
                  <a:schemeClr val="accent5">
                    <a:lumMod val="60000"/>
                    <a:lumOff val="40000"/>
                  </a:schemeClr>
                </a:solidFill>
                <a:latin typeface="Book Antiqua" panose="02040602050305030304" pitchFamily="18" charset="0"/>
              </a:rPr>
              <a:t>the journey.</a:t>
            </a:r>
            <a:br>
              <a:rPr lang="en-US" sz="5400" i="1" dirty="0">
                <a:solidFill>
                  <a:schemeClr val="accent5">
                    <a:lumMod val="60000"/>
                    <a:lumOff val="40000"/>
                  </a:schemeClr>
                </a:solidFill>
                <a:latin typeface="Book Antiqua" panose="02040602050305030304" pitchFamily="18" charset="0"/>
              </a:rPr>
            </a:br>
            <a:endParaRPr lang="en-US" sz="54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3E8277FE-08A6-A94C-A8EF-CB87AC77747C}"/>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96993595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A79BA25C-AB52-8540-910B-CA0202ABA13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5797543" y="10"/>
            <a:ext cx="6394152" cy="6857990"/>
          </a:xfrm>
          <a:prstGeom prst="rect">
            <a:avLst/>
          </a:prstGeom>
        </p:spPr>
      </p:pic>
      <p:pic>
        <p:nvPicPr>
          <p:cNvPr id="16" name="Picture 1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FFDD1A8F-69BE-C449-9851-53D2A9C1903C}"/>
              </a:ext>
            </a:extLst>
          </p:cNvPr>
          <p:cNvSpPr>
            <a:spLocks noGrp="1"/>
          </p:cNvSpPr>
          <p:nvPr>
            <p:ph idx="1"/>
          </p:nvPr>
        </p:nvSpPr>
        <p:spPr>
          <a:xfrm>
            <a:off x="310724" y="498764"/>
            <a:ext cx="5422808" cy="5562209"/>
          </a:xfrm>
        </p:spPr>
        <p:txBody>
          <a:bodyPr anchor="ctr">
            <a:normAutofit/>
          </a:bodyPr>
          <a:lstStyle/>
          <a:p>
            <a:pPr>
              <a:lnSpc>
                <a:spcPct val="100000"/>
              </a:lnSpc>
            </a:pPr>
            <a:r>
              <a:rPr lang="en-US" sz="2400" dirty="0">
                <a:solidFill>
                  <a:srgbClr val="000000"/>
                </a:solidFill>
              </a:rPr>
              <a:t>Hook up with one other person who is seeking to grow spiritually.</a:t>
            </a:r>
          </a:p>
          <a:p>
            <a:pPr>
              <a:lnSpc>
                <a:spcPct val="100000"/>
              </a:lnSpc>
            </a:pPr>
            <a:r>
              <a:rPr lang="en-US" sz="2400" dirty="0">
                <a:solidFill>
                  <a:srgbClr val="000000"/>
                </a:solidFill>
              </a:rPr>
              <a:t>Agree to meet once a week for a period of time to study and reflect on spiritual matters.</a:t>
            </a:r>
          </a:p>
          <a:p>
            <a:pPr>
              <a:lnSpc>
                <a:spcPct val="100000"/>
              </a:lnSpc>
            </a:pPr>
            <a:r>
              <a:rPr lang="en-US" sz="2400" dirty="0">
                <a:solidFill>
                  <a:srgbClr val="000000"/>
                </a:solidFill>
              </a:rPr>
              <a:t>Notice the spiritual growth taking place.</a:t>
            </a:r>
          </a:p>
        </p:txBody>
      </p:sp>
    </p:spTree>
    <p:extLst>
      <p:ext uri="{BB962C8B-B14F-4D97-AF65-F5344CB8AC3E}">
        <p14:creationId xmlns:p14="http://schemas.microsoft.com/office/powerpoint/2010/main" val="3543940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3EBFB-2DA1-1C47-8E42-EF527E5BF2CB}"/>
              </a:ext>
            </a:extLst>
          </p:cNvPr>
          <p:cNvSpPr>
            <a:spLocks noGrp="1"/>
          </p:cNvSpPr>
          <p:nvPr>
            <p:ph type="title"/>
          </p:nvPr>
        </p:nvSpPr>
        <p:spPr>
          <a:xfrm>
            <a:off x="6746628" y="437070"/>
            <a:ext cx="4645250" cy="2889114"/>
          </a:xfrm>
        </p:spPr>
        <p:txBody>
          <a:bodyPr vert="horz" lIns="91440" tIns="45720" rIns="91440" bIns="45720" rtlCol="0" anchor="b">
            <a:normAutofit/>
          </a:bodyPr>
          <a:lstStyle/>
          <a:p>
            <a:pPr algn="ctr"/>
            <a:r>
              <a:rPr lang="en-US" sz="5400" b="1" dirty="0">
                <a:latin typeface="Avenir Next" panose="020B0503020202020204" pitchFamily="34" charset="0"/>
              </a:rPr>
              <a:t>9. SERVE.</a:t>
            </a:r>
            <a:r>
              <a:rPr lang="en-US" sz="5400" dirty="0">
                <a:effectLst/>
                <a:latin typeface="Avenir Next" panose="020B0503020202020204" pitchFamily="34" charset="0"/>
              </a:rPr>
              <a:t> </a:t>
            </a:r>
            <a:endParaRPr lang="en-US" sz="5400" dirty="0">
              <a:latin typeface="Avenir Next" panose="020B0503020202020204" pitchFamily="34" charset="0"/>
            </a:endParaRP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id="{5D76B52D-2D42-ED4D-B720-403201792A3D}"/>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b="-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9" name="Content Placeholder 4">
            <a:extLst>
              <a:ext uri="{FF2B5EF4-FFF2-40B4-BE49-F238E27FC236}">
                <a16:creationId xmlns:a16="http://schemas.microsoft.com/office/drawing/2014/main" id="{2235CB1D-9F73-5C42-B112-41A332F84C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b="-1"/>
          <a:stretch/>
        </p:blipFill>
        <p:spPr>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46968480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134A14-C42C-7B44-86B3-309DE07E7E4C}"/>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848" y="-321266"/>
            <a:ext cx="6394152" cy="6857990"/>
          </a:xfrm>
          <a:prstGeom prst="rect">
            <a:avLst/>
          </a:prstGeom>
        </p:spPr>
      </p:pic>
      <p:pic>
        <p:nvPicPr>
          <p:cNvPr id="13"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D3D40487-552E-214E-B12F-B14612A117B1}"/>
              </a:ext>
            </a:extLst>
          </p:cNvPr>
          <p:cNvSpPr>
            <a:spLocks noGrp="1"/>
          </p:cNvSpPr>
          <p:nvPr>
            <p:ph type="title"/>
          </p:nvPr>
        </p:nvSpPr>
        <p:spPr>
          <a:xfrm>
            <a:off x="706146" y="1095009"/>
            <a:ext cx="4803636" cy="1311664"/>
          </a:xfrm>
        </p:spPr>
        <p:txBody>
          <a:bodyPr>
            <a:normAutofit/>
          </a:bodyPr>
          <a:lstStyle/>
          <a:p>
            <a:pPr algn="ctr"/>
            <a:r>
              <a:rPr lang="en-US" sz="3600" dirty="0">
                <a:solidFill>
                  <a:srgbClr val="000000"/>
                </a:solidFill>
                <a:latin typeface="Avenir Next" panose="020B0503020202020204" pitchFamily="34" charset="0"/>
              </a:rPr>
              <a:t>ARISE AND SHINE</a:t>
            </a:r>
          </a:p>
        </p:txBody>
      </p:sp>
      <p:sp>
        <p:nvSpPr>
          <p:cNvPr id="3" name="Content Placeholder 2">
            <a:extLst>
              <a:ext uri="{FF2B5EF4-FFF2-40B4-BE49-F238E27FC236}">
                <a16:creationId xmlns:a16="http://schemas.microsoft.com/office/drawing/2014/main" id="{8A875D53-2ADE-5143-9F16-574BE478675E}"/>
              </a:ext>
            </a:extLst>
          </p:cNvPr>
          <p:cNvSpPr>
            <a:spLocks noGrp="1"/>
          </p:cNvSpPr>
          <p:nvPr>
            <p:ph idx="1"/>
          </p:nvPr>
        </p:nvSpPr>
        <p:spPr>
          <a:xfrm>
            <a:off x="296563" y="2110109"/>
            <a:ext cx="5215238" cy="3950864"/>
          </a:xfrm>
        </p:spPr>
        <p:txBody>
          <a:bodyPr anchor="ctr">
            <a:normAutofit/>
          </a:bodyPr>
          <a:lstStyle/>
          <a:p>
            <a:pPr marL="0" indent="0" algn="ctr">
              <a:buNone/>
            </a:pPr>
            <a:r>
              <a:rPr lang="en-US" sz="2000" dirty="0">
                <a:solidFill>
                  <a:srgbClr val="000000"/>
                </a:solidFill>
              </a:rPr>
              <a:t>Arise [and] shine, for your </a:t>
            </a:r>
            <a:r>
              <a:rPr lang="en-US" sz="2000" b="1" i="1" dirty="0">
                <a:solidFill>
                  <a:srgbClr val="67A29E"/>
                </a:solidFill>
                <a:latin typeface="Avenir Next" panose="020B0503020202020204" pitchFamily="34" charset="0"/>
              </a:rPr>
              <a:t>LIGHT</a:t>
            </a:r>
            <a:r>
              <a:rPr lang="en-US" sz="2000" b="1" dirty="0">
                <a:solidFill>
                  <a:srgbClr val="67A29E"/>
                </a:solidFill>
                <a:latin typeface="Avenir Next" panose="020B0503020202020204" pitchFamily="34" charset="0"/>
              </a:rPr>
              <a:t> </a:t>
            </a:r>
            <a:r>
              <a:rPr lang="en-US" sz="2000" dirty="0">
                <a:solidFill>
                  <a:srgbClr val="000000"/>
                </a:solidFill>
                <a:latin typeface="Avenir Next" panose="020B0503020202020204" pitchFamily="34" charset="0"/>
              </a:rPr>
              <a:t>i</a:t>
            </a:r>
            <a:r>
              <a:rPr lang="en-US" sz="2000" dirty="0">
                <a:solidFill>
                  <a:srgbClr val="000000"/>
                </a:solidFill>
              </a:rPr>
              <a:t>s come! …</a:t>
            </a:r>
          </a:p>
          <a:p>
            <a:pPr marL="0" indent="0" algn="ctr">
              <a:buNone/>
            </a:pPr>
            <a:r>
              <a:rPr lang="en-US" sz="2000" dirty="0">
                <a:solidFill>
                  <a:srgbClr val="000000"/>
                </a:solidFill>
              </a:rPr>
              <a:t>For behold, the </a:t>
            </a:r>
            <a:r>
              <a:rPr lang="en-US" sz="2000" b="1" dirty="0">
                <a:solidFill>
                  <a:srgbClr val="000000"/>
                </a:solidFill>
              </a:rPr>
              <a:t>darkness</a:t>
            </a:r>
            <a:r>
              <a:rPr lang="en-US" sz="2000" dirty="0">
                <a:solidFill>
                  <a:srgbClr val="000000"/>
                </a:solidFill>
              </a:rPr>
              <a:t> shall cover the earth,</a:t>
            </a:r>
          </a:p>
          <a:p>
            <a:pPr marL="0" indent="0" algn="ctr">
              <a:buNone/>
            </a:pPr>
            <a:r>
              <a:rPr lang="en-US" sz="2000" dirty="0">
                <a:solidFill>
                  <a:srgbClr val="000000"/>
                </a:solidFill>
              </a:rPr>
              <a:t>And deep </a:t>
            </a:r>
            <a:r>
              <a:rPr lang="en-US" sz="2000" b="1" dirty="0">
                <a:solidFill>
                  <a:srgbClr val="000000"/>
                </a:solidFill>
              </a:rPr>
              <a:t>darkness</a:t>
            </a:r>
            <a:r>
              <a:rPr lang="en-US" sz="2000" dirty="0">
                <a:solidFill>
                  <a:srgbClr val="000000"/>
                </a:solidFill>
              </a:rPr>
              <a:t> the people;</a:t>
            </a:r>
          </a:p>
          <a:p>
            <a:pPr marL="0" indent="0" algn="ctr">
              <a:buNone/>
            </a:pPr>
            <a:r>
              <a:rPr lang="en-US" sz="2000" dirty="0">
                <a:solidFill>
                  <a:srgbClr val="000000"/>
                </a:solidFill>
              </a:rPr>
              <a:t>But the </a:t>
            </a:r>
            <a:r>
              <a:rPr lang="en-US" sz="2000" cap="small" dirty="0">
                <a:solidFill>
                  <a:srgbClr val="000000"/>
                </a:solidFill>
              </a:rPr>
              <a:t>Lord</a:t>
            </a:r>
            <a:r>
              <a:rPr lang="en-US" sz="2000" dirty="0">
                <a:solidFill>
                  <a:srgbClr val="000000"/>
                </a:solidFill>
              </a:rPr>
              <a:t> will arise over you, </a:t>
            </a:r>
          </a:p>
          <a:p>
            <a:pPr marL="0" indent="0" algn="ctr">
              <a:buNone/>
            </a:pPr>
            <a:r>
              <a:rPr lang="en-US" sz="2000" dirty="0">
                <a:solidFill>
                  <a:srgbClr val="000000"/>
                </a:solidFill>
              </a:rPr>
              <a:t>And His glory will be seen upon you.”</a:t>
            </a:r>
          </a:p>
          <a:p>
            <a:pPr marL="0" indent="0" algn="ctr">
              <a:buNone/>
            </a:pPr>
            <a:r>
              <a:rPr lang="en-US" sz="2000" dirty="0">
                <a:solidFill>
                  <a:srgbClr val="000000"/>
                </a:solidFill>
              </a:rPr>
              <a:t>Isaiah 60:1, 2, NKJV</a:t>
            </a:r>
          </a:p>
          <a:p>
            <a:pPr marL="0" indent="0" algn="ctr">
              <a:buNone/>
            </a:pPr>
            <a:endParaRPr lang="en-US" sz="2000" dirty="0">
              <a:solidFill>
                <a:srgbClr val="000000"/>
              </a:solidFill>
            </a:endParaRPr>
          </a:p>
        </p:txBody>
      </p:sp>
    </p:spTree>
    <p:extLst>
      <p:ext uri="{BB962C8B-B14F-4D97-AF65-F5344CB8AC3E}">
        <p14:creationId xmlns:p14="http://schemas.microsoft.com/office/powerpoint/2010/main" val="937374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E3272CCC-81A5-E84D-96D9-48098BC01B2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b="-1"/>
          <a:stretch/>
        </p:blipFill>
        <p:spPr>
          <a:xfrm>
            <a:off x="5797238" y="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366FE75B-CA34-E948-AAEE-950C6F3DF746}"/>
              </a:ext>
            </a:extLst>
          </p:cNvPr>
          <p:cNvSpPr>
            <a:spLocks noGrp="1"/>
          </p:cNvSpPr>
          <p:nvPr>
            <p:ph idx="1"/>
          </p:nvPr>
        </p:nvSpPr>
        <p:spPr>
          <a:xfrm>
            <a:off x="362073" y="443344"/>
            <a:ext cx="5435165" cy="5971311"/>
          </a:xfrm>
        </p:spPr>
        <p:txBody>
          <a:bodyPr anchor="ctr">
            <a:normAutofit/>
          </a:bodyPr>
          <a:lstStyle/>
          <a:p>
            <a:pPr>
              <a:lnSpc>
                <a:spcPct val="100000"/>
              </a:lnSpc>
            </a:pPr>
            <a:endParaRPr lang="en-US" sz="1800" dirty="0">
              <a:solidFill>
                <a:srgbClr val="000000"/>
              </a:solidFill>
            </a:endParaRPr>
          </a:p>
          <a:p>
            <a:pPr>
              <a:lnSpc>
                <a:spcPct val="100000"/>
              </a:lnSpc>
            </a:pPr>
            <a:endParaRPr lang="en-US" sz="1800" dirty="0">
              <a:solidFill>
                <a:srgbClr val="000000"/>
              </a:solidFill>
            </a:endParaRPr>
          </a:p>
          <a:p>
            <a:pPr>
              <a:lnSpc>
                <a:spcPct val="100000"/>
              </a:lnSpc>
            </a:pPr>
            <a:r>
              <a:rPr lang="en-US" sz="1800" dirty="0">
                <a:solidFill>
                  <a:srgbClr val="000000"/>
                </a:solidFill>
              </a:rPr>
              <a:t>Look for ways to serve the community, especially tasks that promise no reward, such as picking up litter on the streets.</a:t>
            </a:r>
          </a:p>
          <a:p>
            <a:pPr>
              <a:lnSpc>
                <a:spcPct val="100000"/>
              </a:lnSpc>
            </a:pPr>
            <a:r>
              <a:rPr lang="en-US" sz="1800" dirty="0">
                <a:solidFill>
                  <a:srgbClr val="000000"/>
                </a:solidFill>
              </a:rPr>
              <a:t>Read and reflect on the action of Jesus in John 13:1-5.</a:t>
            </a:r>
            <a:endParaRPr lang="en-US" sz="1600" dirty="0">
              <a:solidFill>
                <a:srgbClr val="000000"/>
              </a:solidFill>
            </a:endParaRPr>
          </a:p>
          <a:p>
            <a:pPr marL="0" indent="0" algn="ctr">
              <a:lnSpc>
                <a:spcPct val="100000"/>
              </a:lnSpc>
              <a:buNone/>
            </a:pPr>
            <a:r>
              <a:rPr lang="en-US" sz="1600" dirty="0">
                <a:solidFill>
                  <a:srgbClr val="002060"/>
                </a:solidFill>
              </a:rPr>
              <a:t>“Before the Passover celebration, Jesus knew that his hour had come to leave this world and return to his father. He had loved his disciples during his ministry on earth, and now he loved them to the very end. It was time for supper, and the devil had already prompted Judas, son of Simon Iscariot, to betray Jesus. Jesus knew that the Father had given him authority over everything and that he had come from God and would return to God. So he got up from the table, took off his robe, wrapped a towel around his waist, and poured water into a basin. Then he began to wash the disciples’ feet, drying them with the towel he had around him.”</a:t>
            </a:r>
          </a:p>
        </p:txBody>
      </p:sp>
    </p:spTree>
    <p:extLst>
      <p:ext uri="{BB962C8B-B14F-4D97-AF65-F5344CB8AC3E}">
        <p14:creationId xmlns:p14="http://schemas.microsoft.com/office/powerpoint/2010/main" val="2963194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41DA-A221-0649-A687-01EE960FA161}"/>
              </a:ext>
            </a:extLst>
          </p:cNvPr>
          <p:cNvSpPr>
            <a:spLocks noGrp="1"/>
          </p:cNvSpPr>
          <p:nvPr>
            <p:ph type="title"/>
          </p:nvPr>
        </p:nvSpPr>
        <p:spPr>
          <a:xfrm>
            <a:off x="762000" y="2150214"/>
            <a:ext cx="5663513" cy="2446500"/>
          </a:xfrm>
        </p:spPr>
        <p:txBody>
          <a:bodyPr>
            <a:normAutofit/>
          </a:bodyPr>
          <a:lstStyle/>
          <a:p>
            <a:pPr algn="ctr">
              <a:lnSpc>
                <a:spcPct val="100000"/>
              </a:lnSpc>
            </a:pPr>
            <a:r>
              <a:rPr lang="en-US" sz="4800" b="1" dirty="0">
                <a:solidFill>
                  <a:schemeClr val="tx1">
                    <a:lumMod val="85000"/>
                    <a:lumOff val="15000"/>
                  </a:schemeClr>
                </a:solidFill>
                <a:latin typeface="Avenir Next" panose="020B0503020202020204" pitchFamily="34" charset="0"/>
              </a:rPr>
              <a:t>10. CULTIVATE A </a:t>
            </a:r>
            <a:r>
              <a:rPr lang="en-US" sz="4800" b="1" i="1" dirty="0">
                <a:solidFill>
                  <a:schemeClr val="accent5">
                    <a:lumMod val="60000"/>
                    <a:lumOff val="40000"/>
                  </a:schemeClr>
                </a:solidFill>
                <a:latin typeface="Book Antiqua" panose="02040602050305030304" pitchFamily="18" charset="0"/>
              </a:rPr>
              <a:t>little solitude.</a:t>
            </a:r>
            <a:br>
              <a:rPr lang="en-US" sz="4800" i="1" dirty="0">
                <a:solidFill>
                  <a:schemeClr val="accent5">
                    <a:lumMod val="60000"/>
                    <a:lumOff val="40000"/>
                  </a:schemeClr>
                </a:solidFill>
                <a:latin typeface="Book Antiqua" panose="02040602050305030304" pitchFamily="18" charset="0"/>
              </a:rPr>
            </a:br>
            <a:endParaRPr lang="en-US" sz="48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9657963-5CDB-B049-B5A2-7D2063400E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9520665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4F0DD0BF-5CEC-6049-A7AF-1E0D5E5D0127}"/>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2E0A32CC-6183-2C4B-9E57-B1C0D986A89D}"/>
              </a:ext>
            </a:extLst>
          </p:cNvPr>
          <p:cNvSpPr>
            <a:spLocks noGrp="1"/>
          </p:cNvSpPr>
          <p:nvPr>
            <p:ph idx="1"/>
          </p:nvPr>
        </p:nvSpPr>
        <p:spPr>
          <a:xfrm>
            <a:off x="6090574" y="738620"/>
            <a:ext cx="4977578" cy="5232349"/>
          </a:xfrm>
        </p:spPr>
        <p:txBody>
          <a:bodyPr anchor="ctr">
            <a:normAutofit/>
          </a:bodyPr>
          <a:lstStyle/>
          <a:p>
            <a:pPr>
              <a:lnSpc>
                <a:spcPct val="100000"/>
              </a:lnSpc>
            </a:pPr>
            <a:r>
              <a:rPr lang="en-US" sz="2400" dirty="0">
                <a:solidFill>
                  <a:srgbClr val="000000"/>
                </a:solidFill>
              </a:rPr>
              <a:t>In quietness we turn our minds away from the problems of life and fix our thoughts on the mind of God.</a:t>
            </a:r>
          </a:p>
          <a:p>
            <a:pPr>
              <a:lnSpc>
                <a:spcPct val="100000"/>
              </a:lnSpc>
            </a:pPr>
            <a:r>
              <a:rPr lang="en-US" sz="2400" dirty="0">
                <a:solidFill>
                  <a:srgbClr val="000000"/>
                </a:solidFill>
              </a:rPr>
              <a:t>Spend some time away from the crowd and noise of life.</a:t>
            </a:r>
          </a:p>
          <a:p>
            <a:pPr>
              <a:lnSpc>
                <a:spcPct val="100000"/>
              </a:lnSpc>
            </a:pPr>
            <a:r>
              <a:rPr lang="en-US" sz="2400" dirty="0">
                <a:solidFill>
                  <a:srgbClr val="000000"/>
                </a:solidFill>
              </a:rPr>
              <a:t>Set aside a few minutes each day to be alone—just you and God.</a:t>
            </a:r>
          </a:p>
        </p:txBody>
      </p:sp>
    </p:spTree>
    <p:extLst>
      <p:ext uri="{BB962C8B-B14F-4D97-AF65-F5344CB8AC3E}">
        <p14:creationId xmlns:p14="http://schemas.microsoft.com/office/powerpoint/2010/main" val="2499470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9334C-A9AA-5643-8010-E38B224A6111}"/>
              </a:ext>
            </a:extLst>
          </p:cNvPr>
          <p:cNvSpPr>
            <a:spLocks noGrp="1"/>
          </p:cNvSpPr>
          <p:nvPr>
            <p:ph type="title"/>
          </p:nvPr>
        </p:nvSpPr>
        <p:spPr>
          <a:xfrm>
            <a:off x="6746628" y="1783959"/>
            <a:ext cx="4645250" cy="2889114"/>
          </a:xfrm>
        </p:spPr>
        <p:txBody>
          <a:bodyPr vert="horz" lIns="91440" tIns="45720" rIns="91440" bIns="45720" rtlCol="0" anchor="b">
            <a:normAutofit/>
          </a:bodyPr>
          <a:lstStyle/>
          <a:p>
            <a:pPr algn="ctr"/>
            <a:r>
              <a:rPr lang="en-US" sz="5400" b="1" dirty="0">
                <a:latin typeface="Avenir Next" panose="020B0503020202020204" pitchFamily="34" charset="0"/>
              </a:rPr>
              <a:t>11. FAST </a:t>
            </a:r>
            <a:br>
              <a:rPr lang="en-US" sz="5400" b="1" dirty="0">
                <a:latin typeface="Avenir Next" panose="020B0503020202020204" pitchFamily="34" charset="0"/>
              </a:rPr>
            </a:br>
            <a:r>
              <a:rPr lang="en-US" sz="6000" b="1" i="1" dirty="0">
                <a:solidFill>
                  <a:schemeClr val="accent5">
                    <a:lumMod val="60000"/>
                    <a:lumOff val="40000"/>
                  </a:schemeClr>
                </a:solidFill>
                <a:latin typeface="Book Antiqua" panose="02040602050305030304" pitchFamily="18" charset="0"/>
              </a:rPr>
              <a:t>and pray.</a:t>
            </a:r>
            <a:br>
              <a:rPr lang="en-US" sz="6000" i="1" dirty="0">
                <a:solidFill>
                  <a:schemeClr val="accent5">
                    <a:lumMod val="60000"/>
                    <a:lumOff val="40000"/>
                  </a:schemeClr>
                </a:solidFill>
                <a:latin typeface="Book Antiqua" panose="02040602050305030304" pitchFamily="18" charset="0"/>
              </a:rPr>
            </a:br>
            <a:endParaRPr lang="en-US" sz="60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09B6E234-6B15-3F45-AC81-D4283966ABD2}"/>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37350301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074C6C8-3D1C-8A4C-8A5A-8B9CEE5BEE9E}"/>
              </a:ext>
            </a:extLst>
          </p:cNvPr>
          <p:cNvSpPr>
            <a:spLocks noGrp="1"/>
          </p:cNvSpPr>
          <p:nvPr>
            <p:ph idx="1"/>
          </p:nvPr>
        </p:nvSpPr>
        <p:spPr>
          <a:xfrm>
            <a:off x="494681" y="1606378"/>
            <a:ext cx="5120113" cy="4559643"/>
          </a:xfrm>
        </p:spPr>
        <p:txBody>
          <a:bodyPr>
            <a:normAutofit fontScale="92500" lnSpcReduction="10000"/>
          </a:bodyPr>
          <a:lstStyle/>
          <a:p>
            <a:pPr algn="ctr">
              <a:lnSpc>
                <a:spcPct val="110000"/>
              </a:lnSpc>
            </a:pPr>
            <a:r>
              <a:rPr lang="en-US" sz="2400" dirty="0"/>
              <a:t>Prayer linked with fasting was often done by people in the Bible.</a:t>
            </a:r>
          </a:p>
          <a:p>
            <a:pPr marL="0" indent="0" algn="ctr">
              <a:lnSpc>
                <a:spcPct val="110000"/>
              </a:lnSpc>
              <a:buNone/>
            </a:pPr>
            <a:endParaRPr lang="en-US" sz="2400" dirty="0"/>
          </a:p>
          <a:p>
            <a:pPr marL="0" indent="0" algn="ctr">
              <a:lnSpc>
                <a:spcPct val="110000"/>
              </a:lnSpc>
              <a:buNone/>
            </a:pPr>
            <a:r>
              <a:rPr lang="en-US" sz="2400" dirty="0"/>
              <a:t>“So we fasted and earnestly prayed</a:t>
            </a:r>
          </a:p>
          <a:p>
            <a:pPr marL="0" indent="0" algn="ctr">
              <a:lnSpc>
                <a:spcPct val="110000"/>
              </a:lnSpc>
              <a:buNone/>
            </a:pPr>
            <a:r>
              <a:rPr lang="en-US" sz="2400" dirty="0"/>
              <a:t>that our God would take care of us,</a:t>
            </a:r>
          </a:p>
          <a:p>
            <a:pPr marL="0" indent="0" algn="ctr">
              <a:lnSpc>
                <a:spcPct val="110000"/>
              </a:lnSpc>
              <a:buNone/>
            </a:pPr>
            <a:r>
              <a:rPr lang="en-US" sz="2400" dirty="0"/>
              <a:t>and he heard our prayer.” </a:t>
            </a:r>
          </a:p>
          <a:p>
            <a:pPr marL="0" indent="0" algn="ctr">
              <a:lnSpc>
                <a:spcPct val="110000"/>
              </a:lnSpc>
              <a:buNone/>
            </a:pPr>
            <a:r>
              <a:rPr lang="en-US" sz="2400" dirty="0"/>
              <a:t>Ezra 8:23</a:t>
            </a:r>
          </a:p>
          <a:p>
            <a:pPr algn="ctr">
              <a:lnSpc>
                <a:spcPct val="110000"/>
              </a:lnSpc>
            </a:pPr>
            <a:r>
              <a:rPr lang="en-US" sz="2400" dirty="0"/>
              <a:t>The next time you are asked to pray urgently for someone in difficulty, consider combining your praying with some fasting.</a:t>
            </a:r>
          </a:p>
        </p:txBody>
      </p:sp>
      <p:pic>
        <p:nvPicPr>
          <p:cNvPr id="6" name="Content Placeholder 3">
            <a:extLst>
              <a:ext uri="{FF2B5EF4-FFF2-40B4-BE49-F238E27FC236}">
                <a16:creationId xmlns:a16="http://schemas.microsoft.com/office/drawing/2014/main" id="{C69F42B7-5186-7647-B26E-5C86492AFD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208043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1F951D44-A996-4544-A96C-6097F96E18C7}"/>
              </a:ext>
            </a:extLst>
          </p:cNvPr>
          <p:cNvPicPr>
            <a:picLocks noChangeAspect="1"/>
          </p:cNvPicPr>
          <p:nvPr/>
        </p:nvPicPr>
        <p:blipFill rotWithShape="1">
          <a:blip r:embed="rId3" cstate="email">
            <a:duotone>
              <a:prstClr val="black"/>
              <a:schemeClr val="tx2">
                <a:tint val="45000"/>
                <a:satMod val="400000"/>
              </a:schemeClr>
            </a:duotone>
            <a:alphaModFix amt="35000"/>
            <a:extLst>
              <a:ext uri="{28A0092B-C50C-407E-A947-70E740481C1C}">
                <a14:useLocalDpi xmlns:a14="http://schemas.microsoft.com/office/drawing/2010/main"/>
              </a:ext>
            </a:extLst>
          </a:blip>
          <a:srcRect/>
          <a:stretch/>
        </p:blipFill>
        <p:spPr>
          <a:xfrm>
            <a:off x="-17" y="10"/>
            <a:ext cx="12192000" cy="6855948"/>
          </a:xfrm>
          <a:prstGeom prst="rect">
            <a:avLst/>
          </a:prstGeom>
        </p:spPr>
      </p:pic>
      <p:sp>
        <p:nvSpPr>
          <p:cNvPr id="2" name="Title 1">
            <a:extLst>
              <a:ext uri="{FF2B5EF4-FFF2-40B4-BE49-F238E27FC236}">
                <a16:creationId xmlns:a16="http://schemas.microsoft.com/office/drawing/2014/main" id="{318CBAC8-FB3E-3F4F-84C8-AC250B429D85}"/>
              </a:ext>
            </a:extLst>
          </p:cNvPr>
          <p:cNvSpPr>
            <a:spLocks noGrp="1"/>
          </p:cNvSpPr>
          <p:nvPr>
            <p:ph type="title"/>
          </p:nvPr>
        </p:nvSpPr>
        <p:spPr>
          <a:xfrm>
            <a:off x="294469" y="1396289"/>
            <a:ext cx="6092218" cy="2916219"/>
          </a:xfrm>
        </p:spPr>
        <p:txBody>
          <a:bodyPr vert="horz" lIns="91440" tIns="45720" rIns="91440" bIns="45720" rtlCol="0">
            <a:normAutofit/>
          </a:bodyPr>
          <a:lstStyle/>
          <a:p>
            <a:pPr algn="ctr"/>
            <a:r>
              <a:rPr lang="en-US" b="1" dirty="0">
                <a:latin typeface="Avenir Next" panose="020B0503020202020204" pitchFamily="34" charset="0"/>
              </a:rPr>
              <a:t>12. TURN WORRIES </a:t>
            </a:r>
            <a:r>
              <a:rPr lang="en-US" sz="4800" b="1" i="1" dirty="0">
                <a:solidFill>
                  <a:schemeClr val="accent5">
                    <a:lumMod val="60000"/>
                    <a:lumOff val="40000"/>
                  </a:schemeClr>
                </a:solidFill>
                <a:latin typeface="Book Antiqua" panose="02040602050305030304" pitchFamily="18" charset="0"/>
              </a:rPr>
              <a:t>over to God.</a:t>
            </a:r>
            <a:r>
              <a:rPr lang="en-US" sz="4800" i="1" dirty="0">
                <a:solidFill>
                  <a:schemeClr val="accent5">
                    <a:lumMod val="60000"/>
                    <a:lumOff val="40000"/>
                  </a:schemeClr>
                </a:solidFill>
                <a:effectLst/>
                <a:latin typeface="Book Antiqua" panose="02040602050305030304" pitchFamily="18" charset="0"/>
              </a:rPr>
              <a:t> </a:t>
            </a:r>
            <a:endParaRPr lang="en-US" i="1" dirty="0">
              <a:solidFill>
                <a:schemeClr val="accent5">
                  <a:lumMod val="60000"/>
                  <a:lumOff val="40000"/>
                </a:schemeClr>
              </a:solidFill>
              <a:latin typeface="Book Antiqua" panose="02040602050305030304" pitchFamily="18" charset="0"/>
            </a:endParaRPr>
          </a:p>
        </p:txBody>
      </p:sp>
      <p:sp>
        <p:nvSpPr>
          <p:cNvPr id="22"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Content Placeholder 3">
            <a:extLst>
              <a:ext uri="{FF2B5EF4-FFF2-40B4-BE49-F238E27FC236}">
                <a16:creationId xmlns:a16="http://schemas.microsoft.com/office/drawing/2014/main" id="{7B721D25-DBCE-1A44-937C-F3FB83A85C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93342"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449282601"/>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7AF9EB4-959C-2641-B36A-131A2FB53869}"/>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415A323F-95FC-BF4E-BBF5-D69378553AC8}"/>
              </a:ext>
            </a:extLst>
          </p:cNvPr>
          <p:cNvSpPr>
            <a:spLocks noGrp="1"/>
          </p:cNvSpPr>
          <p:nvPr>
            <p:ph idx="1"/>
          </p:nvPr>
        </p:nvSpPr>
        <p:spPr>
          <a:xfrm>
            <a:off x="804997" y="1288468"/>
            <a:ext cx="4706803" cy="3788830"/>
          </a:xfrm>
        </p:spPr>
        <p:txBody>
          <a:bodyPr anchor="ctr">
            <a:normAutofit/>
          </a:bodyPr>
          <a:lstStyle/>
          <a:p>
            <a:pPr marL="0" indent="0">
              <a:lnSpc>
                <a:spcPct val="100000"/>
              </a:lnSpc>
              <a:buNone/>
            </a:pPr>
            <a:r>
              <a:rPr lang="en-US" sz="2400" dirty="0">
                <a:solidFill>
                  <a:srgbClr val="000000"/>
                </a:solidFill>
              </a:rPr>
              <a:t>This is a clear teaching of Scripture: </a:t>
            </a:r>
          </a:p>
          <a:p>
            <a:pPr>
              <a:lnSpc>
                <a:spcPct val="100000"/>
              </a:lnSpc>
            </a:pPr>
            <a:endParaRPr lang="en-US" sz="2400" dirty="0">
              <a:solidFill>
                <a:srgbClr val="000000"/>
              </a:solidFill>
            </a:endParaRPr>
          </a:p>
          <a:p>
            <a:pPr>
              <a:lnSpc>
                <a:spcPct val="100000"/>
              </a:lnSpc>
            </a:pPr>
            <a:r>
              <a:rPr lang="en-US" sz="2400" dirty="0">
                <a:solidFill>
                  <a:srgbClr val="000000"/>
                </a:solidFill>
              </a:rPr>
              <a:t>“Give your burdens to the Lord, and he will take care of you” (Psalm 55:22). Do this each time a worry crops up.</a:t>
            </a:r>
          </a:p>
          <a:p>
            <a:pPr>
              <a:lnSpc>
                <a:spcPct val="100000"/>
              </a:lnSpc>
            </a:pPr>
            <a:endParaRPr lang="en-US" sz="2400" dirty="0">
              <a:solidFill>
                <a:srgbClr val="000000"/>
              </a:solidFill>
            </a:endParaRPr>
          </a:p>
        </p:txBody>
      </p:sp>
      <p:sp>
        <p:nvSpPr>
          <p:cNvPr id="5" name="Rectangle 4">
            <a:extLst>
              <a:ext uri="{FF2B5EF4-FFF2-40B4-BE49-F238E27FC236}">
                <a16:creationId xmlns:a16="http://schemas.microsoft.com/office/drawing/2014/main" id="{3486642B-BB8E-C842-98D7-AABCE0C3BFBF}"/>
              </a:ext>
            </a:extLst>
          </p:cNvPr>
          <p:cNvSpPr/>
          <p:nvPr/>
        </p:nvSpPr>
        <p:spPr>
          <a:xfrm>
            <a:off x="1711474" y="4628292"/>
            <a:ext cx="4589718" cy="461665"/>
          </a:xfrm>
          <a:prstGeom prst="rect">
            <a:avLst/>
          </a:prstGeom>
        </p:spPr>
        <p:txBody>
          <a:bodyPr wrap="none">
            <a:spAutoFit/>
          </a:bodyPr>
          <a:lstStyle/>
          <a:p>
            <a:r>
              <a:rPr lang="en-US" sz="2400" i="1" dirty="0">
                <a:latin typeface="Book Antiqua" panose="02040602050305030304" pitchFamily="18" charset="0"/>
              </a:rPr>
              <a:t>Do this each time a worry crops up.</a:t>
            </a:r>
          </a:p>
        </p:txBody>
      </p:sp>
    </p:spTree>
    <p:extLst>
      <p:ext uri="{BB962C8B-B14F-4D97-AF65-F5344CB8AC3E}">
        <p14:creationId xmlns:p14="http://schemas.microsoft.com/office/powerpoint/2010/main" val="2375089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2A2B7-BA63-BB48-8D4B-A796CBE7A466}"/>
              </a:ext>
            </a:extLst>
          </p:cNvPr>
          <p:cNvSpPr>
            <a:spLocks noGrp="1"/>
          </p:cNvSpPr>
          <p:nvPr>
            <p:ph type="title"/>
          </p:nvPr>
        </p:nvSpPr>
        <p:spPr>
          <a:xfrm>
            <a:off x="243015" y="803325"/>
            <a:ext cx="6441988" cy="4065237"/>
          </a:xfrm>
        </p:spPr>
        <p:txBody>
          <a:bodyPr>
            <a:normAutofit/>
          </a:bodyPr>
          <a:lstStyle/>
          <a:p>
            <a:pPr algn="ctr">
              <a:lnSpc>
                <a:spcPct val="100000"/>
              </a:lnSpc>
            </a:pPr>
            <a:r>
              <a:rPr lang="en-US" sz="4800" b="1" dirty="0">
                <a:latin typeface="Avenir Next" panose="020B0503020202020204" pitchFamily="34" charset="0"/>
              </a:rPr>
              <a:t>13. SPREAD LOVE </a:t>
            </a:r>
            <a:r>
              <a:rPr lang="en-US" sz="4800" b="1" i="1" dirty="0">
                <a:solidFill>
                  <a:schemeClr val="accent5">
                    <a:lumMod val="60000"/>
                    <a:lumOff val="40000"/>
                  </a:schemeClr>
                </a:solidFill>
                <a:latin typeface="Book Antiqua" panose="02040602050305030304" pitchFamily="18" charset="0"/>
              </a:rPr>
              <a:t>wherever you go.</a:t>
            </a:r>
            <a:r>
              <a:rPr lang="en-US" sz="4800" i="1" dirty="0">
                <a:solidFill>
                  <a:schemeClr val="accent5">
                    <a:lumMod val="60000"/>
                    <a:lumOff val="40000"/>
                  </a:schemeClr>
                </a:solidFill>
                <a:effectLst/>
                <a:latin typeface="Book Antiqua" panose="02040602050305030304" pitchFamily="18" charset="0"/>
              </a:rPr>
              <a:t> </a:t>
            </a:r>
            <a:endParaRPr lang="en-US"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2E975D7-0DE2-924C-887A-AF82B545CC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74837372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278439AE-DCD3-5943-97C5-DE5D1DEE4893}"/>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21FE5703-6017-B04D-9476-4349FE9D047D}"/>
              </a:ext>
            </a:extLst>
          </p:cNvPr>
          <p:cNvSpPr>
            <a:spLocks noGrp="1"/>
          </p:cNvSpPr>
          <p:nvPr>
            <p:ph idx="1"/>
          </p:nvPr>
        </p:nvSpPr>
        <p:spPr>
          <a:xfrm>
            <a:off x="5806366" y="469934"/>
            <a:ext cx="5685415" cy="5714607"/>
          </a:xfrm>
        </p:spPr>
        <p:txBody>
          <a:bodyPr anchor="ctr">
            <a:normAutofit/>
          </a:bodyPr>
          <a:lstStyle/>
          <a:p>
            <a:pPr marL="0" indent="0" algn="ctr">
              <a:lnSpc>
                <a:spcPct val="100000"/>
              </a:lnSpc>
              <a:buNone/>
            </a:pPr>
            <a:r>
              <a:rPr lang="en-US" sz="2400" dirty="0">
                <a:solidFill>
                  <a:srgbClr val="000000"/>
                </a:solidFill>
              </a:rPr>
              <a:t>Follow this advice from </a:t>
            </a:r>
          </a:p>
          <a:p>
            <a:pPr marL="0" indent="0" algn="ctr">
              <a:lnSpc>
                <a:spcPct val="100000"/>
              </a:lnSpc>
              <a:buNone/>
            </a:pPr>
            <a:r>
              <a:rPr lang="en-US" sz="2400" dirty="0">
                <a:solidFill>
                  <a:srgbClr val="000000"/>
                </a:solidFill>
              </a:rPr>
              <a:t>Mother Teresa of Calcutta:</a:t>
            </a:r>
          </a:p>
          <a:p>
            <a:pPr marL="0" indent="0" algn="ctr">
              <a:lnSpc>
                <a:spcPct val="100000"/>
              </a:lnSpc>
              <a:buNone/>
            </a:pPr>
            <a:endParaRPr lang="en-US" sz="2400" dirty="0">
              <a:solidFill>
                <a:srgbClr val="000000"/>
              </a:solidFill>
            </a:endParaRPr>
          </a:p>
          <a:p>
            <a:pPr marL="0" indent="0" algn="ctr">
              <a:lnSpc>
                <a:spcPct val="100000"/>
              </a:lnSpc>
              <a:buNone/>
            </a:pPr>
            <a:r>
              <a:rPr lang="en-US" sz="2400" dirty="0">
                <a:solidFill>
                  <a:srgbClr val="000000"/>
                </a:solidFill>
              </a:rPr>
              <a:t>“Spread love everywhere you go;</a:t>
            </a:r>
          </a:p>
          <a:p>
            <a:pPr marL="0" indent="0" algn="ctr">
              <a:lnSpc>
                <a:spcPct val="100000"/>
              </a:lnSpc>
              <a:buNone/>
            </a:pPr>
            <a:r>
              <a:rPr lang="en-US" sz="2400" dirty="0">
                <a:solidFill>
                  <a:srgbClr val="000000"/>
                </a:solidFill>
              </a:rPr>
              <a:t> First of all in your own house . . . .</a:t>
            </a:r>
          </a:p>
          <a:p>
            <a:pPr marL="0" indent="0" algn="ctr">
              <a:lnSpc>
                <a:spcPct val="100000"/>
              </a:lnSpc>
              <a:buNone/>
            </a:pPr>
            <a:r>
              <a:rPr lang="en-US" sz="2400" dirty="0">
                <a:solidFill>
                  <a:srgbClr val="000000"/>
                </a:solidFill>
              </a:rPr>
              <a:t>Let no one ever come to you </a:t>
            </a:r>
          </a:p>
          <a:p>
            <a:pPr marL="0" indent="0" algn="ctr">
              <a:lnSpc>
                <a:spcPct val="100000"/>
              </a:lnSpc>
              <a:buNone/>
            </a:pPr>
            <a:r>
              <a:rPr lang="en-US" sz="2400" dirty="0">
                <a:solidFill>
                  <a:srgbClr val="000000"/>
                </a:solidFill>
              </a:rPr>
              <a:t>without leaving better and happier.</a:t>
            </a:r>
          </a:p>
          <a:p>
            <a:pPr marL="0" indent="0" algn="ctr">
              <a:lnSpc>
                <a:spcPct val="100000"/>
              </a:lnSpc>
              <a:buNone/>
            </a:pPr>
            <a:r>
              <a:rPr lang="en-US" sz="2400" dirty="0">
                <a:solidFill>
                  <a:srgbClr val="000000"/>
                </a:solidFill>
              </a:rPr>
              <a:t>Be the living expression of God’s kindness;</a:t>
            </a:r>
          </a:p>
          <a:p>
            <a:pPr marL="0" indent="0" algn="ctr">
              <a:lnSpc>
                <a:spcPct val="100000"/>
              </a:lnSpc>
              <a:buNone/>
            </a:pPr>
            <a:r>
              <a:rPr lang="en-US" sz="2400" dirty="0">
                <a:solidFill>
                  <a:srgbClr val="000000"/>
                </a:solidFill>
              </a:rPr>
              <a:t>kindness in your face, kindness in your eyes,</a:t>
            </a:r>
          </a:p>
          <a:p>
            <a:pPr marL="0" indent="0" algn="ctr">
              <a:lnSpc>
                <a:spcPct val="100000"/>
              </a:lnSpc>
              <a:buNone/>
            </a:pPr>
            <a:r>
              <a:rPr lang="en-US" sz="2400" dirty="0">
                <a:solidFill>
                  <a:srgbClr val="000000"/>
                </a:solidFill>
              </a:rPr>
              <a:t>kindness in your smile, kindness in your warm greeting.”</a:t>
            </a:r>
          </a:p>
        </p:txBody>
      </p:sp>
    </p:spTree>
    <p:extLst>
      <p:ext uri="{BB962C8B-B14F-4D97-AF65-F5344CB8AC3E}">
        <p14:creationId xmlns:p14="http://schemas.microsoft.com/office/powerpoint/2010/main" val="4290497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4A9E7-C130-FF4A-8E4D-0A65FA7670A0}"/>
              </a:ext>
            </a:extLst>
          </p:cNvPr>
          <p:cNvSpPr>
            <a:spLocks noGrp="1"/>
          </p:cNvSpPr>
          <p:nvPr>
            <p:ph type="title"/>
          </p:nvPr>
        </p:nvSpPr>
        <p:spPr>
          <a:xfrm>
            <a:off x="5560541" y="1783959"/>
            <a:ext cx="7092777" cy="2889114"/>
          </a:xfrm>
        </p:spPr>
        <p:txBody>
          <a:bodyPr vert="horz" lIns="91440" tIns="45720" rIns="91440" bIns="45720" rtlCol="0" anchor="b">
            <a:normAutofit/>
          </a:bodyPr>
          <a:lstStyle/>
          <a:p>
            <a:pPr algn="ctr"/>
            <a:r>
              <a:rPr lang="en-US" sz="5400" b="1" dirty="0">
                <a:solidFill>
                  <a:schemeClr val="tx1">
                    <a:lumMod val="85000"/>
                    <a:lumOff val="15000"/>
                  </a:schemeClr>
                </a:solidFill>
                <a:latin typeface="Avenir Next" panose="020B0503020202020204" pitchFamily="34" charset="0"/>
              </a:rPr>
              <a:t>14. KEEP YOUR </a:t>
            </a:r>
            <a:r>
              <a:rPr lang="en-US" sz="4800" b="1" i="1" dirty="0">
                <a:solidFill>
                  <a:schemeClr val="accent5">
                    <a:lumMod val="60000"/>
                    <a:lumOff val="40000"/>
                  </a:schemeClr>
                </a:solidFill>
                <a:latin typeface="Book Antiqua" panose="02040602050305030304" pitchFamily="18" charset="0"/>
              </a:rPr>
              <a:t>priorities straight.</a:t>
            </a:r>
            <a:r>
              <a:rPr lang="en-US" sz="4800" i="1" dirty="0">
                <a:solidFill>
                  <a:schemeClr val="accent5">
                    <a:lumMod val="60000"/>
                    <a:lumOff val="40000"/>
                  </a:schemeClr>
                </a:solidFill>
                <a:effectLst/>
                <a:latin typeface="Book Antiqua" panose="02040602050305030304" pitchFamily="18" charset="0"/>
              </a:rPr>
              <a:t> </a:t>
            </a:r>
            <a:endParaRPr lang="en-US" sz="6000" i="1" dirty="0">
              <a:solidFill>
                <a:schemeClr val="accent5">
                  <a:lumMod val="60000"/>
                  <a:lumOff val="40000"/>
                </a:schemeClr>
              </a:solidFill>
              <a:latin typeface="Book Antiqua" panose="02040602050305030304" pitchFamily="18" charset="0"/>
            </a:endParaRP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E9F585F-63DB-6B4D-BFD7-EE6BD24072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48648" y="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17346384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0FB81-F0FA-DB49-9DFC-30AEDFB68504}"/>
              </a:ext>
            </a:extLst>
          </p:cNvPr>
          <p:cNvSpPr>
            <a:spLocks noGrp="1"/>
          </p:cNvSpPr>
          <p:nvPr>
            <p:ph type="title"/>
          </p:nvPr>
        </p:nvSpPr>
        <p:spPr>
          <a:xfrm>
            <a:off x="5881819" y="2113005"/>
            <a:ext cx="5967262" cy="2955484"/>
          </a:xfrm>
        </p:spPr>
        <p:txBody>
          <a:bodyPr vert="horz" lIns="91440" tIns="45720" rIns="91440" bIns="45720" rtlCol="0" anchor="b">
            <a:normAutofit/>
          </a:bodyPr>
          <a:lstStyle/>
          <a:p>
            <a:pPr algn="ctr">
              <a:lnSpc>
                <a:spcPct val="100000"/>
              </a:lnSpc>
            </a:pPr>
            <a:r>
              <a:rPr lang="en-US" sz="4800" b="1" dirty="0">
                <a:latin typeface="Avenir Next" panose="020B0503020202020204" pitchFamily="34" charset="0"/>
              </a:rPr>
              <a:t>1. BE A RIVER, </a:t>
            </a:r>
            <a:br>
              <a:rPr lang="en-US" sz="4800" b="1" dirty="0">
                <a:latin typeface="Avenir Next" panose="020B0503020202020204" pitchFamily="34" charset="0"/>
              </a:rPr>
            </a:br>
            <a:r>
              <a:rPr lang="en-US" sz="4800" b="1" dirty="0">
                <a:latin typeface="Avenir Next" panose="020B0503020202020204" pitchFamily="34" charset="0"/>
              </a:rPr>
              <a:t>	</a:t>
            </a:r>
            <a:r>
              <a:rPr lang="en-US" sz="4800" b="1" i="1" dirty="0">
                <a:solidFill>
                  <a:schemeClr val="accent5">
                    <a:lumMod val="60000"/>
                    <a:lumOff val="40000"/>
                  </a:schemeClr>
                </a:solidFill>
                <a:latin typeface="Book Antiqua" panose="02040602050305030304" pitchFamily="18" charset="0"/>
              </a:rPr>
              <a:t>not a swamp</a:t>
            </a:r>
            <a:r>
              <a:rPr lang="en-US" sz="4800" b="1" dirty="0">
                <a:solidFill>
                  <a:schemeClr val="accent5">
                    <a:lumMod val="60000"/>
                    <a:lumOff val="40000"/>
                  </a:schemeClr>
                </a:solidFill>
                <a:latin typeface="Avenir Next" panose="020B0503020202020204" pitchFamily="34" charset="0"/>
              </a:rPr>
              <a:t>.</a:t>
            </a:r>
            <a:r>
              <a:rPr lang="en-US" sz="4800" b="1" dirty="0">
                <a:latin typeface="Avenir Next" panose="020B0503020202020204" pitchFamily="34" charset="0"/>
              </a:rPr>
              <a:t> </a:t>
            </a:r>
            <a:br>
              <a:rPr lang="en-US" sz="4800" dirty="0">
                <a:latin typeface="Avenir Next" panose="020B0503020202020204" pitchFamily="34" charset="0"/>
              </a:rPr>
            </a:br>
            <a:endParaRPr lang="en-US" sz="4800" dirty="0">
              <a:latin typeface="Avenir Next" panose="020B0503020202020204" pitchFamily="34"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2AFB66D1-78EA-3B47-A906-D64C2DE735EB}"/>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8" name="Content Placeholder 3">
            <a:extLst>
              <a:ext uri="{FF2B5EF4-FFF2-40B4-BE49-F238E27FC236}">
                <a16:creationId xmlns:a16="http://schemas.microsoft.com/office/drawing/2014/main" id="{35D5C119-F3CE-7C4D-A107-B98C1258D0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74324" y="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7303922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440CB66-3E36-7C47-9B74-EEC8163E37FD}"/>
              </a:ext>
            </a:extLst>
          </p:cNvPr>
          <p:cNvSpPr>
            <a:spLocks noGrp="1"/>
          </p:cNvSpPr>
          <p:nvPr>
            <p:ph idx="1"/>
          </p:nvPr>
        </p:nvSpPr>
        <p:spPr>
          <a:xfrm>
            <a:off x="655321" y="2575034"/>
            <a:ext cx="5120113" cy="3462228"/>
          </a:xfrm>
        </p:spPr>
        <p:txBody>
          <a:bodyPr>
            <a:normAutofit/>
          </a:bodyPr>
          <a:lstStyle/>
          <a:p>
            <a:pPr>
              <a:lnSpc>
                <a:spcPct val="100000"/>
              </a:lnSpc>
            </a:pPr>
            <a:r>
              <a:rPr lang="en-US" sz="2400" dirty="0"/>
              <a:t>Know what is ultimately important and what is not.</a:t>
            </a:r>
          </a:p>
          <a:p>
            <a:pPr>
              <a:lnSpc>
                <a:spcPct val="100000"/>
              </a:lnSpc>
            </a:pPr>
            <a:r>
              <a:rPr lang="en-US" sz="2400" dirty="0"/>
              <a:t>Former U.S. President George Bush said, “I would like to be remembered for integrity, service, and family.”</a:t>
            </a:r>
          </a:p>
        </p:txBody>
      </p:sp>
      <p:pic>
        <p:nvPicPr>
          <p:cNvPr id="4" name="Picture 3">
            <a:extLst>
              <a:ext uri="{FF2B5EF4-FFF2-40B4-BE49-F238E27FC236}">
                <a16:creationId xmlns:a16="http://schemas.microsoft.com/office/drawing/2014/main" id="{B49D5398-955F-E641-A0A2-28DEBE249B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40201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18114-DC32-924F-9889-EE998037BF0C}"/>
              </a:ext>
            </a:extLst>
          </p:cNvPr>
          <p:cNvSpPr>
            <a:spLocks noGrp="1"/>
          </p:cNvSpPr>
          <p:nvPr>
            <p:ph type="title"/>
          </p:nvPr>
        </p:nvSpPr>
        <p:spPr>
          <a:xfrm>
            <a:off x="111211" y="1927655"/>
            <a:ext cx="6363730" cy="2211860"/>
          </a:xfrm>
        </p:spPr>
        <p:txBody>
          <a:bodyPr>
            <a:normAutofit/>
          </a:bodyPr>
          <a:lstStyle/>
          <a:p>
            <a:pPr algn="ctr">
              <a:lnSpc>
                <a:spcPct val="100000"/>
              </a:lnSpc>
            </a:pPr>
            <a:r>
              <a:rPr lang="en-US" sz="4800" b="1" dirty="0">
                <a:latin typeface="Avenir Next" panose="020B0503020202020204" pitchFamily="34" charset="0"/>
              </a:rPr>
              <a:t>15. STRIVE FOR </a:t>
            </a:r>
            <a:r>
              <a:rPr lang="en-US" sz="5400" b="1" i="1" dirty="0">
                <a:solidFill>
                  <a:schemeClr val="accent5">
                    <a:lumMod val="60000"/>
                    <a:lumOff val="40000"/>
                  </a:schemeClr>
                </a:solidFill>
                <a:latin typeface="Book Antiqua" panose="02040602050305030304" pitchFamily="18" charset="0"/>
              </a:rPr>
              <a:t>excellence.</a:t>
            </a:r>
            <a:r>
              <a:rPr lang="en-US" sz="5400" i="1" dirty="0">
                <a:solidFill>
                  <a:schemeClr val="accent5">
                    <a:lumMod val="60000"/>
                    <a:lumOff val="40000"/>
                  </a:schemeClr>
                </a:solidFill>
                <a:effectLst/>
                <a:latin typeface="Book Antiqua" panose="02040602050305030304" pitchFamily="18" charset="0"/>
              </a:rPr>
              <a:t> </a:t>
            </a:r>
            <a:endParaRPr lang="en-US" sz="48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F5C1970-6893-084D-A104-F4E451877B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94107416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2251CCF-1DF2-A041-A39C-135559A37E22}"/>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E1CAA378-4FA8-7D43-B337-CAD421335B51}"/>
              </a:ext>
            </a:extLst>
          </p:cNvPr>
          <p:cNvSpPr>
            <a:spLocks noGrp="1"/>
          </p:cNvSpPr>
          <p:nvPr>
            <p:ph idx="1"/>
          </p:nvPr>
        </p:nvSpPr>
        <p:spPr>
          <a:xfrm>
            <a:off x="6090574" y="554182"/>
            <a:ext cx="4977578" cy="5506789"/>
          </a:xfrm>
        </p:spPr>
        <p:txBody>
          <a:bodyPr anchor="ctr">
            <a:normAutofit/>
          </a:bodyPr>
          <a:lstStyle/>
          <a:p>
            <a:pPr algn="ctr"/>
            <a:r>
              <a:rPr lang="en-US" sz="2400" dirty="0">
                <a:solidFill>
                  <a:srgbClr val="000000"/>
                </a:solidFill>
              </a:rPr>
              <a:t>Be the best that you can be in whatever station in life God has placed you.</a:t>
            </a:r>
          </a:p>
          <a:p>
            <a:pPr marL="0" indent="0" algn="ctr">
              <a:buNone/>
            </a:pPr>
            <a:endParaRPr lang="en-US" sz="2400" dirty="0">
              <a:solidFill>
                <a:srgbClr val="000000"/>
              </a:solidFill>
            </a:endParaRPr>
          </a:p>
          <a:p>
            <a:pPr marL="0" indent="0" algn="ctr">
              <a:buNone/>
            </a:pPr>
            <a:r>
              <a:rPr lang="en-US" sz="2400" dirty="0">
                <a:solidFill>
                  <a:srgbClr val="000000"/>
                </a:solidFill>
              </a:rPr>
              <a:t>“Whatever you do, do well.”</a:t>
            </a:r>
          </a:p>
          <a:p>
            <a:pPr marL="0" indent="0" algn="ctr">
              <a:buNone/>
            </a:pPr>
            <a:r>
              <a:rPr lang="en-US" sz="2400" dirty="0">
                <a:solidFill>
                  <a:srgbClr val="000000"/>
                </a:solidFill>
              </a:rPr>
              <a:t>Ecclesiastes 9:10</a:t>
            </a:r>
          </a:p>
        </p:txBody>
      </p:sp>
    </p:spTree>
    <p:extLst>
      <p:ext uri="{BB962C8B-B14F-4D97-AF65-F5344CB8AC3E}">
        <p14:creationId xmlns:p14="http://schemas.microsoft.com/office/powerpoint/2010/main" val="1023749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24A9-47CD-264E-9F1C-3388D671D480}"/>
              </a:ext>
            </a:extLst>
          </p:cNvPr>
          <p:cNvSpPr>
            <a:spLocks noGrp="1"/>
          </p:cNvSpPr>
          <p:nvPr>
            <p:ph type="title"/>
          </p:nvPr>
        </p:nvSpPr>
        <p:spPr>
          <a:xfrm>
            <a:off x="6746628" y="2018739"/>
            <a:ext cx="4645250" cy="2889114"/>
          </a:xfrm>
        </p:spPr>
        <p:txBody>
          <a:bodyPr vert="horz" lIns="91440" tIns="45720" rIns="91440" bIns="45720" rtlCol="0" anchor="b">
            <a:normAutofit/>
          </a:bodyPr>
          <a:lstStyle/>
          <a:p>
            <a:pPr algn="ctr"/>
            <a:r>
              <a:rPr lang="en-US" sz="5400" b="1" dirty="0">
                <a:latin typeface="Avenir Next" panose="020B0503020202020204" pitchFamily="34" charset="0"/>
              </a:rPr>
              <a:t>16. USE IT </a:t>
            </a:r>
            <a:br>
              <a:rPr lang="en-US" sz="5400" b="1" dirty="0">
                <a:latin typeface="Avenir Next" panose="020B0503020202020204" pitchFamily="34" charset="0"/>
              </a:rPr>
            </a:br>
            <a:r>
              <a:rPr lang="en-US" sz="6000" b="1" i="1" dirty="0">
                <a:solidFill>
                  <a:schemeClr val="accent5">
                    <a:lumMod val="60000"/>
                    <a:lumOff val="40000"/>
                  </a:schemeClr>
                </a:solidFill>
                <a:latin typeface="Book Antiqua" panose="02040602050305030304" pitchFamily="18" charset="0"/>
              </a:rPr>
              <a:t>or lose it</a:t>
            </a:r>
            <a:r>
              <a:rPr lang="en-US" sz="6000" b="1" dirty="0">
                <a:solidFill>
                  <a:schemeClr val="accent5">
                    <a:lumMod val="60000"/>
                    <a:lumOff val="40000"/>
                  </a:schemeClr>
                </a:solidFill>
                <a:latin typeface="Avenir Next" panose="020B0503020202020204" pitchFamily="34" charset="0"/>
              </a:rPr>
              <a:t>.</a:t>
            </a:r>
            <a:br>
              <a:rPr lang="en-US" sz="6000" dirty="0">
                <a:solidFill>
                  <a:schemeClr val="accent5">
                    <a:lumMod val="60000"/>
                    <a:lumOff val="40000"/>
                  </a:schemeClr>
                </a:solidFill>
                <a:latin typeface="Avenir Next" panose="020B0503020202020204" pitchFamily="34" charset="0"/>
              </a:rPr>
            </a:br>
            <a:endParaRPr lang="en-US" sz="6000" dirty="0">
              <a:solidFill>
                <a:schemeClr val="accent5">
                  <a:lumMod val="60000"/>
                  <a:lumOff val="40000"/>
                </a:schemeClr>
              </a:solidFill>
              <a:latin typeface="Avenir Next" panose="020B0503020202020204" pitchFamily="34"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8857B029-DC91-BC4D-A0B9-6C5D8A54BD87}"/>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43535766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F88DF17-944E-884F-A885-1A5D5E2B7971}"/>
              </a:ext>
            </a:extLst>
          </p:cNvPr>
          <p:cNvSpPr>
            <a:spLocks noGrp="1"/>
          </p:cNvSpPr>
          <p:nvPr>
            <p:ph idx="1"/>
          </p:nvPr>
        </p:nvSpPr>
        <p:spPr>
          <a:xfrm>
            <a:off x="371114" y="2439106"/>
            <a:ext cx="5584841" cy="4282963"/>
          </a:xfrm>
        </p:spPr>
        <p:txBody>
          <a:bodyPr>
            <a:normAutofit lnSpcReduction="10000"/>
          </a:bodyPr>
          <a:lstStyle/>
          <a:p>
            <a:pPr>
              <a:lnSpc>
                <a:spcPct val="100000"/>
              </a:lnSpc>
            </a:pPr>
            <a:r>
              <a:rPr lang="en-US" sz="2400" dirty="0"/>
              <a:t>God has generously endowed you with unique gifts and talents.</a:t>
            </a:r>
          </a:p>
          <a:p>
            <a:pPr>
              <a:lnSpc>
                <a:spcPct val="100000"/>
              </a:lnSpc>
            </a:pPr>
            <a:r>
              <a:rPr lang="en-US" sz="2400" dirty="0"/>
              <a:t>Make use of them or you run the risk of losing them.</a:t>
            </a:r>
          </a:p>
          <a:p>
            <a:pPr marL="0" indent="0">
              <a:lnSpc>
                <a:spcPct val="100000"/>
              </a:lnSpc>
              <a:buNone/>
            </a:pPr>
            <a:endParaRPr lang="en-US" sz="2400" dirty="0"/>
          </a:p>
          <a:p>
            <a:pPr marL="0" indent="0" algn="ctr">
              <a:lnSpc>
                <a:spcPct val="100000"/>
              </a:lnSpc>
              <a:buNone/>
            </a:pPr>
            <a:r>
              <a:rPr lang="en-US" sz="2400" dirty="0"/>
              <a:t>“Use your gifts faithfully,</a:t>
            </a:r>
          </a:p>
          <a:p>
            <a:pPr marL="0" indent="0" algn="ctr">
              <a:lnSpc>
                <a:spcPct val="100000"/>
              </a:lnSpc>
              <a:buNone/>
            </a:pPr>
            <a:r>
              <a:rPr lang="en-US" sz="2400" dirty="0"/>
              <a:t>and they shall be enlarged;</a:t>
            </a:r>
          </a:p>
          <a:p>
            <a:pPr marL="0" indent="0" algn="ctr">
              <a:lnSpc>
                <a:spcPct val="100000"/>
              </a:lnSpc>
              <a:buNone/>
            </a:pPr>
            <a:r>
              <a:rPr lang="en-US" sz="2400" dirty="0"/>
              <a:t>practice what you know,</a:t>
            </a:r>
          </a:p>
          <a:p>
            <a:pPr marL="0" indent="0" algn="ctr">
              <a:lnSpc>
                <a:spcPct val="100000"/>
              </a:lnSpc>
              <a:buNone/>
            </a:pPr>
            <a:r>
              <a:rPr lang="en-US" sz="2400" dirty="0"/>
              <a:t>and you shall attain to higher knowledge.”</a:t>
            </a:r>
          </a:p>
          <a:p>
            <a:pPr marL="0" indent="0" algn="ctr">
              <a:lnSpc>
                <a:spcPct val="100000"/>
              </a:lnSpc>
              <a:buNone/>
            </a:pPr>
            <a:r>
              <a:rPr lang="en-US" sz="1900" i="1" dirty="0">
                <a:latin typeface="Book Antiqua" panose="02040602050305030304" pitchFamily="18" charset="0"/>
              </a:rPr>
              <a:t>Sir Edwin Arnold, nineteenth-century poet</a:t>
            </a:r>
          </a:p>
        </p:txBody>
      </p:sp>
      <p:pic>
        <p:nvPicPr>
          <p:cNvPr id="4" name="Content Placeholder 3">
            <a:extLst>
              <a:ext uri="{FF2B5EF4-FFF2-40B4-BE49-F238E27FC236}">
                <a16:creationId xmlns:a16="http://schemas.microsoft.com/office/drawing/2014/main" id="{CF1BDA22-412A-864A-889E-CD43CEF1B5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898146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3A11B-8C25-004F-9710-BCED559274E8}"/>
              </a:ext>
            </a:extLst>
          </p:cNvPr>
          <p:cNvSpPr>
            <a:spLocks noGrp="1"/>
          </p:cNvSpPr>
          <p:nvPr>
            <p:ph type="title"/>
          </p:nvPr>
        </p:nvSpPr>
        <p:spPr>
          <a:xfrm>
            <a:off x="6746628" y="1783959"/>
            <a:ext cx="5115858" cy="2889114"/>
          </a:xfrm>
        </p:spPr>
        <p:txBody>
          <a:bodyPr vert="horz" lIns="91440" tIns="45720" rIns="91440" bIns="45720" rtlCol="0" anchor="b">
            <a:normAutofit/>
          </a:bodyPr>
          <a:lstStyle/>
          <a:p>
            <a:pPr algn="ctr">
              <a:lnSpc>
                <a:spcPct val="100000"/>
              </a:lnSpc>
            </a:pPr>
            <a:r>
              <a:rPr lang="en-US" sz="4800" b="1" dirty="0">
                <a:latin typeface="Avenir Next" panose="020B0503020202020204" pitchFamily="34" charset="0"/>
              </a:rPr>
              <a:t>17. MEDITATE </a:t>
            </a:r>
            <a:r>
              <a:rPr lang="en-US" sz="6000" b="1" i="1" dirty="0">
                <a:solidFill>
                  <a:schemeClr val="accent5">
                    <a:lumMod val="60000"/>
                    <a:lumOff val="40000"/>
                  </a:schemeClr>
                </a:solidFill>
                <a:latin typeface="Book Antiqua" panose="02040602050305030304" pitchFamily="18" charset="0"/>
              </a:rPr>
              <a:t>on scripture.</a:t>
            </a:r>
            <a:br>
              <a:rPr lang="en-US" sz="6000" i="1" dirty="0">
                <a:solidFill>
                  <a:schemeClr val="accent5">
                    <a:lumMod val="60000"/>
                    <a:lumOff val="40000"/>
                  </a:schemeClr>
                </a:solidFill>
                <a:latin typeface="Book Antiqua" panose="02040602050305030304" pitchFamily="18" charset="0"/>
              </a:rPr>
            </a:br>
            <a:endParaRPr lang="en-US" sz="60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CA3F3A96-5ED0-2D43-9354-5707610F86E0}"/>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04306427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9EA2A089-2347-054C-8633-5EA17EE3EDAA}"/>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2"/>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8334825D-C44A-3E4F-B808-B0A51FD7B527}"/>
              </a:ext>
            </a:extLst>
          </p:cNvPr>
          <p:cNvSpPr>
            <a:spLocks noGrp="1"/>
          </p:cNvSpPr>
          <p:nvPr>
            <p:ph idx="1"/>
          </p:nvPr>
        </p:nvSpPr>
        <p:spPr>
          <a:xfrm>
            <a:off x="693784" y="360218"/>
            <a:ext cx="4706803" cy="6090009"/>
          </a:xfrm>
        </p:spPr>
        <p:txBody>
          <a:bodyPr anchor="ctr">
            <a:normAutofit/>
          </a:bodyPr>
          <a:lstStyle/>
          <a:p>
            <a:pPr>
              <a:lnSpc>
                <a:spcPct val="100000"/>
              </a:lnSpc>
            </a:pPr>
            <a:r>
              <a:rPr lang="en-US" sz="2400" dirty="0">
                <a:solidFill>
                  <a:srgbClr val="000000"/>
                </a:solidFill>
              </a:rPr>
              <a:t>Make it a habit to read and study your Bible in a regular, disciplined way.</a:t>
            </a:r>
          </a:p>
          <a:p>
            <a:pPr>
              <a:lnSpc>
                <a:spcPct val="100000"/>
              </a:lnSpc>
            </a:pPr>
            <a:r>
              <a:rPr lang="en-US" sz="2400" dirty="0">
                <a:solidFill>
                  <a:srgbClr val="000000"/>
                </a:solidFill>
              </a:rPr>
              <a:t>Highlight verses that speak to you.</a:t>
            </a:r>
          </a:p>
          <a:p>
            <a:pPr>
              <a:lnSpc>
                <a:spcPct val="100000"/>
              </a:lnSpc>
            </a:pPr>
            <a:r>
              <a:rPr lang="en-US" sz="2400" dirty="0">
                <a:solidFill>
                  <a:srgbClr val="000000"/>
                </a:solidFill>
              </a:rPr>
              <a:t>Meditate on those words.</a:t>
            </a:r>
          </a:p>
          <a:p>
            <a:pPr>
              <a:lnSpc>
                <a:spcPct val="100000"/>
              </a:lnSpc>
            </a:pPr>
            <a:r>
              <a:rPr lang="en-US" sz="2400" dirty="0">
                <a:solidFill>
                  <a:srgbClr val="000000"/>
                </a:solidFill>
              </a:rPr>
              <a:t>Memorize some of the passages so you can recall them from memory in the future.</a:t>
            </a:r>
          </a:p>
        </p:txBody>
      </p:sp>
    </p:spTree>
    <p:extLst>
      <p:ext uri="{BB962C8B-B14F-4D97-AF65-F5344CB8AC3E}">
        <p14:creationId xmlns:p14="http://schemas.microsoft.com/office/powerpoint/2010/main" val="754138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A5E62-7145-F541-87A3-141B0B013155}"/>
              </a:ext>
            </a:extLst>
          </p:cNvPr>
          <p:cNvSpPr>
            <a:spLocks noGrp="1"/>
          </p:cNvSpPr>
          <p:nvPr>
            <p:ph type="title"/>
          </p:nvPr>
        </p:nvSpPr>
        <p:spPr>
          <a:xfrm>
            <a:off x="6746628" y="1783959"/>
            <a:ext cx="4645250" cy="2889114"/>
          </a:xfrm>
        </p:spPr>
        <p:txBody>
          <a:bodyPr vert="horz" lIns="91440" tIns="45720" rIns="91440" bIns="45720" rtlCol="0" anchor="b">
            <a:normAutofit/>
          </a:bodyPr>
          <a:lstStyle/>
          <a:p>
            <a:pPr algn="ctr">
              <a:lnSpc>
                <a:spcPct val="100000"/>
              </a:lnSpc>
            </a:pPr>
            <a:r>
              <a:rPr lang="en-US" sz="6000" b="1" dirty="0">
                <a:latin typeface="Avenir Next" panose="020B0503020202020204" pitchFamily="34" charset="0"/>
              </a:rPr>
              <a:t>18. BE </a:t>
            </a:r>
            <a:r>
              <a:rPr lang="en-US" sz="6000" b="1" i="1" dirty="0">
                <a:solidFill>
                  <a:schemeClr val="accent5">
                    <a:lumMod val="60000"/>
                    <a:lumOff val="40000"/>
                  </a:schemeClr>
                </a:solidFill>
                <a:latin typeface="Book Antiqua" panose="02040602050305030304" pitchFamily="18" charset="0"/>
              </a:rPr>
              <a:t>reliable.</a:t>
            </a:r>
            <a:r>
              <a:rPr lang="en-US" sz="6000" dirty="0">
                <a:effectLst/>
                <a:latin typeface="Avenir Next" panose="020B0503020202020204" pitchFamily="34" charset="0"/>
              </a:rPr>
              <a:t> </a:t>
            </a:r>
            <a:endParaRPr lang="en-US" sz="6000" dirty="0">
              <a:latin typeface="Avenir Next" panose="020B0503020202020204" pitchFamily="34"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231A3E40-D240-D541-A0B1-3A900495012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863092202"/>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BDC9CC3D-B0F3-F14C-9852-2CB7DD167CC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5797543" y="10"/>
            <a:ext cx="6394152" cy="6857990"/>
          </a:xfrm>
          <a:prstGeom prst="rect">
            <a:avLst/>
          </a:prstGeom>
        </p:spPr>
      </p:pic>
      <p:pic>
        <p:nvPicPr>
          <p:cNvPr id="16" name="Picture 1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3345788B-F129-A543-93FD-6076CA42950B}"/>
              </a:ext>
            </a:extLst>
          </p:cNvPr>
          <p:cNvSpPr>
            <a:spLocks noGrp="1"/>
          </p:cNvSpPr>
          <p:nvPr>
            <p:ph idx="1"/>
          </p:nvPr>
        </p:nvSpPr>
        <p:spPr>
          <a:xfrm>
            <a:off x="804997" y="623455"/>
            <a:ext cx="4706803" cy="5437518"/>
          </a:xfrm>
        </p:spPr>
        <p:txBody>
          <a:bodyPr anchor="ctr">
            <a:normAutofit/>
          </a:bodyPr>
          <a:lstStyle/>
          <a:p>
            <a:pPr>
              <a:lnSpc>
                <a:spcPct val="100000"/>
              </a:lnSpc>
            </a:pPr>
            <a:r>
              <a:rPr lang="en-US" sz="2400" dirty="0">
                <a:solidFill>
                  <a:srgbClr val="000000"/>
                </a:solidFill>
              </a:rPr>
              <a:t>Do what you say you will—whether it’s convenient or not.</a:t>
            </a:r>
          </a:p>
          <a:p>
            <a:pPr>
              <a:lnSpc>
                <a:spcPct val="100000"/>
              </a:lnSpc>
            </a:pPr>
            <a:r>
              <a:rPr lang="en-US" sz="2400" dirty="0">
                <a:solidFill>
                  <a:srgbClr val="000000"/>
                </a:solidFill>
              </a:rPr>
              <a:t>Follow through on all your commitments, large and small.</a:t>
            </a:r>
          </a:p>
          <a:p>
            <a:pPr>
              <a:lnSpc>
                <a:spcPct val="100000"/>
              </a:lnSpc>
            </a:pPr>
            <a:r>
              <a:rPr lang="en-US" sz="2400" dirty="0">
                <a:solidFill>
                  <a:srgbClr val="000000"/>
                </a:solidFill>
              </a:rPr>
              <a:t>By your actions, show others you are a person who can be trusted and counted upon.</a:t>
            </a:r>
          </a:p>
        </p:txBody>
      </p:sp>
    </p:spTree>
    <p:extLst>
      <p:ext uri="{BB962C8B-B14F-4D97-AF65-F5344CB8AC3E}">
        <p14:creationId xmlns:p14="http://schemas.microsoft.com/office/powerpoint/2010/main" val="2076060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6BBAD-1A1F-9248-8079-4135DFDB9349}"/>
              </a:ext>
            </a:extLst>
          </p:cNvPr>
          <p:cNvSpPr>
            <a:spLocks noGrp="1"/>
          </p:cNvSpPr>
          <p:nvPr>
            <p:ph type="title"/>
          </p:nvPr>
        </p:nvSpPr>
        <p:spPr>
          <a:xfrm>
            <a:off x="6326659" y="1783958"/>
            <a:ext cx="5647037" cy="3801295"/>
          </a:xfrm>
        </p:spPr>
        <p:txBody>
          <a:bodyPr vert="horz" lIns="91440" tIns="45720" rIns="91440" bIns="45720" rtlCol="0" anchor="b">
            <a:normAutofit/>
          </a:bodyPr>
          <a:lstStyle/>
          <a:p>
            <a:pPr algn="ctr">
              <a:lnSpc>
                <a:spcPct val="100000"/>
              </a:lnSpc>
            </a:pPr>
            <a:r>
              <a:rPr lang="en-US" sz="4700" b="1" dirty="0">
                <a:latin typeface="Avenir Next" panose="020B0503020202020204" pitchFamily="34" charset="0"/>
              </a:rPr>
              <a:t>19. ASK GOD TO MAKE YOU A </a:t>
            </a:r>
            <a:r>
              <a:rPr lang="en-US" sz="4800" b="1" i="1" dirty="0">
                <a:solidFill>
                  <a:schemeClr val="accent5">
                    <a:lumMod val="60000"/>
                    <a:lumOff val="40000"/>
                  </a:schemeClr>
                </a:solidFill>
                <a:latin typeface="Book Antiqua" panose="02040602050305030304" pitchFamily="18" charset="0"/>
              </a:rPr>
              <a:t>blessing today.</a:t>
            </a:r>
            <a:br>
              <a:rPr lang="en-US" sz="4800" i="1" dirty="0">
                <a:solidFill>
                  <a:schemeClr val="accent5">
                    <a:lumMod val="60000"/>
                    <a:lumOff val="40000"/>
                  </a:schemeClr>
                </a:solidFill>
                <a:latin typeface="Book Antiqua" panose="02040602050305030304" pitchFamily="18" charset="0"/>
              </a:rPr>
            </a:br>
            <a:endParaRPr lang="en-US" sz="4700" i="1" dirty="0">
              <a:solidFill>
                <a:schemeClr val="accent5">
                  <a:lumMod val="60000"/>
                  <a:lumOff val="40000"/>
                </a:schemeClr>
              </a:solidFill>
              <a:latin typeface="Book Antiqua" panose="02040602050305030304" pitchFamily="18" charset="0"/>
            </a:endParaRP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5">
            <a:extLst>
              <a:ext uri="{FF2B5EF4-FFF2-40B4-BE49-F238E27FC236}">
                <a16:creationId xmlns:a16="http://schemas.microsoft.com/office/drawing/2014/main" id="{E9C8DFE3-A2A5-814C-9D8F-A6025227ECAB}"/>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2099210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090FC2-E5F4-FB44-8217-54A00EB9B707}"/>
              </a:ext>
            </a:extLst>
          </p:cNvPr>
          <p:cNvSpPr>
            <a:spLocks noGrp="1"/>
          </p:cNvSpPr>
          <p:nvPr>
            <p:ph idx="1"/>
          </p:nvPr>
        </p:nvSpPr>
        <p:spPr>
          <a:xfrm>
            <a:off x="655321" y="2575034"/>
            <a:ext cx="5120113" cy="3462228"/>
          </a:xfrm>
        </p:spPr>
        <p:txBody>
          <a:bodyPr>
            <a:normAutofit/>
          </a:bodyPr>
          <a:lstStyle/>
          <a:p>
            <a:pPr marL="0" indent="0">
              <a:lnSpc>
                <a:spcPct val="100000"/>
              </a:lnSpc>
              <a:buNone/>
            </a:pPr>
            <a:r>
              <a:rPr lang="en-US" sz="2400" dirty="0"/>
              <a:t>“Rivers of living water</a:t>
            </a:r>
          </a:p>
          <a:p>
            <a:pPr marL="0" indent="0">
              <a:lnSpc>
                <a:spcPct val="100000"/>
              </a:lnSpc>
              <a:buNone/>
            </a:pPr>
            <a:r>
              <a:rPr lang="en-US" sz="2400" dirty="0"/>
              <a:t>will flow from the heart</a:t>
            </a:r>
          </a:p>
          <a:p>
            <a:pPr marL="0" indent="0">
              <a:lnSpc>
                <a:spcPct val="100000"/>
              </a:lnSpc>
              <a:buNone/>
            </a:pPr>
            <a:r>
              <a:rPr lang="en-US" sz="2400" dirty="0"/>
              <a:t>of anyone who believes in me.”</a:t>
            </a:r>
          </a:p>
          <a:p>
            <a:pPr marL="0" indent="0">
              <a:lnSpc>
                <a:spcPct val="100000"/>
              </a:lnSpc>
              <a:buNone/>
            </a:pPr>
            <a:r>
              <a:rPr lang="en-US" sz="2400" dirty="0"/>
              <a:t>John 7:38, margin</a:t>
            </a:r>
          </a:p>
          <a:p>
            <a:pPr>
              <a:lnSpc>
                <a:spcPct val="100000"/>
              </a:lnSpc>
            </a:pPr>
            <a:endParaRPr lang="en-US" sz="2400" dirty="0"/>
          </a:p>
          <a:p>
            <a:pPr>
              <a:lnSpc>
                <a:spcPct val="100000"/>
              </a:lnSpc>
            </a:pPr>
            <a:r>
              <a:rPr lang="en-US" sz="2400" i="1" dirty="0">
                <a:latin typeface="Book Antiqua" panose="02040602050305030304" pitchFamily="18" charset="0"/>
              </a:rPr>
              <a:t>Allow blessings to flow through you and on to others.</a:t>
            </a:r>
          </a:p>
        </p:txBody>
      </p:sp>
      <p:pic>
        <p:nvPicPr>
          <p:cNvPr id="6" name="Content Placeholder 3">
            <a:extLst>
              <a:ext uri="{FF2B5EF4-FFF2-40B4-BE49-F238E27FC236}">
                <a16:creationId xmlns:a16="http://schemas.microsoft.com/office/drawing/2014/main" id="{17C15D35-84E3-A147-88AE-6762AF2E30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Rectangle 6">
            <a:extLst>
              <a:ext uri="{FF2B5EF4-FFF2-40B4-BE49-F238E27FC236}">
                <a16:creationId xmlns:a16="http://schemas.microsoft.com/office/drawing/2014/main" id="{7F015004-2FC4-714C-856C-BD11BABE2D4C}"/>
              </a:ext>
            </a:extLst>
          </p:cNvPr>
          <p:cNvSpPr/>
          <p:nvPr/>
        </p:nvSpPr>
        <p:spPr>
          <a:xfrm>
            <a:off x="350285" y="1707348"/>
            <a:ext cx="5251181" cy="584775"/>
          </a:xfrm>
          <a:prstGeom prst="rect">
            <a:avLst/>
          </a:prstGeom>
        </p:spPr>
        <p:txBody>
          <a:bodyPr wrap="none">
            <a:spAutoFit/>
          </a:bodyPr>
          <a:lstStyle/>
          <a:p>
            <a:r>
              <a:rPr lang="en-US" sz="3200" dirty="0">
                <a:latin typeface="Avenir Next" panose="020B0503020202020204" pitchFamily="34" charset="0"/>
              </a:rPr>
              <a:t>RIVERS OF </a:t>
            </a:r>
            <a:r>
              <a:rPr lang="en-US" sz="3200" b="1" dirty="0">
                <a:latin typeface="Avenir Next" panose="020B0503020202020204" pitchFamily="34" charset="0"/>
              </a:rPr>
              <a:t>LIVING WATER</a:t>
            </a:r>
          </a:p>
        </p:txBody>
      </p:sp>
    </p:spTree>
    <p:extLst>
      <p:ext uri="{BB962C8B-B14F-4D97-AF65-F5344CB8AC3E}">
        <p14:creationId xmlns:p14="http://schemas.microsoft.com/office/powerpoint/2010/main" val="73293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5EFDDC3-A031-FE4C-B1C7-31D00B68566D}"/>
              </a:ext>
            </a:extLst>
          </p:cNvPr>
          <p:cNvSpPr>
            <a:spLocks noGrp="1"/>
          </p:cNvSpPr>
          <p:nvPr>
            <p:ph idx="1"/>
          </p:nvPr>
        </p:nvSpPr>
        <p:spPr>
          <a:xfrm>
            <a:off x="482325" y="2488535"/>
            <a:ext cx="5120113" cy="4147042"/>
          </a:xfrm>
        </p:spPr>
        <p:txBody>
          <a:bodyPr>
            <a:normAutofit/>
          </a:bodyPr>
          <a:lstStyle/>
          <a:p>
            <a:pPr>
              <a:lnSpc>
                <a:spcPct val="100000"/>
              </a:lnSpc>
            </a:pPr>
            <a:r>
              <a:rPr lang="en-US" sz="2000" dirty="0"/>
              <a:t>A way to grow in wonder and amazement is by asking God to turn your life into a blessing.</a:t>
            </a:r>
          </a:p>
          <a:p>
            <a:pPr>
              <a:lnSpc>
                <a:spcPct val="100000"/>
              </a:lnSpc>
            </a:pPr>
            <a:r>
              <a:rPr lang="en-US" sz="2000" dirty="0"/>
              <a:t>Do this each morning before resuming your daily activities.</a:t>
            </a:r>
          </a:p>
          <a:p>
            <a:pPr>
              <a:lnSpc>
                <a:spcPct val="100000"/>
              </a:lnSpc>
            </a:pPr>
            <a:r>
              <a:rPr lang="en-US" sz="2000" dirty="0"/>
              <a:t>Offer a short, simple prayer: “Dear God, on this day make my life a blessing to someone, somewhere.”</a:t>
            </a:r>
          </a:p>
          <a:p>
            <a:pPr>
              <a:lnSpc>
                <a:spcPct val="100000"/>
              </a:lnSpc>
            </a:pPr>
            <a:r>
              <a:rPr lang="en-US" sz="2000" dirty="0"/>
              <a:t>Pay close attention to every person you encounter during the day, as God will honor your prayer, sometimes in surprising ways.</a:t>
            </a:r>
          </a:p>
        </p:txBody>
      </p:sp>
      <p:pic>
        <p:nvPicPr>
          <p:cNvPr id="4" name="Content Placeholder 5">
            <a:extLst>
              <a:ext uri="{FF2B5EF4-FFF2-40B4-BE49-F238E27FC236}">
                <a16:creationId xmlns:a16="http://schemas.microsoft.com/office/drawing/2014/main" id="{7ACD5878-D4FF-4444-B286-B599E39585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636774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867B0-813C-AF40-95E3-346AE8B965F9}"/>
              </a:ext>
            </a:extLst>
          </p:cNvPr>
          <p:cNvSpPr>
            <a:spLocks noGrp="1"/>
          </p:cNvSpPr>
          <p:nvPr>
            <p:ph type="title"/>
          </p:nvPr>
        </p:nvSpPr>
        <p:spPr>
          <a:xfrm>
            <a:off x="5931247" y="2117593"/>
            <a:ext cx="6251467" cy="2889114"/>
          </a:xfrm>
        </p:spPr>
        <p:txBody>
          <a:bodyPr vert="horz" lIns="91440" tIns="45720" rIns="91440" bIns="45720" rtlCol="0" anchor="b">
            <a:normAutofit/>
          </a:bodyPr>
          <a:lstStyle/>
          <a:p>
            <a:pPr algn="ctr">
              <a:lnSpc>
                <a:spcPct val="100000"/>
              </a:lnSpc>
            </a:pPr>
            <a:r>
              <a:rPr lang="en-US" sz="5400" b="1" dirty="0">
                <a:latin typeface="Avenir Next" panose="020B0503020202020204" pitchFamily="34" charset="0"/>
              </a:rPr>
              <a:t>20. SPEND TIME </a:t>
            </a:r>
            <a:r>
              <a:rPr lang="en-US" sz="5400" b="1" i="1" dirty="0">
                <a:solidFill>
                  <a:schemeClr val="accent5">
                    <a:lumMod val="60000"/>
                    <a:lumOff val="40000"/>
                  </a:schemeClr>
                </a:solidFill>
                <a:latin typeface="Book Antiqua" panose="02040602050305030304" pitchFamily="18" charset="0"/>
              </a:rPr>
              <a:t>in nature.</a:t>
            </a:r>
            <a:br>
              <a:rPr lang="en-US" sz="5400" i="1" dirty="0">
                <a:solidFill>
                  <a:schemeClr val="accent5">
                    <a:lumMod val="60000"/>
                    <a:lumOff val="40000"/>
                  </a:schemeClr>
                </a:solidFill>
                <a:latin typeface="Book Antiqua" panose="02040602050305030304" pitchFamily="18" charset="0"/>
              </a:rPr>
            </a:br>
            <a:endParaRPr lang="en-US" sz="54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B2D01E40-BC62-2948-A8DA-4CED1F6A6B9A}"/>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2" b="-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8" name="Content Placeholder 3">
            <a:extLst>
              <a:ext uri="{FF2B5EF4-FFF2-40B4-BE49-F238E27FC236}">
                <a16:creationId xmlns:a16="http://schemas.microsoft.com/office/drawing/2014/main" id="{ED882FB5-1C2A-5D48-B237-67CB1E2966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b="-2"/>
          <a:stretch/>
        </p:blipFill>
        <p:spPr>
          <a:xfrm>
            <a:off x="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844234823"/>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275B8638-9730-2F4F-84C1-348FD2E58E2E}"/>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88D379BA-CE69-B746-B5BF-6854D42A0C28}"/>
              </a:ext>
            </a:extLst>
          </p:cNvPr>
          <p:cNvSpPr>
            <a:spLocks noGrp="1"/>
          </p:cNvSpPr>
          <p:nvPr>
            <p:ph idx="1"/>
          </p:nvPr>
        </p:nvSpPr>
        <p:spPr>
          <a:xfrm>
            <a:off x="832706" y="498761"/>
            <a:ext cx="4706803" cy="5988536"/>
          </a:xfrm>
        </p:spPr>
        <p:txBody>
          <a:bodyPr anchor="ctr">
            <a:normAutofit lnSpcReduction="10000"/>
          </a:bodyPr>
          <a:lstStyle/>
          <a:p>
            <a:pPr>
              <a:lnSpc>
                <a:spcPct val="110000"/>
              </a:lnSpc>
            </a:pPr>
            <a:r>
              <a:rPr lang="en-US" sz="2000" dirty="0">
                <a:solidFill>
                  <a:srgbClr val="000000"/>
                </a:solidFill>
              </a:rPr>
              <a:t>Psalm writers gleaned spiritual lessons from their time in nature.</a:t>
            </a:r>
          </a:p>
          <a:p>
            <a:pPr marL="0" indent="0">
              <a:lnSpc>
                <a:spcPct val="110000"/>
              </a:lnSpc>
              <a:buNone/>
            </a:pPr>
            <a:r>
              <a:rPr lang="en-US" sz="2000" dirty="0">
                <a:solidFill>
                  <a:srgbClr val="000000"/>
                </a:solidFill>
              </a:rPr>
              <a:t>“The heavens tell of the glory of God. The skies display his marvelous craftmanship.” Psalm 19:1</a:t>
            </a:r>
          </a:p>
          <a:p>
            <a:pPr marL="0" indent="0">
              <a:lnSpc>
                <a:spcPct val="110000"/>
              </a:lnSpc>
              <a:buNone/>
            </a:pPr>
            <a:endParaRPr lang="en-US" sz="2000" dirty="0">
              <a:solidFill>
                <a:srgbClr val="000000"/>
              </a:solidFill>
            </a:endParaRPr>
          </a:p>
          <a:p>
            <a:pPr marL="0" indent="0">
              <a:lnSpc>
                <a:spcPct val="110000"/>
              </a:lnSpc>
              <a:buNone/>
            </a:pPr>
            <a:r>
              <a:rPr lang="en-US" sz="2000" dirty="0">
                <a:solidFill>
                  <a:srgbClr val="000000"/>
                </a:solidFill>
              </a:rPr>
              <a:t>“When I look at the night sky and see the work of your fingers—the moon and start you have set in place—what are mortals that you should think of us, mere humans that you should care for us?” Psalm 8:3, 4</a:t>
            </a:r>
          </a:p>
          <a:p>
            <a:pPr marL="0" indent="0">
              <a:lnSpc>
                <a:spcPct val="110000"/>
              </a:lnSpc>
              <a:buNone/>
            </a:pPr>
            <a:endParaRPr lang="en-US" sz="2000" dirty="0">
              <a:solidFill>
                <a:srgbClr val="000000"/>
              </a:solidFill>
            </a:endParaRPr>
          </a:p>
          <a:p>
            <a:pPr marL="0" indent="0">
              <a:lnSpc>
                <a:spcPct val="110000"/>
              </a:lnSpc>
              <a:buNone/>
            </a:pPr>
            <a:r>
              <a:rPr lang="en-US" sz="2000" dirty="0">
                <a:solidFill>
                  <a:srgbClr val="000000"/>
                </a:solidFill>
              </a:rPr>
              <a:t>“Mountains rose and valleys sank to the levels you decreed. Then you set a firm boundary for the seas, so they would never again cover the earth.” Psalm 104:8, 9</a:t>
            </a:r>
          </a:p>
        </p:txBody>
      </p:sp>
    </p:spTree>
    <p:extLst>
      <p:ext uri="{BB962C8B-B14F-4D97-AF65-F5344CB8AC3E}">
        <p14:creationId xmlns:p14="http://schemas.microsoft.com/office/powerpoint/2010/main" val="1957115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8172-D5A6-8A4B-8F61-3AF7D346A2DE}"/>
              </a:ext>
            </a:extLst>
          </p:cNvPr>
          <p:cNvSpPr>
            <a:spLocks noGrp="1"/>
          </p:cNvSpPr>
          <p:nvPr>
            <p:ph type="title"/>
          </p:nvPr>
        </p:nvSpPr>
        <p:spPr>
          <a:xfrm>
            <a:off x="6746628" y="1783958"/>
            <a:ext cx="4645250" cy="3764225"/>
          </a:xfrm>
        </p:spPr>
        <p:txBody>
          <a:bodyPr vert="horz" lIns="91440" tIns="45720" rIns="91440" bIns="45720" rtlCol="0" anchor="b">
            <a:normAutofit fontScale="90000"/>
          </a:bodyPr>
          <a:lstStyle/>
          <a:p>
            <a:pPr algn="ctr">
              <a:lnSpc>
                <a:spcPct val="100000"/>
              </a:lnSpc>
            </a:pPr>
            <a:r>
              <a:rPr lang="en-US" sz="5100" b="1" dirty="0">
                <a:latin typeface="Avenir Next" panose="020B0503020202020204" pitchFamily="34" charset="0"/>
              </a:rPr>
              <a:t>21. EXERCISE YOUR POWER </a:t>
            </a:r>
            <a:r>
              <a:rPr lang="en-US" sz="6000" b="1" i="1" dirty="0">
                <a:solidFill>
                  <a:schemeClr val="accent5">
                    <a:lumMod val="60000"/>
                    <a:lumOff val="40000"/>
                  </a:schemeClr>
                </a:solidFill>
                <a:latin typeface="Book Antiqua" panose="02040602050305030304" pitchFamily="18" charset="0"/>
              </a:rPr>
              <a:t>of choice.</a:t>
            </a:r>
            <a:br>
              <a:rPr lang="en-US" sz="6000" i="1" dirty="0">
                <a:solidFill>
                  <a:schemeClr val="accent5">
                    <a:lumMod val="60000"/>
                    <a:lumOff val="40000"/>
                  </a:schemeClr>
                </a:solidFill>
                <a:latin typeface="Book Antiqua" panose="02040602050305030304" pitchFamily="18" charset="0"/>
              </a:rPr>
            </a:br>
            <a:endParaRPr lang="en-US" sz="5100" i="1" dirty="0">
              <a:solidFill>
                <a:schemeClr val="accent5">
                  <a:lumMod val="60000"/>
                  <a:lumOff val="40000"/>
                </a:schemeClr>
              </a:solidFill>
              <a:latin typeface="Book Antiqua" panose="02040602050305030304" pitchFamily="18" charset="0"/>
            </a:endParaRP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6193A15B-2362-BA4A-AC78-F68F20775EE6}"/>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2" b="-2"/>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024360158"/>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F9057A60-73D1-5742-B5F7-D1DB4C2C0ED3}"/>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543" y="10"/>
            <a:ext cx="6394152" cy="6857990"/>
          </a:xfrm>
          <a:prstGeom prst="rect">
            <a:avLst/>
          </a:prstGeom>
        </p:spPr>
      </p:pic>
      <p:pic>
        <p:nvPicPr>
          <p:cNvPr id="11" name="Picture 1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3" name="Content Placeholder 2">
            <a:extLst>
              <a:ext uri="{FF2B5EF4-FFF2-40B4-BE49-F238E27FC236}">
                <a16:creationId xmlns:a16="http://schemas.microsoft.com/office/drawing/2014/main" id="{0BC77901-9632-D345-A273-8CEC1FEB694F}"/>
              </a:ext>
            </a:extLst>
          </p:cNvPr>
          <p:cNvSpPr>
            <a:spLocks noGrp="1"/>
          </p:cNvSpPr>
          <p:nvPr>
            <p:ph idx="1"/>
          </p:nvPr>
        </p:nvSpPr>
        <p:spPr>
          <a:xfrm>
            <a:off x="804997" y="471055"/>
            <a:ext cx="4706803" cy="5589918"/>
          </a:xfrm>
        </p:spPr>
        <p:txBody>
          <a:bodyPr anchor="ctr">
            <a:normAutofit/>
          </a:bodyPr>
          <a:lstStyle/>
          <a:p>
            <a:pPr>
              <a:lnSpc>
                <a:spcPct val="100000"/>
              </a:lnSpc>
            </a:pPr>
            <a:r>
              <a:rPr lang="en-US" sz="2400" dirty="0">
                <a:solidFill>
                  <a:srgbClr val="000000"/>
                </a:solidFill>
              </a:rPr>
              <a:t>You always have freedom to choose, no matter what happens to you.</a:t>
            </a:r>
          </a:p>
          <a:p>
            <a:pPr lvl="1">
              <a:lnSpc>
                <a:spcPct val="100000"/>
              </a:lnSpc>
            </a:pPr>
            <a:r>
              <a:rPr lang="en-US" dirty="0">
                <a:solidFill>
                  <a:srgbClr val="000000"/>
                </a:solidFill>
              </a:rPr>
              <a:t>Select joy over despair.</a:t>
            </a:r>
          </a:p>
          <a:p>
            <a:pPr lvl="1">
              <a:lnSpc>
                <a:spcPct val="100000"/>
              </a:lnSpc>
            </a:pPr>
            <a:r>
              <a:rPr lang="en-US" dirty="0">
                <a:solidFill>
                  <a:srgbClr val="000000"/>
                </a:solidFill>
              </a:rPr>
              <a:t>Select love over hate.</a:t>
            </a:r>
          </a:p>
          <a:p>
            <a:pPr lvl="1">
              <a:lnSpc>
                <a:spcPct val="100000"/>
              </a:lnSpc>
            </a:pPr>
            <a:r>
              <a:rPr lang="en-US" dirty="0">
                <a:solidFill>
                  <a:srgbClr val="000000"/>
                </a:solidFill>
              </a:rPr>
              <a:t>Select forgiveness over revenge.</a:t>
            </a:r>
          </a:p>
          <a:p>
            <a:pPr lvl="1">
              <a:lnSpc>
                <a:spcPct val="100000"/>
              </a:lnSpc>
            </a:pPr>
            <a:r>
              <a:rPr lang="en-US" dirty="0">
                <a:solidFill>
                  <a:srgbClr val="000000"/>
                </a:solidFill>
              </a:rPr>
              <a:t>Select growth over stagnation.</a:t>
            </a:r>
          </a:p>
          <a:p>
            <a:pPr>
              <a:lnSpc>
                <a:spcPct val="100000"/>
              </a:lnSpc>
            </a:pPr>
            <a:r>
              <a:rPr lang="en-US" sz="2400" dirty="0">
                <a:solidFill>
                  <a:srgbClr val="000000"/>
                </a:solidFill>
              </a:rPr>
              <a:t>A crisis can evoke the best in you or the worst in you. It will “make you” or “break you.” The choice is yours. </a:t>
            </a:r>
          </a:p>
        </p:txBody>
      </p:sp>
    </p:spTree>
    <p:extLst>
      <p:ext uri="{BB962C8B-B14F-4D97-AF65-F5344CB8AC3E}">
        <p14:creationId xmlns:p14="http://schemas.microsoft.com/office/powerpoint/2010/main" val="3280923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134A14-C42C-7B44-86B3-309DE07E7E4C}"/>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5797848" y="-321266"/>
            <a:ext cx="6394152" cy="6857990"/>
          </a:xfrm>
          <a:prstGeom prst="rect">
            <a:avLst/>
          </a:prstGeom>
        </p:spPr>
      </p:pic>
      <p:sp>
        <p:nvSpPr>
          <p:cNvPr id="2" name="Title 1">
            <a:extLst>
              <a:ext uri="{FF2B5EF4-FFF2-40B4-BE49-F238E27FC236}">
                <a16:creationId xmlns:a16="http://schemas.microsoft.com/office/drawing/2014/main" id="{D3D40487-552E-214E-B12F-B14612A117B1}"/>
              </a:ext>
            </a:extLst>
          </p:cNvPr>
          <p:cNvSpPr>
            <a:spLocks noGrp="1"/>
          </p:cNvSpPr>
          <p:nvPr>
            <p:ph type="title"/>
          </p:nvPr>
        </p:nvSpPr>
        <p:spPr>
          <a:xfrm>
            <a:off x="706146" y="1095009"/>
            <a:ext cx="4803636" cy="1311664"/>
          </a:xfrm>
        </p:spPr>
        <p:txBody>
          <a:bodyPr>
            <a:normAutofit/>
          </a:bodyPr>
          <a:lstStyle/>
          <a:p>
            <a:pPr algn="ctr"/>
            <a:r>
              <a:rPr lang="en-US" sz="3600" dirty="0">
                <a:solidFill>
                  <a:srgbClr val="000000"/>
                </a:solidFill>
                <a:latin typeface="Avenir Next" panose="020B0503020202020204" pitchFamily="34" charset="0"/>
              </a:rPr>
              <a:t>ARISE AND SHINE</a:t>
            </a:r>
          </a:p>
        </p:txBody>
      </p:sp>
      <p:sp>
        <p:nvSpPr>
          <p:cNvPr id="3" name="Content Placeholder 2">
            <a:extLst>
              <a:ext uri="{FF2B5EF4-FFF2-40B4-BE49-F238E27FC236}">
                <a16:creationId xmlns:a16="http://schemas.microsoft.com/office/drawing/2014/main" id="{8A875D53-2ADE-5143-9F16-574BE478675E}"/>
              </a:ext>
            </a:extLst>
          </p:cNvPr>
          <p:cNvSpPr>
            <a:spLocks noGrp="1"/>
          </p:cNvSpPr>
          <p:nvPr>
            <p:ph idx="1"/>
          </p:nvPr>
        </p:nvSpPr>
        <p:spPr>
          <a:xfrm>
            <a:off x="296563" y="2110109"/>
            <a:ext cx="5215238" cy="3950864"/>
          </a:xfrm>
        </p:spPr>
        <p:txBody>
          <a:bodyPr anchor="ctr">
            <a:normAutofit/>
          </a:bodyPr>
          <a:lstStyle/>
          <a:p>
            <a:pPr marL="0" indent="0" algn="ctr">
              <a:buNone/>
            </a:pPr>
            <a:r>
              <a:rPr lang="en-US" sz="2000" dirty="0">
                <a:solidFill>
                  <a:srgbClr val="000000"/>
                </a:solidFill>
              </a:rPr>
              <a:t>Arise [and] shine, for your </a:t>
            </a:r>
            <a:r>
              <a:rPr lang="en-US" sz="2000" b="1" i="1" dirty="0">
                <a:solidFill>
                  <a:srgbClr val="67A29E"/>
                </a:solidFill>
                <a:latin typeface="Avenir Next" panose="020B0503020202020204" pitchFamily="34" charset="0"/>
              </a:rPr>
              <a:t>LIGHT</a:t>
            </a:r>
            <a:r>
              <a:rPr lang="en-US" sz="2000" b="1" dirty="0">
                <a:solidFill>
                  <a:srgbClr val="67A29E"/>
                </a:solidFill>
                <a:latin typeface="Avenir Next" panose="020B0503020202020204" pitchFamily="34" charset="0"/>
              </a:rPr>
              <a:t> </a:t>
            </a:r>
            <a:r>
              <a:rPr lang="en-US" sz="2000" dirty="0">
                <a:solidFill>
                  <a:srgbClr val="000000"/>
                </a:solidFill>
                <a:latin typeface="Avenir Next" panose="020B0503020202020204" pitchFamily="34" charset="0"/>
              </a:rPr>
              <a:t>i</a:t>
            </a:r>
            <a:r>
              <a:rPr lang="en-US" sz="2000" dirty="0">
                <a:solidFill>
                  <a:srgbClr val="000000"/>
                </a:solidFill>
              </a:rPr>
              <a:t>s come! …</a:t>
            </a:r>
          </a:p>
          <a:p>
            <a:pPr marL="0" indent="0" algn="ctr">
              <a:buNone/>
            </a:pPr>
            <a:r>
              <a:rPr lang="en-US" sz="2000" dirty="0">
                <a:solidFill>
                  <a:srgbClr val="000000"/>
                </a:solidFill>
              </a:rPr>
              <a:t>For behold, the </a:t>
            </a:r>
            <a:r>
              <a:rPr lang="en-US" sz="2000" b="1" dirty="0">
                <a:solidFill>
                  <a:srgbClr val="000000"/>
                </a:solidFill>
              </a:rPr>
              <a:t>darkness</a:t>
            </a:r>
            <a:r>
              <a:rPr lang="en-US" sz="2000" dirty="0">
                <a:solidFill>
                  <a:srgbClr val="000000"/>
                </a:solidFill>
              </a:rPr>
              <a:t> shall cover the earth,</a:t>
            </a:r>
          </a:p>
          <a:p>
            <a:pPr marL="0" indent="0" algn="ctr">
              <a:buNone/>
            </a:pPr>
            <a:r>
              <a:rPr lang="en-US" sz="2000" dirty="0">
                <a:solidFill>
                  <a:srgbClr val="000000"/>
                </a:solidFill>
              </a:rPr>
              <a:t>And deep </a:t>
            </a:r>
            <a:r>
              <a:rPr lang="en-US" sz="2000" b="1" dirty="0">
                <a:solidFill>
                  <a:srgbClr val="000000"/>
                </a:solidFill>
              </a:rPr>
              <a:t>darkness</a:t>
            </a:r>
            <a:r>
              <a:rPr lang="en-US" sz="2000" dirty="0">
                <a:solidFill>
                  <a:srgbClr val="000000"/>
                </a:solidFill>
              </a:rPr>
              <a:t> the people;</a:t>
            </a:r>
          </a:p>
          <a:p>
            <a:pPr marL="0" indent="0" algn="ctr">
              <a:buNone/>
            </a:pPr>
            <a:r>
              <a:rPr lang="en-US" sz="2000" dirty="0">
                <a:solidFill>
                  <a:srgbClr val="000000"/>
                </a:solidFill>
              </a:rPr>
              <a:t>But the </a:t>
            </a:r>
            <a:r>
              <a:rPr lang="en-US" sz="2000" cap="small" dirty="0">
                <a:solidFill>
                  <a:srgbClr val="000000"/>
                </a:solidFill>
              </a:rPr>
              <a:t>Lord</a:t>
            </a:r>
            <a:r>
              <a:rPr lang="en-US" sz="2000" dirty="0">
                <a:solidFill>
                  <a:srgbClr val="000000"/>
                </a:solidFill>
              </a:rPr>
              <a:t> will arise over you, </a:t>
            </a:r>
          </a:p>
          <a:p>
            <a:pPr marL="0" indent="0" algn="ctr">
              <a:buNone/>
            </a:pPr>
            <a:r>
              <a:rPr lang="en-US" sz="2000" dirty="0">
                <a:solidFill>
                  <a:srgbClr val="000000"/>
                </a:solidFill>
              </a:rPr>
              <a:t>And His glory will be seen upon you.”</a:t>
            </a:r>
          </a:p>
          <a:p>
            <a:pPr marL="0" indent="0" algn="ctr">
              <a:buNone/>
            </a:pPr>
            <a:r>
              <a:rPr lang="en-US" sz="2000" dirty="0">
                <a:solidFill>
                  <a:srgbClr val="000000"/>
                </a:solidFill>
              </a:rPr>
              <a:t>Isaiah 60:1, 2, NKJV</a:t>
            </a:r>
          </a:p>
          <a:p>
            <a:pPr marL="0" indent="0" algn="ctr">
              <a:buNone/>
            </a:pPr>
            <a:endParaRPr lang="en-US" sz="2000" dirty="0">
              <a:solidFill>
                <a:srgbClr val="000000"/>
              </a:solidFill>
            </a:endParaRPr>
          </a:p>
        </p:txBody>
      </p:sp>
    </p:spTree>
    <p:extLst>
      <p:ext uri="{BB962C8B-B14F-4D97-AF65-F5344CB8AC3E}">
        <p14:creationId xmlns:p14="http://schemas.microsoft.com/office/powerpoint/2010/main" val="2484792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B4760-D223-4C43-A61D-C8DBBC3FD228}"/>
              </a:ext>
            </a:extLst>
          </p:cNvPr>
          <p:cNvSpPr>
            <a:spLocks noGrp="1"/>
          </p:cNvSpPr>
          <p:nvPr>
            <p:ph type="title"/>
          </p:nvPr>
        </p:nvSpPr>
        <p:spPr>
          <a:xfrm>
            <a:off x="762001" y="2434422"/>
            <a:ext cx="5314536" cy="1325563"/>
          </a:xfrm>
        </p:spPr>
        <p:txBody>
          <a:bodyPr>
            <a:normAutofit fontScale="90000"/>
          </a:bodyPr>
          <a:lstStyle/>
          <a:p>
            <a:pPr algn="ctr">
              <a:lnSpc>
                <a:spcPct val="100000"/>
              </a:lnSpc>
            </a:pPr>
            <a:r>
              <a:rPr lang="en-US" b="1" dirty="0">
                <a:latin typeface="Avenir Next" panose="020B0503020202020204" pitchFamily="34" charset="0"/>
              </a:rPr>
              <a:t>2. IDENTIFY 	</a:t>
            </a:r>
            <a:r>
              <a:rPr lang="en-US" sz="4900" b="1" i="1" dirty="0">
                <a:solidFill>
                  <a:schemeClr val="accent5">
                    <a:lumMod val="60000"/>
                    <a:lumOff val="40000"/>
                  </a:schemeClr>
                </a:solidFill>
                <a:latin typeface="Book Antiqua" panose="02040602050305030304" pitchFamily="18" charset="0"/>
              </a:rPr>
              <a:t>blessings.</a:t>
            </a:r>
            <a:r>
              <a:rPr lang="en-US" sz="4900" i="1" dirty="0">
                <a:solidFill>
                  <a:schemeClr val="accent5">
                    <a:lumMod val="60000"/>
                    <a:lumOff val="40000"/>
                  </a:schemeClr>
                </a:solidFill>
                <a:effectLst/>
                <a:latin typeface="Book Antiqua" panose="02040602050305030304" pitchFamily="18" charset="0"/>
              </a:rPr>
              <a:t> </a:t>
            </a:r>
            <a:endParaRPr lang="en-US"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560FEC5-334C-574C-BDDA-B1BF16C5140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92087894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991F5FA8-AB2E-9D42-8131-CD938CA84993}"/>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828C88BD-4D44-6247-81E6-2E4D362957D4}"/>
              </a:ext>
            </a:extLst>
          </p:cNvPr>
          <p:cNvSpPr>
            <a:spLocks noGrp="1"/>
          </p:cNvSpPr>
          <p:nvPr>
            <p:ph idx="1"/>
          </p:nvPr>
        </p:nvSpPr>
        <p:spPr>
          <a:xfrm>
            <a:off x="5614876" y="1018120"/>
            <a:ext cx="5951048" cy="5345607"/>
          </a:xfrm>
        </p:spPr>
        <p:txBody>
          <a:bodyPr anchor="ctr">
            <a:normAutofit/>
          </a:bodyPr>
          <a:lstStyle/>
          <a:p>
            <a:pPr>
              <a:lnSpc>
                <a:spcPct val="100000"/>
              </a:lnSpc>
            </a:pPr>
            <a:r>
              <a:rPr lang="en-US" sz="2400" dirty="0">
                <a:solidFill>
                  <a:srgbClr val="000000"/>
                </a:solidFill>
              </a:rPr>
              <a:t>Do not be oblivious to the good that comes flowing into your life.</a:t>
            </a:r>
          </a:p>
          <a:p>
            <a:pPr>
              <a:lnSpc>
                <a:spcPct val="100000"/>
              </a:lnSpc>
            </a:pPr>
            <a:r>
              <a:rPr lang="en-US" sz="2400" dirty="0">
                <a:solidFill>
                  <a:srgbClr val="000000"/>
                </a:solidFill>
              </a:rPr>
              <a:t>Practice for one week identifying blessings you receive:</a:t>
            </a:r>
          </a:p>
          <a:p>
            <a:pPr marL="914400" lvl="1" indent="-457200">
              <a:lnSpc>
                <a:spcPct val="100000"/>
              </a:lnSpc>
              <a:buFont typeface="+mj-lt"/>
              <a:buAutoNum type="arabicPeriod"/>
            </a:pPr>
            <a:r>
              <a:rPr lang="en-US" dirty="0">
                <a:solidFill>
                  <a:srgbClr val="000000"/>
                </a:solidFill>
              </a:rPr>
              <a:t>From a family member</a:t>
            </a:r>
          </a:p>
          <a:p>
            <a:pPr marL="914400" lvl="1" indent="-457200">
              <a:lnSpc>
                <a:spcPct val="100000"/>
              </a:lnSpc>
              <a:buFont typeface="+mj-lt"/>
              <a:buAutoNum type="arabicPeriod"/>
            </a:pPr>
            <a:r>
              <a:rPr lang="en-US" dirty="0">
                <a:solidFill>
                  <a:srgbClr val="000000"/>
                </a:solidFill>
              </a:rPr>
              <a:t>From a neighbor</a:t>
            </a:r>
          </a:p>
          <a:p>
            <a:pPr marL="914400" lvl="1" indent="-457200">
              <a:lnSpc>
                <a:spcPct val="100000"/>
              </a:lnSpc>
              <a:buFont typeface="+mj-lt"/>
              <a:buAutoNum type="arabicPeriod"/>
            </a:pPr>
            <a:r>
              <a:rPr lang="en-US" dirty="0">
                <a:solidFill>
                  <a:srgbClr val="000000"/>
                </a:solidFill>
              </a:rPr>
              <a:t>From a friend</a:t>
            </a:r>
          </a:p>
          <a:p>
            <a:pPr marL="914400" lvl="1" indent="-457200">
              <a:lnSpc>
                <a:spcPct val="100000"/>
              </a:lnSpc>
              <a:buFont typeface="+mj-lt"/>
              <a:buAutoNum type="arabicPeriod"/>
            </a:pPr>
            <a:r>
              <a:rPr lang="en-US" dirty="0">
                <a:solidFill>
                  <a:srgbClr val="000000"/>
                </a:solidFill>
              </a:rPr>
              <a:t>From a work colleague</a:t>
            </a:r>
          </a:p>
          <a:p>
            <a:pPr marL="914400" lvl="1" indent="-457200">
              <a:lnSpc>
                <a:spcPct val="100000"/>
              </a:lnSpc>
              <a:buFont typeface="+mj-lt"/>
              <a:buAutoNum type="arabicPeriod"/>
            </a:pPr>
            <a:r>
              <a:rPr lang="en-US" dirty="0">
                <a:solidFill>
                  <a:srgbClr val="000000"/>
                </a:solidFill>
              </a:rPr>
              <a:t>From a stranger</a:t>
            </a:r>
          </a:p>
          <a:p>
            <a:pPr marL="914400" lvl="1" indent="-457200">
              <a:lnSpc>
                <a:spcPct val="100000"/>
              </a:lnSpc>
              <a:buFont typeface="+mj-lt"/>
              <a:buAutoNum type="arabicPeriod"/>
            </a:pPr>
            <a:r>
              <a:rPr lang="en-US" dirty="0">
                <a:solidFill>
                  <a:srgbClr val="000000"/>
                </a:solidFill>
              </a:rPr>
              <a:t>From a child</a:t>
            </a:r>
          </a:p>
          <a:p>
            <a:pPr marL="914400" lvl="1" indent="-457200">
              <a:lnSpc>
                <a:spcPct val="100000"/>
              </a:lnSpc>
              <a:buFont typeface="+mj-lt"/>
              <a:buAutoNum type="arabicPeriod"/>
            </a:pPr>
            <a:r>
              <a:rPr lang="en-US" dirty="0">
                <a:solidFill>
                  <a:srgbClr val="000000"/>
                </a:solidFill>
              </a:rPr>
              <a:t>From an “enemy”</a:t>
            </a:r>
          </a:p>
        </p:txBody>
      </p:sp>
    </p:spTree>
    <p:extLst>
      <p:ext uri="{BB962C8B-B14F-4D97-AF65-F5344CB8AC3E}">
        <p14:creationId xmlns:p14="http://schemas.microsoft.com/office/powerpoint/2010/main" val="1975072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D4A5-7CD6-3F42-A855-EA71AE0E006C}"/>
              </a:ext>
            </a:extLst>
          </p:cNvPr>
          <p:cNvSpPr>
            <a:spLocks noGrp="1"/>
          </p:cNvSpPr>
          <p:nvPr>
            <p:ph type="title"/>
          </p:nvPr>
        </p:nvSpPr>
        <p:spPr>
          <a:xfrm>
            <a:off x="477794" y="803325"/>
            <a:ext cx="5988140" cy="4584221"/>
          </a:xfrm>
        </p:spPr>
        <p:txBody>
          <a:bodyPr>
            <a:normAutofit/>
          </a:bodyPr>
          <a:lstStyle/>
          <a:p>
            <a:pPr algn="ctr">
              <a:lnSpc>
                <a:spcPct val="100000"/>
              </a:lnSpc>
            </a:pPr>
            <a:r>
              <a:rPr lang="en-US" sz="3600" b="1" dirty="0">
                <a:latin typeface="Avenir Next" panose="020B0503020202020204" pitchFamily="34" charset="0"/>
              </a:rPr>
              <a:t>3. BE LIKE MOSES—</a:t>
            </a:r>
            <a:br>
              <a:rPr lang="en-US" sz="3600" b="1" dirty="0">
                <a:latin typeface="Avenir Next" panose="020B0503020202020204" pitchFamily="34" charset="0"/>
              </a:rPr>
            </a:br>
            <a:r>
              <a:rPr lang="en-US" sz="3600" b="1" dirty="0">
                <a:latin typeface="Avenir Next" panose="020B0503020202020204" pitchFamily="34" charset="0"/>
              </a:rPr>
              <a:t>SPEAK </a:t>
            </a:r>
            <a:br>
              <a:rPr lang="en-US" sz="3600" b="1" dirty="0">
                <a:latin typeface="Avenir Next" panose="020B0503020202020204" pitchFamily="34" charset="0"/>
              </a:rPr>
            </a:br>
            <a:r>
              <a:rPr lang="en-US" b="1" i="1" dirty="0">
                <a:solidFill>
                  <a:schemeClr val="accent5">
                    <a:lumMod val="60000"/>
                    <a:lumOff val="40000"/>
                  </a:schemeClr>
                </a:solidFill>
                <a:latin typeface="Book Antiqua" panose="02040602050305030304" pitchFamily="18" charset="0"/>
              </a:rPr>
              <a:t>words of blessing</a:t>
            </a:r>
            <a:r>
              <a:rPr lang="en-US" sz="3600" b="1" dirty="0">
                <a:solidFill>
                  <a:schemeClr val="accent5">
                    <a:lumMod val="60000"/>
                    <a:lumOff val="40000"/>
                  </a:schemeClr>
                </a:solidFill>
                <a:latin typeface="Avenir Next" panose="020B0503020202020204" pitchFamily="34" charset="0"/>
              </a:rPr>
              <a:t>.</a:t>
            </a:r>
            <a:br>
              <a:rPr lang="en-US" sz="3600" dirty="0">
                <a:latin typeface="Avenir Next" panose="020B0503020202020204" pitchFamily="34" charset="0"/>
              </a:rPr>
            </a:br>
            <a:endParaRPr lang="en-US" sz="3600" dirty="0">
              <a:latin typeface="Avenir Next" panose="020B0503020202020204" pitchFamily="34"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F4335DB-4B0A-3E4E-85E7-A9F672B448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6" name="Picture 5">
            <a:extLst>
              <a:ext uri="{FF2B5EF4-FFF2-40B4-BE49-F238E27FC236}">
                <a16:creationId xmlns:a16="http://schemas.microsoft.com/office/drawing/2014/main" id="{0082CE20-1C72-C34B-B45C-0A3964585C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0"/>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43995862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D5CC81E3-E7FE-514C-874A-78EF0EE52199}"/>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6EDD7355-2EEC-2C43-A0FE-A62AB48E2394}"/>
              </a:ext>
            </a:extLst>
          </p:cNvPr>
          <p:cNvSpPr>
            <a:spLocks noGrp="1"/>
          </p:cNvSpPr>
          <p:nvPr>
            <p:ph idx="1"/>
          </p:nvPr>
        </p:nvSpPr>
        <p:spPr>
          <a:xfrm>
            <a:off x="6090574" y="595746"/>
            <a:ext cx="4977578" cy="5465226"/>
          </a:xfrm>
        </p:spPr>
        <p:txBody>
          <a:bodyPr anchor="ctr">
            <a:normAutofit/>
          </a:bodyPr>
          <a:lstStyle/>
          <a:p>
            <a:pPr marL="0" indent="0" algn="ctr">
              <a:buNone/>
            </a:pPr>
            <a:r>
              <a:rPr lang="en-US" dirty="0">
                <a:solidFill>
                  <a:srgbClr val="000000"/>
                </a:solidFill>
              </a:rPr>
              <a:t>“May the </a:t>
            </a:r>
            <a:r>
              <a:rPr lang="en-US" cap="small" dirty="0">
                <a:solidFill>
                  <a:srgbClr val="000000"/>
                </a:solidFill>
              </a:rPr>
              <a:t>Lord</a:t>
            </a:r>
            <a:r>
              <a:rPr lang="en-US" dirty="0">
                <a:solidFill>
                  <a:srgbClr val="000000"/>
                </a:solidFill>
              </a:rPr>
              <a:t> bless you </a:t>
            </a:r>
          </a:p>
          <a:p>
            <a:pPr marL="0" indent="0" algn="ctr">
              <a:buNone/>
            </a:pPr>
            <a:r>
              <a:rPr lang="en-US" dirty="0">
                <a:solidFill>
                  <a:srgbClr val="000000"/>
                </a:solidFill>
              </a:rPr>
              <a:t>and protect you.</a:t>
            </a:r>
          </a:p>
          <a:p>
            <a:pPr marL="0" indent="0" algn="ctr">
              <a:buNone/>
            </a:pPr>
            <a:r>
              <a:rPr lang="en-US" dirty="0">
                <a:solidFill>
                  <a:srgbClr val="000000"/>
                </a:solidFill>
              </a:rPr>
              <a:t>May the </a:t>
            </a:r>
            <a:r>
              <a:rPr lang="en-US" cap="small" dirty="0">
                <a:solidFill>
                  <a:srgbClr val="000000"/>
                </a:solidFill>
              </a:rPr>
              <a:t>Lord</a:t>
            </a:r>
            <a:r>
              <a:rPr lang="en-US" dirty="0">
                <a:solidFill>
                  <a:srgbClr val="000000"/>
                </a:solidFill>
              </a:rPr>
              <a:t> smile on you </a:t>
            </a:r>
          </a:p>
          <a:p>
            <a:pPr marL="0" indent="0" algn="ctr">
              <a:buNone/>
            </a:pPr>
            <a:r>
              <a:rPr lang="en-US" dirty="0">
                <a:solidFill>
                  <a:srgbClr val="000000"/>
                </a:solidFill>
              </a:rPr>
              <a:t>and be gracious to you.</a:t>
            </a:r>
          </a:p>
          <a:p>
            <a:pPr marL="0" indent="0" algn="ctr">
              <a:buNone/>
            </a:pPr>
            <a:r>
              <a:rPr lang="en-US" dirty="0">
                <a:solidFill>
                  <a:srgbClr val="000000"/>
                </a:solidFill>
              </a:rPr>
              <a:t>May the </a:t>
            </a:r>
            <a:r>
              <a:rPr lang="en-US" cap="small" dirty="0">
                <a:solidFill>
                  <a:srgbClr val="000000"/>
                </a:solidFill>
              </a:rPr>
              <a:t>Lord</a:t>
            </a:r>
            <a:r>
              <a:rPr lang="en-US" dirty="0">
                <a:solidFill>
                  <a:srgbClr val="000000"/>
                </a:solidFill>
              </a:rPr>
              <a:t> show you his favor </a:t>
            </a:r>
          </a:p>
          <a:p>
            <a:pPr marL="0" indent="0" algn="ctr">
              <a:buNone/>
            </a:pPr>
            <a:r>
              <a:rPr lang="en-US" dirty="0">
                <a:solidFill>
                  <a:srgbClr val="000000"/>
                </a:solidFill>
              </a:rPr>
              <a:t>and give you his peace.”</a:t>
            </a:r>
          </a:p>
          <a:p>
            <a:pPr marL="0" indent="0" algn="ctr">
              <a:buNone/>
            </a:pPr>
            <a:r>
              <a:rPr lang="en-US" dirty="0">
                <a:solidFill>
                  <a:srgbClr val="000000"/>
                </a:solidFill>
              </a:rPr>
              <a:t>Numbers 6:24-26</a:t>
            </a:r>
          </a:p>
        </p:txBody>
      </p:sp>
    </p:spTree>
    <p:extLst>
      <p:ext uri="{BB962C8B-B14F-4D97-AF65-F5344CB8AC3E}">
        <p14:creationId xmlns:p14="http://schemas.microsoft.com/office/powerpoint/2010/main" val="2775470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4951-FF53-E145-9B12-E76E30A58C16}"/>
              </a:ext>
            </a:extLst>
          </p:cNvPr>
          <p:cNvSpPr>
            <a:spLocks noGrp="1"/>
          </p:cNvSpPr>
          <p:nvPr>
            <p:ph type="title"/>
          </p:nvPr>
        </p:nvSpPr>
        <p:spPr>
          <a:xfrm>
            <a:off x="564290" y="2496204"/>
            <a:ext cx="5820779" cy="1325563"/>
          </a:xfrm>
        </p:spPr>
        <p:txBody>
          <a:bodyPr>
            <a:noAutofit/>
          </a:bodyPr>
          <a:lstStyle/>
          <a:p>
            <a:pPr algn="ctr">
              <a:lnSpc>
                <a:spcPct val="100000"/>
              </a:lnSpc>
            </a:pPr>
            <a:r>
              <a:rPr lang="en-US" sz="4000" b="1" dirty="0">
                <a:latin typeface="Avenir Next" panose="020B0503020202020204" pitchFamily="34" charset="0"/>
              </a:rPr>
              <a:t>4. NURTURE A</a:t>
            </a:r>
            <a:br>
              <a:rPr lang="en-US" sz="4000" b="1" dirty="0">
                <a:latin typeface="Avenir Next" panose="020B0503020202020204" pitchFamily="34" charset="0"/>
              </a:rPr>
            </a:br>
            <a:r>
              <a:rPr lang="en-US" sz="4800" b="1" dirty="0">
                <a:latin typeface="Avenir Next" panose="020B0503020202020204" pitchFamily="34" charset="0"/>
              </a:rPr>
              <a:t> </a:t>
            </a:r>
            <a:r>
              <a:rPr lang="en-US" sz="4800" b="1" i="1" dirty="0">
                <a:solidFill>
                  <a:schemeClr val="accent5">
                    <a:lumMod val="60000"/>
                    <a:lumOff val="40000"/>
                  </a:schemeClr>
                </a:solidFill>
                <a:latin typeface="Book Antiqua" panose="02040602050305030304" pitchFamily="18" charset="0"/>
              </a:rPr>
              <a:t>shared prayer life.</a:t>
            </a:r>
            <a:br>
              <a:rPr lang="en-US" sz="4800" i="1" dirty="0">
                <a:solidFill>
                  <a:schemeClr val="accent5">
                    <a:lumMod val="60000"/>
                    <a:lumOff val="40000"/>
                  </a:schemeClr>
                </a:solidFill>
                <a:latin typeface="Book Antiqua" panose="02040602050305030304" pitchFamily="18" charset="0"/>
              </a:rPr>
            </a:br>
            <a:endParaRPr lang="en-US" sz="4000" i="1" dirty="0">
              <a:solidFill>
                <a:schemeClr val="accent5">
                  <a:lumMod val="60000"/>
                  <a:lumOff val="40000"/>
                </a:schemeClr>
              </a:solidFill>
              <a:latin typeface="Book Antiqua" panose="02040602050305030304" pitchFamily="18" charset="0"/>
            </a:endParaRP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F7E02F9-AF3E-714A-A731-F1E3C43177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6" name="Picture 5">
            <a:extLst>
              <a:ext uri="{FF2B5EF4-FFF2-40B4-BE49-F238E27FC236}">
                <a16:creationId xmlns:a16="http://schemas.microsoft.com/office/drawing/2014/main" id="{A7339A6A-93B1-AB43-9AA6-2FB30DF729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50141" y="0"/>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17427250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1171</TotalTime>
  <Words>3240</Words>
  <Application>Microsoft Macintosh PowerPoint</Application>
  <PresentationFormat>Widescreen</PresentationFormat>
  <Paragraphs>271</Paragraphs>
  <Slides>45</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Avenir Next</vt:lpstr>
      <vt:lpstr>Book Antiqua</vt:lpstr>
      <vt:lpstr>Calibri</vt:lpstr>
      <vt:lpstr>Calibri Light</vt:lpstr>
      <vt:lpstr>Cooper Black</vt:lpstr>
      <vt:lpstr>Office Theme</vt:lpstr>
      <vt:lpstr>PowerPoint Presentation</vt:lpstr>
      <vt:lpstr>ARISE AND SHINE</vt:lpstr>
      <vt:lpstr>1. BE A RIVER,   not a swamp.  </vt:lpstr>
      <vt:lpstr>PowerPoint Presentation</vt:lpstr>
      <vt:lpstr>2. IDENTIFY  blessings. </vt:lpstr>
      <vt:lpstr>PowerPoint Presentation</vt:lpstr>
      <vt:lpstr>3. BE LIKE MOSES— SPEAK  words of blessing. </vt:lpstr>
      <vt:lpstr>PowerPoint Presentation</vt:lpstr>
      <vt:lpstr>4. NURTURE A  shared prayer life. </vt:lpstr>
      <vt:lpstr>PowerPoint Presentation</vt:lpstr>
      <vt:lpstr>5. TAKE  a step of faith. </vt:lpstr>
      <vt:lpstr>PowerPoint Presentation</vt:lpstr>
      <vt:lpstr>6. RESTORE  someone’s faith.</vt:lpstr>
      <vt:lpstr>PowerPoint Presentation</vt:lpstr>
      <vt:lpstr>7. BE A  grateful person. </vt:lpstr>
      <vt:lpstr>PowerPoint Presentation</vt:lpstr>
      <vt:lpstr>8. SHARE  the journey. </vt:lpstr>
      <vt:lpstr>PowerPoint Presentation</vt:lpstr>
      <vt:lpstr>9. SERVE. </vt:lpstr>
      <vt:lpstr>PowerPoint Presentation</vt:lpstr>
      <vt:lpstr>10. CULTIVATE A little solitude. </vt:lpstr>
      <vt:lpstr>PowerPoint Presentation</vt:lpstr>
      <vt:lpstr>11. FAST  and pray. </vt:lpstr>
      <vt:lpstr>PowerPoint Presentation</vt:lpstr>
      <vt:lpstr>12. TURN WORRIES over to God. </vt:lpstr>
      <vt:lpstr>PowerPoint Presentation</vt:lpstr>
      <vt:lpstr>13. SPREAD LOVE wherever you go. </vt:lpstr>
      <vt:lpstr>PowerPoint Presentation</vt:lpstr>
      <vt:lpstr>14. KEEP YOUR priorities straight. </vt:lpstr>
      <vt:lpstr>PowerPoint Presentation</vt:lpstr>
      <vt:lpstr>15. STRIVE FOR excellence. </vt:lpstr>
      <vt:lpstr>PowerPoint Presentation</vt:lpstr>
      <vt:lpstr>16. USE IT  or lose it. </vt:lpstr>
      <vt:lpstr>PowerPoint Presentation</vt:lpstr>
      <vt:lpstr>17. MEDITATE on scripture. </vt:lpstr>
      <vt:lpstr>PowerPoint Presentation</vt:lpstr>
      <vt:lpstr>18. BE reliable. </vt:lpstr>
      <vt:lpstr>PowerPoint Presentation</vt:lpstr>
      <vt:lpstr>19. ASK GOD TO MAKE YOU A blessing today. </vt:lpstr>
      <vt:lpstr>PowerPoint Presentation</vt:lpstr>
      <vt:lpstr>20. SPEND TIME in nature. </vt:lpstr>
      <vt:lpstr>PowerPoint Presentation</vt:lpstr>
      <vt:lpstr>21. EXERCISE YOUR POWER of choice. </vt:lpstr>
      <vt:lpstr>PowerPoint Presentation</vt:lpstr>
      <vt:lpstr>ARISE AND SHINE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Arrais, Raquel</dc:creator>
  <cp:lastModifiedBy>Turner, Rebecca</cp:lastModifiedBy>
  <cp:revision>27</cp:revision>
  <dcterms:created xsi:type="dcterms:W3CDTF">2019-01-09T20:23:18Z</dcterms:created>
  <dcterms:modified xsi:type="dcterms:W3CDTF">2019-01-23T21:56:01Z</dcterms:modified>
</cp:coreProperties>
</file>