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6190"/>
  </p:normalViewPr>
  <p:slideViewPr>
    <p:cSldViewPr snapToGrid="0" snapToObjects="1">
      <p:cViewPr varScale="1">
        <p:scale>
          <a:sx n="96" d="100"/>
          <a:sy n="96" d="100"/>
        </p:scale>
        <p:origin x="17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A8A90-4DAD-FC4A-B918-2CA2915466DB}" type="datetimeFigureOut">
              <a:rPr lang="en-US" smtClean="0"/>
              <a:t>2/11/20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728AD-F012-A548-935B-2F04C8ACDE83}" type="slidenum">
              <a:rPr lang="en-US" smtClean="0"/>
              <a:t>‹#›</a:t>
            </a:fld>
            <a:endParaRPr lang="en-US"/>
          </a:p>
        </p:txBody>
      </p:sp>
    </p:spTree>
    <p:extLst>
      <p:ext uri="{BB962C8B-B14F-4D97-AF65-F5344CB8AC3E}">
        <p14:creationId xmlns:p14="http://schemas.microsoft.com/office/powerpoint/2010/main" val="282379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JESUS’S OUR EXAMPLE</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[Discussion Time]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Jesus, our example in all things, demonstrated methods for creating freedom in relationships. How do we apply these principles in real life, following His example?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1</a:t>
            </a:fld>
            <a:endParaRPr lang="en-US"/>
          </a:p>
        </p:txBody>
      </p:sp>
    </p:spTree>
    <p:extLst>
      <p:ext uri="{BB962C8B-B14F-4D97-AF65-F5344CB8AC3E}">
        <p14:creationId xmlns:p14="http://schemas.microsoft.com/office/powerpoint/2010/main" val="383098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Protect your friend’s reputation</a:t>
            </a:r>
            <a:r>
              <a:rPr lang="en-US" sz="1200" kern="1200" dirty="0">
                <a:solidFill>
                  <a:schemeClr val="tx1"/>
                </a:solidFill>
                <a:effectLst/>
                <a:latin typeface="+mn-lt"/>
                <a:ea typeface="+mn-ea"/>
                <a:cs typeface="+mn-cs"/>
              </a:rPr>
              <a:t> - Jesus our example: Knew all about Mary, and He knew all about the leaders who accused her of committing adultery, but He wrote their sins in the dust, so they would be blown away by a puff of wind.  He did not expose their sins publicly.  He protected their reputations.  John 8:2-11.</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2</a:t>
            </a:fld>
            <a:endParaRPr lang="en-US"/>
          </a:p>
        </p:txBody>
      </p:sp>
    </p:spTree>
    <p:extLst>
      <p:ext uri="{BB962C8B-B14F-4D97-AF65-F5344CB8AC3E}">
        <p14:creationId xmlns:p14="http://schemas.microsoft.com/office/powerpoint/2010/main" val="315192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 cautious with criticism</a:t>
            </a:r>
            <a:r>
              <a:rPr lang="en-US" sz="1200" kern="1200" dirty="0">
                <a:solidFill>
                  <a:schemeClr val="tx1"/>
                </a:solidFill>
                <a:effectLst/>
                <a:latin typeface="+mn-lt"/>
                <a:ea typeface="+mn-ea"/>
                <a:cs typeface="+mn-cs"/>
              </a:rPr>
              <a:t> - Jesus our example: “He exercised the greatest tact, and thoughtful, kind attention in His intercourse with people.  He was never rude, never needlessly spoke a severe word, and never gave needless pain to a sensitive soul. He did not censure human weakness.  He fearlessly denounced hypocrisy, unbelief, and iniquity, but tears were in His voice as He uttered His scathing rebukes.”  </a:t>
            </a:r>
            <a:r>
              <a:rPr lang="en-US" sz="1200" i="1" kern="1200" dirty="0">
                <a:solidFill>
                  <a:schemeClr val="tx1"/>
                </a:solidFill>
                <a:effectLst/>
                <a:latin typeface="+mn-lt"/>
                <a:ea typeface="+mn-ea"/>
                <a:cs typeface="+mn-cs"/>
              </a:rPr>
              <a:t>Desire of Ages</a:t>
            </a:r>
            <a:r>
              <a:rPr lang="en-US" sz="1200" kern="1200" dirty="0">
                <a:solidFill>
                  <a:schemeClr val="tx1"/>
                </a:solidFill>
                <a:effectLst/>
                <a:latin typeface="+mn-lt"/>
                <a:ea typeface="+mn-ea"/>
                <a:cs typeface="+mn-cs"/>
              </a:rPr>
              <a:t>, p. 353.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3</a:t>
            </a:fld>
            <a:endParaRPr lang="en-US"/>
          </a:p>
        </p:txBody>
      </p:sp>
    </p:spTree>
    <p:extLst>
      <p:ext uri="{BB962C8B-B14F-4D97-AF65-F5344CB8AC3E}">
        <p14:creationId xmlns:p14="http://schemas.microsoft.com/office/powerpoint/2010/main" val="703753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Employ the language if acceptance</a:t>
            </a:r>
            <a:r>
              <a:rPr lang="en-US" sz="1200" kern="1200" dirty="0">
                <a:solidFill>
                  <a:schemeClr val="tx1"/>
                </a:solidFill>
                <a:effectLst/>
                <a:latin typeface="+mn-lt"/>
                <a:ea typeface="+mn-ea"/>
                <a:cs typeface="+mn-cs"/>
              </a:rPr>
              <a:t> - Jesus our example: He accepted everyone; rich, poor, rulers, servants, untouchables.  “Every soul was precious in His eyes; in all men He saw fallen souls whom it was His mission to save.”  </a:t>
            </a:r>
            <a:r>
              <a:rPr lang="en-US" sz="1200" i="1" kern="1200" dirty="0">
                <a:solidFill>
                  <a:schemeClr val="tx1"/>
                </a:solidFill>
                <a:effectLst/>
                <a:latin typeface="+mn-lt"/>
                <a:ea typeface="+mn-ea"/>
                <a:cs typeface="+mn-cs"/>
              </a:rPr>
              <a:t>Desire of Ages</a:t>
            </a:r>
            <a:r>
              <a:rPr lang="en-US" sz="1200" kern="1200" dirty="0">
                <a:solidFill>
                  <a:schemeClr val="tx1"/>
                </a:solidFill>
                <a:effectLst/>
                <a:latin typeface="+mn-lt"/>
                <a:ea typeface="+mn-ea"/>
                <a:cs typeface="+mn-cs"/>
              </a:rPr>
              <a:t>, p. 353.</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4</a:t>
            </a:fld>
            <a:endParaRPr lang="en-US"/>
          </a:p>
        </p:txBody>
      </p:sp>
    </p:spTree>
    <p:extLst>
      <p:ext uri="{BB962C8B-B14F-4D97-AF65-F5344CB8AC3E}">
        <p14:creationId xmlns:p14="http://schemas.microsoft.com/office/powerpoint/2010/main" val="1243847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Allow for solitude</a:t>
            </a:r>
            <a:r>
              <a:rPr lang="en-US" sz="1200" kern="1200" dirty="0">
                <a:solidFill>
                  <a:schemeClr val="tx1"/>
                </a:solidFill>
                <a:effectLst/>
                <a:latin typeface="+mn-lt"/>
                <a:ea typeface="+mn-ea"/>
                <a:cs typeface="+mn-cs"/>
              </a:rPr>
              <a:t> - Jesus our example: “After sending the people away, He went up a hill by himself to pray.”  Matthew 14:23, TEV.	</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5</a:t>
            </a:fld>
            <a:endParaRPr lang="en-US"/>
          </a:p>
        </p:txBody>
      </p:sp>
    </p:spTree>
    <p:extLst>
      <p:ext uri="{BB962C8B-B14F-4D97-AF65-F5344CB8AC3E}">
        <p14:creationId xmlns:p14="http://schemas.microsoft.com/office/powerpoint/2010/main" val="19823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Encourage other relationships</a:t>
            </a:r>
            <a:r>
              <a:rPr lang="en-US" sz="1200" kern="1200" dirty="0">
                <a:solidFill>
                  <a:schemeClr val="tx1"/>
                </a:solidFill>
                <a:effectLst/>
                <a:latin typeface="+mn-lt"/>
                <a:ea typeface="+mn-ea"/>
                <a:cs typeface="+mn-cs"/>
              </a:rPr>
              <a:t> - Jesus our example: “Go therefore and make disciples of all nations...”  Matthew 28:19, RSV.</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6</a:t>
            </a:fld>
            <a:endParaRPr lang="en-US"/>
          </a:p>
        </p:txBody>
      </p:sp>
    </p:spTree>
    <p:extLst>
      <p:ext uri="{BB962C8B-B14F-4D97-AF65-F5344CB8AC3E}">
        <p14:creationId xmlns:p14="http://schemas.microsoft.com/office/powerpoint/2010/main" val="2124820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 ready for change in your relationships</a:t>
            </a:r>
            <a:r>
              <a:rPr lang="en-US" sz="1200" kern="1200" dirty="0">
                <a:solidFill>
                  <a:schemeClr val="tx1"/>
                </a:solidFill>
                <a:effectLst/>
                <a:latin typeface="+mn-lt"/>
                <a:ea typeface="+mn-ea"/>
                <a:cs typeface="+mn-cs"/>
              </a:rPr>
              <a:t> - Jesus our example: “I will ask the Father, and He will give you another Helper, who will stay with you forever....  When I go, you will not be left all alone; I will come back to you.”  John 14:16 &amp; 18, TEV.</a:t>
            </a:r>
          </a:p>
          <a:p>
            <a:endParaRPr lang="en-US" dirty="0"/>
          </a:p>
        </p:txBody>
      </p:sp>
      <p:sp>
        <p:nvSpPr>
          <p:cNvPr id="4" name="Slide Number Placeholder 3"/>
          <p:cNvSpPr>
            <a:spLocks noGrp="1"/>
          </p:cNvSpPr>
          <p:nvPr>
            <p:ph type="sldNum" sz="quarter" idx="5"/>
          </p:nvPr>
        </p:nvSpPr>
        <p:spPr/>
        <p:txBody>
          <a:bodyPr/>
          <a:lstStyle/>
          <a:p>
            <a:fld id="{6EC728AD-F012-A548-935B-2F04C8ACDE83}" type="slidenum">
              <a:rPr lang="en-US" smtClean="0"/>
              <a:t>7</a:t>
            </a:fld>
            <a:endParaRPr lang="en-US"/>
          </a:p>
        </p:txBody>
      </p:sp>
    </p:spTree>
    <p:extLst>
      <p:ext uri="{BB962C8B-B14F-4D97-AF65-F5344CB8AC3E}">
        <p14:creationId xmlns:p14="http://schemas.microsoft.com/office/powerpoint/2010/main" val="10094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67542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0435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404934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D8FA6-4DCA-5C4F-B8C4-DC470E7AF840}"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23816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CD8FA6-4DCA-5C4F-B8C4-DC470E7AF840}" type="datetimeFigureOut">
              <a:rPr lang="en-US" smtClean="0"/>
              <a:t>2/11/20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14906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CD8FA6-4DCA-5C4F-B8C4-DC470E7AF840}"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14821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CD8FA6-4DCA-5C4F-B8C4-DC470E7AF840}" type="datetimeFigureOut">
              <a:rPr lang="en-US" smtClean="0"/>
              <a:t>2/11/20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2154975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CD8FA6-4DCA-5C4F-B8C4-DC470E7AF840}" type="datetimeFigureOut">
              <a:rPr lang="en-US" smtClean="0"/>
              <a:t>2/11/20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12347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CD8FA6-4DCA-5C4F-B8C4-DC470E7AF840}" type="datetimeFigureOut">
              <a:rPr lang="en-US" smtClean="0"/>
              <a:t>2/11/20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156041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366192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D8FA6-4DCA-5C4F-B8C4-DC470E7AF840}" type="datetimeFigureOut">
              <a:rPr lang="en-US" smtClean="0"/>
              <a:t>2/11/20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1F790A-BDEA-3344-8939-532148039E02}" type="slidenum">
              <a:rPr lang="en-US" smtClean="0"/>
              <a:t>‹#›</a:t>
            </a:fld>
            <a:endParaRPr lang="en-US"/>
          </a:p>
        </p:txBody>
      </p:sp>
    </p:spTree>
    <p:extLst>
      <p:ext uri="{BB962C8B-B14F-4D97-AF65-F5344CB8AC3E}">
        <p14:creationId xmlns:p14="http://schemas.microsoft.com/office/powerpoint/2010/main" val="50477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CD8FA6-4DCA-5C4F-B8C4-DC470E7AF840}" type="datetimeFigureOut">
              <a:rPr lang="en-US" smtClean="0"/>
              <a:t>2/11/20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F790A-BDEA-3344-8939-532148039E02}" type="slidenum">
              <a:rPr lang="en-US" smtClean="0"/>
              <a:t>‹#›</a:t>
            </a:fld>
            <a:endParaRPr lang="en-US"/>
          </a:p>
        </p:txBody>
      </p:sp>
    </p:spTree>
    <p:extLst>
      <p:ext uri="{BB962C8B-B14F-4D97-AF65-F5344CB8AC3E}">
        <p14:creationId xmlns:p14="http://schemas.microsoft.com/office/powerpoint/2010/main" val="372750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DB8061-7E3E-7E40-AC47-F80AA5B7ECA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0"/>
            <a:ext cx="12191980" cy="6857990"/>
          </a:xfrm>
          <a:prstGeom prst="rect">
            <a:avLst/>
          </a:prstGeom>
        </p:spPr>
      </p:pic>
      <p:sp>
        <p:nvSpPr>
          <p:cNvPr id="16"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590AC07-0781-BF45-BFB6-496CC7ACE30E}"/>
              </a:ext>
            </a:extLst>
          </p:cNvPr>
          <p:cNvSpPr>
            <a:spLocks noGrp="1"/>
          </p:cNvSpPr>
          <p:nvPr>
            <p:ph type="ctrTitle"/>
          </p:nvPr>
        </p:nvSpPr>
        <p:spPr>
          <a:xfrm>
            <a:off x="7647763" y="3231931"/>
            <a:ext cx="4703378" cy="1834056"/>
          </a:xfrm>
        </p:spPr>
        <p:txBody>
          <a:bodyPr>
            <a:normAutofit/>
          </a:bodyPr>
          <a:lstStyle/>
          <a:p>
            <a:r>
              <a:rPr lang="en-US" sz="2800" b="1" dirty="0">
                <a:latin typeface="Avenir Next" panose="020B0503020202020204" pitchFamily="34" charset="0"/>
              </a:rPr>
              <a:t>JESUS’S OUR EXAMPLE</a:t>
            </a:r>
            <a:br>
              <a:rPr lang="en-US" sz="2800" dirty="0">
                <a:latin typeface="Avenir Next" panose="020B0503020202020204" pitchFamily="34" charset="0"/>
              </a:rPr>
            </a:br>
            <a:r>
              <a:rPr lang="en-US" sz="1800" dirty="0">
                <a:latin typeface="Avenir Next" panose="020B0503020202020204" pitchFamily="34" charset="0"/>
              </a:rPr>
              <a:t>[Discussion Time]</a:t>
            </a:r>
            <a:br>
              <a:rPr lang="en-US" sz="1800" dirty="0">
                <a:latin typeface="Avenir Next" panose="020B0503020202020204" pitchFamily="34" charset="0"/>
              </a:rPr>
            </a:br>
            <a:endParaRPr lang="en-US" sz="2800" dirty="0">
              <a:latin typeface="Avenir Next" panose="020B0503020202020204" pitchFamily="34" charset="0"/>
            </a:endParaRPr>
          </a:p>
        </p:txBody>
      </p:sp>
      <p:sp>
        <p:nvSpPr>
          <p:cNvPr id="3" name="Subtitle 2">
            <a:extLst>
              <a:ext uri="{FF2B5EF4-FFF2-40B4-BE49-F238E27FC236}">
                <a16:creationId xmlns:a16="http://schemas.microsoft.com/office/drawing/2014/main" id="{C7A95099-6285-8C41-9207-6CF409BB90FC}"/>
              </a:ext>
            </a:extLst>
          </p:cNvPr>
          <p:cNvSpPr>
            <a:spLocks noGrp="1"/>
          </p:cNvSpPr>
          <p:nvPr>
            <p:ph type="subTitle" idx="1"/>
          </p:nvPr>
        </p:nvSpPr>
        <p:spPr>
          <a:xfrm>
            <a:off x="7782910" y="5242674"/>
            <a:ext cx="4330262" cy="1237629"/>
          </a:xfrm>
        </p:spPr>
        <p:txBody>
          <a:bodyPr>
            <a:normAutofit fontScale="55000" lnSpcReduction="20000"/>
          </a:bodyPr>
          <a:lstStyle/>
          <a:p>
            <a:pPr>
              <a:lnSpc>
                <a:spcPct val="170000"/>
              </a:lnSpc>
            </a:pPr>
            <a:r>
              <a:rPr lang="en-US" dirty="0"/>
              <a:t>Jesus, our example in all things, demonstrated methods for creating freedom in relationships. How do we apply these principles in real life, following His example?</a:t>
            </a:r>
          </a:p>
          <a:p>
            <a:pPr>
              <a:lnSpc>
                <a:spcPct val="170000"/>
              </a:lnSpc>
            </a:pPr>
            <a:endParaRPr lang="en-US" sz="2000" dirty="0"/>
          </a:p>
        </p:txBody>
      </p:sp>
      <p:cxnSp>
        <p:nvCxnSpPr>
          <p:cNvPr id="18" name="Straight Connector 17">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6FA7BDC-A7BF-F148-B6A7-779E21C5719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705302" y="6480303"/>
            <a:ext cx="485478" cy="339607"/>
          </a:xfrm>
          <a:prstGeom prst="rect">
            <a:avLst/>
          </a:prstGeom>
        </p:spPr>
      </p:pic>
    </p:spTree>
    <p:extLst>
      <p:ext uri="{BB962C8B-B14F-4D97-AF65-F5344CB8AC3E}">
        <p14:creationId xmlns:p14="http://schemas.microsoft.com/office/powerpoint/2010/main" val="3701907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2699-611F-3447-85BF-58D902C9FF89}"/>
              </a:ext>
            </a:extLst>
          </p:cNvPr>
          <p:cNvSpPr>
            <a:spLocks noGrp="1"/>
          </p:cNvSpPr>
          <p:nvPr>
            <p:ph type="title"/>
          </p:nvPr>
        </p:nvSpPr>
        <p:spPr>
          <a:xfrm>
            <a:off x="762001" y="803325"/>
            <a:ext cx="5314536" cy="1325563"/>
          </a:xfrm>
        </p:spPr>
        <p:txBody>
          <a:bodyPr>
            <a:normAutofit/>
          </a:bodyPr>
          <a:lstStyle/>
          <a:p>
            <a:pPr algn="ctr"/>
            <a:r>
              <a:rPr lang="en-US" b="1" dirty="0">
                <a:solidFill>
                  <a:schemeClr val="accent1">
                    <a:lumMod val="20000"/>
                    <a:lumOff val="80000"/>
                  </a:schemeClr>
                </a:solidFill>
              </a:rPr>
              <a:t>1. Protect your friend’s reputation</a:t>
            </a:r>
            <a:endParaRPr lang="en-US" dirty="0">
              <a:solidFill>
                <a:schemeClr val="accent1">
                  <a:lumMod val="20000"/>
                  <a:lumOff val="80000"/>
                </a:schemeClr>
              </a:solidFill>
            </a:endParaRPr>
          </a:p>
        </p:txBody>
      </p:sp>
      <p:sp>
        <p:nvSpPr>
          <p:cNvPr id="3" name="Content Placeholder 2">
            <a:extLst>
              <a:ext uri="{FF2B5EF4-FFF2-40B4-BE49-F238E27FC236}">
                <a16:creationId xmlns:a16="http://schemas.microsoft.com/office/drawing/2014/main" id="{C638C759-96A5-0847-8DAE-71870A1A4B3E}"/>
              </a:ext>
            </a:extLst>
          </p:cNvPr>
          <p:cNvSpPr>
            <a:spLocks noGrp="1"/>
          </p:cNvSpPr>
          <p:nvPr>
            <p:ph idx="1"/>
          </p:nvPr>
        </p:nvSpPr>
        <p:spPr>
          <a:xfrm>
            <a:off x="934277" y="2650080"/>
            <a:ext cx="5314543" cy="3775657"/>
          </a:xfrm>
        </p:spPr>
        <p:txBody>
          <a:bodyPr anchor="t">
            <a:normAutofit/>
          </a:bodyPr>
          <a:lstStyle/>
          <a:p>
            <a:pPr marL="0" lvl="0" indent="0" algn="ctr">
              <a:lnSpc>
                <a:spcPct val="100000"/>
              </a:lnSpc>
              <a:buNone/>
            </a:pPr>
            <a:r>
              <a:rPr lang="en-US" sz="2400" dirty="0"/>
              <a:t>Jesus our example: Knew all about Mary, and He knew all about the leaders who accused her of committing adultery, but He wrote their sins in the dust, so they would be blown away by a puff of wind.  He did not expose their sins publicly.  He protected their reputations.  </a:t>
            </a:r>
          </a:p>
          <a:p>
            <a:pPr marL="0" lvl="0" indent="0" algn="ctr">
              <a:lnSpc>
                <a:spcPct val="100000"/>
              </a:lnSpc>
              <a:buNone/>
            </a:pPr>
            <a:r>
              <a:rPr lang="en-US" sz="2400" dirty="0"/>
              <a:t>John 8:2-11.</a:t>
            </a:r>
          </a:p>
          <a:p>
            <a:pPr marL="0" indent="0" algn="ctr">
              <a:lnSpc>
                <a:spcPct val="100000"/>
              </a:lnSpc>
              <a:buNone/>
            </a:pPr>
            <a:r>
              <a:rPr lang="en-US" sz="2400" dirty="0"/>
              <a:t> </a:t>
            </a:r>
          </a:p>
          <a:p>
            <a:pPr algn="ctr">
              <a:lnSpc>
                <a:spcPct val="100000"/>
              </a:lnSpc>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 device&#10;&#10;Description automatically generated">
            <a:extLst>
              <a:ext uri="{FF2B5EF4-FFF2-40B4-BE49-F238E27FC236}">
                <a16:creationId xmlns:a16="http://schemas.microsoft.com/office/drawing/2014/main" id="{EBEF55B9-2DE7-3A4A-BCF7-6C351A5BFE4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39755446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93C5F-2D91-F047-8996-F76EE8E85A59}"/>
              </a:ext>
            </a:extLst>
          </p:cNvPr>
          <p:cNvSpPr>
            <a:spLocks noGrp="1"/>
          </p:cNvSpPr>
          <p:nvPr>
            <p:ph type="title"/>
          </p:nvPr>
        </p:nvSpPr>
        <p:spPr>
          <a:xfrm>
            <a:off x="762001" y="631048"/>
            <a:ext cx="5314536" cy="1325563"/>
          </a:xfrm>
        </p:spPr>
        <p:txBody>
          <a:bodyPr>
            <a:normAutofit/>
          </a:bodyPr>
          <a:lstStyle/>
          <a:p>
            <a:pPr algn="ctr"/>
            <a:r>
              <a:rPr lang="en-US" b="1" dirty="0">
                <a:solidFill>
                  <a:schemeClr val="accent4">
                    <a:lumMod val="40000"/>
                    <a:lumOff val="60000"/>
                  </a:schemeClr>
                </a:solidFill>
              </a:rPr>
              <a:t>2. Be cautious with criticism</a:t>
            </a:r>
            <a:endParaRPr lang="en-US" dirty="0">
              <a:solidFill>
                <a:schemeClr val="accent4">
                  <a:lumMod val="40000"/>
                  <a:lumOff val="60000"/>
                </a:schemeClr>
              </a:solidFill>
            </a:endParaRPr>
          </a:p>
        </p:txBody>
      </p:sp>
      <p:sp>
        <p:nvSpPr>
          <p:cNvPr id="3" name="Content Placeholder 2">
            <a:extLst>
              <a:ext uri="{FF2B5EF4-FFF2-40B4-BE49-F238E27FC236}">
                <a16:creationId xmlns:a16="http://schemas.microsoft.com/office/drawing/2014/main" id="{E17D0003-00A4-B149-A110-FCF6332A8EA9}"/>
              </a:ext>
            </a:extLst>
          </p:cNvPr>
          <p:cNvSpPr>
            <a:spLocks noGrp="1"/>
          </p:cNvSpPr>
          <p:nvPr>
            <p:ph idx="1"/>
          </p:nvPr>
        </p:nvSpPr>
        <p:spPr>
          <a:xfrm>
            <a:off x="762000" y="2279017"/>
            <a:ext cx="5314543" cy="4578983"/>
          </a:xfrm>
        </p:spPr>
        <p:txBody>
          <a:bodyPr anchor="t">
            <a:normAutofit/>
          </a:bodyPr>
          <a:lstStyle/>
          <a:p>
            <a:pPr marL="0" indent="0" algn="ctr">
              <a:lnSpc>
                <a:spcPct val="100000"/>
              </a:lnSpc>
              <a:buNone/>
            </a:pPr>
            <a:r>
              <a:rPr lang="en-US" sz="2400" dirty="0"/>
              <a:t>Jesus our example: “He exercised the greatest tact, and thoughtful, kind attention in His intercourse with people.  He was never rude, never needlessly spoke a severe word, and never gave needless pain to a sensitive soul. He did not censure human weakness.  He fearlessly denounced hypocrisy, unbelief, and iniquity, but tears were in His voice as He uttered His scathing rebukes.”  </a:t>
            </a:r>
            <a:r>
              <a:rPr lang="en-US" sz="2400" i="1" dirty="0"/>
              <a:t>Desire of Ages</a:t>
            </a:r>
            <a:r>
              <a:rPr lang="en-US" sz="2400" dirty="0"/>
              <a:t>, p. 353. </a:t>
            </a:r>
          </a:p>
          <a:p>
            <a:pPr marL="0" indent="0" algn="ctr">
              <a:lnSpc>
                <a:spcPct val="100000"/>
              </a:lnSpc>
              <a:buNone/>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6F050B4-6FD9-A740-98C0-2DEE2643461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1397378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46EFD-BD91-F04C-8268-C72CD7B2D818}"/>
              </a:ext>
            </a:extLst>
          </p:cNvPr>
          <p:cNvSpPr>
            <a:spLocks noGrp="1"/>
          </p:cNvSpPr>
          <p:nvPr>
            <p:ph type="title"/>
          </p:nvPr>
        </p:nvSpPr>
        <p:spPr>
          <a:xfrm>
            <a:off x="762001" y="803325"/>
            <a:ext cx="5314536" cy="1325563"/>
          </a:xfrm>
        </p:spPr>
        <p:txBody>
          <a:bodyPr>
            <a:normAutofit/>
          </a:bodyPr>
          <a:lstStyle/>
          <a:p>
            <a:pPr algn="ctr"/>
            <a:r>
              <a:rPr lang="en-US" sz="4100" b="1" dirty="0">
                <a:solidFill>
                  <a:schemeClr val="accent2">
                    <a:lumMod val="60000"/>
                    <a:lumOff val="40000"/>
                  </a:schemeClr>
                </a:solidFill>
              </a:rPr>
              <a:t>3. Employ the language of acceptance</a:t>
            </a:r>
            <a:endParaRPr lang="en-US" sz="4100" dirty="0">
              <a:solidFill>
                <a:schemeClr val="accent2">
                  <a:lumMod val="60000"/>
                  <a:lumOff val="40000"/>
                </a:schemeClr>
              </a:solidFill>
            </a:endParaRPr>
          </a:p>
        </p:txBody>
      </p:sp>
      <p:sp>
        <p:nvSpPr>
          <p:cNvPr id="3" name="Content Placeholder 2">
            <a:extLst>
              <a:ext uri="{FF2B5EF4-FFF2-40B4-BE49-F238E27FC236}">
                <a16:creationId xmlns:a16="http://schemas.microsoft.com/office/drawing/2014/main" id="{FEC9CB72-9040-4946-8127-420FF444B521}"/>
              </a:ext>
            </a:extLst>
          </p:cNvPr>
          <p:cNvSpPr>
            <a:spLocks noGrp="1"/>
          </p:cNvSpPr>
          <p:nvPr>
            <p:ph idx="1"/>
          </p:nvPr>
        </p:nvSpPr>
        <p:spPr>
          <a:xfrm>
            <a:off x="351182" y="2583819"/>
            <a:ext cx="6380922" cy="2173712"/>
          </a:xfrm>
        </p:spPr>
        <p:txBody>
          <a:bodyPr anchor="t">
            <a:noAutofit/>
          </a:bodyPr>
          <a:lstStyle/>
          <a:p>
            <a:pPr marL="0" lvl="0" indent="0" algn="ctr">
              <a:lnSpc>
                <a:spcPct val="170000"/>
              </a:lnSpc>
              <a:buNone/>
            </a:pPr>
            <a:r>
              <a:rPr lang="en-US" sz="2400" dirty="0"/>
              <a:t>Jesus our example: He accepted everyone; rich, poor, rulers, servants, untouchables.  “Every soul was precious in His eyes; in all men He saw fallen souls whom it was His mission to save.”  </a:t>
            </a:r>
          </a:p>
          <a:p>
            <a:pPr marL="0" lvl="0" indent="0" algn="ctr">
              <a:lnSpc>
                <a:spcPct val="170000"/>
              </a:lnSpc>
              <a:buNone/>
            </a:pPr>
            <a:r>
              <a:rPr lang="en-US" sz="2400" i="1" dirty="0"/>
              <a:t>Desire of Ages</a:t>
            </a:r>
            <a:r>
              <a:rPr lang="en-US" sz="2400" dirty="0"/>
              <a:t>, p. 353.</a:t>
            </a:r>
          </a:p>
          <a:p>
            <a:pPr marL="0" indent="0" algn="ctr">
              <a:lnSpc>
                <a:spcPct val="170000"/>
              </a:lnSpc>
              <a:buNone/>
            </a:pPr>
            <a:r>
              <a:rPr lang="en-US" sz="2400" dirty="0"/>
              <a:t> </a:t>
            </a:r>
          </a:p>
          <a:p>
            <a:pPr marL="0" indent="0" algn="ctr">
              <a:lnSpc>
                <a:spcPct val="170000"/>
              </a:lnSpc>
              <a:buNone/>
            </a:pPr>
            <a:endParaRPr lang="en-US" sz="2400"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CE7731E8-38B9-9A42-98C2-21047B9E922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6280098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DD413-196D-1441-B813-48B897BED14C}"/>
              </a:ext>
            </a:extLst>
          </p:cNvPr>
          <p:cNvSpPr>
            <a:spLocks noGrp="1"/>
          </p:cNvSpPr>
          <p:nvPr>
            <p:ph type="title"/>
          </p:nvPr>
        </p:nvSpPr>
        <p:spPr>
          <a:xfrm>
            <a:off x="762001" y="803325"/>
            <a:ext cx="5314536" cy="1325563"/>
          </a:xfrm>
        </p:spPr>
        <p:txBody>
          <a:bodyPr>
            <a:normAutofit/>
          </a:bodyPr>
          <a:lstStyle/>
          <a:p>
            <a:r>
              <a:rPr lang="en-US" b="1" dirty="0">
                <a:solidFill>
                  <a:schemeClr val="accent6">
                    <a:lumMod val="40000"/>
                    <a:lumOff val="60000"/>
                  </a:schemeClr>
                </a:solidFill>
              </a:rPr>
              <a:t>4. Allow for solitude</a:t>
            </a:r>
            <a:endParaRPr lang="en-US" dirty="0">
              <a:solidFill>
                <a:schemeClr val="accent6">
                  <a:lumMod val="40000"/>
                  <a:lumOff val="60000"/>
                </a:schemeClr>
              </a:solidFill>
            </a:endParaRPr>
          </a:p>
        </p:txBody>
      </p:sp>
      <p:sp>
        <p:nvSpPr>
          <p:cNvPr id="3" name="Content Placeholder 2">
            <a:extLst>
              <a:ext uri="{FF2B5EF4-FFF2-40B4-BE49-F238E27FC236}">
                <a16:creationId xmlns:a16="http://schemas.microsoft.com/office/drawing/2014/main" id="{66F41AE5-3DF8-0F4C-9C86-1DFF0CBCDFC2}"/>
              </a:ext>
            </a:extLst>
          </p:cNvPr>
          <p:cNvSpPr>
            <a:spLocks noGrp="1"/>
          </p:cNvSpPr>
          <p:nvPr>
            <p:ph idx="1"/>
          </p:nvPr>
        </p:nvSpPr>
        <p:spPr>
          <a:xfrm>
            <a:off x="602975" y="2530809"/>
            <a:ext cx="5609220" cy="2450095"/>
          </a:xfrm>
        </p:spPr>
        <p:txBody>
          <a:bodyPr anchor="t">
            <a:normAutofit/>
          </a:bodyPr>
          <a:lstStyle/>
          <a:p>
            <a:pPr marL="0" indent="0" algn="ctr">
              <a:lnSpc>
                <a:spcPct val="100000"/>
              </a:lnSpc>
              <a:buNone/>
            </a:pPr>
            <a:r>
              <a:rPr lang="en-US" dirty="0"/>
              <a:t>Jesus our example: “After sending the people away, He went up a hill by himself to pray.”  </a:t>
            </a:r>
          </a:p>
          <a:p>
            <a:pPr marL="0" indent="0" algn="ctr">
              <a:lnSpc>
                <a:spcPct val="100000"/>
              </a:lnSpc>
              <a:buNone/>
            </a:pPr>
            <a:r>
              <a:rPr lang="en-US" dirty="0"/>
              <a:t>Matthew 14:23, TEV.	</a:t>
            </a:r>
          </a:p>
          <a:p>
            <a:pPr marL="0" indent="0" algn="ctr">
              <a:lnSpc>
                <a:spcPct val="100000"/>
              </a:lnSpc>
              <a:buNone/>
            </a:pPr>
            <a:endParaRPr lang="en-US" dirty="0"/>
          </a:p>
        </p:txBody>
      </p:sp>
      <p:sp>
        <p:nvSpPr>
          <p:cNvPr id="9" name="Freeform: Shape 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F3D6BFD9-5752-6B42-AF1B-8CD16056574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56331360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34E1-F58A-4845-AA79-B2DC85FDA03F}"/>
              </a:ext>
            </a:extLst>
          </p:cNvPr>
          <p:cNvSpPr>
            <a:spLocks noGrp="1"/>
          </p:cNvSpPr>
          <p:nvPr>
            <p:ph type="title"/>
          </p:nvPr>
        </p:nvSpPr>
        <p:spPr>
          <a:xfrm>
            <a:off x="762001" y="803325"/>
            <a:ext cx="5314536" cy="1325563"/>
          </a:xfrm>
        </p:spPr>
        <p:txBody>
          <a:bodyPr>
            <a:normAutofit/>
          </a:bodyPr>
          <a:lstStyle/>
          <a:p>
            <a:pPr algn="ctr"/>
            <a:r>
              <a:rPr lang="en-US" b="1" dirty="0">
                <a:solidFill>
                  <a:schemeClr val="accent4">
                    <a:lumMod val="60000"/>
                    <a:lumOff val="40000"/>
                  </a:schemeClr>
                </a:solidFill>
              </a:rPr>
              <a:t>5. Encourage other relationships</a:t>
            </a:r>
            <a:endParaRPr lang="en-US" dirty="0">
              <a:solidFill>
                <a:schemeClr val="accent4">
                  <a:lumMod val="60000"/>
                  <a:lumOff val="40000"/>
                </a:schemeClr>
              </a:solidFill>
            </a:endParaRPr>
          </a:p>
        </p:txBody>
      </p:sp>
      <p:sp>
        <p:nvSpPr>
          <p:cNvPr id="3" name="Content Placeholder 2">
            <a:extLst>
              <a:ext uri="{FF2B5EF4-FFF2-40B4-BE49-F238E27FC236}">
                <a16:creationId xmlns:a16="http://schemas.microsoft.com/office/drawing/2014/main" id="{2B9A1670-75D9-8042-BEB8-1988D0FF7EBE}"/>
              </a:ext>
            </a:extLst>
          </p:cNvPr>
          <p:cNvSpPr>
            <a:spLocks noGrp="1"/>
          </p:cNvSpPr>
          <p:nvPr>
            <p:ph idx="1"/>
          </p:nvPr>
        </p:nvSpPr>
        <p:spPr>
          <a:xfrm>
            <a:off x="762000" y="2822358"/>
            <a:ext cx="5314536" cy="3220634"/>
          </a:xfrm>
        </p:spPr>
        <p:txBody>
          <a:bodyPr anchor="t">
            <a:normAutofit/>
          </a:bodyPr>
          <a:lstStyle/>
          <a:p>
            <a:pPr marL="0" indent="0" algn="ctr">
              <a:lnSpc>
                <a:spcPct val="150000"/>
              </a:lnSpc>
              <a:buNone/>
            </a:pPr>
            <a:r>
              <a:rPr lang="en-US" dirty="0"/>
              <a:t>Jesus our example: “Go therefore and make disciples of all nations...”  Matthew 28:19, RSV.</a:t>
            </a:r>
          </a:p>
          <a:p>
            <a:pPr algn="ctr">
              <a:lnSpc>
                <a:spcPct val="150000"/>
              </a:lnSpc>
            </a:pPr>
            <a:endParaRPr lang="en-US" dirty="0"/>
          </a:p>
        </p:txBody>
      </p:sp>
      <p:sp>
        <p:nvSpPr>
          <p:cNvPr id="14" name="Freeform: Shape 13">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72F46E8-CA3F-C849-9F58-39C562859EC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42880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FFD9A-22A4-774C-BED9-A40D385EEE72}"/>
              </a:ext>
            </a:extLst>
          </p:cNvPr>
          <p:cNvSpPr>
            <a:spLocks noGrp="1"/>
          </p:cNvSpPr>
          <p:nvPr>
            <p:ph type="title"/>
          </p:nvPr>
        </p:nvSpPr>
        <p:spPr>
          <a:xfrm>
            <a:off x="762001" y="803325"/>
            <a:ext cx="5314536" cy="1325563"/>
          </a:xfrm>
        </p:spPr>
        <p:txBody>
          <a:bodyPr>
            <a:normAutofit/>
          </a:bodyPr>
          <a:lstStyle/>
          <a:p>
            <a:pPr algn="ctr"/>
            <a:r>
              <a:rPr lang="en-US" b="1" dirty="0">
                <a:solidFill>
                  <a:schemeClr val="accent2">
                    <a:lumMod val="20000"/>
                    <a:lumOff val="80000"/>
                  </a:schemeClr>
                </a:solidFill>
              </a:rPr>
              <a:t>6. Be ready for change in your relationships</a:t>
            </a:r>
            <a:endParaRPr lang="en-US" dirty="0">
              <a:solidFill>
                <a:schemeClr val="accent2">
                  <a:lumMod val="20000"/>
                  <a:lumOff val="80000"/>
                </a:schemeClr>
              </a:solidFill>
            </a:endParaRPr>
          </a:p>
        </p:txBody>
      </p:sp>
      <p:sp>
        <p:nvSpPr>
          <p:cNvPr id="3" name="Content Placeholder 2">
            <a:extLst>
              <a:ext uri="{FF2B5EF4-FFF2-40B4-BE49-F238E27FC236}">
                <a16:creationId xmlns:a16="http://schemas.microsoft.com/office/drawing/2014/main" id="{F64F7139-E723-3F47-B20E-CC0CC0B935DF}"/>
              </a:ext>
            </a:extLst>
          </p:cNvPr>
          <p:cNvSpPr>
            <a:spLocks noGrp="1"/>
          </p:cNvSpPr>
          <p:nvPr>
            <p:ph idx="1"/>
          </p:nvPr>
        </p:nvSpPr>
        <p:spPr>
          <a:xfrm>
            <a:off x="762000" y="2491409"/>
            <a:ext cx="5314543" cy="3006331"/>
          </a:xfrm>
        </p:spPr>
        <p:txBody>
          <a:bodyPr anchor="t">
            <a:normAutofit/>
          </a:bodyPr>
          <a:lstStyle/>
          <a:p>
            <a:pPr marL="0" indent="0" algn="ctr">
              <a:lnSpc>
                <a:spcPct val="100000"/>
              </a:lnSpc>
              <a:buNone/>
            </a:pPr>
            <a:r>
              <a:rPr lang="en-US" sz="2400" dirty="0"/>
              <a:t>Jesus our example: “I will ask the Father, and He will give you another Helper, who will stay with you forever....  When I go, you will not be left all alone; I will come back to you.”  </a:t>
            </a:r>
          </a:p>
          <a:p>
            <a:pPr marL="0" indent="0" algn="ctr">
              <a:lnSpc>
                <a:spcPct val="100000"/>
              </a:lnSpc>
              <a:buNone/>
            </a:pPr>
            <a:r>
              <a:rPr lang="en-US" sz="2400" dirty="0"/>
              <a:t>John 14:16 &amp; 18, TEV.</a:t>
            </a:r>
          </a:p>
          <a:p>
            <a:pPr algn="ctr">
              <a:lnSpc>
                <a:spcPct val="100000"/>
              </a:lnSpc>
            </a:pPr>
            <a:endParaRPr lang="en-US" sz="2400"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B68A3EE-6A78-764A-8410-E457BFDC863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7173401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738</Words>
  <Application>Microsoft Macintosh PowerPoint</Application>
  <PresentationFormat>Widescreen</PresentationFormat>
  <Paragraphs>39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Avenir Next</vt:lpstr>
      <vt:lpstr>Calibri</vt:lpstr>
      <vt:lpstr>Calibri Light</vt:lpstr>
      <vt:lpstr>Office Theme</vt:lpstr>
      <vt:lpstr>JESUS’S OUR EXAMPLE [Discussion Time] </vt:lpstr>
      <vt:lpstr>1. Protect your friend’s reputation</vt:lpstr>
      <vt:lpstr>2. Be cautious with criticism</vt:lpstr>
      <vt:lpstr>3. Employ the language of acceptance</vt:lpstr>
      <vt:lpstr>4. Allow for solitude</vt:lpstr>
      <vt:lpstr>5. Encourage other relationships</vt:lpstr>
      <vt:lpstr>6. Be ready for change in your relationships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JESUS’S OUR EXAMPLE [Discussion Time] </dc:title>
  <dc:creator>Arrais, Raquel</dc:creator>
  <cp:lastModifiedBy>Arrais, Raquel</cp:lastModifiedBy>
  <cp:revision>2</cp:revision>
  <dcterms:created xsi:type="dcterms:W3CDTF">2020-02-06T20:18:19Z</dcterms:created>
  <dcterms:modified xsi:type="dcterms:W3CDTF">2020-02-11T16:22:12Z</dcterms:modified>
</cp:coreProperties>
</file>