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2" r:id="rId3"/>
    <p:sldId id="263" r:id="rId4"/>
    <p:sldId id="264"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00"/>
    <a:srgbClr val="910353"/>
    <a:srgbClr val="D04384"/>
    <a:srgbClr val="2B7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p:restoredTop sz="77551"/>
  </p:normalViewPr>
  <p:slideViewPr>
    <p:cSldViewPr snapToGrid="0" snapToObjects="1">
      <p:cViewPr varScale="1">
        <p:scale>
          <a:sx n="109" d="100"/>
          <a:sy n="109" d="100"/>
        </p:scale>
        <p:origin x="1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2BB35-C061-0145-9792-39A210A15223}" type="datetimeFigureOut">
              <a:rPr lang="en-US" smtClean="0"/>
              <a:t>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15700-0C0B-0E4A-8782-1CE9269AE44F}" type="slidenum">
              <a:rPr lang="en-US" smtClean="0"/>
              <a:t>‹#›</a:t>
            </a:fld>
            <a:endParaRPr lang="en-US"/>
          </a:p>
        </p:txBody>
      </p:sp>
    </p:spTree>
    <p:extLst>
      <p:ext uri="{BB962C8B-B14F-4D97-AF65-F5344CB8AC3E}">
        <p14:creationId xmlns:p14="http://schemas.microsoft.com/office/powerpoint/2010/main" val="50204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Seven Steps for Sharing Jesus</a:t>
            </a:r>
            <a:endParaRPr lang="en-US" sz="1200" kern="1200" dirty="0">
              <a:solidFill>
                <a:schemeClr val="tx1"/>
              </a:solidFill>
              <a:effectLst/>
              <a:latin typeface="+mn-lt"/>
              <a:ea typeface="+mn-ea"/>
              <a:cs typeface="+mn-cs"/>
            </a:endParaRPr>
          </a:p>
          <a:p>
            <a:r>
              <a:rPr lang="pt-BR" sz="1200" kern="1200" dirty="0" err="1">
                <a:solidFill>
                  <a:schemeClr val="tx1"/>
                </a:solidFill>
                <a:effectLst/>
                <a:latin typeface="+mn-lt"/>
                <a:ea typeface="+mn-ea"/>
                <a:cs typeface="+mn-cs"/>
              </a:rPr>
              <a:t>Seminar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prepared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by</a:t>
            </a:r>
            <a:r>
              <a:rPr lang="pt-BR" sz="1200" kern="1200" dirty="0">
                <a:solidFill>
                  <a:schemeClr val="tx1"/>
                </a:solidFill>
                <a:effectLst/>
                <a:latin typeface="+mn-lt"/>
                <a:ea typeface="+mn-ea"/>
                <a:cs typeface="+mn-cs"/>
              </a:rPr>
              <a:t> South American </a:t>
            </a:r>
            <a:r>
              <a:rPr lang="pt-BR" sz="1200" kern="1200" dirty="0" err="1">
                <a:solidFill>
                  <a:schemeClr val="tx1"/>
                </a:solidFill>
                <a:effectLst/>
                <a:latin typeface="+mn-lt"/>
                <a:ea typeface="+mn-ea"/>
                <a:cs typeface="+mn-cs"/>
              </a:rPr>
              <a:t>Division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Women’s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Ministries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department</a:t>
            </a:r>
            <a:endParaRPr lang="en-US" sz="1200" kern="1200" dirty="0">
              <a:solidFill>
                <a:schemeClr val="tx1"/>
              </a:solidFill>
              <a:effectLst/>
              <a:latin typeface="+mn-lt"/>
              <a:ea typeface="+mn-ea"/>
              <a:cs typeface="+mn-cs"/>
            </a:endParaRPr>
          </a:p>
          <a:p>
            <a:r>
              <a:rPr lang="pt-BR" sz="1200" kern="1200" dirty="0" err="1">
                <a:solidFill>
                  <a:schemeClr val="tx1"/>
                </a:solidFill>
                <a:effectLst/>
                <a:latin typeface="+mn-lt"/>
                <a:ea typeface="+mn-ea"/>
                <a:cs typeface="+mn-cs"/>
              </a:rPr>
              <a:t>Written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by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Pastors</a:t>
            </a:r>
            <a:r>
              <a:rPr lang="pt-BR" sz="1200" kern="1200" dirty="0">
                <a:solidFill>
                  <a:schemeClr val="tx1"/>
                </a:solidFill>
                <a:effectLst/>
                <a:latin typeface="+mn-lt"/>
                <a:ea typeface="+mn-ea"/>
                <a:cs typeface="+mn-cs"/>
              </a:rPr>
              <a:t> Davi França </a:t>
            </a:r>
            <a:r>
              <a:rPr lang="en-US" sz="1200" kern="1200" dirty="0">
                <a:solidFill>
                  <a:schemeClr val="tx1"/>
                </a:solidFill>
                <a:effectLst/>
                <a:latin typeface="+mn-lt"/>
                <a:ea typeface="+mn-ea"/>
                <a:cs typeface="+mn-cs"/>
              </a:rPr>
              <a:t>and</a:t>
            </a:r>
            <a:r>
              <a:rPr lang="pt-BR" sz="1200" kern="1200" dirty="0">
                <a:solidFill>
                  <a:schemeClr val="tx1"/>
                </a:solidFill>
                <a:effectLst/>
                <a:latin typeface="+mn-lt"/>
                <a:ea typeface="+mn-ea"/>
                <a:cs typeface="+mn-cs"/>
              </a:rPr>
              <a:t> Herbert </a:t>
            </a:r>
            <a:r>
              <a:rPr lang="pt-BR" sz="1200" kern="1200" dirty="0" err="1">
                <a:solidFill>
                  <a:schemeClr val="tx1"/>
                </a:solidFill>
                <a:effectLst/>
                <a:latin typeface="+mn-lt"/>
                <a:ea typeface="+mn-ea"/>
                <a:cs typeface="+mn-cs"/>
              </a:rPr>
              <a:t>Boger</a:t>
            </a:r>
            <a:r>
              <a:rPr lang="pt-BR" sz="1200" kern="1200" dirty="0">
                <a:solidFill>
                  <a:schemeClr val="tx1"/>
                </a:solidFill>
                <a:effectLst/>
                <a:latin typeface="+mn-lt"/>
                <a:ea typeface="+mn-ea"/>
                <a:cs typeface="+mn-cs"/>
              </a:rPr>
              <a:t>, Jr.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Objective: Train participants for Personal Ministries.</a:t>
            </a:r>
          </a:p>
          <a:p>
            <a:r>
              <a:rPr lang="en-US" sz="1200" kern="1200" dirty="0">
                <a:solidFill>
                  <a:schemeClr val="tx1"/>
                </a:solidFill>
                <a:effectLst/>
                <a:latin typeface="+mn-lt"/>
                <a:ea typeface="+mn-ea"/>
                <a:cs typeface="+mn-cs"/>
              </a:rPr>
              <a:t>Scripture: John 4:28-30, 39-42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a:t>
            </a:fld>
            <a:endParaRPr lang="en-US"/>
          </a:p>
        </p:txBody>
      </p:sp>
    </p:spTree>
    <p:extLst>
      <p:ext uri="{BB962C8B-B14F-4D97-AF65-F5344CB8AC3E}">
        <p14:creationId xmlns:p14="http://schemas.microsoft.com/office/powerpoint/2010/main" val="161220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FELLOWSHIP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Jesus went about all Galilee, teaching in their synagogues, preaching the gospel of the kingdom, and healing all kinds of sickness and all kinds of disease among the people” (Matthew 4:23, NJKV).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“Christ’s method alone will give true success in reaching the people. The </a:t>
            </a:r>
            <a:r>
              <a:rPr lang="en-US" sz="1200" kern="1200" dirty="0" err="1">
                <a:solidFill>
                  <a:schemeClr val="tx1"/>
                </a:solidFill>
                <a:effectLst/>
                <a:latin typeface="+mn-lt"/>
                <a:ea typeface="+mn-ea"/>
                <a:cs typeface="+mn-cs"/>
              </a:rPr>
              <a:t>Saviour</a:t>
            </a:r>
            <a:r>
              <a:rPr lang="en-US" sz="1200" kern="1200" dirty="0">
                <a:solidFill>
                  <a:schemeClr val="tx1"/>
                </a:solidFill>
                <a:effectLst/>
                <a:latin typeface="+mn-lt"/>
                <a:ea typeface="+mn-ea"/>
                <a:cs typeface="+mn-cs"/>
              </a:rPr>
              <a:t> mingled with men as one who desired their good. He showed His sympathy for them, ministered to their needs, and won their confidence. Then He bade them, ‘Follow Me’” (</a:t>
            </a:r>
            <a:r>
              <a:rPr lang="en-US" sz="1200" i="1" kern="1200" dirty="0">
                <a:solidFill>
                  <a:schemeClr val="tx1"/>
                </a:solidFill>
                <a:effectLst/>
                <a:latin typeface="+mn-lt"/>
                <a:ea typeface="+mn-ea"/>
                <a:cs typeface="+mn-cs"/>
              </a:rPr>
              <a:t>The Ministry of Healing,</a:t>
            </a:r>
            <a:r>
              <a:rPr lang="en-US" sz="1200" kern="1200" dirty="0">
                <a:solidFill>
                  <a:schemeClr val="tx1"/>
                </a:solidFill>
                <a:effectLst/>
                <a:latin typeface="+mn-lt"/>
                <a:ea typeface="+mn-ea"/>
                <a:cs typeface="+mn-cs"/>
              </a:rPr>
              <a:t> p. 143).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the Savior’s example, the New Testament Church met the needs of the people, in the name of Jesus. These first disciples showed interest in people as a whole person: physically, intellectually, socially, and spiritually (see Acts 3:6; Acts 6:1-4).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10</a:t>
            </a:fld>
            <a:endParaRPr lang="en-US"/>
          </a:p>
        </p:txBody>
      </p:sp>
    </p:spTree>
    <p:extLst>
      <p:ext uri="{BB962C8B-B14F-4D97-AF65-F5344CB8AC3E}">
        <p14:creationId xmlns:p14="http://schemas.microsoft.com/office/powerpoint/2010/main" val="428744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these three procedures in ministering to the whole person.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the infallible Christ’s method (desire their good, mingle with them, minister to them with compassionate sympathy, win their confidence).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Fulfill the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Commandment (love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an eye on the perceived needs and on the real needs.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11</a:t>
            </a:fld>
            <a:endParaRPr lang="en-US"/>
          </a:p>
        </p:txBody>
      </p:sp>
    </p:spTree>
    <p:extLst>
      <p:ext uri="{BB962C8B-B14F-4D97-AF65-F5344CB8AC3E}">
        <p14:creationId xmlns:p14="http://schemas.microsoft.com/office/powerpoint/2010/main" val="245528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BIBLE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“It is very hard to get any hold of the people. The only way that we find to be successful is in holding Bible readings, and in this way the interest is started with one or two or three; then these visit others and try to Interest others, and thus the work moves slowly as it has done in Lausanne” (</a:t>
            </a:r>
            <a:r>
              <a:rPr lang="en-US" i="1" dirty="0"/>
              <a:t>Evangelism,</a:t>
            </a:r>
            <a:r>
              <a:rPr lang="en-US" dirty="0"/>
              <a:t> p. 410).</a:t>
            </a:r>
          </a:p>
          <a:p>
            <a:pPr marL="0" indent="0">
              <a:buNone/>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12</a:t>
            </a:fld>
            <a:endParaRPr lang="en-US"/>
          </a:p>
        </p:txBody>
      </p:sp>
    </p:spTree>
    <p:extLst>
      <p:ext uri="{BB962C8B-B14F-4D97-AF65-F5344CB8AC3E}">
        <p14:creationId xmlns:p14="http://schemas.microsoft.com/office/powerpoint/2010/main" val="331577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lphaUcPeriod"/>
            </a:pPr>
            <a:r>
              <a:rPr lang="en-US" sz="1200" kern="1200" dirty="0">
                <a:solidFill>
                  <a:schemeClr val="tx1"/>
                </a:solidFill>
                <a:effectLst/>
                <a:latin typeface="+mn-lt"/>
                <a:ea typeface="+mn-ea"/>
                <a:cs typeface="+mn-cs"/>
              </a:rPr>
              <a:t>The Approach – Give personal testimony about the power of the Bible in your life:</a:t>
            </a:r>
          </a:p>
          <a:p>
            <a:pPr marL="228600" lvl="0" indent="-228600">
              <a:buAutoNum type="alphaUcPeriod"/>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TESTIMONY—How my life was before knowing Jesus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LIFE LESSONS—How I realized I needed Jesus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BIBLICAL HAPPINESS—How I commit my life to Jesus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NEWS OF SALVATION—How Jesus makes a difference in my life every day</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13</a:t>
            </a:fld>
            <a:endParaRPr lang="en-US"/>
          </a:p>
        </p:txBody>
      </p:sp>
    </p:spTree>
    <p:extLst>
      <p:ext uri="{BB962C8B-B14F-4D97-AF65-F5344CB8AC3E}">
        <p14:creationId xmlns:p14="http://schemas.microsoft.com/office/powerpoint/2010/main" val="167898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 The Content – Center Christ in it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“Christ is all and in all” (Colossians 3:11).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very first and the most important thing is to melt and subdue the soul by presenting our Lord Jesus Christ as the Sin Bearer, the sin-pardoning Savior,” (</a:t>
            </a:r>
            <a:r>
              <a:rPr lang="en-US" sz="1200" i="1" kern="1200" dirty="0">
                <a:solidFill>
                  <a:schemeClr val="tx1"/>
                </a:solidFill>
                <a:effectLst/>
                <a:latin typeface="+mn-lt"/>
                <a:ea typeface="+mn-ea"/>
                <a:cs typeface="+mn-cs"/>
              </a:rPr>
              <a:t>Temperance,</a:t>
            </a:r>
            <a:r>
              <a:rPr lang="en-US" sz="1200" kern="1200" dirty="0">
                <a:solidFill>
                  <a:schemeClr val="tx1"/>
                </a:solidFill>
                <a:effectLst/>
                <a:latin typeface="+mn-lt"/>
                <a:ea typeface="+mn-ea"/>
                <a:cs typeface="+mn-cs"/>
              </a:rPr>
              <a:t> p. 105).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“Christ is the center of all true doctrine. All true religion is found in His word” (</a:t>
            </a:r>
            <a:r>
              <a:rPr lang="en-US" sz="1200" i="1" kern="1200" dirty="0">
                <a:solidFill>
                  <a:schemeClr val="tx1"/>
                </a:solidFill>
                <a:effectLst/>
                <a:latin typeface="+mn-lt"/>
                <a:ea typeface="+mn-ea"/>
                <a:cs typeface="+mn-cs"/>
              </a:rPr>
              <a:t>Counsels to Parents, Teachers and Students,</a:t>
            </a:r>
            <a:r>
              <a:rPr lang="en-US" sz="1200" kern="1200" dirty="0">
                <a:solidFill>
                  <a:schemeClr val="tx1"/>
                </a:solidFill>
                <a:effectLst/>
                <a:latin typeface="+mn-lt"/>
                <a:ea typeface="+mn-ea"/>
                <a:cs typeface="+mn-cs"/>
              </a:rPr>
              <a:t> p. 453).</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14</a:t>
            </a:fld>
            <a:endParaRPr lang="en-US"/>
          </a:p>
        </p:txBody>
      </p:sp>
    </p:spTree>
    <p:extLst>
      <p:ext uri="{BB962C8B-B14F-4D97-AF65-F5344CB8AC3E}">
        <p14:creationId xmlns:p14="http://schemas.microsoft.com/office/powerpoint/2010/main" val="131687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“’Jesus only’—in these words is contained the secret of the life and power that marked the history of the early church” (</a:t>
            </a:r>
            <a:r>
              <a:rPr lang="en-US" sz="1200" i="1" kern="1200" dirty="0">
                <a:solidFill>
                  <a:schemeClr val="tx1"/>
                </a:solidFill>
                <a:effectLst/>
                <a:latin typeface="+mn-lt"/>
                <a:ea typeface="+mn-ea"/>
                <a:cs typeface="+mn-cs"/>
              </a:rPr>
              <a:t>Acts of the Apostles,</a:t>
            </a:r>
            <a:r>
              <a:rPr lang="en-US" sz="1200" kern="1200" dirty="0">
                <a:solidFill>
                  <a:schemeClr val="tx1"/>
                </a:solidFill>
                <a:effectLst/>
                <a:latin typeface="+mn-lt"/>
                <a:ea typeface="+mn-ea"/>
                <a:cs typeface="+mn-cs"/>
              </a:rPr>
              <a:t> p. 64).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 soul united to Christ will be a living missionary to all around him” (</a:t>
            </a:r>
            <a:r>
              <a:rPr lang="en-US" sz="1200" i="1" kern="1200" dirty="0">
                <a:solidFill>
                  <a:schemeClr val="tx1"/>
                </a:solidFill>
                <a:effectLst/>
                <a:latin typeface="+mn-lt"/>
                <a:ea typeface="+mn-ea"/>
                <a:cs typeface="+mn-cs"/>
              </a:rPr>
              <a:t>Evangelism,</a:t>
            </a:r>
            <a:r>
              <a:rPr lang="en-US" sz="1200" kern="1200" dirty="0">
                <a:solidFill>
                  <a:schemeClr val="tx1"/>
                </a:solidFill>
                <a:effectLst/>
                <a:latin typeface="+mn-lt"/>
                <a:ea typeface="+mn-ea"/>
                <a:cs typeface="+mn-cs"/>
              </a:rPr>
              <a:t> p. 319).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truth could have been presented in a different manner, […] would have been charmed by its clearness and would have taken hold upon it” (</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 3, p. 426).</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15</a:t>
            </a:fld>
            <a:endParaRPr lang="en-US"/>
          </a:p>
        </p:txBody>
      </p:sp>
    </p:spTree>
    <p:extLst>
      <p:ext uri="{BB962C8B-B14F-4D97-AF65-F5344CB8AC3E}">
        <p14:creationId xmlns:p14="http://schemas.microsoft.com/office/powerpoint/2010/main" val="23016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 Objective – Decision </a:t>
            </a:r>
          </a:p>
          <a:p>
            <a:pPr lvl="0"/>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Leadership Network interviewed 104 leader pastors of the most innovative churches of the North American continent. When the study finished, it was asked to Warren Bird, the researcher, what his conclusions of these conversations had been. He said, “the most significant is this: the leaders of these churches are seeking a new type of result, a way to find out what winning means, especially when making disciples” (</a:t>
            </a:r>
            <a:r>
              <a:rPr lang="en-US" sz="1200" i="1" kern="1200" dirty="0">
                <a:solidFill>
                  <a:schemeClr val="tx1"/>
                </a:solidFill>
                <a:effectLst/>
                <a:latin typeface="+mn-lt"/>
                <a:ea typeface="+mn-ea"/>
                <a:cs typeface="+mn-cs"/>
              </a:rPr>
              <a:t>Hero Maker</a:t>
            </a:r>
            <a:r>
              <a:rPr lang="en-US" sz="1200" kern="1200" dirty="0">
                <a:solidFill>
                  <a:schemeClr val="tx1"/>
                </a:solidFill>
                <a:effectLst/>
                <a:latin typeface="+mn-lt"/>
                <a:ea typeface="+mn-ea"/>
                <a:cs typeface="+mn-cs"/>
              </a:rPr>
              <a:t>, p. 172).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16</a:t>
            </a:fld>
            <a:endParaRPr lang="en-US"/>
          </a:p>
        </p:txBody>
      </p:sp>
    </p:spTree>
    <p:extLst>
      <p:ext uri="{BB962C8B-B14F-4D97-AF65-F5344CB8AC3E}">
        <p14:creationId xmlns:p14="http://schemas.microsoft.com/office/powerpoint/2010/main" val="92516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DISCIPLESHIP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things that you have heard from me among many witnesses, commit these to faithful men who will be able to teach others also” (2 Timothy 2:2, NKJV).</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17</a:t>
            </a:fld>
            <a:endParaRPr lang="en-US"/>
          </a:p>
        </p:txBody>
      </p:sp>
    </p:spTree>
    <p:extLst>
      <p:ext uri="{BB962C8B-B14F-4D97-AF65-F5344CB8AC3E}">
        <p14:creationId xmlns:p14="http://schemas.microsoft.com/office/powerpoint/2010/main" val="230364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Five stages of learning:</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do it. You watch.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do it. You help.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do it. I help.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do it. I watch. We talk.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do it. Someone watches.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18</a:t>
            </a:fld>
            <a:endParaRPr lang="en-US"/>
          </a:p>
        </p:txBody>
      </p:sp>
    </p:spTree>
    <p:extLst>
      <p:ext uri="{BB962C8B-B14F-4D97-AF65-F5344CB8AC3E}">
        <p14:creationId xmlns:p14="http://schemas.microsoft.com/office/powerpoint/2010/main" val="984790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Discipleship must fulfill these three needs: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To stay connected – Communion</a:t>
            </a:r>
          </a:p>
          <a:p>
            <a:pPr marL="228600" lvl="0" indent="-228600">
              <a:buFont typeface="+mj-lt"/>
              <a:buAutoNum type="arabicPeriod"/>
            </a:pPr>
            <a:r>
              <a:rPr lang="en-US" sz="1200" kern="1200" dirty="0">
                <a:solidFill>
                  <a:schemeClr val="tx1"/>
                </a:solidFill>
                <a:effectLst/>
                <a:latin typeface="+mn-lt"/>
                <a:ea typeface="+mn-ea"/>
                <a:cs typeface="+mn-cs"/>
              </a:rPr>
              <a:t>To grow – Relationship</a:t>
            </a:r>
          </a:p>
          <a:p>
            <a:pPr marL="228600" lvl="0" indent="-228600">
              <a:buFont typeface="+mj-lt"/>
              <a:buAutoNum type="arabicPeriod"/>
            </a:pPr>
            <a:r>
              <a:rPr lang="en-US" sz="1200" kern="1200" dirty="0">
                <a:solidFill>
                  <a:schemeClr val="tx1"/>
                </a:solidFill>
                <a:effectLst/>
                <a:latin typeface="+mn-lt"/>
                <a:ea typeface="+mn-ea"/>
                <a:cs typeface="+mn-cs"/>
              </a:rPr>
              <a:t>To give fruits – Ministry (spiritual gifts)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19</a:t>
            </a:fld>
            <a:endParaRPr lang="en-US"/>
          </a:p>
        </p:txBody>
      </p:sp>
    </p:spTree>
    <p:extLst>
      <p:ext uri="{BB962C8B-B14F-4D97-AF65-F5344CB8AC3E}">
        <p14:creationId xmlns:p14="http://schemas.microsoft.com/office/powerpoint/2010/main" val="284709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COME, SEE THE SAVIOR OF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woman at the well began bringing people to Jesus the moment she realized He must be Messiah. She invited everyone, family, friends, and enemies to come with her to see her Savior. She was certain everyone would feel the same way as she did.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learn seven specific steps for sharing Jesus with others. These steps will help your congregation grow. But first, consider this question.</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a:t>
            </a:fld>
            <a:endParaRPr lang="en-US"/>
          </a:p>
        </p:txBody>
      </p:sp>
    </p:spTree>
    <p:extLst>
      <p:ext uri="{BB962C8B-B14F-4D97-AF65-F5344CB8AC3E}">
        <p14:creationId xmlns:p14="http://schemas.microsoft.com/office/powerpoint/2010/main" val="365220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5. SPIRITUAL GROWTH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great need of secret prayer, but there is also need that several Christians meet together, and unite with earnestness their petitions to God. In these small companies Jesus is present, the love of souls is deepened in the heart, and the Spirit puts forth its mighty energies, that human agents may be exercised in regard to saving those who are lost.” (</a:t>
            </a:r>
            <a:r>
              <a:rPr lang="en-US" sz="1200" i="1" kern="1200" dirty="0">
                <a:solidFill>
                  <a:schemeClr val="tx1"/>
                </a:solidFill>
                <a:effectLst/>
                <a:latin typeface="+mn-lt"/>
                <a:ea typeface="+mn-ea"/>
                <a:cs typeface="+mn-cs"/>
              </a:rPr>
              <a:t>Lift Him Up</a:t>
            </a:r>
            <a:r>
              <a:rPr lang="en-US" sz="1200" kern="1200" dirty="0">
                <a:solidFill>
                  <a:schemeClr val="tx1"/>
                </a:solidFill>
                <a:effectLst/>
                <a:latin typeface="+mn-lt"/>
                <a:ea typeface="+mn-ea"/>
                <a:cs typeface="+mn-cs"/>
              </a:rPr>
              <a:t>, p. 358).</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20</a:t>
            </a:fld>
            <a:endParaRPr lang="en-US"/>
          </a:p>
        </p:txBody>
      </p:sp>
    </p:spTree>
    <p:extLst>
      <p:ext uri="{BB962C8B-B14F-4D97-AF65-F5344CB8AC3E}">
        <p14:creationId xmlns:p14="http://schemas.microsoft.com/office/powerpoint/2010/main" val="121003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Spiritual growth occurs in fellowship with other believers. Sabbath school groups provide discipline for growth.</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Spiritual strengthening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Feeling of belonging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Emotional support</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21</a:t>
            </a:fld>
            <a:endParaRPr lang="en-US"/>
          </a:p>
        </p:txBody>
      </p:sp>
    </p:spTree>
    <p:extLst>
      <p:ext uri="{BB962C8B-B14F-4D97-AF65-F5344CB8AC3E}">
        <p14:creationId xmlns:p14="http://schemas.microsoft.com/office/powerpoint/2010/main" val="237405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BAPTISM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Baptism is a public commitment.</a:t>
            </a:r>
          </a:p>
          <a:p>
            <a:endParaRPr lang="en-US" dirty="0"/>
          </a:p>
          <a:p>
            <a:pPr marL="171450" lvl="0" indent="-171450">
              <a:buFont typeface="Arial" panose="020B0604020202020204" pitchFamily="34" charset="0"/>
              <a:buChar char="•"/>
            </a:pPr>
            <a:r>
              <a:rPr lang="en-US" dirty="0"/>
              <a:t>It fulfills the Master’s command.</a:t>
            </a:r>
          </a:p>
          <a:p>
            <a:pPr marL="171450" lvl="0" indent="-171450">
              <a:buFont typeface="Arial" panose="020B0604020202020204" pitchFamily="34" charset="0"/>
              <a:buChar char="•"/>
            </a:pPr>
            <a:r>
              <a:rPr lang="en-US" dirty="0"/>
              <a:t>It is an opportunity for testimony.</a:t>
            </a:r>
          </a:p>
          <a:p>
            <a:pPr marL="171450" lvl="0" indent="-171450">
              <a:buFont typeface="Arial" panose="020B0604020202020204" pitchFamily="34" charset="0"/>
              <a:buChar char="•"/>
            </a:pPr>
            <a:r>
              <a:rPr lang="en-US" dirty="0"/>
              <a:t>It is a high point in the road of discipleship.</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22</a:t>
            </a:fld>
            <a:endParaRPr lang="en-US"/>
          </a:p>
        </p:txBody>
      </p:sp>
    </p:spTree>
    <p:extLst>
      <p:ext uri="{BB962C8B-B14F-4D97-AF65-F5344CB8AC3E}">
        <p14:creationId xmlns:p14="http://schemas.microsoft.com/office/powerpoint/2010/main" val="277228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Encourage these four steps as a new believer prepares for baptism.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On the day of your decision, pray for five friends to invite to your baptism.</a:t>
            </a:r>
          </a:p>
          <a:p>
            <a:pPr marL="228600" lvl="0" indent="-228600">
              <a:buFont typeface="+mj-lt"/>
              <a:buAutoNum type="arabicPeriod"/>
            </a:pPr>
            <a:r>
              <a:rPr lang="en-US" sz="1200" kern="1200" dirty="0">
                <a:solidFill>
                  <a:schemeClr val="tx1"/>
                </a:solidFill>
                <a:effectLst/>
                <a:latin typeface="+mn-lt"/>
                <a:ea typeface="+mn-ea"/>
                <a:cs typeface="+mn-cs"/>
              </a:rPr>
              <a:t>On the day of your baptism, offer to give them Bible studies.</a:t>
            </a:r>
          </a:p>
          <a:p>
            <a:pPr marL="228600" lvl="0" indent="-228600">
              <a:buFont typeface="+mj-lt"/>
              <a:buAutoNum type="arabicPeriod"/>
            </a:pPr>
            <a:r>
              <a:rPr lang="en-US" sz="1200" kern="1200" dirty="0">
                <a:solidFill>
                  <a:schemeClr val="tx1"/>
                </a:solidFill>
                <a:effectLst/>
                <a:latin typeface="+mn-lt"/>
                <a:ea typeface="+mn-ea"/>
                <a:cs typeface="+mn-cs"/>
              </a:rPr>
              <a:t>Form a two-person team with your Bible instructor in order to study the Bible with one or more of your friends.</a:t>
            </a:r>
          </a:p>
          <a:p>
            <a:pPr marL="228600" lvl="0" indent="-228600">
              <a:buFont typeface="+mj-lt"/>
              <a:buAutoNum type="arabicPeriod"/>
            </a:pPr>
            <a:r>
              <a:rPr lang="en-US" sz="1200" kern="1200" dirty="0">
                <a:solidFill>
                  <a:schemeClr val="tx1"/>
                </a:solidFill>
                <a:effectLst/>
                <a:latin typeface="+mn-lt"/>
                <a:ea typeface="+mn-ea"/>
                <a:cs typeface="+mn-cs"/>
              </a:rPr>
              <a:t>Replicate the same cycle with new friends… multiplying disciples.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23</a:t>
            </a:fld>
            <a:endParaRPr lang="en-US"/>
          </a:p>
        </p:txBody>
      </p:sp>
    </p:spTree>
    <p:extLst>
      <p:ext uri="{BB962C8B-B14F-4D97-AF65-F5344CB8AC3E}">
        <p14:creationId xmlns:p14="http://schemas.microsoft.com/office/powerpoint/2010/main" val="180887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7. MULTIPLYING BELIEVERS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commissioned His twelve apostles to make disciples. The same commission to multiply believers is for us today. Practice these three steps as you follow your commitment:</a:t>
            </a:r>
          </a:p>
          <a:p>
            <a:pPr marL="228600" lvl="0" indent="-228600">
              <a:buFont typeface="Arial" panose="020B0604020202020204" pitchFamily="34" charset="0"/>
              <a:buChar char="•"/>
            </a:pPr>
            <a:r>
              <a:rPr lang="en-US" dirty="0"/>
              <a:t>Provide mentorship. </a:t>
            </a:r>
          </a:p>
          <a:p>
            <a:pPr marL="228600" lvl="0" indent="-228600">
              <a:buFont typeface="Arial" panose="020B0604020202020204" pitchFamily="34" charset="0"/>
              <a:buChar char="•"/>
            </a:pPr>
            <a:r>
              <a:rPr lang="en-US" dirty="0"/>
              <a:t>Give the challenge for outreach.</a:t>
            </a:r>
          </a:p>
          <a:p>
            <a:pPr marL="228600" lvl="0" indent="-228600">
              <a:buFont typeface="Arial" panose="020B0604020202020204" pitchFamily="34" charset="0"/>
              <a:buChar char="•"/>
            </a:pPr>
            <a:r>
              <a:rPr lang="en-US" dirty="0"/>
              <a:t>Celebrate new disciples. </a:t>
            </a:r>
          </a:p>
        </p:txBody>
      </p:sp>
      <p:sp>
        <p:nvSpPr>
          <p:cNvPr id="4" name="Slide Number Placeholder 3"/>
          <p:cNvSpPr>
            <a:spLocks noGrp="1"/>
          </p:cNvSpPr>
          <p:nvPr>
            <p:ph type="sldNum" sz="quarter" idx="5"/>
          </p:nvPr>
        </p:nvSpPr>
        <p:spPr/>
        <p:txBody>
          <a:bodyPr/>
          <a:lstStyle/>
          <a:p>
            <a:fld id="{D0515700-0C0B-0E4A-8782-1CE9269AE44F}" type="slidenum">
              <a:rPr lang="en-US" smtClean="0"/>
              <a:t>24</a:t>
            </a:fld>
            <a:endParaRPr lang="en-US"/>
          </a:p>
        </p:txBody>
      </p:sp>
    </p:spTree>
    <p:extLst>
      <p:ext uri="{BB962C8B-B14F-4D97-AF65-F5344CB8AC3E}">
        <p14:creationId xmlns:p14="http://schemas.microsoft.com/office/powerpoint/2010/main" val="3585894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go and make disciples of all nations, baptizing them in the name of the Father and of the Son and of the Holy Spirit, and teaching them to observe all things that I have commanded you; and lo, I am with you always, even to the end of the age” (Matthew </a:t>
            </a:r>
            <a:r>
              <a:rPr lang="en-US" sz="1200" kern="1200">
                <a:solidFill>
                  <a:schemeClr val="tx1"/>
                </a:solidFill>
                <a:effectLst/>
                <a:latin typeface="+mn-lt"/>
                <a:ea typeface="+mn-ea"/>
                <a:cs typeface="+mn-cs"/>
              </a:rPr>
              <a:t>28:20).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515700-0C0B-0E4A-8782-1CE9269AE44F}" type="slidenum">
              <a:rPr lang="en-US" smtClean="0"/>
              <a:t>25</a:t>
            </a:fld>
            <a:endParaRPr lang="en-US"/>
          </a:p>
        </p:txBody>
      </p:sp>
    </p:spTree>
    <p:extLst>
      <p:ext uri="{BB962C8B-B14F-4D97-AF65-F5344CB8AC3E}">
        <p14:creationId xmlns:p14="http://schemas.microsoft.com/office/powerpoint/2010/main" val="1192299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 the following discipleship practices during each Bible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dirty="0"/>
              <a:t>Spiritual—Put God first; prayer and Bible study (Sabbath School lessons)</a:t>
            </a:r>
          </a:p>
          <a:p>
            <a:pPr marL="171450" lvl="0" indent="-171450">
              <a:buFont typeface="Arial" panose="020B0604020202020204" pitchFamily="34" charset="0"/>
              <a:buChar char="•"/>
            </a:pPr>
            <a:r>
              <a:rPr lang="en-US" dirty="0"/>
              <a:t>Healthful—Practice the eight natural remedies</a:t>
            </a:r>
          </a:p>
          <a:p>
            <a:pPr marL="171450" lvl="0" indent="-171450">
              <a:buFont typeface="Arial" panose="020B0604020202020204" pitchFamily="34" charset="0"/>
              <a:buChar char="•"/>
            </a:pPr>
            <a:r>
              <a:rPr lang="en-US" dirty="0"/>
              <a:t>Financial—Include planning and personal/family budget</a:t>
            </a:r>
          </a:p>
          <a:p>
            <a:pPr marL="171450" lvl="0" indent="-171450">
              <a:buFont typeface="Arial" panose="020B0604020202020204" pitchFamily="34" charset="0"/>
              <a:buChar char="•"/>
            </a:pPr>
            <a:r>
              <a:rPr lang="en-US" dirty="0"/>
              <a:t>Evangelistic—Train in two-person teams to give Bible studies to others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26</a:t>
            </a:fld>
            <a:endParaRPr lang="en-US"/>
          </a:p>
        </p:txBody>
      </p:sp>
    </p:spTree>
    <p:extLst>
      <p:ext uri="{BB962C8B-B14F-4D97-AF65-F5344CB8AC3E}">
        <p14:creationId xmlns:p14="http://schemas.microsoft.com/office/powerpoint/2010/main" val="151249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CONCLUSION</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Pray until you find someone to whom to teach the Bible.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Request wisdom to make disciples.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Pray and ask to lead them to baptism.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 a new two-person team with the new convert.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27</a:t>
            </a:fld>
            <a:endParaRPr lang="en-US"/>
          </a:p>
        </p:txBody>
      </p:sp>
    </p:spTree>
    <p:extLst>
      <p:ext uri="{BB962C8B-B14F-4D97-AF65-F5344CB8AC3E}">
        <p14:creationId xmlns:p14="http://schemas.microsoft.com/office/powerpoint/2010/main" val="4286479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CHARGE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visits that God can bless are those we make.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literature that God can bless is those we give.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prayers that God can answer in favor of others are those we pray.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Bible studies that God can bless are those we give.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evangelism seminars that God can bless are those we teach.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only kindness acts that God can bless are those we practice.</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28</a:t>
            </a:fld>
            <a:endParaRPr lang="en-US"/>
          </a:p>
        </p:txBody>
      </p:sp>
    </p:spTree>
    <p:extLst>
      <p:ext uri="{BB962C8B-B14F-4D97-AF65-F5344CB8AC3E}">
        <p14:creationId xmlns:p14="http://schemas.microsoft.com/office/powerpoint/2010/main" val="389173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churches grow?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 is twofold: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Churches grow when a planned process </a:t>
            </a:r>
            <a:r>
              <a:rPr lang="en-US" sz="1200" b="1" kern="1200" dirty="0">
                <a:solidFill>
                  <a:schemeClr val="tx1"/>
                </a:solidFill>
                <a:effectLst/>
                <a:latin typeface="+mn-lt"/>
                <a:ea typeface="+mn-ea"/>
                <a:cs typeface="+mn-cs"/>
              </a:rPr>
              <a:t>satisfies the physical, mental, social and spiritual needs of the community</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Churches grow when </a:t>
            </a:r>
            <a:r>
              <a:rPr lang="en-US" sz="1200" b="1" kern="1200" dirty="0">
                <a:solidFill>
                  <a:schemeClr val="tx1"/>
                </a:solidFill>
                <a:effectLst/>
                <a:latin typeface="+mn-lt"/>
                <a:ea typeface="+mn-ea"/>
                <a:cs typeface="+mn-cs"/>
              </a:rPr>
              <a:t>members discover outreach satisfies their own needs</a:t>
            </a:r>
            <a:r>
              <a:rPr lang="en-US" sz="1200" kern="1200" dirty="0">
                <a:solidFill>
                  <a:schemeClr val="tx1"/>
                </a:solidFill>
                <a:effectLst/>
                <a:latin typeface="+mn-lt"/>
                <a:ea typeface="+mn-ea"/>
                <a:cs typeface="+mn-cs"/>
              </a:rPr>
              <a:t> for spiritual, social, mental, and physical growth.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3</a:t>
            </a:fld>
            <a:endParaRPr lang="en-US"/>
          </a:p>
        </p:txBody>
      </p:sp>
    </p:spTree>
    <p:extLst>
      <p:ext uri="{BB962C8B-B14F-4D97-AF65-F5344CB8AC3E}">
        <p14:creationId xmlns:p14="http://schemas.microsoft.com/office/powerpoint/2010/main" val="19433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only does outreach grow the church, but outreach also grows the members.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4</a:t>
            </a:fld>
            <a:endParaRPr lang="en-US"/>
          </a:p>
        </p:txBody>
      </p:sp>
    </p:spTree>
    <p:extLst>
      <p:ext uri="{BB962C8B-B14F-4D97-AF65-F5344CB8AC3E}">
        <p14:creationId xmlns:p14="http://schemas.microsoft.com/office/powerpoint/2010/main" val="282923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seek to win others to Christ, bearing the burden of souls in our prayers, our own hearts will throb with the quickening influence of God’s grace; our own affections will glow with more divine fervor; our whole Christian life will be more of a reality, more earnest, more prayerful” (</a:t>
            </a:r>
            <a:r>
              <a:rPr lang="en-US" sz="1200" i="1" kern="1200" dirty="0">
                <a:solidFill>
                  <a:schemeClr val="tx1"/>
                </a:solidFill>
                <a:effectLst/>
                <a:latin typeface="+mn-lt"/>
                <a:ea typeface="+mn-ea"/>
                <a:cs typeface="+mn-cs"/>
              </a:rPr>
              <a:t>Christ’s Object Lessons,</a:t>
            </a:r>
            <a:r>
              <a:rPr lang="en-US" sz="1200" kern="1200" dirty="0">
                <a:solidFill>
                  <a:schemeClr val="tx1"/>
                </a:solidFill>
                <a:effectLst/>
                <a:latin typeface="+mn-lt"/>
                <a:ea typeface="+mn-ea"/>
                <a:cs typeface="+mn-cs"/>
              </a:rPr>
              <a:t> p. 354).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5</a:t>
            </a:fld>
            <a:endParaRPr lang="en-US"/>
          </a:p>
        </p:txBody>
      </p:sp>
    </p:spTree>
    <p:extLst>
      <p:ext uri="{BB962C8B-B14F-4D97-AF65-F5344CB8AC3E}">
        <p14:creationId xmlns:p14="http://schemas.microsoft.com/office/powerpoint/2010/main" val="363219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SEVEN STEPS FOR SHARING JESUS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6</a:t>
            </a:fld>
            <a:endParaRPr lang="en-US"/>
          </a:p>
        </p:txBody>
      </p:sp>
    </p:spTree>
    <p:extLst>
      <p:ext uri="{BB962C8B-B14F-4D97-AF65-F5344CB8AC3E}">
        <p14:creationId xmlns:p14="http://schemas.microsoft.com/office/powerpoint/2010/main" val="22161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INTERCESSION</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Paul’s Prayer of Intercession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“Continue earnestly in prayer, being vigilant in it with thanksgiving; meanwhile praying also for us, that God would open to us a door for the word, to speak the mystery of Christ, for which I am also in chains, that I may make it manifest, as I ought to speak. Walk in wisdom toward those who are outside, redeeming the time. Let your speech always be with grace, seasoned with salt, that you may know how you ought to answer each one” (Colossians 4:2-6, NKJV).</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7</a:t>
            </a:fld>
            <a:endParaRPr lang="en-US"/>
          </a:p>
        </p:txBody>
      </p:sp>
    </p:spTree>
    <p:extLst>
      <p:ext uri="{BB962C8B-B14F-4D97-AF65-F5344CB8AC3E}">
        <p14:creationId xmlns:p14="http://schemas.microsoft.com/office/powerpoint/2010/main" val="204299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 at individual phrases in the intercessory prayer modeled by Paul.</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“Continue earnestly”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praying for someone with whom to study the Bible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praying in vigilance with thanksgiving </a:t>
            </a:r>
          </a:p>
          <a:p>
            <a:pPr lvl="0"/>
            <a:r>
              <a:rPr lang="en-US" sz="1200" kern="1200" dirty="0">
                <a:solidFill>
                  <a:schemeClr val="tx1"/>
                </a:solidFill>
                <a:effectLst/>
                <a:latin typeface="+mn-lt"/>
                <a:ea typeface="+mn-ea"/>
                <a:cs typeface="+mn-cs"/>
              </a:rPr>
              <a:t>“That God would open to us a door”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requesting the opportunity to share the word</a:t>
            </a:r>
          </a:p>
          <a:p>
            <a:pPr lvl="0"/>
            <a:r>
              <a:rPr lang="en-US" sz="1200" kern="1200" dirty="0">
                <a:solidFill>
                  <a:schemeClr val="tx1"/>
                </a:solidFill>
                <a:effectLst/>
                <a:latin typeface="+mn-lt"/>
                <a:ea typeface="+mn-ea"/>
                <a:cs typeface="+mn-cs"/>
              </a:rPr>
              <a:t>“To speak of Christ”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teaching Bible studies</a:t>
            </a:r>
          </a:p>
          <a:p>
            <a:pPr lvl="0"/>
            <a:r>
              <a:rPr lang="en-US" sz="1200" kern="1200" dirty="0">
                <a:solidFill>
                  <a:schemeClr val="tx1"/>
                </a:solidFill>
                <a:effectLst/>
                <a:latin typeface="+mn-lt"/>
                <a:ea typeface="+mn-ea"/>
                <a:cs typeface="+mn-cs"/>
              </a:rPr>
              <a:t>“In wisdom”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calling people</a:t>
            </a:r>
          </a:p>
          <a:p>
            <a:pPr lvl="0"/>
            <a:r>
              <a:rPr lang="en-US" sz="1200" kern="1200" dirty="0">
                <a:solidFill>
                  <a:schemeClr val="tx1"/>
                </a:solidFill>
                <a:effectLst/>
                <a:latin typeface="+mn-lt"/>
                <a:ea typeface="+mn-ea"/>
                <a:cs typeface="+mn-cs"/>
              </a:rPr>
              <a:t>“With grace”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making disciples</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8</a:t>
            </a:fld>
            <a:endParaRPr lang="en-US"/>
          </a:p>
        </p:txBody>
      </p:sp>
    </p:spTree>
    <p:extLst>
      <p:ext uri="{BB962C8B-B14F-4D97-AF65-F5344CB8AC3E}">
        <p14:creationId xmlns:p14="http://schemas.microsoft.com/office/powerpoint/2010/main" val="228284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do not pray for someone this year, next year could be too late for that person.</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Praying is the foundation and makes all the difference.</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Prepare a list of known and unknown people who may be interested.</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Believe that, in answer to the prayer of intercession, God will open the door for the Word.</a:t>
            </a:r>
          </a:p>
          <a:p>
            <a:endParaRPr lang="en-US" dirty="0"/>
          </a:p>
        </p:txBody>
      </p:sp>
      <p:sp>
        <p:nvSpPr>
          <p:cNvPr id="4" name="Slide Number Placeholder 3"/>
          <p:cNvSpPr>
            <a:spLocks noGrp="1"/>
          </p:cNvSpPr>
          <p:nvPr>
            <p:ph type="sldNum" sz="quarter" idx="5"/>
          </p:nvPr>
        </p:nvSpPr>
        <p:spPr/>
        <p:txBody>
          <a:bodyPr/>
          <a:lstStyle/>
          <a:p>
            <a:fld id="{D0515700-0C0B-0E4A-8782-1CE9269AE44F}" type="slidenum">
              <a:rPr lang="en-US" smtClean="0"/>
              <a:t>9</a:t>
            </a:fld>
            <a:endParaRPr lang="en-US"/>
          </a:p>
        </p:txBody>
      </p:sp>
    </p:spTree>
    <p:extLst>
      <p:ext uri="{BB962C8B-B14F-4D97-AF65-F5344CB8AC3E}">
        <p14:creationId xmlns:p14="http://schemas.microsoft.com/office/powerpoint/2010/main" val="346059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02A0-2EEA-234D-9BC4-67E5F36A9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9779D-3449-1646-9350-6CCE45B09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4DE48-C4E3-C84F-B6C0-D52382772802}"/>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5" name="Footer Placeholder 4">
            <a:extLst>
              <a:ext uri="{FF2B5EF4-FFF2-40B4-BE49-F238E27FC236}">
                <a16:creationId xmlns:a16="http://schemas.microsoft.com/office/drawing/2014/main" id="{B2103DD9-8E53-FC42-9EEC-7ECF6AE3A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A39D-EC05-4540-A632-CC440E4FEC8D}"/>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48617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CF35-AC68-AB40-AEF4-08B31A0D9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5FB0D-3495-3648-A232-B24E161DE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13CE1-1C8C-0347-BAD5-29713E07E5F6}"/>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5" name="Footer Placeholder 4">
            <a:extLst>
              <a:ext uri="{FF2B5EF4-FFF2-40B4-BE49-F238E27FC236}">
                <a16:creationId xmlns:a16="http://schemas.microsoft.com/office/drawing/2014/main" id="{FCC226D4-53EE-CF4F-89EF-3FA5B909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B1FD8-36EB-6C45-9F15-C2FC758795D5}"/>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283675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3DB8B-64ED-3C4F-96D3-A7E81E1136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44ACA5-2C2B-4A47-95D1-2B2328A52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5EB5D-F050-594D-A32F-D06B11C15CAA}"/>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5" name="Footer Placeholder 4">
            <a:extLst>
              <a:ext uri="{FF2B5EF4-FFF2-40B4-BE49-F238E27FC236}">
                <a16:creationId xmlns:a16="http://schemas.microsoft.com/office/drawing/2014/main" id="{0271B0E8-7B3F-0F44-B604-EAE8DA72B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4D0BC-2866-D14B-9E84-8659048B2D88}"/>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73791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14EE-3EE3-4C45-9BE9-FB7AA3312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B3CAA-99F8-AE47-8BCE-E1F79E8637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6117E-D5A7-B74C-B4BD-72041F40DBC5}"/>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5" name="Footer Placeholder 4">
            <a:extLst>
              <a:ext uri="{FF2B5EF4-FFF2-40B4-BE49-F238E27FC236}">
                <a16:creationId xmlns:a16="http://schemas.microsoft.com/office/drawing/2014/main" id="{AFD4C502-A173-B645-B962-8F7E36F0C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2D52E-9F37-1441-8301-B9DB5F39AB09}"/>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12831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4BD5-A29F-FF44-9CEE-0E21CCDC65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E7123-BF3E-A84C-9463-965A97695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379B1-434F-9346-9D6C-577B34D01A1D}"/>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5" name="Footer Placeholder 4">
            <a:extLst>
              <a:ext uri="{FF2B5EF4-FFF2-40B4-BE49-F238E27FC236}">
                <a16:creationId xmlns:a16="http://schemas.microsoft.com/office/drawing/2014/main" id="{E7D28E0C-BFAD-6C45-9689-9AF5EBDB4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578C6-0BE2-E146-89F4-547011FD8A77}"/>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402013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B02-45B1-D24A-92AF-19C6AABC4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81977-E99A-1D41-B4F2-5469B2005D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1B740-2E5A-AD45-9F2D-A0FBAF76F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7FFB5-BA19-774E-B95B-3D565617755E}"/>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6" name="Footer Placeholder 5">
            <a:extLst>
              <a:ext uri="{FF2B5EF4-FFF2-40B4-BE49-F238E27FC236}">
                <a16:creationId xmlns:a16="http://schemas.microsoft.com/office/drawing/2014/main" id="{A650AB84-8719-944D-AEB4-E0E82F92E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C211E-F011-174A-A2A8-4A9575ED3813}"/>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252750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4EB-02F7-644C-9779-C1DE882C8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7F088-5D0F-8242-A709-2D6783B69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4EB584-2A4C-634E-A7B1-92959B213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9092BF-B6EB-804B-90D4-895593399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B2326-1A2F-924A-A572-87D597B3C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89B57-D87C-1A44-B7C8-425B050FB622}"/>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8" name="Footer Placeholder 7">
            <a:extLst>
              <a:ext uri="{FF2B5EF4-FFF2-40B4-BE49-F238E27FC236}">
                <a16:creationId xmlns:a16="http://schemas.microsoft.com/office/drawing/2014/main" id="{21759443-B8CB-8C49-BD54-BD8D3F4F1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E46E34-AA40-494F-BFE9-DE5D8904CE61}"/>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366915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ED6D-6B93-4A46-82D1-8E8494765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C9A9A2-9E0E-564B-9213-0DB49BEE150E}"/>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4" name="Footer Placeholder 3">
            <a:extLst>
              <a:ext uri="{FF2B5EF4-FFF2-40B4-BE49-F238E27FC236}">
                <a16:creationId xmlns:a16="http://schemas.microsoft.com/office/drawing/2014/main" id="{1C132341-07BB-4744-931E-B4BECABAA1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7EF85-DBCC-0A4D-AD0E-D1CEB1A9D47D}"/>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88441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34E58-F1AD-EF40-831A-10262D43A154}"/>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3" name="Footer Placeholder 2">
            <a:extLst>
              <a:ext uri="{FF2B5EF4-FFF2-40B4-BE49-F238E27FC236}">
                <a16:creationId xmlns:a16="http://schemas.microsoft.com/office/drawing/2014/main" id="{49E3746A-47A1-C54F-892E-C15AB3F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A314F-2C7A-9F48-838B-F1412E2ED90E}"/>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73098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C620-A732-014D-9E31-0236C12E2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2FAA2F-435E-ED44-B8CC-7C08829EC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8F1F9-A62A-104B-8977-52BA3CAC2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CFA94-4E52-2549-BE73-AE0DD50AD931}"/>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6" name="Footer Placeholder 5">
            <a:extLst>
              <a:ext uri="{FF2B5EF4-FFF2-40B4-BE49-F238E27FC236}">
                <a16:creationId xmlns:a16="http://schemas.microsoft.com/office/drawing/2014/main" id="{14082A99-8795-044C-B73A-20D21DF75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EDBF7-BE56-C446-91A9-6CB4E52BE243}"/>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419138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0496-3B92-BC40-8FF4-7D3003EB4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1A8243-273C-0A47-B521-6B17B21F1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7D4728-8F24-E141-B1D5-345CB0FA4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ED877-76FC-7743-83EA-F428C412EC42}"/>
              </a:ext>
            </a:extLst>
          </p:cNvPr>
          <p:cNvSpPr>
            <a:spLocks noGrp="1"/>
          </p:cNvSpPr>
          <p:nvPr>
            <p:ph type="dt" sz="half" idx="10"/>
          </p:nvPr>
        </p:nvSpPr>
        <p:spPr/>
        <p:txBody>
          <a:bodyPr/>
          <a:lstStyle/>
          <a:p>
            <a:fld id="{88C30D7E-AD0B-7744-803F-4951CA4BAF7E}" type="datetimeFigureOut">
              <a:rPr lang="en-US" smtClean="0"/>
              <a:t>2/8/21</a:t>
            </a:fld>
            <a:endParaRPr lang="en-US"/>
          </a:p>
        </p:txBody>
      </p:sp>
      <p:sp>
        <p:nvSpPr>
          <p:cNvPr id="6" name="Footer Placeholder 5">
            <a:extLst>
              <a:ext uri="{FF2B5EF4-FFF2-40B4-BE49-F238E27FC236}">
                <a16:creationId xmlns:a16="http://schemas.microsoft.com/office/drawing/2014/main" id="{5EDA4232-0587-ED4C-BB80-86D7B0360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20F8-CEF7-BF48-8197-A5C506CFE7AB}"/>
              </a:ext>
            </a:extLst>
          </p:cNvPr>
          <p:cNvSpPr>
            <a:spLocks noGrp="1"/>
          </p:cNvSpPr>
          <p:nvPr>
            <p:ph type="sldNum" sz="quarter" idx="12"/>
          </p:nvPr>
        </p:nvSpPr>
        <p:spPr/>
        <p:txBody>
          <a:bodyPr/>
          <a:lstStyle/>
          <a:p>
            <a:fld id="{A9931EE5-18F8-1F45-B3F5-435F7B2B2BB2}" type="slidenum">
              <a:rPr lang="en-US" smtClean="0"/>
              <a:t>‹#›</a:t>
            </a:fld>
            <a:endParaRPr lang="en-US"/>
          </a:p>
        </p:txBody>
      </p:sp>
    </p:spTree>
    <p:extLst>
      <p:ext uri="{BB962C8B-B14F-4D97-AF65-F5344CB8AC3E}">
        <p14:creationId xmlns:p14="http://schemas.microsoft.com/office/powerpoint/2010/main" val="163166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D702D-D75B-2C47-BAAB-782DC8E41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B28A5-55EA-B845-97B5-B0124A903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09D86-404E-614C-8CFE-8452A72F9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30D7E-AD0B-7744-803F-4951CA4BAF7E}" type="datetimeFigureOut">
              <a:rPr lang="en-US" smtClean="0"/>
              <a:t>2/8/21</a:t>
            </a:fld>
            <a:endParaRPr lang="en-US"/>
          </a:p>
        </p:txBody>
      </p:sp>
      <p:sp>
        <p:nvSpPr>
          <p:cNvPr id="5" name="Footer Placeholder 4">
            <a:extLst>
              <a:ext uri="{FF2B5EF4-FFF2-40B4-BE49-F238E27FC236}">
                <a16:creationId xmlns:a16="http://schemas.microsoft.com/office/drawing/2014/main" id="{CB9399B6-655A-924B-B56A-34E4E9109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C25A61-6AC0-CA4A-BC6D-D9B628186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31EE5-18F8-1F45-B3F5-435F7B2B2BB2}" type="slidenum">
              <a:rPr lang="en-US" smtClean="0"/>
              <a:t>‹#›</a:t>
            </a:fld>
            <a:endParaRPr lang="en-US"/>
          </a:p>
        </p:txBody>
      </p:sp>
    </p:spTree>
    <p:extLst>
      <p:ext uri="{BB962C8B-B14F-4D97-AF65-F5344CB8AC3E}">
        <p14:creationId xmlns:p14="http://schemas.microsoft.com/office/powerpoint/2010/main" val="69235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fish eye photography of city">
            <a:extLst>
              <a:ext uri="{FF2B5EF4-FFF2-40B4-BE49-F238E27FC236}">
                <a16:creationId xmlns:a16="http://schemas.microsoft.com/office/drawing/2014/main" id="{F46BB6BD-2542-4145-A8CA-05C3DEA7984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726EB3-FC27-7649-A27F-76278F36E29F}"/>
              </a:ext>
            </a:extLst>
          </p:cNvPr>
          <p:cNvSpPr>
            <a:spLocks noGrp="1"/>
          </p:cNvSpPr>
          <p:nvPr>
            <p:ph type="ctrTitle"/>
          </p:nvPr>
        </p:nvSpPr>
        <p:spPr>
          <a:xfrm>
            <a:off x="61649" y="3801614"/>
            <a:ext cx="9078562" cy="2370718"/>
          </a:xfrm>
        </p:spPr>
        <p:txBody>
          <a:bodyPr>
            <a:normAutofit/>
          </a:bodyPr>
          <a:lstStyle/>
          <a:p>
            <a:pPr algn="l"/>
            <a:r>
              <a:rPr lang="en-US" sz="4400" b="1" dirty="0">
                <a:solidFill>
                  <a:srgbClr val="FFC000"/>
                </a:solidFill>
                <a:latin typeface="Avenir Next" panose="020B0503020202020204" pitchFamily="34" charset="0"/>
              </a:rPr>
              <a:t>SEVEN STEPS </a:t>
            </a:r>
            <a:r>
              <a:rPr lang="en-US" sz="4800" b="1" i="1" dirty="0">
                <a:latin typeface="Book Antiqua" panose="02040602050305030304" pitchFamily="18" charset="0"/>
              </a:rPr>
              <a:t>for Sharing Jesus</a:t>
            </a:r>
            <a:br>
              <a:rPr lang="en-US" sz="5600" dirty="0"/>
            </a:br>
            <a:endParaRPr lang="en-US" sz="5600" dirty="0"/>
          </a:p>
        </p:txBody>
      </p:sp>
      <p:sp>
        <p:nvSpPr>
          <p:cNvPr id="77" name="Rectangle: Rounded Corners 7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614FFB2-695A-5B42-98F8-79472ACF692C}"/>
              </a:ext>
            </a:extLst>
          </p:cNvPr>
          <p:cNvSpPr>
            <a:spLocks noGrp="1"/>
          </p:cNvSpPr>
          <p:nvPr>
            <p:ph type="subTitle" idx="1"/>
          </p:nvPr>
        </p:nvSpPr>
        <p:spPr>
          <a:xfrm>
            <a:off x="404553" y="5768166"/>
            <a:ext cx="9078562" cy="592975"/>
          </a:xfrm>
        </p:spPr>
        <p:txBody>
          <a:bodyPr anchor="ctr">
            <a:normAutofit/>
          </a:bodyPr>
          <a:lstStyle/>
          <a:p>
            <a:r>
              <a:rPr lang="pt-BR" sz="1050" dirty="0">
                <a:latin typeface="Avenir Next" panose="020B0503020202020204" pitchFamily="34" charset="0"/>
              </a:rPr>
              <a:t>SEMINAR PREPARED BY SOUTH AMERICAN DIVISION WM DEPARTMENT</a:t>
            </a:r>
            <a:endParaRPr lang="en-US" sz="1050" dirty="0">
              <a:latin typeface="Avenir Next" panose="020B0503020202020204" pitchFamily="34" charset="0"/>
            </a:endParaRPr>
          </a:p>
          <a:p>
            <a:r>
              <a:rPr lang="pt-BR" sz="1050" dirty="0">
                <a:latin typeface="Avenir Next" panose="020B0503020202020204" pitchFamily="34" charset="0"/>
              </a:rPr>
              <a:t>WRITTEN BY PASTORS DAVI FRANÇA </a:t>
            </a:r>
            <a:r>
              <a:rPr lang="en-US" sz="1050" dirty="0">
                <a:latin typeface="Avenir Next" panose="020B0503020202020204" pitchFamily="34" charset="0"/>
              </a:rPr>
              <a:t>AND</a:t>
            </a:r>
            <a:r>
              <a:rPr lang="pt-BR" sz="1050" dirty="0">
                <a:latin typeface="Avenir Next" panose="020B0503020202020204" pitchFamily="34" charset="0"/>
              </a:rPr>
              <a:t> HERBERT BOGER, JR.</a:t>
            </a:r>
            <a:endParaRPr lang="en-US" sz="1050" dirty="0">
              <a:latin typeface="Avenir Next" panose="020B0503020202020204" pitchFamily="34" charset="0"/>
            </a:endParaRPr>
          </a:p>
          <a:p>
            <a:pPr algn="l"/>
            <a:endParaRPr lang="en-US" sz="600" dirty="0">
              <a:latin typeface="Avenir Next" panose="020B0503020202020204" pitchFamily="34" charset="0"/>
            </a:endParaRPr>
          </a:p>
        </p:txBody>
      </p:sp>
      <p:pic>
        <p:nvPicPr>
          <p:cNvPr id="9" name="Picture 8">
            <a:extLst>
              <a:ext uri="{FF2B5EF4-FFF2-40B4-BE49-F238E27FC236}">
                <a16:creationId xmlns:a16="http://schemas.microsoft.com/office/drawing/2014/main" id="{BA0E4A1F-B025-8D40-B840-B5CAD32269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0885" y="5768166"/>
            <a:ext cx="543621" cy="380280"/>
          </a:xfrm>
          <a:prstGeom prst="rect">
            <a:avLst/>
          </a:prstGeom>
        </p:spPr>
      </p:pic>
    </p:spTree>
    <p:extLst>
      <p:ext uri="{BB962C8B-B14F-4D97-AF65-F5344CB8AC3E}">
        <p14:creationId xmlns:p14="http://schemas.microsoft.com/office/powerpoint/2010/main" val="20721062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ACA5-B1C6-CA4C-916A-7FFB74A17EA8}"/>
              </a:ext>
            </a:extLst>
          </p:cNvPr>
          <p:cNvSpPr>
            <a:spLocks noGrp="1"/>
          </p:cNvSpPr>
          <p:nvPr>
            <p:ph type="title"/>
          </p:nvPr>
        </p:nvSpPr>
        <p:spPr>
          <a:xfrm>
            <a:off x="6417733" y="490537"/>
            <a:ext cx="5291663" cy="1628775"/>
          </a:xfrm>
        </p:spPr>
        <p:txBody>
          <a:bodyPr anchor="b">
            <a:normAutofit/>
          </a:bodyPr>
          <a:lstStyle/>
          <a:p>
            <a:br>
              <a:rPr lang="en-US" sz="3700" b="1" spc="300" dirty="0">
                <a:solidFill>
                  <a:schemeClr val="accent5">
                    <a:lumMod val="50000"/>
                  </a:schemeClr>
                </a:solidFill>
                <a:latin typeface="Avenir Next" panose="020B0503020202020204" pitchFamily="34" charset="0"/>
              </a:rPr>
            </a:br>
            <a:r>
              <a:rPr lang="en-US" sz="3700" b="1" spc="300" dirty="0">
                <a:solidFill>
                  <a:schemeClr val="accent5">
                    <a:lumMod val="50000"/>
                  </a:schemeClr>
                </a:solidFill>
                <a:latin typeface="Avenir Next" panose="020B0503020202020204" pitchFamily="34" charset="0"/>
              </a:rPr>
              <a:t>2. FELLOWSHIP</a:t>
            </a:r>
            <a:br>
              <a:rPr lang="en-US" sz="3700" spc="300" dirty="0">
                <a:solidFill>
                  <a:schemeClr val="accent5">
                    <a:lumMod val="50000"/>
                  </a:schemeClr>
                </a:solidFill>
                <a:latin typeface="Avenir Next" panose="020B0503020202020204" pitchFamily="34" charset="0"/>
              </a:rPr>
            </a:br>
            <a:endParaRPr lang="en-US" sz="3700" spc="300" dirty="0">
              <a:solidFill>
                <a:schemeClr val="accent5">
                  <a:lumMod val="50000"/>
                </a:schemeClr>
              </a:solidFill>
              <a:latin typeface="Avenir Next" panose="020B0503020202020204" pitchFamily="34" charset="0"/>
            </a:endParaRPr>
          </a:p>
        </p:txBody>
      </p:sp>
      <p:pic>
        <p:nvPicPr>
          <p:cNvPr id="16388" name="Picture 4" descr="footprints on seashore">
            <a:extLst>
              <a:ext uri="{FF2B5EF4-FFF2-40B4-BE49-F238E27FC236}">
                <a16:creationId xmlns:a16="http://schemas.microsoft.com/office/drawing/2014/main" id="{9B1575EE-2C75-4047-9530-BC9E766346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9E051A-F38F-4443-A827-00A63185060C}"/>
              </a:ext>
            </a:extLst>
          </p:cNvPr>
          <p:cNvSpPr>
            <a:spLocks noGrp="1"/>
          </p:cNvSpPr>
          <p:nvPr>
            <p:ph idx="1"/>
          </p:nvPr>
        </p:nvSpPr>
        <p:spPr>
          <a:xfrm>
            <a:off x="6417734" y="1924334"/>
            <a:ext cx="5291663" cy="4361240"/>
          </a:xfrm>
        </p:spPr>
        <p:txBody>
          <a:bodyPr>
            <a:normAutofit lnSpcReduction="10000"/>
          </a:bodyPr>
          <a:lstStyle/>
          <a:p>
            <a:pPr marL="0" indent="0" algn="ctr">
              <a:lnSpc>
                <a:spcPct val="150000"/>
              </a:lnSpc>
              <a:buNone/>
            </a:pPr>
            <a:r>
              <a:rPr lang="en-US" sz="2000" dirty="0">
                <a:latin typeface="Avenir Next" panose="020B0503020202020204" pitchFamily="34" charset="0"/>
              </a:rPr>
              <a:t>“CHRIST’S METHOD ALONE WILL GIVE TRUE SUCCESS IN REACHING THE PEOPLE. THE SAVIOUR </a:t>
            </a:r>
            <a:r>
              <a:rPr lang="en-US" sz="2000" b="1" dirty="0">
                <a:latin typeface="Avenir Next" panose="020B0503020202020204" pitchFamily="34" charset="0"/>
              </a:rPr>
              <a:t>MINGLED</a:t>
            </a:r>
            <a:r>
              <a:rPr lang="en-US" sz="2000" dirty="0">
                <a:latin typeface="Avenir Next" panose="020B0503020202020204" pitchFamily="34" charset="0"/>
              </a:rPr>
              <a:t> WITH MEN AS ONE WHO </a:t>
            </a:r>
            <a:r>
              <a:rPr lang="en-US" sz="2000" b="1" dirty="0">
                <a:latin typeface="Avenir Next" panose="020B0503020202020204" pitchFamily="34" charset="0"/>
              </a:rPr>
              <a:t>DESIRED THEIR GOOD. </a:t>
            </a:r>
            <a:r>
              <a:rPr lang="en-US" sz="2000" dirty="0">
                <a:latin typeface="Avenir Next" panose="020B0503020202020204" pitchFamily="34" charset="0"/>
              </a:rPr>
              <a:t>HE </a:t>
            </a:r>
            <a:r>
              <a:rPr lang="en-US" sz="2000" b="1" dirty="0">
                <a:latin typeface="Avenir Next" panose="020B0503020202020204" pitchFamily="34" charset="0"/>
              </a:rPr>
              <a:t>SHOWED HIS SYMPATHY </a:t>
            </a:r>
            <a:r>
              <a:rPr lang="en-US" sz="2000" dirty="0">
                <a:latin typeface="Avenir Next" panose="020B0503020202020204" pitchFamily="34" charset="0"/>
              </a:rPr>
              <a:t>FOR THEM, </a:t>
            </a:r>
            <a:r>
              <a:rPr lang="en-US" sz="2000" b="1" dirty="0">
                <a:latin typeface="Avenir Next" panose="020B0503020202020204" pitchFamily="34" charset="0"/>
              </a:rPr>
              <a:t>MINISTERED TO THEIR NEEDS</a:t>
            </a:r>
            <a:r>
              <a:rPr lang="en-US" sz="2000" dirty="0">
                <a:latin typeface="Avenir Next" panose="020B0503020202020204" pitchFamily="34" charset="0"/>
              </a:rPr>
              <a:t>, AND </a:t>
            </a:r>
            <a:r>
              <a:rPr lang="en-US" sz="2000" b="1" dirty="0">
                <a:latin typeface="Avenir Next" panose="020B0503020202020204" pitchFamily="34" charset="0"/>
              </a:rPr>
              <a:t>WON THEIR CONFIDENCE.</a:t>
            </a:r>
            <a:r>
              <a:rPr lang="en-US" sz="2000" dirty="0">
                <a:latin typeface="Avenir Next" panose="020B0503020202020204" pitchFamily="34" charset="0"/>
              </a:rPr>
              <a:t> THEN HE BADE THEM, ‘</a:t>
            </a:r>
            <a:r>
              <a:rPr lang="en-US" sz="2000" b="1" dirty="0">
                <a:latin typeface="Avenir Next" panose="020B0503020202020204" pitchFamily="34" charset="0"/>
              </a:rPr>
              <a:t>FOLLOW ME.’” </a:t>
            </a:r>
          </a:p>
          <a:p>
            <a:pPr marL="0" indent="0" algn="ctr">
              <a:lnSpc>
                <a:spcPct val="150000"/>
              </a:lnSpc>
              <a:buNone/>
            </a:pPr>
            <a:r>
              <a:rPr lang="en-US" dirty="0"/>
              <a:t>—</a:t>
            </a:r>
            <a:r>
              <a:rPr lang="en-US" sz="2000" i="1" dirty="0">
                <a:latin typeface="Avenir Next" panose="020B0503020202020204" pitchFamily="34" charset="0"/>
              </a:rPr>
              <a:t>THE MINISTRY OF HEALING,</a:t>
            </a:r>
            <a:r>
              <a:rPr lang="en-US" sz="2000" dirty="0">
                <a:latin typeface="Avenir Next" panose="020B0503020202020204" pitchFamily="34" charset="0"/>
              </a:rPr>
              <a:t> p. 143</a:t>
            </a:r>
          </a:p>
          <a:p>
            <a:pPr marL="0" indent="0" algn="ctr">
              <a:lnSpc>
                <a:spcPct val="150000"/>
              </a:lnSpc>
              <a:buNone/>
            </a:pPr>
            <a:endParaRPr lang="en-US" sz="2000" dirty="0">
              <a:latin typeface="Avenir Next" panose="020B0503020202020204" pitchFamily="34" charset="0"/>
            </a:endParaRPr>
          </a:p>
        </p:txBody>
      </p:sp>
    </p:spTree>
    <p:extLst>
      <p:ext uri="{BB962C8B-B14F-4D97-AF65-F5344CB8AC3E}">
        <p14:creationId xmlns:p14="http://schemas.microsoft.com/office/powerpoint/2010/main" val="309819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F46B-3B8D-DE40-90E4-C03FC69C96CD}"/>
              </a:ext>
            </a:extLst>
          </p:cNvPr>
          <p:cNvSpPr>
            <a:spLocks noGrp="1"/>
          </p:cNvSpPr>
          <p:nvPr>
            <p:ph type="title"/>
          </p:nvPr>
        </p:nvSpPr>
        <p:spPr>
          <a:xfrm>
            <a:off x="259307" y="3710613"/>
            <a:ext cx="3512593" cy="2840312"/>
          </a:xfrm>
        </p:spPr>
        <p:txBody>
          <a:bodyPr anchor="ctr">
            <a:normAutofit fontScale="90000"/>
          </a:bodyPr>
          <a:lstStyle/>
          <a:p>
            <a:pPr algn="ctr">
              <a:lnSpc>
                <a:spcPct val="100000"/>
              </a:lnSpc>
            </a:pPr>
            <a:br>
              <a:rPr lang="en-US" sz="2800" b="1" dirty="0">
                <a:latin typeface="Avenir Next" panose="020B0503020202020204" pitchFamily="34" charset="0"/>
              </a:rPr>
            </a:br>
            <a:r>
              <a:rPr lang="en-US" sz="2800" b="1" dirty="0">
                <a:latin typeface="Avenir Next" panose="020B0503020202020204" pitchFamily="34" charset="0"/>
              </a:rPr>
              <a:t>REMEMBER THESE PROCEDURES IN </a:t>
            </a:r>
            <a:r>
              <a:rPr lang="en-US" sz="2800" b="1" dirty="0">
                <a:solidFill>
                  <a:schemeClr val="accent6">
                    <a:lumMod val="50000"/>
                  </a:schemeClr>
                </a:solidFill>
                <a:latin typeface="Avenir Next" panose="020B0503020202020204" pitchFamily="34" charset="0"/>
              </a:rPr>
              <a:t>MINISTERING TO THE WHOLE PERSON.</a:t>
            </a:r>
            <a:br>
              <a:rPr lang="en-US" sz="2800" b="1" dirty="0">
                <a:solidFill>
                  <a:schemeClr val="accent6">
                    <a:lumMod val="50000"/>
                  </a:schemeClr>
                </a:solidFill>
                <a:latin typeface="Avenir Next" panose="020B0503020202020204" pitchFamily="34" charset="0"/>
              </a:rPr>
            </a:br>
            <a:endParaRPr lang="en-US" sz="2800" b="1" dirty="0">
              <a:solidFill>
                <a:schemeClr val="accent6">
                  <a:lumMod val="50000"/>
                </a:schemeClr>
              </a:solidFill>
              <a:latin typeface="Avenir Next" panose="020B0503020202020204" pitchFamily="34" charset="0"/>
            </a:endParaRPr>
          </a:p>
        </p:txBody>
      </p:sp>
      <p:pic>
        <p:nvPicPr>
          <p:cNvPr id="17410" name="Picture 2" descr="person holding brown eyeglasses with green trees background">
            <a:extLst>
              <a:ext uri="{FF2B5EF4-FFF2-40B4-BE49-F238E27FC236}">
                <a16:creationId xmlns:a16="http://schemas.microsoft.com/office/drawing/2014/main" id="{9027D8AB-8042-4449-96B1-04C00A2BDC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4982FF-4D4E-DE49-8524-78670A669B06}"/>
              </a:ext>
            </a:extLst>
          </p:cNvPr>
          <p:cNvSpPr>
            <a:spLocks noGrp="1"/>
          </p:cNvSpPr>
          <p:nvPr>
            <p:ph idx="1"/>
          </p:nvPr>
        </p:nvSpPr>
        <p:spPr>
          <a:xfrm>
            <a:off x="4223982" y="4066750"/>
            <a:ext cx="7485413" cy="2452687"/>
          </a:xfrm>
        </p:spPr>
        <p:txBody>
          <a:bodyPr anchor="ctr">
            <a:normAutofit/>
          </a:bodyPr>
          <a:lstStyle/>
          <a:p>
            <a:pPr marL="457200" lvl="0" indent="-457200">
              <a:buFont typeface="+mj-lt"/>
              <a:buAutoNum type="arabicPeriod"/>
            </a:pPr>
            <a:r>
              <a:rPr lang="en-US" sz="2400" b="1" dirty="0">
                <a:solidFill>
                  <a:schemeClr val="accent6">
                    <a:lumMod val="50000"/>
                  </a:schemeClr>
                </a:solidFill>
              </a:rPr>
              <a:t>Use the infallible Christ’s method</a:t>
            </a:r>
            <a:r>
              <a:rPr lang="en-US" sz="2400" b="1" dirty="0"/>
              <a:t> </a:t>
            </a:r>
            <a:r>
              <a:rPr lang="en-US" sz="2400" dirty="0"/>
              <a:t>(desire their good, mingle with them, minister to them with compassionate sympathy, win their confidence).</a:t>
            </a:r>
          </a:p>
          <a:p>
            <a:pPr marL="457200" lvl="0" indent="-457200">
              <a:buFont typeface="+mj-lt"/>
              <a:buAutoNum type="arabicPeriod"/>
            </a:pPr>
            <a:r>
              <a:rPr lang="en-US" sz="2400" b="1" dirty="0">
                <a:solidFill>
                  <a:schemeClr val="accent6">
                    <a:lumMod val="50000"/>
                  </a:schemeClr>
                </a:solidFill>
              </a:rPr>
              <a:t>Fulfill</a:t>
            </a:r>
            <a:r>
              <a:rPr lang="en-US" sz="2400" dirty="0">
                <a:solidFill>
                  <a:schemeClr val="accent6">
                    <a:lumMod val="50000"/>
                  </a:schemeClr>
                </a:solidFill>
              </a:rPr>
              <a:t> </a:t>
            </a:r>
            <a:r>
              <a:rPr lang="en-US" sz="2400" dirty="0"/>
              <a:t>the 11</a:t>
            </a:r>
            <a:r>
              <a:rPr lang="en-US" sz="2400" baseline="30000" dirty="0"/>
              <a:t>th</a:t>
            </a:r>
            <a:r>
              <a:rPr lang="en-US" sz="2400" dirty="0"/>
              <a:t> Commandment (love them).</a:t>
            </a:r>
          </a:p>
          <a:p>
            <a:pPr marL="457200" lvl="0" indent="-457200">
              <a:buFont typeface="+mj-lt"/>
              <a:buAutoNum type="arabicPeriod"/>
            </a:pPr>
            <a:r>
              <a:rPr lang="en-US" sz="2400" b="1" dirty="0">
                <a:solidFill>
                  <a:schemeClr val="accent6">
                    <a:lumMod val="50000"/>
                  </a:schemeClr>
                </a:solidFill>
              </a:rPr>
              <a:t>Keep an eye on </a:t>
            </a:r>
            <a:r>
              <a:rPr lang="en-US" sz="2400" dirty="0"/>
              <a:t>the perceived needs and on the real needs.</a:t>
            </a:r>
          </a:p>
        </p:txBody>
      </p:sp>
    </p:spTree>
    <p:extLst>
      <p:ext uri="{BB962C8B-B14F-4D97-AF65-F5344CB8AC3E}">
        <p14:creationId xmlns:p14="http://schemas.microsoft.com/office/powerpoint/2010/main" val="89900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7531-D434-FE44-ACD4-515997B5EE5B}"/>
              </a:ext>
            </a:extLst>
          </p:cNvPr>
          <p:cNvSpPr>
            <a:spLocks noGrp="1"/>
          </p:cNvSpPr>
          <p:nvPr>
            <p:ph type="title"/>
          </p:nvPr>
        </p:nvSpPr>
        <p:spPr>
          <a:xfrm>
            <a:off x="6417733" y="490537"/>
            <a:ext cx="5291663" cy="1628775"/>
          </a:xfrm>
        </p:spPr>
        <p:txBody>
          <a:bodyPr anchor="b">
            <a:normAutofit/>
          </a:bodyPr>
          <a:lstStyle/>
          <a:p>
            <a:br>
              <a:rPr lang="en-US" sz="3700" b="1" dirty="0">
                <a:solidFill>
                  <a:srgbClr val="D04384"/>
                </a:solidFill>
                <a:latin typeface="Avenir Next" panose="020B0503020202020204" pitchFamily="34" charset="0"/>
              </a:rPr>
            </a:br>
            <a:r>
              <a:rPr lang="en-US" sz="3700" b="1" dirty="0">
                <a:solidFill>
                  <a:srgbClr val="D04384"/>
                </a:solidFill>
                <a:latin typeface="Avenir Next" panose="020B0503020202020204" pitchFamily="34" charset="0"/>
              </a:rPr>
              <a:t>3. BIBLE STUDIES</a:t>
            </a:r>
            <a:br>
              <a:rPr lang="en-US" sz="3700" b="1" dirty="0">
                <a:solidFill>
                  <a:srgbClr val="D04384"/>
                </a:solidFill>
                <a:latin typeface="Avenir Next" panose="020B0503020202020204" pitchFamily="34" charset="0"/>
              </a:rPr>
            </a:br>
            <a:endParaRPr lang="en-US" sz="3700" b="1" dirty="0">
              <a:solidFill>
                <a:srgbClr val="D04384"/>
              </a:solidFill>
              <a:latin typeface="Avenir Next" panose="020B0503020202020204" pitchFamily="34" charset="0"/>
            </a:endParaRPr>
          </a:p>
        </p:txBody>
      </p:sp>
      <p:pic>
        <p:nvPicPr>
          <p:cNvPr id="18434" name="Picture 2" descr="gold framed eyeglasses">
            <a:extLst>
              <a:ext uri="{FF2B5EF4-FFF2-40B4-BE49-F238E27FC236}">
                <a16:creationId xmlns:a16="http://schemas.microsoft.com/office/drawing/2014/main" id="{02061EFB-B0F7-584D-9E5A-AD0EBD229CD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750E35-140B-C04F-8246-2BDD1A53219E}"/>
              </a:ext>
            </a:extLst>
          </p:cNvPr>
          <p:cNvSpPr>
            <a:spLocks noGrp="1"/>
          </p:cNvSpPr>
          <p:nvPr>
            <p:ph idx="1"/>
          </p:nvPr>
        </p:nvSpPr>
        <p:spPr>
          <a:xfrm>
            <a:off x="6185719" y="2119312"/>
            <a:ext cx="5613394" cy="4513500"/>
          </a:xfrm>
        </p:spPr>
        <p:txBody>
          <a:bodyPr>
            <a:normAutofit fontScale="92500"/>
          </a:bodyPr>
          <a:lstStyle/>
          <a:p>
            <a:pPr marL="0" indent="0" algn="ctr">
              <a:lnSpc>
                <a:spcPct val="100000"/>
              </a:lnSpc>
              <a:buNone/>
            </a:pPr>
            <a:r>
              <a:rPr lang="en-US" dirty="0"/>
              <a:t>“It is very hard to get any hold of the people. The only way that we find to be successful is in holding Bible readings, and in this way the interest is started with one or two or three; then these visit others and try to Interest others, and thus the work moves slowly as it has done in Lausanne.” </a:t>
            </a:r>
          </a:p>
          <a:p>
            <a:pPr marL="0" indent="0" algn="ctr">
              <a:lnSpc>
                <a:spcPct val="100000"/>
              </a:lnSpc>
              <a:buNone/>
            </a:pPr>
            <a:r>
              <a:rPr lang="en-US" dirty="0"/>
              <a:t>—</a:t>
            </a:r>
            <a:r>
              <a:rPr lang="en-US" i="1" dirty="0"/>
              <a:t>Evangelism,</a:t>
            </a:r>
            <a:r>
              <a:rPr lang="en-US" dirty="0"/>
              <a:t> p. 410</a:t>
            </a:r>
          </a:p>
          <a:p>
            <a:pPr marL="0" indent="0" algn="ctr">
              <a:lnSpc>
                <a:spcPct val="100000"/>
              </a:lnSpc>
              <a:buNone/>
            </a:pPr>
            <a:r>
              <a:rPr lang="en-US" dirty="0"/>
              <a:t> </a:t>
            </a:r>
          </a:p>
          <a:p>
            <a:pPr marL="0" indent="0" algn="ctr">
              <a:lnSpc>
                <a:spcPct val="100000"/>
              </a:lnSpc>
              <a:buNone/>
            </a:pPr>
            <a:endParaRPr lang="en-US" dirty="0"/>
          </a:p>
        </p:txBody>
      </p:sp>
    </p:spTree>
    <p:extLst>
      <p:ext uri="{BB962C8B-B14F-4D97-AF65-F5344CB8AC3E}">
        <p14:creationId xmlns:p14="http://schemas.microsoft.com/office/powerpoint/2010/main" val="140443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25A0-ADB7-894C-BA28-234B24647B46}"/>
              </a:ext>
            </a:extLst>
          </p:cNvPr>
          <p:cNvSpPr>
            <a:spLocks noGrp="1"/>
          </p:cNvSpPr>
          <p:nvPr>
            <p:ph type="title"/>
          </p:nvPr>
        </p:nvSpPr>
        <p:spPr>
          <a:xfrm>
            <a:off x="6417733" y="490537"/>
            <a:ext cx="5291663" cy="2124075"/>
          </a:xfrm>
        </p:spPr>
        <p:txBody>
          <a:bodyPr anchor="b">
            <a:normAutofit fontScale="90000"/>
          </a:bodyPr>
          <a:lstStyle/>
          <a:p>
            <a:pPr algn="ctr">
              <a:lnSpc>
                <a:spcPct val="100000"/>
              </a:lnSpc>
            </a:pPr>
            <a:br>
              <a:rPr lang="en-US" sz="2500" b="1" dirty="0">
                <a:latin typeface="Avenir Next" panose="020B0503020202020204" pitchFamily="34" charset="0"/>
              </a:rPr>
            </a:br>
            <a:r>
              <a:rPr lang="en-US" sz="3100" b="1" dirty="0">
                <a:solidFill>
                  <a:schemeClr val="accent5">
                    <a:lumMod val="50000"/>
                  </a:schemeClr>
                </a:solidFill>
                <a:latin typeface="Avenir Next" panose="020B0503020202020204" pitchFamily="34" charset="0"/>
              </a:rPr>
              <a:t>A. THE APPROACH</a:t>
            </a:r>
            <a:br>
              <a:rPr lang="en-US" sz="2500" b="1" dirty="0">
                <a:latin typeface="Avenir Next" panose="020B0503020202020204" pitchFamily="34" charset="0"/>
              </a:rPr>
            </a:br>
            <a:r>
              <a:rPr lang="en-US" sz="2500" b="1" dirty="0">
                <a:latin typeface="Avenir Next" panose="020B0503020202020204" pitchFamily="34" charset="0"/>
              </a:rPr>
              <a:t> GIVE PERSONAL TESTIMONY </a:t>
            </a:r>
            <a:r>
              <a:rPr lang="en-US" sz="2500" dirty="0">
                <a:latin typeface="Avenir Next" panose="020B0503020202020204" pitchFamily="34" charset="0"/>
              </a:rPr>
              <a:t>ABOUT THE POWER OF THE BIBLE IN YOUR LIFE</a:t>
            </a:r>
            <a:br>
              <a:rPr lang="en-US" sz="2500" dirty="0">
                <a:latin typeface="Avenir Next" panose="020B0503020202020204" pitchFamily="34" charset="0"/>
              </a:rPr>
            </a:br>
            <a:endParaRPr lang="en-US" sz="2500" dirty="0">
              <a:latin typeface="Avenir Next" panose="020B0503020202020204" pitchFamily="34" charset="0"/>
            </a:endParaRPr>
          </a:p>
        </p:txBody>
      </p:sp>
      <p:pic>
        <p:nvPicPr>
          <p:cNvPr id="19458" name="Picture 2" descr="girl reading book">
            <a:extLst>
              <a:ext uri="{FF2B5EF4-FFF2-40B4-BE49-F238E27FC236}">
                <a16:creationId xmlns:a16="http://schemas.microsoft.com/office/drawing/2014/main" id="{32FA0C5E-7046-CC41-85F0-5FD8718C38E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8B140C-7A85-E44B-9BB8-61EBFB36614E}"/>
              </a:ext>
            </a:extLst>
          </p:cNvPr>
          <p:cNvSpPr>
            <a:spLocks noGrp="1"/>
          </p:cNvSpPr>
          <p:nvPr>
            <p:ph idx="1"/>
          </p:nvPr>
        </p:nvSpPr>
        <p:spPr>
          <a:xfrm>
            <a:off x="6417734" y="2614612"/>
            <a:ext cx="5291663" cy="3752851"/>
          </a:xfrm>
        </p:spPr>
        <p:txBody>
          <a:bodyPr>
            <a:normAutofit/>
          </a:bodyPr>
          <a:lstStyle/>
          <a:p>
            <a:pPr lvl="0"/>
            <a:r>
              <a:rPr lang="en-US" sz="2400" b="1" dirty="0">
                <a:solidFill>
                  <a:schemeClr val="accent5">
                    <a:lumMod val="50000"/>
                  </a:schemeClr>
                </a:solidFill>
              </a:rPr>
              <a:t>MY TESTIMONY</a:t>
            </a:r>
            <a:r>
              <a:rPr lang="en-US" sz="2400" dirty="0"/>
              <a:t>—How my life was before knowing Jesus</a:t>
            </a:r>
          </a:p>
          <a:p>
            <a:pPr lvl="0"/>
            <a:r>
              <a:rPr lang="en-US" sz="2400" b="1" dirty="0">
                <a:solidFill>
                  <a:schemeClr val="accent5">
                    <a:lumMod val="50000"/>
                  </a:schemeClr>
                </a:solidFill>
              </a:rPr>
              <a:t>MY LIFE LESSONS</a:t>
            </a:r>
            <a:r>
              <a:rPr lang="en-US" sz="2400" dirty="0"/>
              <a:t>—How I realized I needed Jesus</a:t>
            </a:r>
          </a:p>
          <a:p>
            <a:pPr lvl="0"/>
            <a:r>
              <a:rPr lang="en-US" sz="2400" b="1" dirty="0">
                <a:solidFill>
                  <a:schemeClr val="accent5">
                    <a:lumMod val="50000"/>
                  </a:schemeClr>
                </a:solidFill>
              </a:rPr>
              <a:t>MY BIBLICAL HAPPINESS</a:t>
            </a:r>
            <a:r>
              <a:rPr lang="en-US" sz="2400" dirty="0"/>
              <a:t>—How I commit my life to Jesus</a:t>
            </a:r>
          </a:p>
          <a:p>
            <a:pPr lvl="0"/>
            <a:r>
              <a:rPr lang="en-US" sz="2400" b="1" dirty="0">
                <a:solidFill>
                  <a:schemeClr val="accent5">
                    <a:lumMod val="50000"/>
                  </a:schemeClr>
                </a:solidFill>
              </a:rPr>
              <a:t>GOOD NEWS OF SALVATION</a:t>
            </a:r>
            <a:r>
              <a:rPr lang="en-US" sz="2400" dirty="0"/>
              <a:t>—How Jesus makes a difference in my life every day</a:t>
            </a:r>
          </a:p>
          <a:p>
            <a:endParaRPr lang="en-US" sz="2400" dirty="0"/>
          </a:p>
        </p:txBody>
      </p:sp>
    </p:spTree>
    <p:extLst>
      <p:ext uri="{BB962C8B-B14F-4D97-AF65-F5344CB8AC3E}">
        <p14:creationId xmlns:p14="http://schemas.microsoft.com/office/powerpoint/2010/main" val="360560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1BE-A555-4D40-B5E0-0B4AA896208F}"/>
              </a:ext>
            </a:extLst>
          </p:cNvPr>
          <p:cNvSpPr>
            <a:spLocks noGrp="1"/>
          </p:cNvSpPr>
          <p:nvPr>
            <p:ph type="title"/>
          </p:nvPr>
        </p:nvSpPr>
        <p:spPr>
          <a:xfrm>
            <a:off x="6417733" y="490537"/>
            <a:ext cx="5291663" cy="1628775"/>
          </a:xfrm>
        </p:spPr>
        <p:txBody>
          <a:bodyPr anchor="b">
            <a:normAutofit/>
          </a:bodyPr>
          <a:lstStyle/>
          <a:p>
            <a:pPr algn="ctr">
              <a:lnSpc>
                <a:spcPct val="100000"/>
              </a:lnSpc>
            </a:pPr>
            <a:br>
              <a:rPr lang="en-US" sz="3100" b="1" dirty="0">
                <a:latin typeface="Avenir Next" panose="020B0503020202020204" pitchFamily="34" charset="0"/>
              </a:rPr>
            </a:br>
            <a:r>
              <a:rPr lang="en-US" sz="3100" b="1" dirty="0">
                <a:solidFill>
                  <a:schemeClr val="accent6">
                    <a:lumMod val="75000"/>
                  </a:schemeClr>
                </a:solidFill>
                <a:latin typeface="Avenir Next" panose="020B0503020202020204" pitchFamily="34" charset="0"/>
              </a:rPr>
              <a:t>B. THE CONTENT </a:t>
            </a:r>
            <a:br>
              <a:rPr lang="en-US" sz="3100" b="1" dirty="0">
                <a:latin typeface="Avenir Next" panose="020B0503020202020204" pitchFamily="34" charset="0"/>
              </a:rPr>
            </a:br>
            <a:r>
              <a:rPr lang="en-US" sz="3100" b="1" dirty="0">
                <a:latin typeface="Avenir Next" panose="020B0503020202020204" pitchFamily="34" charset="0"/>
              </a:rPr>
              <a:t>CENTER CHRIST </a:t>
            </a:r>
            <a:r>
              <a:rPr lang="en-US" sz="3100" dirty="0">
                <a:latin typeface="Avenir Next" panose="020B0503020202020204" pitchFamily="34" charset="0"/>
              </a:rPr>
              <a:t>IN IT</a:t>
            </a:r>
            <a:endParaRPr lang="en-US" sz="3100" b="1" dirty="0">
              <a:latin typeface="Avenir Next" panose="020B0503020202020204" pitchFamily="34" charset="0"/>
            </a:endParaRPr>
          </a:p>
        </p:txBody>
      </p:sp>
      <p:pic>
        <p:nvPicPr>
          <p:cNvPr id="20482" name="Picture 2" descr="white book page beside green potted plant">
            <a:extLst>
              <a:ext uri="{FF2B5EF4-FFF2-40B4-BE49-F238E27FC236}">
                <a16:creationId xmlns:a16="http://schemas.microsoft.com/office/drawing/2014/main" id="{BEDA174D-F77E-644C-992D-372E854A8EE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C20A01-E53D-6B47-A8A3-61FB1F74A6D9}"/>
              </a:ext>
            </a:extLst>
          </p:cNvPr>
          <p:cNvSpPr>
            <a:spLocks noGrp="1"/>
          </p:cNvSpPr>
          <p:nvPr>
            <p:ph idx="1"/>
          </p:nvPr>
        </p:nvSpPr>
        <p:spPr>
          <a:xfrm>
            <a:off x="6417734" y="2614612"/>
            <a:ext cx="5633239" cy="3752849"/>
          </a:xfrm>
        </p:spPr>
        <p:txBody>
          <a:bodyPr>
            <a:normAutofit lnSpcReduction="10000"/>
          </a:bodyPr>
          <a:lstStyle/>
          <a:p>
            <a:pPr lvl="0">
              <a:lnSpc>
                <a:spcPct val="100000"/>
              </a:lnSpc>
            </a:pPr>
            <a:r>
              <a:rPr lang="en-US" sz="2400" dirty="0"/>
              <a:t>“</a:t>
            </a:r>
            <a:r>
              <a:rPr lang="en-US" sz="2400" b="1" dirty="0">
                <a:solidFill>
                  <a:schemeClr val="accent6">
                    <a:lumMod val="75000"/>
                  </a:schemeClr>
                </a:solidFill>
              </a:rPr>
              <a:t>Christ is all and in all” </a:t>
            </a:r>
            <a:r>
              <a:rPr lang="en-US" sz="2400" dirty="0"/>
              <a:t>(Colossians 3:11).</a:t>
            </a:r>
          </a:p>
          <a:p>
            <a:pPr lvl="0">
              <a:lnSpc>
                <a:spcPct val="100000"/>
              </a:lnSpc>
            </a:pPr>
            <a:r>
              <a:rPr lang="en-US" sz="2400" dirty="0"/>
              <a:t>“The very first and the most important thing is to melt and subdue the soul by </a:t>
            </a:r>
            <a:r>
              <a:rPr lang="en-US" sz="2400" b="1" dirty="0">
                <a:solidFill>
                  <a:schemeClr val="accent6">
                    <a:lumMod val="75000"/>
                  </a:schemeClr>
                </a:solidFill>
              </a:rPr>
              <a:t>presenting our Lord Jesus Christ </a:t>
            </a:r>
            <a:r>
              <a:rPr lang="en-US" sz="2400" dirty="0"/>
              <a:t>as the Sin Bearer, the sin-pardoning Savior,” (</a:t>
            </a:r>
            <a:r>
              <a:rPr lang="en-US" sz="2400" i="1" dirty="0"/>
              <a:t>Temperance,</a:t>
            </a:r>
            <a:r>
              <a:rPr lang="en-US" sz="2400" dirty="0"/>
              <a:t> p. 105).</a:t>
            </a:r>
          </a:p>
          <a:p>
            <a:pPr lvl="0">
              <a:lnSpc>
                <a:spcPct val="100000"/>
              </a:lnSpc>
            </a:pPr>
            <a:r>
              <a:rPr lang="en-US" sz="2400" b="1" dirty="0">
                <a:solidFill>
                  <a:schemeClr val="accent6">
                    <a:lumMod val="75000"/>
                  </a:schemeClr>
                </a:solidFill>
              </a:rPr>
              <a:t>“Christ is the center of all true doctrine</a:t>
            </a:r>
            <a:r>
              <a:rPr lang="en-US" sz="2400" b="1" dirty="0"/>
              <a:t>. </a:t>
            </a:r>
            <a:r>
              <a:rPr lang="en-US" sz="2400" dirty="0"/>
              <a:t>All true religion is found in His word” (</a:t>
            </a:r>
            <a:r>
              <a:rPr lang="en-US" sz="2400" i="1" dirty="0"/>
              <a:t>Counsels to Parents, Teachers and Students,</a:t>
            </a:r>
            <a:r>
              <a:rPr lang="en-US" sz="2400" dirty="0"/>
              <a:t> p. 453).</a:t>
            </a:r>
          </a:p>
          <a:p>
            <a:pPr>
              <a:lnSpc>
                <a:spcPct val="100000"/>
              </a:lnSpc>
            </a:pPr>
            <a:endParaRPr lang="en-US" sz="2400" dirty="0"/>
          </a:p>
        </p:txBody>
      </p:sp>
    </p:spTree>
    <p:extLst>
      <p:ext uri="{BB962C8B-B14F-4D97-AF65-F5344CB8AC3E}">
        <p14:creationId xmlns:p14="http://schemas.microsoft.com/office/powerpoint/2010/main" val="4090181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oly Bible under pink tulips">
            <a:extLst>
              <a:ext uri="{FF2B5EF4-FFF2-40B4-BE49-F238E27FC236}">
                <a16:creationId xmlns:a16="http://schemas.microsoft.com/office/drawing/2014/main" id="{85FBBB50-AC7A-5F43-9D77-610B6DCC66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3AB1073-C9F2-FA40-B6FB-17D712619C3A}"/>
              </a:ext>
            </a:extLst>
          </p:cNvPr>
          <p:cNvSpPr>
            <a:spLocks noGrp="1"/>
          </p:cNvSpPr>
          <p:nvPr>
            <p:ph idx="1"/>
          </p:nvPr>
        </p:nvSpPr>
        <p:spPr>
          <a:xfrm>
            <a:off x="6417734" y="996288"/>
            <a:ext cx="5291663" cy="5371174"/>
          </a:xfrm>
        </p:spPr>
        <p:txBody>
          <a:bodyPr>
            <a:normAutofit lnSpcReduction="10000"/>
          </a:bodyPr>
          <a:lstStyle/>
          <a:p>
            <a:pPr lvl="0">
              <a:lnSpc>
                <a:spcPct val="100000"/>
              </a:lnSpc>
            </a:pPr>
            <a:r>
              <a:rPr lang="en-US" sz="2400" b="1" dirty="0">
                <a:solidFill>
                  <a:schemeClr val="accent2"/>
                </a:solidFill>
              </a:rPr>
              <a:t>“’Jesus only’</a:t>
            </a:r>
            <a:r>
              <a:rPr lang="en-US" sz="2400" b="1" dirty="0"/>
              <a:t>—</a:t>
            </a:r>
            <a:r>
              <a:rPr lang="en-US" sz="2400" dirty="0"/>
              <a:t>in these words is contained the secret of the life and power that marked the history of the early church” (</a:t>
            </a:r>
            <a:r>
              <a:rPr lang="en-US" sz="2400" i="1" dirty="0"/>
              <a:t>Acts of the Apostles,</a:t>
            </a:r>
            <a:r>
              <a:rPr lang="en-US" sz="2400" dirty="0"/>
              <a:t> p. 64).</a:t>
            </a:r>
          </a:p>
          <a:p>
            <a:pPr lvl="0">
              <a:lnSpc>
                <a:spcPct val="100000"/>
              </a:lnSpc>
            </a:pPr>
            <a:r>
              <a:rPr lang="en-US" sz="2400" b="1" dirty="0">
                <a:solidFill>
                  <a:schemeClr val="accent2"/>
                </a:solidFill>
              </a:rPr>
              <a:t>“Every soul united to Christ </a:t>
            </a:r>
            <a:r>
              <a:rPr lang="en-US" sz="2400" dirty="0"/>
              <a:t>will be a living missionary to all around him” (</a:t>
            </a:r>
            <a:r>
              <a:rPr lang="en-US" sz="2400" i="1" dirty="0"/>
              <a:t>Evangelism,</a:t>
            </a:r>
            <a:r>
              <a:rPr lang="en-US" sz="2400" dirty="0"/>
              <a:t> p. 319).</a:t>
            </a:r>
          </a:p>
          <a:p>
            <a:pPr lvl="0">
              <a:lnSpc>
                <a:spcPct val="100000"/>
              </a:lnSpc>
            </a:pPr>
            <a:r>
              <a:rPr lang="en-US" sz="2400" b="1" dirty="0">
                <a:solidFill>
                  <a:schemeClr val="accent2"/>
                </a:solidFill>
              </a:rPr>
              <a:t>“If the truth could have been presented in a different manner</a:t>
            </a:r>
            <a:r>
              <a:rPr lang="en-US" sz="2400" dirty="0"/>
              <a:t>, […] would have been charmed by its clearness and would have taken hold upon it” (</a:t>
            </a:r>
            <a:r>
              <a:rPr lang="en-US" sz="2400" i="1" dirty="0"/>
              <a:t>Testimonies for the Church,</a:t>
            </a:r>
            <a:r>
              <a:rPr lang="en-US" sz="2400" dirty="0"/>
              <a:t> v. 3, p. 426).</a:t>
            </a:r>
          </a:p>
          <a:p>
            <a:pPr>
              <a:lnSpc>
                <a:spcPct val="100000"/>
              </a:lnSpc>
            </a:pPr>
            <a:endParaRPr lang="en-US" sz="2400" dirty="0"/>
          </a:p>
        </p:txBody>
      </p:sp>
    </p:spTree>
    <p:extLst>
      <p:ext uri="{BB962C8B-B14F-4D97-AF65-F5344CB8AC3E}">
        <p14:creationId xmlns:p14="http://schemas.microsoft.com/office/powerpoint/2010/main" val="370163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4986-9E4D-DD4D-AFEF-58CC51BA16B8}"/>
              </a:ext>
            </a:extLst>
          </p:cNvPr>
          <p:cNvSpPr>
            <a:spLocks noGrp="1"/>
          </p:cNvSpPr>
          <p:nvPr>
            <p:ph type="title"/>
          </p:nvPr>
        </p:nvSpPr>
        <p:spPr>
          <a:xfrm>
            <a:off x="6417733" y="490537"/>
            <a:ext cx="5291663" cy="1628775"/>
          </a:xfrm>
        </p:spPr>
        <p:txBody>
          <a:bodyPr anchor="b">
            <a:normAutofit fontScale="90000"/>
          </a:bodyPr>
          <a:lstStyle/>
          <a:p>
            <a:pPr algn="ctr"/>
            <a:br>
              <a:rPr lang="en-US" sz="3700" dirty="0"/>
            </a:br>
            <a:r>
              <a:rPr lang="en-US" sz="3700" b="1" dirty="0">
                <a:solidFill>
                  <a:srgbClr val="00B000"/>
                </a:solidFill>
                <a:latin typeface="Avenir Next" panose="020B0503020202020204" pitchFamily="34" charset="0"/>
              </a:rPr>
              <a:t>C. THE OBJECTIVE</a:t>
            </a:r>
            <a:br>
              <a:rPr lang="en-US" sz="3700" dirty="0">
                <a:latin typeface="Avenir Next" panose="020B0503020202020204" pitchFamily="34" charset="0"/>
              </a:rPr>
            </a:br>
            <a:r>
              <a:rPr lang="en-US" sz="3700" dirty="0">
                <a:latin typeface="Avenir Next" panose="020B0503020202020204" pitchFamily="34" charset="0"/>
              </a:rPr>
              <a:t>LEAD TO A </a:t>
            </a:r>
            <a:r>
              <a:rPr lang="en-US" sz="3700" b="1" dirty="0">
                <a:latin typeface="Avenir Next" panose="020B0503020202020204" pitchFamily="34" charset="0"/>
              </a:rPr>
              <a:t>DECISION </a:t>
            </a:r>
            <a:br>
              <a:rPr lang="en-US" sz="3700" dirty="0">
                <a:latin typeface="Avenir Next" panose="020B0503020202020204" pitchFamily="34" charset="0"/>
              </a:rPr>
            </a:br>
            <a:endParaRPr lang="en-US" sz="3700" dirty="0">
              <a:latin typeface="Avenir Next" panose="020B0503020202020204" pitchFamily="34" charset="0"/>
            </a:endParaRPr>
          </a:p>
        </p:txBody>
      </p:sp>
      <p:pic>
        <p:nvPicPr>
          <p:cNvPr id="22530" name="Picture 2" descr="silver corded microphone in shallow focus photography">
            <a:extLst>
              <a:ext uri="{FF2B5EF4-FFF2-40B4-BE49-F238E27FC236}">
                <a16:creationId xmlns:a16="http://schemas.microsoft.com/office/drawing/2014/main" id="{36BA3A79-E7DA-0E42-82CF-7463D5F39D1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01D97D-8D16-A048-AE0D-B7C689E11095}"/>
              </a:ext>
            </a:extLst>
          </p:cNvPr>
          <p:cNvSpPr>
            <a:spLocks noGrp="1"/>
          </p:cNvSpPr>
          <p:nvPr>
            <p:ph idx="1"/>
          </p:nvPr>
        </p:nvSpPr>
        <p:spPr>
          <a:xfrm>
            <a:off x="6417734" y="2119312"/>
            <a:ext cx="5291663" cy="4248151"/>
          </a:xfrm>
        </p:spPr>
        <p:txBody>
          <a:bodyPr>
            <a:normAutofit fontScale="92500" lnSpcReduction="10000"/>
          </a:bodyPr>
          <a:lstStyle/>
          <a:p>
            <a:pPr marL="0" indent="0" algn="ctr">
              <a:lnSpc>
                <a:spcPct val="110000"/>
              </a:lnSpc>
              <a:buNone/>
            </a:pPr>
            <a:r>
              <a:rPr lang="en-US" sz="2400" dirty="0"/>
              <a:t>Leadership Network interviewed 104 leader pastors of the most innovative churches of the North American continent. When the study finished, it was asked to Warren Bird, the researcher, what his conclusions of these conversations had been. He said, “the most significant is this: the leaders of these churches are seeking a new type of result, a way to find out what winning means, especially when making disciples”</a:t>
            </a:r>
          </a:p>
          <a:p>
            <a:pPr marL="0" indent="0" algn="ctr">
              <a:lnSpc>
                <a:spcPct val="110000"/>
              </a:lnSpc>
              <a:buNone/>
            </a:pPr>
            <a:r>
              <a:rPr lang="en-US" sz="2400" dirty="0"/>
              <a:t> (</a:t>
            </a:r>
            <a:r>
              <a:rPr lang="en-US" sz="2400" i="1" dirty="0"/>
              <a:t>Hero Maker</a:t>
            </a:r>
            <a:r>
              <a:rPr lang="en-US" sz="2400" dirty="0"/>
              <a:t>, p. 172). </a:t>
            </a:r>
          </a:p>
          <a:p>
            <a:pPr marL="0" indent="0" algn="ctr">
              <a:lnSpc>
                <a:spcPct val="110000"/>
              </a:lnSpc>
              <a:buNone/>
            </a:pPr>
            <a:endParaRPr lang="en-US" sz="2400" dirty="0"/>
          </a:p>
        </p:txBody>
      </p:sp>
    </p:spTree>
    <p:extLst>
      <p:ext uri="{BB962C8B-B14F-4D97-AF65-F5344CB8AC3E}">
        <p14:creationId xmlns:p14="http://schemas.microsoft.com/office/powerpoint/2010/main" val="17479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B2ED-2110-C54B-B6F2-2C41C39F09CD}"/>
              </a:ext>
            </a:extLst>
          </p:cNvPr>
          <p:cNvSpPr>
            <a:spLocks noGrp="1"/>
          </p:cNvSpPr>
          <p:nvPr>
            <p:ph type="title"/>
          </p:nvPr>
        </p:nvSpPr>
        <p:spPr>
          <a:xfrm>
            <a:off x="6417733" y="490537"/>
            <a:ext cx="5291663" cy="1628775"/>
          </a:xfrm>
        </p:spPr>
        <p:txBody>
          <a:bodyPr anchor="b">
            <a:normAutofit/>
          </a:bodyPr>
          <a:lstStyle/>
          <a:p>
            <a:pPr algn="ctr"/>
            <a:br>
              <a:rPr lang="en-US" sz="3700" b="1" dirty="0">
                <a:solidFill>
                  <a:srgbClr val="FF0000"/>
                </a:solidFill>
                <a:latin typeface="Avenir Next" panose="020B0503020202020204" pitchFamily="34" charset="0"/>
              </a:rPr>
            </a:br>
            <a:r>
              <a:rPr lang="en-US" sz="3700" b="1" dirty="0">
                <a:solidFill>
                  <a:srgbClr val="FF0000"/>
                </a:solidFill>
                <a:latin typeface="Avenir Next" panose="020B0503020202020204" pitchFamily="34" charset="0"/>
              </a:rPr>
              <a:t>4. DISCIPLESHIP</a:t>
            </a:r>
            <a:br>
              <a:rPr lang="en-US" sz="3700" dirty="0">
                <a:solidFill>
                  <a:srgbClr val="FF0000"/>
                </a:solidFill>
                <a:latin typeface="Avenir Next" panose="020B0503020202020204" pitchFamily="34" charset="0"/>
              </a:rPr>
            </a:br>
            <a:endParaRPr lang="en-US" sz="3700" dirty="0">
              <a:solidFill>
                <a:srgbClr val="FF0000"/>
              </a:solidFill>
              <a:latin typeface="Avenir Next" panose="020B0503020202020204" pitchFamily="34" charset="0"/>
            </a:endParaRPr>
          </a:p>
        </p:txBody>
      </p:sp>
      <p:pic>
        <p:nvPicPr>
          <p:cNvPr id="24578" name="Picture 2" descr="woman in red shirt holding blue book">
            <a:extLst>
              <a:ext uri="{FF2B5EF4-FFF2-40B4-BE49-F238E27FC236}">
                <a16:creationId xmlns:a16="http://schemas.microsoft.com/office/drawing/2014/main" id="{842CEB3B-CB2A-0A4C-A842-9D255C95DB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26FD23-CE3F-9E49-9218-5177AC558A43}"/>
              </a:ext>
            </a:extLst>
          </p:cNvPr>
          <p:cNvSpPr>
            <a:spLocks noGrp="1"/>
          </p:cNvSpPr>
          <p:nvPr>
            <p:ph idx="1"/>
          </p:nvPr>
        </p:nvSpPr>
        <p:spPr>
          <a:xfrm>
            <a:off x="6417734" y="2341656"/>
            <a:ext cx="5291663" cy="3752849"/>
          </a:xfrm>
        </p:spPr>
        <p:txBody>
          <a:bodyPr>
            <a:normAutofit/>
          </a:bodyPr>
          <a:lstStyle/>
          <a:p>
            <a:pPr marL="0" indent="0" algn="ctr">
              <a:lnSpc>
                <a:spcPct val="100000"/>
              </a:lnSpc>
              <a:buNone/>
            </a:pPr>
            <a:r>
              <a:rPr lang="en-US" dirty="0"/>
              <a:t>“And the things that you have heard from me among many witnesses, commit these to faithful men </a:t>
            </a:r>
            <a:r>
              <a:rPr lang="en-US" b="1" dirty="0">
                <a:solidFill>
                  <a:srgbClr val="FF0000"/>
                </a:solidFill>
              </a:rPr>
              <a:t>who will be able to teach others also” </a:t>
            </a:r>
            <a:r>
              <a:rPr lang="en-US" dirty="0"/>
              <a:t>(2 Timothy 2:2, NKJV).</a:t>
            </a:r>
          </a:p>
          <a:p>
            <a:pPr marL="0" indent="0" algn="ctr">
              <a:lnSpc>
                <a:spcPct val="100000"/>
              </a:lnSpc>
              <a:buNone/>
            </a:pPr>
            <a:endParaRPr lang="en-US" dirty="0"/>
          </a:p>
        </p:txBody>
      </p:sp>
    </p:spTree>
    <p:extLst>
      <p:ext uri="{BB962C8B-B14F-4D97-AF65-F5344CB8AC3E}">
        <p14:creationId xmlns:p14="http://schemas.microsoft.com/office/powerpoint/2010/main" val="197660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white printer paper on brown wooden table">
            <a:extLst>
              <a:ext uri="{FF2B5EF4-FFF2-40B4-BE49-F238E27FC236}">
                <a16:creationId xmlns:a16="http://schemas.microsoft.com/office/drawing/2014/main" id="{4DE43D0B-8E9E-F84B-B501-AA93D029CF2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D48D4-9749-4244-BA85-080179CD01BA}"/>
              </a:ext>
            </a:extLst>
          </p:cNvPr>
          <p:cNvSpPr>
            <a:spLocks noGrp="1"/>
          </p:cNvSpPr>
          <p:nvPr>
            <p:ph type="title"/>
          </p:nvPr>
        </p:nvSpPr>
        <p:spPr>
          <a:xfrm>
            <a:off x="3505519" y="2632839"/>
            <a:ext cx="3759240" cy="1344975"/>
          </a:xfrm>
        </p:spPr>
        <p:txBody>
          <a:bodyPr>
            <a:normAutofit fontScale="90000"/>
          </a:bodyPr>
          <a:lstStyle/>
          <a:p>
            <a:pPr algn="ctr"/>
            <a:br>
              <a:rPr lang="en-US" sz="2800" dirty="0"/>
            </a:br>
            <a:r>
              <a:rPr lang="en-US" sz="3600" b="1" dirty="0">
                <a:latin typeface="Avenir Next" panose="020B0503020202020204" pitchFamily="34" charset="0"/>
              </a:rPr>
              <a:t>FIVE STAGES OF </a:t>
            </a:r>
            <a:r>
              <a:rPr lang="en-US" sz="3600" b="1" dirty="0">
                <a:solidFill>
                  <a:schemeClr val="accent1">
                    <a:lumMod val="75000"/>
                  </a:schemeClr>
                </a:solidFill>
                <a:latin typeface="Avenir Next" panose="020B0503020202020204" pitchFamily="34" charset="0"/>
              </a:rPr>
              <a:t>LEARNING:</a:t>
            </a:r>
            <a:br>
              <a:rPr lang="en-US" sz="3600" b="1" dirty="0">
                <a:latin typeface="Avenir Next" panose="020B0503020202020204" pitchFamily="34" charset="0"/>
              </a:rPr>
            </a:br>
            <a:endParaRPr lang="en-US" sz="28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5B7D780-05C3-1B4D-BF02-1D3840A88354}"/>
              </a:ext>
            </a:extLst>
          </p:cNvPr>
          <p:cNvSpPr>
            <a:spLocks noGrp="1"/>
          </p:cNvSpPr>
          <p:nvPr>
            <p:ph idx="1"/>
          </p:nvPr>
        </p:nvSpPr>
        <p:spPr>
          <a:xfrm>
            <a:off x="7681049" y="2019869"/>
            <a:ext cx="4075082" cy="3316405"/>
          </a:xfrm>
        </p:spPr>
        <p:txBody>
          <a:bodyPr>
            <a:normAutofit/>
          </a:bodyPr>
          <a:lstStyle/>
          <a:p>
            <a:pPr lvl="0"/>
            <a:r>
              <a:rPr lang="en-US" sz="2400" dirty="0"/>
              <a:t>I do it. </a:t>
            </a:r>
            <a:r>
              <a:rPr lang="en-US" sz="2400" b="1" dirty="0">
                <a:solidFill>
                  <a:schemeClr val="accent1">
                    <a:lumMod val="75000"/>
                  </a:schemeClr>
                </a:solidFill>
              </a:rPr>
              <a:t>You watch</a:t>
            </a:r>
            <a:r>
              <a:rPr lang="en-US" sz="2400" dirty="0"/>
              <a:t>. We talk.</a:t>
            </a:r>
          </a:p>
          <a:p>
            <a:pPr lvl="0"/>
            <a:r>
              <a:rPr lang="en-US" sz="2400" dirty="0"/>
              <a:t>I do it. </a:t>
            </a:r>
            <a:r>
              <a:rPr lang="en-US" sz="2400" b="1" dirty="0">
                <a:solidFill>
                  <a:schemeClr val="accent1">
                    <a:lumMod val="75000"/>
                  </a:schemeClr>
                </a:solidFill>
              </a:rPr>
              <a:t>You help</a:t>
            </a:r>
            <a:r>
              <a:rPr lang="en-US" sz="2400" dirty="0"/>
              <a:t>. We talk.</a:t>
            </a:r>
          </a:p>
          <a:p>
            <a:pPr lvl="0"/>
            <a:r>
              <a:rPr lang="en-US" sz="2400" dirty="0"/>
              <a:t>You do it. </a:t>
            </a:r>
            <a:r>
              <a:rPr lang="en-US" sz="2400" b="1" dirty="0">
                <a:solidFill>
                  <a:schemeClr val="accent1">
                    <a:lumMod val="75000"/>
                  </a:schemeClr>
                </a:solidFill>
              </a:rPr>
              <a:t>I help. </a:t>
            </a:r>
            <a:r>
              <a:rPr lang="en-US" sz="2400" dirty="0"/>
              <a:t>We talk.</a:t>
            </a:r>
          </a:p>
          <a:p>
            <a:pPr lvl="0"/>
            <a:r>
              <a:rPr lang="en-US" sz="2400" dirty="0"/>
              <a:t>You do it. </a:t>
            </a:r>
            <a:r>
              <a:rPr lang="en-US" sz="2400" b="1" dirty="0">
                <a:solidFill>
                  <a:schemeClr val="accent1">
                    <a:lumMod val="75000"/>
                  </a:schemeClr>
                </a:solidFill>
              </a:rPr>
              <a:t>I watch</a:t>
            </a:r>
            <a:r>
              <a:rPr lang="en-US" sz="2400" dirty="0"/>
              <a:t>. We talk.</a:t>
            </a:r>
          </a:p>
          <a:p>
            <a:pPr lvl="0"/>
            <a:r>
              <a:rPr lang="en-US" sz="2400" dirty="0"/>
              <a:t>You do it. </a:t>
            </a:r>
            <a:r>
              <a:rPr lang="en-US" sz="2400" b="1" dirty="0">
                <a:solidFill>
                  <a:schemeClr val="accent1">
                    <a:lumMod val="75000"/>
                  </a:schemeClr>
                </a:solidFill>
              </a:rPr>
              <a:t>Someone watches.</a:t>
            </a:r>
          </a:p>
          <a:p>
            <a:endParaRPr lang="en-US" sz="2400" dirty="0"/>
          </a:p>
        </p:txBody>
      </p:sp>
    </p:spTree>
    <p:extLst>
      <p:ext uri="{BB962C8B-B14F-4D97-AF65-F5344CB8AC3E}">
        <p14:creationId xmlns:p14="http://schemas.microsoft.com/office/powerpoint/2010/main" val="163875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bunch of cherry in drinking glass">
            <a:extLst>
              <a:ext uri="{FF2B5EF4-FFF2-40B4-BE49-F238E27FC236}">
                <a16:creationId xmlns:a16="http://schemas.microsoft.com/office/drawing/2014/main" id="{C1CBEA15-48A2-0F46-9AC6-7F5E8B7DDE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C2896C4-6037-9D41-B616-2EF457986725}"/>
              </a:ext>
            </a:extLst>
          </p:cNvPr>
          <p:cNvSpPr>
            <a:spLocks noGrp="1"/>
          </p:cNvSpPr>
          <p:nvPr>
            <p:ph type="title"/>
          </p:nvPr>
        </p:nvSpPr>
        <p:spPr>
          <a:xfrm>
            <a:off x="136478" y="2255149"/>
            <a:ext cx="5268035" cy="1342754"/>
          </a:xfrm>
        </p:spPr>
        <p:txBody>
          <a:bodyPr>
            <a:normAutofit fontScale="90000"/>
          </a:bodyPr>
          <a:lstStyle/>
          <a:p>
            <a:pPr algn="ctr">
              <a:lnSpc>
                <a:spcPct val="100000"/>
              </a:lnSpc>
            </a:pPr>
            <a:br>
              <a:rPr lang="en-US" sz="2000" b="1" dirty="0">
                <a:latin typeface="Avenir Next" panose="020B0503020202020204" pitchFamily="34" charset="0"/>
              </a:rPr>
            </a:br>
            <a:r>
              <a:rPr lang="en-US" sz="3100" b="1" dirty="0">
                <a:latin typeface="Avenir Next" panose="020B0503020202020204" pitchFamily="34" charset="0"/>
              </a:rPr>
              <a:t>DISCIPLESHIP MUST FULFILL </a:t>
            </a:r>
            <a:r>
              <a:rPr lang="en-US" sz="3100" b="1" dirty="0">
                <a:solidFill>
                  <a:srgbClr val="C00000"/>
                </a:solidFill>
                <a:latin typeface="Avenir Next" panose="020B0503020202020204" pitchFamily="34" charset="0"/>
              </a:rPr>
              <a:t>THESE THREE NEEDS:</a:t>
            </a:r>
            <a:br>
              <a:rPr lang="en-US" sz="3100" b="1" dirty="0">
                <a:latin typeface="Avenir Next" panose="020B0503020202020204" pitchFamily="34" charset="0"/>
              </a:rPr>
            </a:br>
            <a:endParaRPr lang="en-US" sz="2000" b="1" dirty="0">
              <a:latin typeface="Avenir Next" panose="020B0503020202020204" pitchFamily="34" charset="0"/>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4295B-0612-AE42-8787-2A4FFCF06EFD}"/>
              </a:ext>
            </a:extLst>
          </p:cNvPr>
          <p:cNvSpPr>
            <a:spLocks noGrp="1"/>
          </p:cNvSpPr>
          <p:nvPr>
            <p:ph idx="1"/>
          </p:nvPr>
        </p:nvSpPr>
        <p:spPr>
          <a:xfrm>
            <a:off x="375388" y="3308393"/>
            <a:ext cx="5478008" cy="2619839"/>
          </a:xfrm>
        </p:spPr>
        <p:txBody>
          <a:bodyPr anchor="ctr">
            <a:normAutofit/>
          </a:bodyPr>
          <a:lstStyle/>
          <a:p>
            <a:pPr marL="514350" lvl="0" indent="-514350">
              <a:buFont typeface="+mj-lt"/>
              <a:buAutoNum type="arabicPeriod"/>
            </a:pPr>
            <a:r>
              <a:rPr lang="en-US" sz="2400" b="1" dirty="0">
                <a:solidFill>
                  <a:srgbClr val="C00000"/>
                </a:solidFill>
              </a:rPr>
              <a:t>To stay connected </a:t>
            </a:r>
            <a:r>
              <a:rPr lang="en-US" sz="2400" dirty="0"/>
              <a:t>– Communion</a:t>
            </a:r>
          </a:p>
          <a:p>
            <a:pPr marL="514350" lvl="0" indent="-514350">
              <a:buFont typeface="+mj-lt"/>
              <a:buAutoNum type="arabicPeriod"/>
            </a:pPr>
            <a:r>
              <a:rPr lang="en-US" sz="2400" b="1" dirty="0">
                <a:solidFill>
                  <a:srgbClr val="C00000"/>
                </a:solidFill>
              </a:rPr>
              <a:t>To grow </a:t>
            </a:r>
            <a:r>
              <a:rPr lang="en-US" sz="2400" dirty="0"/>
              <a:t>– Relationship</a:t>
            </a:r>
          </a:p>
          <a:p>
            <a:pPr marL="514350" lvl="0" indent="-514350">
              <a:buFont typeface="+mj-lt"/>
              <a:buAutoNum type="arabicPeriod"/>
            </a:pPr>
            <a:r>
              <a:rPr lang="en-US" sz="2400" b="1" dirty="0">
                <a:solidFill>
                  <a:srgbClr val="C00000"/>
                </a:solidFill>
              </a:rPr>
              <a:t>To give fruits </a:t>
            </a:r>
            <a:r>
              <a:rPr lang="en-US" sz="2400" dirty="0"/>
              <a:t>– Ministry (spiritual gifts)</a:t>
            </a:r>
          </a:p>
          <a:p>
            <a:endParaRPr lang="en-US" sz="2400" dirty="0"/>
          </a:p>
        </p:txBody>
      </p:sp>
    </p:spTree>
    <p:extLst>
      <p:ext uri="{BB962C8B-B14F-4D97-AF65-F5344CB8AC3E}">
        <p14:creationId xmlns:p14="http://schemas.microsoft.com/office/powerpoint/2010/main" val="37448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B8A5-1CAF-884D-B294-E023FB2C0C43}"/>
              </a:ext>
            </a:extLst>
          </p:cNvPr>
          <p:cNvSpPr>
            <a:spLocks noGrp="1"/>
          </p:cNvSpPr>
          <p:nvPr>
            <p:ph type="title"/>
          </p:nvPr>
        </p:nvSpPr>
        <p:spPr>
          <a:xfrm>
            <a:off x="5951691" y="1063743"/>
            <a:ext cx="6417733" cy="1628775"/>
          </a:xfrm>
        </p:spPr>
        <p:txBody>
          <a:bodyPr anchor="b">
            <a:noAutofit/>
          </a:bodyPr>
          <a:lstStyle/>
          <a:p>
            <a:pPr algn="ctr">
              <a:lnSpc>
                <a:spcPct val="100000"/>
              </a:lnSpc>
            </a:pPr>
            <a:br>
              <a:rPr lang="en-US" sz="3600" b="1" dirty="0">
                <a:solidFill>
                  <a:srgbClr val="910353"/>
                </a:solidFill>
                <a:latin typeface="Century Gothic" panose="020B0502020202020204" pitchFamily="34" charset="0"/>
              </a:rPr>
            </a:br>
            <a:r>
              <a:rPr lang="en-US" sz="3600" b="1" dirty="0">
                <a:solidFill>
                  <a:srgbClr val="910353"/>
                </a:solidFill>
                <a:latin typeface="Century Gothic" panose="020B0502020202020204" pitchFamily="34" charset="0"/>
              </a:rPr>
              <a:t>COME, SEE </a:t>
            </a:r>
            <a:br>
              <a:rPr lang="en-US" sz="3600" b="1" dirty="0">
                <a:solidFill>
                  <a:srgbClr val="910353"/>
                </a:solidFill>
                <a:latin typeface="Century Gothic" panose="020B0502020202020204" pitchFamily="34" charset="0"/>
              </a:rPr>
            </a:br>
            <a:r>
              <a:rPr lang="en-US" sz="3200" b="1" dirty="0">
                <a:latin typeface="Century Gothic" panose="020B0502020202020204" pitchFamily="34" charset="0"/>
              </a:rPr>
              <a:t>THE SAVIOR OF THE WORLD</a:t>
            </a:r>
            <a:br>
              <a:rPr lang="en-US" sz="3600" dirty="0">
                <a:solidFill>
                  <a:srgbClr val="910353"/>
                </a:solidFill>
                <a:latin typeface="Century Gothic" panose="020B0502020202020204" pitchFamily="34" charset="0"/>
              </a:rPr>
            </a:br>
            <a:endParaRPr lang="en-US" sz="3600" dirty="0">
              <a:solidFill>
                <a:srgbClr val="910353"/>
              </a:solidFill>
              <a:latin typeface="Century Gothic" panose="020B0502020202020204" pitchFamily="34" charset="0"/>
            </a:endParaRPr>
          </a:p>
        </p:txBody>
      </p:sp>
      <p:pic>
        <p:nvPicPr>
          <p:cNvPr id="7170" name="Picture 2" descr="pair of white lace-up shoes">
            <a:extLst>
              <a:ext uri="{FF2B5EF4-FFF2-40B4-BE49-F238E27FC236}">
                <a16:creationId xmlns:a16="http://schemas.microsoft.com/office/drawing/2014/main" id="{4373CACD-58EC-0544-96FA-C02053B4258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5F7BF9-D2EE-FE4C-967A-13EAEDA43855}"/>
              </a:ext>
            </a:extLst>
          </p:cNvPr>
          <p:cNvSpPr>
            <a:spLocks noGrp="1"/>
          </p:cNvSpPr>
          <p:nvPr>
            <p:ph idx="1"/>
          </p:nvPr>
        </p:nvSpPr>
        <p:spPr>
          <a:xfrm>
            <a:off x="6417734" y="2614612"/>
            <a:ext cx="5291663" cy="3752849"/>
          </a:xfrm>
        </p:spPr>
        <p:txBody>
          <a:bodyPr>
            <a:normAutofit/>
          </a:bodyPr>
          <a:lstStyle/>
          <a:p>
            <a:pPr algn="ctr">
              <a:lnSpc>
                <a:spcPct val="100000"/>
              </a:lnSpc>
            </a:pPr>
            <a:r>
              <a:rPr lang="en-US" dirty="0">
                <a:solidFill>
                  <a:srgbClr val="910353"/>
                </a:solidFill>
              </a:rPr>
              <a:t>We will learn seven specific steps for sharing Jesus with others. </a:t>
            </a:r>
            <a:r>
              <a:rPr lang="en-US" dirty="0"/>
              <a:t>These steps will help your congregation grow. </a:t>
            </a:r>
          </a:p>
          <a:p>
            <a:pPr algn="ctr">
              <a:lnSpc>
                <a:spcPct val="100000"/>
              </a:lnSpc>
            </a:pPr>
            <a:r>
              <a:rPr lang="en-US" dirty="0"/>
              <a:t>But first, consider this question.</a:t>
            </a:r>
          </a:p>
          <a:p>
            <a:pPr algn="ctr">
              <a:lnSpc>
                <a:spcPct val="100000"/>
              </a:lnSpc>
            </a:pPr>
            <a:endParaRPr lang="en-US" dirty="0"/>
          </a:p>
        </p:txBody>
      </p:sp>
    </p:spTree>
    <p:extLst>
      <p:ext uri="{BB962C8B-B14F-4D97-AF65-F5344CB8AC3E}">
        <p14:creationId xmlns:p14="http://schemas.microsoft.com/office/powerpoint/2010/main" val="212162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ED55-6576-B640-9237-C1A27D09B56D}"/>
              </a:ext>
            </a:extLst>
          </p:cNvPr>
          <p:cNvSpPr>
            <a:spLocks noGrp="1"/>
          </p:cNvSpPr>
          <p:nvPr>
            <p:ph type="title"/>
          </p:nvPr>
        </p:nvSpPr>
        <p:spPr>
          <a:xfrm>
            <a:off x="6417733" y="490537"/>
            <a:ext cx="5291663" cy="1628775"/>
          </a:xfrm>
        </p:spPr>
        <p:txBody>
          <a:bodyPr anchor="b">
            <a:normAutofit fontScale="90000"/>
          </a:bodyPr>
          <a:lstStyle/>
          <a:p>
            <a:br>
              <a:rPr lang="en-US" sz="3700" b="1" dirty="0">
                <a:solidFill>
                  <a:srgbClr val="00B000"/>
                </a:solidFill>
                <a:latin typeface="Avenir Next" panose="020B0503020202020204" pitchFamily="34" charset="0"/>
              </a:rPr>
            </a:br>
            <a:r>
              <a:rPr lang="en-US" sz="3700" b="1" dirty="0">
                <a:solidFill>
                  <a:srgbClr val="00B000"/>
                </a:solidFill>
                <a:latin typeface="Avenir Next" panose="020B0503020202020204" pitchFamily="34" charset="0"/>
              </a:rPr>
              <a:t>5. SPIRITUAL GROWTH </a:t>
            </a:r>
            <a:br>
              <a:rPr lang="en-US" sz="3700" dirty="0">
                <a:solidFill>
                  <a:srgbClr val="00B000"/>
                </a:solidFill>
                <a:latin typeface="Avenir Next" panose="020B0503020202020204" pitchFamily="34" charset="0"/>
              </a:rPr>
            </a:br>
            <a:endParaRPr lang="en-US" sz="3700" dirty="0">
              <a:solidFill>
                <a:srgbClr val="00B000"/>
              </a:solidFill>
              <a:latin typeface="Avenir Next" panose="020B0503020202020204" pitchFamily="34" charset="0"/>
            </a:endParaRPr>
          </a:p>
        </p:txBody>
      </p:sp>
      <p:pic>
        <p:nvPicPr>
          <p:cNvPr id="27650" name="Picture 2" descr="tree trunk with green leaves">
            <a:extLst>
              <a:ext uri="{FF2B5EF4-FFF2-40B4-BE49-F238E27FC236}">
                <a16:creationId xmlns:a16="http://schemas.microsoft.com/office/drawing/2014/main" id="{AF8BDA9D-3287-E24F-A241-D4E8501028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5F9EC4-2BC6-EF4F-B990-7C1DCE91C155}"/>
              </a:ext>
            </a:extLst>
          </p:cNvPr>
          <p:cNvSpPr>
            <a:spLocks noGrp="1"/>
          </p:cNvSpPr>
          <p:nvPr>
            <p:ph idx="1"/>
          </p:nvPr>
        </p:nvSpPr>
        <p:spPr>
          <a:xfrm>
            <a:off x="6349494" y="1973164"/>
            <a:ext cx="5524058" cy="4141030"/>
          </a:xfrm>
        </p:spPr>
        <p:txBody>
          <a:bodyPr>
            <a:normAutofit lnSpcReduction="10000"/>
          </a:bodyPr>
          <a:lstStyle/>
          <a:p>
            <a:pPr marL="0" indent="0" algn="ctr">
              <a:lnSpc>
                <a:spcPct val="100000"/>
              </a:lnSpc>
              <a:buNone/>
            </a:pPr>
            <a:r>
              <a:rPr lang="en-US" sz="2400" dirty="0"/>
              <a:t>“There is great need of secret prayer, but there is also need that several Christians meet together, and unite with earnestness their petitions to God. In these small companies Jesus is present, the love of souls is deepened in the heart, and the Spirit puts forth its mighty energies, that human agents may be exercised in regard to saving those who are lost.”</a:t>
            </a:r>
          </a:p>
          <a:p>
            <a:pPr marL="0" indent="0" algn="ctr">
              <a:lnSpc>
                <a:spcPct val="100000"/>
              </a:lnSpc>
              <a:buNone/>
            </a:pPr>
            <a:r>
              <a:rPr lang="en-US" sz="2400" dirty="0"/>
              <a:t> (</a:t>
            </a:r>
            <a:r>
              <a:rPr lang="en-US" sz="2400" i="1" dirty="0"/>
              <a:t>Lift Him Up</a:t>
            </a:r>
            <a:r>
              <a:rPr lang="en-US" sz="2400" dirty="0"/>
              <a:t>, p. 358).</a:t>
            </a:r>
          </a:p>
          <a:p>
            <a:pPr marL="0" indent="0" algn="ctr">
              <a:lnSpc>
                <a:spcPct val="100000"/>
              </a:lnSpc>
              <a:buNone/>
            </a:pPr>
            <a:r>
              <a:rPr lang="en-US" sz="2400" dirty="0"/>
              <a:t> </a:t>
            </a:r>
          </a:p>
          <a:p>
            <a:pPr marL="0" indent="0" algn="ctr">
              <a:lnSpc>
                <a:spcPct val="100000"/>
              </a:lnSpc>
              <a:buNone/>
            </a:pPr>
            <a:endParaRPr lang="en-US" sz="2400" dirty="0"/>
          </a:p>
        </p:txBody>
      </p:sp>
    </p:spTree>
    <p:extLst>
      <p:ext uri="{BB962C8B-B14F-4D97-AF65-F5344CB8AC3E}">
        <p14:creationId xmlns:p14="http://schemas.microsoft.com/office/powerpoint/2010/main" val="287081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6" name="Picture 4" descr="green leafed plant with pot on black desk">
            <a:extLst>
              <a:ext uri="{FF2B5EF4-FFF2-40B4-BE49-F238E27FC236}">
                <a16:creationId xmlns:a16="http://schemas.microsoft.com/office/drawing/2014/main" id="{7EEB579A-CBEC-184B-89D3-7F3084F4E2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AD864D-399E-D24D-9359-AED97EDC0A15}"/>
              </a:ext>
            </a:extLst>
          </p:cNvPr>
          <p:cNvSpPr>
            <a:spLocks noGrp="1"/>
          </p:cNvSpPr>
          <p:nvPr>
            <p:ph idx="1"/>
          </p:nvPr>
        </p:nvSpPr>
        <p:spPr>
          <a:xfrm>
            <a:off x="7749290" y="640081"/>
            <a:ext cx="3764826" cy="5474116"/>
          </a:xfrm>
        </p:spPr>
        <p:txBody>
          <a:bodyPr>
            <a:normAutofit/>
          </a:bodyPr>
          <a:lstStyle/>
          <a:p>
            <a:pPr marL="0" indent="0">
              <a:lnSpc>
                <a:spcPct val="100000"/>
              </a:lnSpc>
              <a:buNone/>
            </a:pPr>
            <a:r>
              <a:rPr lang="en-US" sz="2400" b="1" dirty="0">
                <a:solidFill>
                  <a:srgbClr val="00B000"/>
                </a:solidFill>
              </a:rPr>
              <a:t>SPIRITUAL GROWTH</a:t>
            </a:r>
            <a:r>
              <a:rPr lang="en-US" sz="2400" dirty="0"/>
              <a:t> occurs in fellowship with other believers. </a:t>
            </a:r>
          </a:p>
          <a:p>
            <a:pPr marL="0" indent="0">
              <a:lnSpc>
                <a:spcPct val="100000"/>
              </a:lnSpc>
              <a:buNone/>
            </a:pPr>
            <a:r>
              <a:rPr lang="en-US" sz="2400" dirty="0"/>
              <a:t>Sabbath School groups provide disciplines for growth:</a:t>
            </a:r>
          </a:p>
          <a:p>
            <a:pPr lvl="0">
              <a:lnSpc>
                <a:spcPct val="100000"/>
              </a:lnSpc>
            </a:pPr>
            <a:r>
              <a:rPr lang="en-US" sz="2400" dirty="0">
                <a:solidFill>
                  <a:schemeClr val="accent6">
                    <a:lumMod val="75000"/>
                  </a:schemeClr>
                </a:solidFill>
              </a:rPr>
              <a:t>Spiritual strengthening</a:t>
            </a:r>
          </a:p>
          <a:p>
            <a:pPr lvl="0">
              <a:lnSpc>
                <a:spcPct val="100000"/>
              </a:lnSpc>
            </a:pPr>
            <a:r>
              <a:rPr lang="en-US" sz="2400" dirty="0">
                <a:solidFill>
                  <a:schemeClr val="accent6">
                    <a:lumMod val="75000"/>
                  </a:schemeClr>
                </a:solidFill>
              </a:rPr>
              <a:t>Feeling of belonging</a:t>
            </a:r>
          </a:p>
          <a:p>
            <a:pPr lvl="0">
              <a:lnSpc>
                <a:spcPct val="100000"/>
              </a:lnSpc>
            </a:pPr>
            <a:r>
              <a:rPr lang="en-US" sz="2400" dirty="0">
                <a:solidFill>
                  <a:schemeClr val="accent6">
                    <a:lumMod val="75000"/>
                  </a:schemeClr>
                </a:solidFill>
              </a:rPr>
              <a:t>Emotional support</a:t>
            </a:r>
          </a:p>
        </p:txBody>
      </p:sp>
    </p:spTree>
    <p:extLst>
      <p:ext uri="{BB962C8B-B14F-4D97-AF65-F5344CB8AC3E}">
        <p14:creationId xmlns:p14="http://schemas.microsoft.com/office/powerpoint/2010/main" val="56801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2E57-0003-7B45-A756-AB5503E25C75}"/>
              </a:ext>
            </a:extLst>
          </p:cNvPr>
          <p:cNvSpPr>
            <a:spLocks noGrp="1"/>
          </p:cNvSpPr>
          <p:nvPr>
            <p:ph type="title"/>
          </p:nvPr>
        </p:nvSpPr>
        <p:spPr>
          <a:xfrm>
            <a:off x="6417733" y="490537"/>
            <a:ext cx="5291663" cy="1628775"/>
          </a:xfrm>
        </p:spPr>
        <p:txBody>
          <a:bodyPr anchor="b">
            <a:normAutofit/>
          </a:bodyPr>
          <a:lstStyle/>
          <a:p>
            <a:br>
              <a:rPr lang="en-US" sz="3700" b="1" dirty="0">
                <a:solidFill>
                  <a:schemeClr val="accent5">
                    <a:lumMod val="50000"/>
                  </a:schemeClr>
                </a:solidFill>
                <a:latin typeface="Avenir Next" panose="020B0503020202020204" pitchFamily="34" charset="0"/>
              </a:rPr>
            </a:br>
            <a:r>
              <a:rPr lang="en-US" sz="3700" b="1" dirty="0">
                <a:solidFill>
                  <a:schemeClr val="accent5">
                    <a:lumMod val="50000"/>
                  </a:schemeClr>
                </a:solidFill>
                <a:latin typeface="Avenir Next" panose="020B0503020202020204" pitchFamily="34" charset="0"/>
              </a:rPr>
              <a:t>6. BAPTISM</a:t>
            </a:r>
            <a:br>
              <a:rPr lang="en-US" sz="3700" dirty="0">
                <a:solidFill>
                  <a:schemeClr val="accent5">
                    <a:lumMod val="50000"/>
                  </a:schemeClr>
                </a:solidFill>
                <a:latin typeface="Avenir Next" panose="020B0503020202020204" pitchFamily="34" charset="0"/>
              </a:rPr>
            </a:br>
            <a:endParaRPr lang="en-US" sz="3700" dirty="0">
              <a:solidFill>
                <a:schemeClr val="accent5">
                  <a:lumMod val="50000"/>
                </a:schemeClr>
              </a:solidFill>
              <a:latin typeface="Avenir Next" panose="020B0503020202020204" pitchFamily="34" charset="0"/>
            </a:endParaRPr>
          </a:p>
        </p:txBody>
      </p:sp>
      <p:pic>
        <p:nvPicPr>
          <p:cNvPr id="5" name="Picture 2">
            <a:extLst>
              <a:ext uri="{FF2B5EF4-FFF2-40B4-BE49-F238E27FC236}">
                <a16:creationId xmlns:a16="http://schemas.microsoft.com/office/drawing/2014/main" id="{FA918568-D03B-9345-835B-39A84E45141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D57259-4C62-EA44-A6BA-6A962B58A9B6}"/>
              </a:ext>
            </a:extLst>
          </p:cNvPr>
          <p:cNvSpPr>
            <a:spLocks noGrp="1"/>
          </p:cNvSpPr>
          <p:nvPr>
            <p:ph idx="1"/>
          </p:nvPr>
        </p:nvSpPr>
        <p:spPr>
          <a:xfrm>
            <a:off x="6417734" y="2119312"/>
            <a:ext cx="5291663" cy="4248149"/>
          </a:xfrm>
        </p:spPr>
        <p:txBody>
          <a:bodyPr>
            <a:normAutofit/>
          </a:bodyPr>
          <a:lstStyle/>
          <a:p>
            <a:pPr marL="0" indent="0">
              <a:lnSpc>
                <a:spcPct val="100000"/>
              </a:lnSpc>
              <a:buNone/>
            </a:pPr>
            <a:r>
              <a:rPr lang="en-US" dirty="0"/>
              <a:t>Baptism is a public commitment.</a:t>
            </a:r>
          </a:p>
          <a:p>
            <a:pPr lvl="0">
              <a:lnSpc>
                <a:spcPct val="100000"/>
              </a:lnSpc>
            </a:pPr>
            <a:r>
              <a:rPr lang="en-US" dirty="0">
                <a:solidFill>
                  <a:schemeClr val="accent5">
                    <a:lumMod val="50000"/>
                  </a:schemeClr>
                </a:solidFill>
              </a:rPr>
              <a:t>It fulfills the Master’s command.</a:t>
            </a:r>
          </a:p>
          <a:p>
            <a:pPr lvl="0">
              <a:lnSpc>
                <a:spcPct val="100000"/>
              </a:lnSpc>
            </a:pPr>
            <a:r>
              <a:rPr lang="en-US" dirty="0">
                <a:solidFill>
                  <a:schemeClr val="accent5">
                    <a:lumMod val="50000"/>
                  </a:schemeClr>
                </a:solidFill>
              </a:rPr>
              <a:t>It is an opportunity for testimony.</a:t>
            </a:r>
          </a:p>
          <a:p>
            <a:pPr lvl="0">
              <a:lnSpc>
                <a:spcPct val="100000"/>
              </a:lnSpc>
            </a:pPr>
            <a:r>
              <a:rPr lang="en-US" dirty="0">
                <a:solidFill>
                  <a:schemeClr val="accent5">
                    <a:lumMod val="50000"/>
                  </a:schemeClr>
                </a:solidFill>
              </a:rPr>
              <a:t>It is a high point in the road of discipleship.</a:t>
            </a:r>
          </a:p>
          <a:p>
            <a:pPr>
              <a:lnSpc>
                <a:spcPct val="100000"/>
              </a:lnSpc>
            </a:pPr>
            <a:endParaRPr lang="en-US" dirty="0"/>
          </a:p>
        </p:txBody>
      </p:sp>
    </p:spTree>
    <p:extLst>
      <p:ext uri="{BB962C8B-B14F-4D97-AF65-F5344CB8AC3E}">
        <p14:creationId xmlns:p14="http://schemas.microsoft.com/office/powerpoint/2010/main" val="346728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57A8-561C-C647-B20C-C865B6D9130E}"/>
              </a:ext>
            </a:extLst>
          </p:cNvPr>
          <p:cNvSpPr>
            <a:spLocks noGrp="1"/>
          </p:cNvSpPr>
          <p:nvPr>
            <p:ph type="title"/>
          </p:nvPr>
        </p:nvSpPr>
        <p:spPr>
          <a:xfrm>
            <a:off x="218364" y="3752849"/>
            <a:ext cx="4176215" cy="2452687"/>
          </a:xfrm>
        </p:spPr>
        <p:txBody>
          <a:bodyPr anchor="ctr">
            <a:normAutofit fontScale="90000"/>
          </a:bodyPr>
          <a:lstStyle/>
          <a:p>
            <a:pPr algn="ctr">
              <a:lnSpc>
                <a:spcPct val="100000"/>
              </a:lnSpc>
            </a:pPr>
            <a:br>
              <a:rPr lang="en-US" sz="2800" dirty="0">
                <a:latin typeface="Avenir Next" panose="020B0503020202020204" pitchFamily="34" charset="0"/>
              </a:rPr>
            </a:br>
            <a:r>
              <a:rPr lang="en-US" sz="2800" dirty="0">
                <a:latin typeface="Avenir Next" panose="020B0503020202020204" pitchFamily="34" charset="0"/>
              </a:rPr>
              <a:t>ENCOURAGE </a:t>
            </a:r>
            <a:br>
              <a:rPr lang="en-US" sz="2800" dirty="0">
                <a:latin typeface="Avenir Next" panose="020B0503020202020204" pitchFamily="34" charset="0"/>
              </a:rPr>
            </a:br>
            <a:r>
              <a:rPr lang="en-US" sz="2800" b="1" dirty="0">
                <a:solidFill>
                  <a:srgbClr val="2B7784"/>
                </a:solidFill>
                <a:latin typeface="Avenir Next" panose="020B0503020202020204" pitchFamily="34" charset="0"/>
              </a:rPr>
              <a:t>THESE FOUR STEPS AS A </a:t>
            </a:r>
            <a:r>
              <a:rPr lang="en-US" sz="2800" dirty="0">
                <a:latin typeface="Avenir Next" panose="020B0503020202020204" pitchFamily="34" charset="0"/>
              </a:rPr>
              <a:t>NEW BELIEVER PREPARES FOR BAPTISM. </a:t>
            </a:r>
            <a:br>
              <a:rPr lang="en-US" sz="2800" dirty="0">
                <a:latin typeface="Avenir Next" panose="020B0503020202020204" pitchFamily="34" charset="0"/>
              </a:rPr>
            </a:br>
            <a:endParaRPr lang="en-US" sz="2800" dirty="0">
              <a:latin typeface="Avenir Next" panose="020B0503020202020204" pitchFamily="34" charset="0"/>
            </a:endParaRPr>
          </a:p>
        </p:txBody>
      </p:sp>
      <p:pic>
        <p:nvPicPr>
          <p:cNvPr id="29698" name="Picture 2" descr="close up photo of body of water">
            <a:extLst>
              <a:ext uri="{FF2B5EF4-FFF2-40B4-BE49-F238E27FC236}">
                <a16:creationId xmlns:a16="http://schemas.microsoft.com/office/drawing/2014/main" id="{CA28429D-E40E-0247-8414-C25978628B7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F120F0-5AF1-5B4C-A6EF-49858E2E6E68}"/>
              </a:ext>
            </a:extLst>
          </p:cNvPr>
          <p:cNvSpPr>
            <a:spLocks noGrp="1"/>
          </p:cNvSpPr>
          <p:nvPr>
            <p:ph idx="1"/>
          </p:nvPr>
        </p:nvSpPr>
        <p:spPr>
          <a:xfrm>
            <a:off x="4401406" y="3752850"/>
            <a:ext cx="7485413" cy="3002792"/>
          </a:xfrm>
        </p:spPr>
        <p:txBody>
          <a:bodyPr anchor="ctr">
            <a:normAutofit fontScale="92500"/>
          </a:bodyPr>
          <a:lstStyle/>
          <a:p>
            <a:pPr marL="457200" lvl="0" indent="-457200">
              <a:buFont typeface="+mj-lt"/>
              <a:buAutoNum type="arabicPeriod"/>
            </a:pPr>
            <a:r>
              <a:rPr lang="en-US" sz="2400" dirty="0"/>
              <a:t>On the day of your decision</a:t>
            </a:r>
            <a:r>
              <a:rPr lang="en-US" sz="2400" dirty="0">
                <a:solidFill>
                  <a:schemeClr val="accent5">
                    <a:lumMod val="50000"/>
                  </a:schemeClr>
                </a:solidFill>
              </a:rPr>
              <a:t>, pray for five friends to invite to your baptism.</a:t>
            </a:r>
          </a:p>
          <a:p>
            <a:pPr marL="457200" lvl="0" indent="-457200">
              <a:buFont typeface="+mj-lt"/>
              <a:buAutoNum type="arabicPeriod"/>
            </a:pPr>
            <a:r>
              <a:rPr lang="en-US" sz="2400" dirty="0"/>
              <a:t>On the day of your baptism, </a:t>
            </a:r>
            <a:r>
              <a:rPr lang="en-US" sz="2400" dirty="0">
                <a:solidFill>
                  <a:schemeClr val="accent5">
                    <a:lumMod val="50000"/>
                  </a:schemeClr>
                </a:solidFill>
              </a:rPr>
              <a:t>offer to give them Bible studies.</a:t>
            </a:r>
          </a:p>
          <a:p>
            <a:pPr marL="457200" lvl="0" indent="-457200">
              <a:buFont typeface="+mj-lt"/>
              <a:buAutoNum type="arabicPeriod"/>
            </a:pPr>
            <a:r>
              <a:rPr lang="en-US" sz="2400" dirty="0">
                <a:solidFill>
                  <a:schemeClr val="accent5">
                    <a:lumMod val="50000"/>
                  </a:schemeClr>
                </a:solidFill>
              </a:rPr>
              <a:t>Form a two-person team with your Bible instructor </a:t>
            </a:r>
            <a:r>
              <a:rPr lang="en-US" sz="2400" dirty="0"/>
              <a:t>in order to study the Bible with one or more of your friends.</a:t>
            </a:r>
          </a:p>
          <a:p>
            <a:pPr marL="457200" lvl="0" indent="-457200">
              <a:buFont typeface="+mj-lt"/>
              <a:buAutoNum type="arabicPeriod"/>
            </a:pPr>
            <a:r>
              <a:rPr lang="en-US" sz="2400" dirty="0"/>
              <a:t>Replicate the same cycle with new friends… </a:t>
            </a:r>
            <a:r>
              <a:rPr lang="en-US" sz="2400" dirty="0">
                <a:solidFill>
                  <a:schemeClr val="accent5">
                    <a:lumMod val="50000"/>
                  </a:schemeClr>
                </a:solidFill>
              </a:rPr>
              <a:t>multiplying disciples.</a:t>
            </a:r>
          </a:p>
          <a:p>
            <a:endParaRPr lang="en-US" sz="2400" dirty="0"/>
          </a:p>
        </p:txBody>
      </p:sp>
    </p:spTree>
    <p:extLst>
      <p:ext uri="{BB962C8B-B14F-4D97-AF65-F5344CB8AC3E}">
        <p14:creationId xmlns:p14="http://schemas.microsoft.com/office/powerpoint/2010/main" val="377680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8217-EC1A-4C4D-91F6-65A9399F3982}"/>
              </a:ext>
            </a:extLst>
          </p:cNvPr>
          <p:cNvSpPr>
            <a:spLocks noGrp="1"/>
          </p:cNvSpPr>
          <p:nvPr>
            <p:ph type="title"/>
          </p:nvPr>
        </p:nvSpPr>
        <p:spPr>
          <a:xfrm>
            <a:off x="6096001" y="490537"/>
            <a:ext cx="6096000" cy="1628775"/>
          </a:xfrm>
        </p:spPr>
        <p:txBody>
          <a:bodyPr anchor="b">
            <a:normAutofit fontScale="90000"/>
          </a:bodyPr>
          <a:lstStyle/>
          <a:p>
            <a:br>
              <a:rPr lang="en-US" sz="3700" b="1" dirty="0">
                <a:solidFill>
                  <a:srgbClr val="910353"/>
                </a:solidFill>
              </a:rPr>
            </a:br>
            <a:r>
              <a:rPr lang="en-US" sz="3700" b="1" dirty="0">
                <a:solidFill>
                  <a:srgbClr val="910353"/>
                </a:solidFill>
                <a:latin typeface="Avenir Next" panose="020B0503020202020204" pitchFamily="34" charset="0"/>
              </a:rPr>
              <a:t>7. MULTIPLYING BELIEVERS</a:t>
            </a:r>
            <a:br>
              <a:rPr lang="en-US" sz="3700" dirty="0">
                <a:solidFill>
                  <a:srgbClr val="910353"/>
                </a:solidFill>
              </a:rPr>
            </a:br>
            <a:endParaRPr lang="en-US" sz="3700" dirty="0">
              <a:solidFill>
                <a:srgbClr val="910353"/>
              </a:solidFill>
            </a:endParaRPr>
          </a:p>
        </p:txBody>
      </p:sp>
      <p:pic>
        <p:nvPicPr>
          <p:cNvPr id="4" name="Picture 2" descr="selective focus photo ofsprinkles in heart ceramic bowl">
            <a:extLst>
              <a:ext uri="{FF2B5EF4-FFF2-40B4-BE49-F238E27FC236}">
                <a16:creationId xmlns:a16="http://schemas.microsoft.com/office/drawing/2014/main" id="{277D372F-7DEB-3D48-969F-FF7F5C38014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2F9246-2243-4243-9C43-9A6DDBE09068}"/>
              </a:ext>
            </a:extLst>
          </p:cNvPr>
          <p:cNvSpPr>
            <a:spLocks noGrp="1"/>
          </p:cNvSpPr>
          <p:nvPr>
            <p:ph idx="1"/>
          </p:nvPr>
        </p:nvSpPr>
        <p:spPr>
          <a:xfrm>
            <a:off x="6417734" y="1805354"/>
            <a:ext cx="5291663" cy="4562109"/>
          </a:xfrm>
        </p:spPr>
        <p:txBody>
          <a:bodyPr>
            <a:normAutofit/>
          </a:bodyPr>
          <a:lstStyle/>
          <a:p>
            <a:pPr marL="0" indent="0">
              <a:lnSpc>
                <a:spcPct val="100000"/>
              </a:lnSpc>
              <a:buNone/>
            </a:pPr>
            <a:r>
              <a:rPr lang="en-US" dirty="0"/>
              <a:t>Jesus commissioned His twelve apostles to </a:t>
            </a:r>
            <a:r>
              <a:rPr lang="en-US" dirty="0">
                <a:solidFill>
                  <a:srgbClr val="910353"/>
                </a:solidFill>
              </a:rPr>
              <a:t>make disciples. </a:t>
            </a:r>
            <a:r>
              <a:rPr lang="en-US" dirty="0"/>
              <a:t>The same commission to multiply believers is the same for us today. </a:t>
            </a:r>
          </a:p>
          <a:p>
            <a:pPr marL="0" indent="0">
              <a:lnSpc>
                <a:spcPct val="100000"/>
              </a:lnSpc>
              <a:buNone/>
            </a:pPr>
            <a:r>
              <a:rPr lang="en-US" dirty="0"/>
              <a:t>Practice these three steps as you follow your commitment: </a:t>
            </a:r>
          </a:p>
          <a:p>
            <a:pPr>
              <a:lnSpc>
                <a:spcPct val="100000"/>
              </a:lnSpc>
            </a:pPr>
            <a:r>
              <a:rPr lang="en-US" dirty="0">
                <a:solidFill>
                  <a:srgbClr val="910353"/>
                </a:solidFill>
              </a:rPr>
              <a:t>Provide mentorship. </a:t>
            </a:r>
          </a:p>
          <a:p>
            <a:pPr>
              <a:lnSpc>
                <a:spcPct val="100000"/>
              </a:lnSpc>
            </a:pPr>
            <a:r>
              <a:rPr lang="en-US" dirty="0">
                <a:solidFill>
                  <a:srgbClr val="910353"/>
                </a:solidFill>
              </a:rPr>
              <a:t>Give the challenge for outreach.</a:t>
            </a:r>
          </a:p>
          <a:p>
            <a:pPr>
              <a:lnSpc>
                <a:spcPct val="100000"/>
              </a:lnSpc>
            </a:pPr>
            <a:r>
              <a:rPr lang="en-US" dirty="0">
                <a:solidFill>
                  <a:srgbClr val="910353"/>
                </a:solidFill>
              </a:rPr>
              <a:t>Celebrate new disciples. </a:t>
            </a:r>
          </a:p>
          <a:p>
            <a:pPr>
              <a:lnSpc>
                <a:spcPct val="100000"/>
              </a:lnSpc>
            </a:pPr>
            <a:endParaRPr lang="en-US" dirty="0"/>
          </a:p>
        </p:txBody>
      </p:sp>
    </p:spTree>
    <p:extLst>
      <p:ext uri="{BB962C8B-B14F-4D97-AF65-F5344CB8AC3E}">
        <p14:creationId xmlns:p14="http://schemas.microsoft.com/office/powerpoint/2010/main" val="317376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person holding book while standing on field">
            <a:extLst>
              <a:ext uri="{FF2B5EF4-FFF2-40B4-BE49-F238E27FC236}">
                <a16:creationId xmlns:a16="http://schemas.microsoft.com/office/drawing/2014/main" id="{41886361-721B-2E47-92A3-E2185B6834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292851-F914-534A-8D72-7F0003F4FE57}"/>
              </a:ext>
            </a:extLst>
          </p:cNvPr>
          <p:cNvSpPr>
            <a:spLocks noGrp="1"/>
          </p:cNvSpPr>
          <p:nvPr>
            <p:ph idx="1"/>
          </p:nvPr>
        </p:nvSpPr>
        <p:spPr>
          <a:xfrm>
            <a:off x="525516" y="3520861"/>
            <a:ext cx="4593021" cy="3055786"/>
          </a:xfrm>
        </p:spPr>
        <p:txBody>
          <a:bodyPr anchor="ctr">
            <a:normAutofit lnSpcReduction="10000"/>
          </a:bodyPr>
          <a:lstStyle/>
          <a:p>
            <a:pPr marL="0" indent="0" algn="ctr">
              <a:lnSpc>
                <a:spcPct val="100000"/>
              </a:lnSpc>
              <a:buNone/>
            </a:pPr>
            <a:r>
              <a:rPr lang="en-US" dirty="0"/>
              <a:t>“Go and make disciples . . . baptizing . . . and teaching them to observe all things that I have commanded you; and lo, I am with you always, even to the end of the age” (Matthew 28:20).</a:t>
            </a:r>
          </a:p>
          <a:p>
            <a:pPr marL="0" indent="0" algn="ctr">
              <a:lnSpc>
                <a:spcPct val="100000"/>
              </a:lnSpc>
              <a:buNone/>
            </a:pPr>
            <a:endParaRPr lang="en-US" dirty="0"/>
          </a:p>
        </p:txBody>
      </p:sp>
    </p:spTree>
    <p:extLst>
      <p:ext uri="{BB962C8B-B14F-4D97-AF65-F5344CB8AC3E}">
        <p14:creationId xmlns:p14="http://schemas.microsoft.com/office/powerpoint/2010/main" val="54494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07B0-3892-F34A-B5E5-B9E09E3E3FB1}"/>
              </a:ext>
            </a:extLst>
          </p:cNvPr>
          <p:cNvSpPr>
            <a:spLocks noGrp="1"/>
          </p:cNvSpPr>
          <p:nvPr>
            <p:ph type="title"/>
          </p:nvPr>
        </p:nvSpPr>
        <p:spPr>
          <a:xfrm>
            <a:off x="481013" y="3752849"/>
            <a:ext cx="3290887" cy="2452687"/>
          </a:xfrm>
        </p:spPr>
        <p:txBody>
          <a:bodyPr anchor="ctr">
            <a:normAutofit fontScale="90000"/>
          </a:bodyPr>
          <a:lstStyle/>
          <a:p>
            <a:pPr algn="ctr">
              <a:lnSpc>
                <a:spcPct val="100000"/>
              </a:lnSpc>
            </a:pPr>
            <a:br>
              <a:rPr lang="en-US" sz="2800" dirty="0">
                <a:latin typeface="Avenir Next" panose="020B0503020202020204" pitchFamily="34" charset="0"/>
              </a:rPr>
            </a:br>
            <a:r>
              <a:rPr lang="en-US" sz="2800" dirty="0">
                <a:latin typeface="Avenir Next" panose="020B0503020202020204" pitchFamily="34" charset="0"/>
              </a:rPr>
              <a:t>TEACH THE FOLLOWING DISCIPLESHIP </a:t>
            </a:r>
            <a:r>
              <a:rPr lang="en-US" sz="2800" b="1" dirty="0">
                <a:solidFill>
                  <a:schemeClr val="accent6">
                    <a:lumMod val="75000"/>
                  </a:schemeClr>
                </a:solidFill>
                <a:latin typeface="Avenir Next" panose="020B0503020202020204" pitchFamily="34" charset="0"/>
              </a:rPr>
              <a:t>PRACTICES DURING EACH BIBLE STUDY:</a:t>
            </a:r>
            <a:br>
              <a:rPr lang="en-US" sz="2800" b="1" dirty="0">
                <a:solidFill>
                  <a:schemeClr val="accent6">
                    <a:lumMod val="75000"/>
                  </a:schemeClr>
                </a:solidFill>
                <a:latin typeface="Avenir Next" panose="020B0503020202020204" pitchFamily="34" charset="0"/>
              </a:rPr>
            </a:br>
            <a:endParaRPr lang="en-US" sz="2800" b="1" dirty="0">
              <a:solidFill>
                <a:schemeClr val="accent6">
                  <a:lumMod val="75000"/>
                </a:schemeClr>
              </a:solidFill>
              <a:latin typeface="Avenir Next" panose="020B0503020202020204" pitchFamily="34" charset="0"/>
            </a:endParaRPr>
          </a:p>
        </p:txBody>
      </p:sp>
      <p:pic>
        <p:nvPicPr>
          <p:cNvPr id="32770" name="Picture 2" descr="shallow focus photography of green plant">
            <a:extLst>
              <a:ext uri="{FF2B5EF4-FFF2-40B4-BE49-F238E27FC236}">
                <a16:creationId xmlns:a16="http://schemas.microsoft.com/office/drawing/2014/main" id="{0D53BF84-F873-074E-99A8-944B5A7C07B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089E5F-8DBA-6A43-B1F4-79240271C845}"/>
              </a:ext>
            </a:extLst>
          </p:cNvPr>
          <p:cNvSpPr>
            <a:spLocks noGrp="1"/>
          </p:cNvSpPr>
          <p:nvPr>
            <p:ph idx="1"/>
          </p:nvPr>
        </p:nvSpPr>
        <p:spPr>
          <a:xfrm>
            <a:off x="4223982" y="3821089"/>
            <a:ext cx="7485413" cy="2907258"/>
          </a:xfrm>
        </p:spPr>
        <p:txBody>
          <a:bodyPr anchor="ctr">
            <a:normAutofit/>
          </a:bodyPr>
          <a:lstStyle/>
          <a:p>
            <a:pPr lvl="0">
              <a:lnSpc>
                <a:spcPct val="100000"/>
              </a:lnSpc>
            </a:pPr>
            <a:r>
              <a:rPr lang="en-US" sz="2400" b="1" dirty="0">
                <a:solidFill>
                  <a:schemeClr val="accent6">
                    <a:lumMod val="75000"/>
                  </a:schemeClr>
                </a:solidFill>
              </a:rPr>
              <a:t>Spiritual</a:t>
            </a:r>
            <a:r>
              <a:rPr lang="en-US" sz="2400" dirty="0"/>
              <a:t>—Put God first; prayer and Bible study (Sabbath School lessons).</a:t>
            </a:r>
          </a:p>
          <a:p>
            <a:pPr lvl="0">
              <a:lnSpc>
                <a:spcPct val="100000"/>
              </a:lnSpc>
            </a:pPr>
            <a:r>
              <a:rPr lang="en-US" sz="2400" b="1" dirty="0">
                <a:solidFill>
                  <a:schemeClr val="accent6">
                    <a:lumMod val="75000"/>
                  </a:schemeClr>
                </a:solidFill>
              </a:rPr>
              <a:t>Healthful</a:t>
            </a:r>
            <a:r>
              <a:rPr lang="en-US" sz="2400" dirty="0"/>
              <a:t>—Practice the eight natural remedies.</a:t>
            </a:r>
          </a:p>
          <a:p>
            <a:pPr lvl="0">
              <a:lnSpc>
                <a:spcPct val="100000"/>
              </a:lnSpc>
            </a:pPr>
            <a:r>
              <a:rPr lang="en-US" sz="2400" b="1" dirty="0">
                <a:solidFill>
                  <a:schemeClr val="accent6">
                    <a:lumMod val="75000"/>
                  </a:schemeClr>
                </a:solidFill>
              </a:rPr>
              <a:t>Financial</a:t>
            </a:r>
            <a:r>
              <a:rPr lang="en-US" sz="2400" dirty="0"/>
              <a:t>—Include planning and personal/family budget.</a:t>
            </a:r>
          </a:p>
          <a:p>
            <a:pPr lvl="0">
              <a:lnSpc>
                <a:spcPct val="100000"/>
              </a:lnSpc>
            </a:pPr>
            <a:r>
              <a:rPr lang="en-US" sz="2400" b="1" dirty="0">
                <a:solidFill>
                  <a:schemeClr val="accent6">
                    <a:lumMod val="75000"/>
                  </a:schemeClr>
                </a:solidFill>
              </a:rPr>
              <a:t>Evangelistic</a:t>
            </a:r>
            <a:r>
              <a:rPr lang="en-US" sz="2400" dirty="0"/>
              <a:t>—Train in two-person teams to give Bible studies to others.</a:t>
            </a:r>
          </a:p>
          <a:p>
            <a:pPr>
              <a:lnSpc>
                <a:spcPct val="100000"/>
              </a:lnSpc>
            </a:pPr>
            <a:endParaRPr lang="en-US" sz="2400" dirty="0"/>
          </a:p>
        </p:txBody>
      </p:sp>
    </p:spTree>
    <p:extLst>
      <p:ext uri="{BB962C8B-B14F-4D97-AF65-F5344CB8AC3E}">
        <p14:creationId xmlns:p14="http://schemas.microsoft.com/office/powerpoint/2010/main" val="347231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0FAD-DA9C-8149-AE3A-6CDF377F91D9}"/>
              </a:ext>
            </a:extLst>
          </p:cNvPr>
          <p:cNvSpPr>
            <a:spLocks noGrp="1"/>
          </p:cNvSpPr>
          <p:nvPr>
            <p:ph type="title"/>
          </p:nvPr>
        </p:nvSpPr>
        <p:spPr>
          <a:xfrm>
            <a:off x="6554213" y="831734"/>
            <a:ext cx="5291663" cy="1628775"/>
          </a:xfrm>
        </p:spPr>
        <p:txBody>
          <a:bodyPr anchor="b">
            <a:normAutofit/>
          </a:bodyPr>
          <a:lstStyle/>
          <a:p>
            <a:r>
              <a:rPr lang="en-US" sz="4000" b="1" dirty="0">
                <a:solidFill>
                  <a:srgbClr val="D04384"/>
                </a:solidFill>
                <a:latin typeface="Avenir Next" panose="020B0503020202020204" pitchFamily="34" charset="0"/>
              </a:rPr>
              <a:t>CONCLUSION</a:t>
            </a:r>
            <a:br>
              <a:rPr lang="en-US" sz="4000" b="1" dirty="0">
                <a:solidFill>
                  <a:srgbClr val="D04384"/>
                </a:solidFill>
                <a:latin typeface="Avenir Next" panose="020B0503020202020204" pitchFamily="34" charset="0"/>
              </a:rPr>
            </a:br>
            <a:endParaRPr lang="en-US" sz="4000" b="1" dirty="0">
              <a:solidFill>
                <a:srgbClr val="D04384"/>
              </a:solidFill>
              <a:latin typeface="Avenir Next" panose="020B0503020202020204" pitchFamily="34" charset="0"/>
            </a:endParaRPr>
          </a:p>
        </p:txBody>
      </p:sp>
      <p:pic>
        <p:nvPicPr>
          <p:cNvPr id="33794" name="Picture 2" descr="pink petaled flower field">
            <a:extLst>
              <a:ext uri="{FF2B5EF4-FFF2-40B4-BE49-F238E27FC236}">
                <a16:creationId xmlns:a16="http://schemas.microsoft.com/office/drawing/2014/main" id="{22F51099-2627-7341-A7A0-E0E839489AC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97C833-093B-A947-BB32-FE3C03E3CD9F}"/>
              </a:ext>
            </a:extLst>
          </p:cNvPr>
          <p:cNvSpPr>
            <a:spLocks noGrp="1"/>
          </p:cNvSpPr>
          <p:nvPr>
            <p:ph idx="1"/>
          </p:nvPr>
        </p:nvSpPr>
        <p:spPr>
          <a:xfrm>
            <a:off x="6417734" y="2123292"/>
            <a:ext cx="5291663" cy="3172040"/>
          </a:xfrm>
        </p:spPr>
        <p:txBody>
          <a:bodyPr>
            <a:normAutofit/>
          </a:bodyPr>
          <a:lstStyle/>
          <a:p>
            <a:pPr lvl="0">
              <a:lnSpc>
                <a:spcPct val="100000"/>
              </a:lnSpc>
            </a:pPr>
            <a:r>
              <a:rPr lang="en-US" sz="2400" b="1" dirty="0">
                <a:solidFill>
                  <a:srgbClr val="D04384"/>
                </a:solidFill>
              </a:rPr>
              <a:t>Pray</a:t>
            </a:r>
            <a:r>
              <a:rPr lang="en-US" sz="2400" dirty="0"/>
              <a:t> until you find someone to whom to teach the Bible.</a:t>
            </a:r>
          </a:p>
          <a:p>
            <a:pPr lvl="0">
              <a:lnSpc>
                <a:spcPct val="100000"/>
              </a:lnSpc>
            </a:pPr>
            <a:r>
              <a:rPr lang="en-US" sz="2400" b="1" dirty="0">
                <a:solidFill>
                  <a:srgbClr val="D04384"/>
                </a:solidFill>
              </a:rPr>
              <a:t>Request</a:t>
            </a:r>
            <a:r>
              <a:rPr lang="en-US" sz="2400" dirty="0"/>
              <a:t> wisdom to make disciples.</a:t>
            </a:r>
          </a:p>
          <a:p>
            <a:pPr lvl="0">
              <a:lnSpc>
                <a:spcPct val="100000"/>
              </a:lnSpc>
            </a:pPr>
            <a:r>
              <a:rPr lang="en-US" sz="2400" b="1" dirty="0">
                <a:solidFill>
                  <a:srgbClr val="D04384"/>
                </a:solidFill>
              </a:rPr>
              <a:t>Pray and ask </a:t>
            </a:r>
            <a:r>
              <a:rPr lang="en-US" sz="2400" dirty="0"/>
              <a:t>to lead them to baptism.</a:t>
            </a:r>
          </a:p>
          <a:p>
            <a:pPr lvl="0">
              <a:lnSpc>
                <a:spcPct val="100000"/>
              </a:lnSpc>
            </a:pPr>
            <a:r>
              <a:rPr lang="en-US" sz="2400" b="1" dirty="0">
                <a:solidFill>
                  <a:srgbClr val="D04384"/>
                </a:solidFill>
              </a:rPr>
              <a:t>Form</a:t>
            </a:r>
            <a:r>
              <a:rPr lang="en-US" sz="2400" dirty="0"/>
              <a:t> a new two-person team with the new convert.</a:t>
            </a:r>
          </a:p>
          <a:p>
            <a:pPr>
              <a:lnSpc>
                <a:spcPct val="100000"/>
              </a:lnSpc>
            </a:pPr>
            <a:endParaRPr lang="en-US" sz="2400" dirty="0"/>
          </a:p>
        </p:txBody>
      </p:sp>
    </p:spTree>
    <p:extLst>
      <p:ext uri="{BB962C8B-B14F-4D97-AF65-F5344CB8AC3E}">
        <p14:creationId xmlns:p14="http://schemas.microsoft.com/office/powerpoint/2010/main" val="346107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AF1C-3FF5-AD40-91D6-D6F22F441B5C}"/>
              </a:ext>
            </a:extLst>
          </p:cNvPr>
          <p:cNvSpPr>
            <a:spLocks noGrp="1"/>
          </p:cNvSpPr>
          <p:nvPr>
            <p:ph type="title"/>
          </p:nvPr>
        </p:nvSpPr>
        <p:spPr>
          <a:xfrm>
            <a:off x="6636101" y="627017"/>
            <a:ext cx="5291663" cy="1628775"/>
          </a:xfrm>
        </p:spPr>
        <p:txBody>
          <a:bodyPr anchor="b">
            <a:normAutofit/>
          </a:bodyPr>
          <a:lstStyle/>
          <a:p>
            <a:br>
              <a:rPr lang="en-US" sz="3700" b="1" dirty="0">
                <a:solidFill>
                  <a:schemeClr val="accent2">
                    <a:lumMod val="75000"/>
                  </a:schemeClr>
                </a:solidFill>
              </a:rPr>
            </a:br>
            <a:r>
              <a:rPr lang="en-US" sz="3700" b="1" dirty="0">
                <a:solidFill>
                  <a:schemeClr val="accent2">
                    <a:lumMod val="75000"/>
                  </a:schemeClr>
                </a:solidFill>
                <a:latin typeface="Avenir Next" panose="020B0503020202020204" pitchFamily="34" charset="0"/>
              </a:rPr>
              <a:t>CHARGE</a:t>
            </a:r>
            <a:br>
              <a:rPr lang="en-US" sz="3700" dirty="0">
                <a:solidFill>
                  <a:schemeClr val="accent2">
                    <a:lumMod val="75000"/>
                  </a:schemeClr>
                </a:solidFill>
                <a:latin typeface="Avenir Next" panose="020B0503020202020204" pitchFamily="34" charset="0"/>
              </a:rPr>
            </a:br>
            <a:endParaRPr lang="en-US" sz="3700" dirty="0">
              <a:solidFill>
                <a:schemeClr val="accent2">
                  <a:lumMod val="75000"/>
                </a:schemeClr>
              </a:solidFill>
              <a:latin typeface="Avenir Next" panose="020B0503020202020204" pitchFamily="34" charset="0"/>
            </a:endParaRPr>
          </a:p>
        </p:txBody>
      </p:sp>
      <p:pic>
        <p:nvPicPr>
          <p:cNvPr id="34818" name="Picture 2" descr="pink heart lights decors">
            <a:extLst>
              <a:ext uri="{FF2B5EF4-FFF2-40B4-BE49-F238E27FC236}">
                <a16:creationId xmlns:a16="http://schemas.microsoft.com/office/drawing/2014/main" id="{C19BCC8A-DE7F-9A44-B973-F53F1A10873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D5BB9D-23F3-9540-B990-2FECA2F8126C}"/>
              </a:ext>
            </a:extLst>
          </p:cNvPr>
          <p:cNvSpPr>
            <a:spLocks noGrp="1"/>
          </p:cNvSpPr>
          <p:nvPr>
            <p:ph idx="1"/>
          </p:nvPr>
        </p:nvSpPr>
        <p:spPr>
          <a:xfrm>
            <a:off x="6417734" y="1986813"/>
            <a:ext cx="5291663" cy="4577760"/>
          </a:xfrm>
        </p:spPr>
        <p:txBody>
          <a:bodyPr>
            <a:normAutofit lnSpcReduction="10000"/>
          </a:bodyPr>
          <a:lstStyle/>
          <a:p>
            <a:pPr lvl="0">
              <a:lnSpc>
                <a:spcPct val="100000"/>
              </a:lnSpc>
            </a:pPr>
            <a:r>
              <a:rPr lang="en-US" sz="2200" dirty="0"/>
              <a:t>The only visits that God can bless </a:t>
            </a:r>
            <a:r>
              <a:rPr lang="en-US" sz="2200" b="1" dirty="0"/>
              <a:t>are those we make.</a:t>
            </a:r>
          </a:p>
          <a:p>
            <a:pPr lvl="0">
              <a:lnSpc>
                <a:spcPct val="100000"/>
              </a:lnSpc>
            </a:pPr>
            <a:r>
              <a:rPr lang="en-US" sz="2200" dirty="0"/>
              <a:t>The only literature that God can bless </a:t>
            </a:r>
            <a:r>
              <a:rPr lang="en-US" sz="2200" b="1" dirty="0"/>
              <a:t>is those we give.</a:t>
            </a:r>
          </a:p>
          <a:p>
            <a:pPr lvl="0">
              <a:lnSpc>
                <a:spcPct val="100000"/>
              </a:lnSpc>
            </a:pPr>
            <a:r>
              <a:rPr lang="en-US" sz="2200" dirty="0"/>
              <a:t>The only prayers that God can answer in favor of others </a:t>
            </a:r>
            <a:r>
              <a:rPr lang="en-US" sz="2200" b="1" dirty="0"/>
              <a:t>are those we pray.</a:t>
            </a:r>
          </a:p>
          <a:p>
            <a:pPr lvl="0">
              <a:lnSpc>
                <a:spcPct val="100000"/>
              </a:lnSpc>
            </a:pPr>
            <a:r>
              <a:rPr lang="en-US" sz="2200" dirty="0"/>
              <a:t>The only Bible studies that God can bless </a:t>
            </a:r>
            <a:r>
              <a:rPr lang="en-US" sz="2200" b="1" dirty="0"/>
              <a:t>are those we give.</a:t>
            </a:r>
          </a:p>
          <a:p>
            <a:pPr lvl="0">
              <a:lnSpc>
                <a:spcPct val="100000"/>
              </a:lnSpc>
            </a:pPr>
            <a:r>
              <a:rPr lang="en-US" sz="2200" dirty="0"/>
              <a:t>The only evangelism seminars that God can bless </a:t>
            </a:r>
            <a:r>
              <a:rPr lang="en-US" sz="2200" b="1" dirty="0"/>
              <a:t>are those we teach.</a:t>
            </a:r>
          </a:p>
          <a:p>
            <a:pPr lvl="0">
              <a:lnSpc>
                <a:spcPct val="100000"/>
              </a:lnSpc>
            </a:pPr>
            <a:r>
              <a:rPr lang="en-US" sz="2200" dirty="0"/>
              <a:t>The only kindness acts that God can bless </a:t>
            </a:r>
            <a:r>
              <a:rPr lang="en-US" sz="2200" b="1" dirty="0"/>
              <a:t>are those we practice.</a:t>
            </a:r>
          </a:p>
          <a:p>
            <a:pPr>
              <a:lnSpc>
                <a:spcPct val="100000"/>
              </a:lnSpc>
            </a:pPr>
            <a:endParaRPr lang="en-US" sz="1800" dirty="0"/>
          </a:p>
        </p:txBody>
      </p:sp>
    </p:spTree>
    <p:extLst>
      <p:ext uri="{BB962C8B-B14F-4D97-AF65-F5344CB8AC3E}">
        <p14:creationId xmlns:p14="http://schemas.microsoft.com/office/powerpoint/2010/main" val="248578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0379-B2FA-A54E-897E-AA708DC5EE1C}"/>
              </a:ext>
            </a:extLst>
          </p:cNvPr>
          <p:cNvSpPr>
            <a:spLocks noGrp="1"/>
          </p:cNvSpPr>
          <p:nvPr>
            <p:ph type="title"/>
          </p:nvPr>
        </p:nvSpPr>
        <p:spPr>
          <a:xfrm>
            <a:off x="6096001" y="981860"/>
            <a:ext cx="6096000" cy="1628775"/>
          </a:xfrm>
        </p:spPr>
        <p:txBody>
          <a:bodyPr anchor="b">
            <a:normAutofit fontScale="90000"/>
          </a:bodyPr>
          <a:lstStyle/>
          <a:p>
            <a:pPr algn="ctr">
              <a:lnSpc>
                <a:spcPct val="100000"/>
              </a:lnSpc>
            </a:pPr>
            <a:br>
              <a:rPr lang="en-US" sz="3700" b="1" dirty="0">
                <a:solidFill>
                  <a:schemeClr val="accent6">
                    <a:lumMod val="75000"/>
                  </a:schemeClr>
                </a:solidFill>
                <a:latin typeface="Century Gothic" panose="020B0502020202020204" pitchFamily="34" charset="0"/>
              </a:rPr>
            </a:br>
            <a:r>
              <a:rPr lang="en-US" sz="3700" b="1" dirty="0">
                <a:solidFill>
                  <a:schemeClr val="accent6">
                    <a:lumMod val="75000"/>
                  </a:schemeClr>
                </a:solidFill>
                <a:latin typeface="Century Gothic" panose="020B0502020202020204" pitchFamily="34" charset="0"/>
              </a:rPr>
              <a:t>HOW DO CHURCHES GROW? </a:t>
            </a:r>
            <a:br>
              <a:rPr lang="en-US" sz="3700" b="1" dirty="0">
                <a:solidFill>
                  <a:schemeClr val="accent6">
                    <a:lumMod val="75000"/>
                  </a:schemeClr>
                </a:solidFill>
                <a:latin typeface="Century Gothic" panose="020B0502020202020204" pitchFamily="34" charset="0"/>
              </a:rPr>
            </a:br>
            <a:endParaRPr lang="en-US" sz="3700" b="1" dirty="0">
              <a:solidFill>
                <a:schemeClr val="accent6">
                  <a:lumMod val="75000"/>
                </a:schemeClr>
              </a:solidFill>
              <a:latin typeface="Century Gothic" panose="020B0502020202020204" pitchFamily="34" charset="0"/>
            </a:endParaRPr>
          </a:p>
        </p:txBody>
      </p:sp>
      <p:pic>
        <p:nvPicPr>
          <p:cNvPr id="11266" name="Picture 2" descr="green potted plant">
            <a:extLst>
              <a:ext uri="{FF2B5EF4-FFF2-40B4-BE49-F238E27FC236}">
                <a16:creationId xmlns:a16="http://schemas.microsoft.com/office/drawing/2014/main" id="{6A9E3CA4-C1E3-AE47-83E2-08C0354F3FB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1C844C-A408-FD41-AA6C-FF63DE60F9DF}"/>
              </a:ext>
            </a:extLst>
          </p:cNvPr>
          <p:cNvSpPr>
            <a:spLocks noGrp="1"/>
          </p:cNvSpPr>
          <p:nvPr>
            <p:ph idx="1"/>
          </p:nvPr>
        </p:nvSpPr>
        <p:spPr>
          <a:xfrm>
            <a:off x="6417734" y="2614612"/>
            <a:ext cx="5291663" cy="3752849"/>
          </a:xfrm>
        </p:spPr>
        <p:txBody>
          <a:bodyPr>
            <a:normAutofit/>
          </a:bodyPr>
          <a:lstStyle/>
          <a:p>
            <a:pPr lvl="0">
              <a:lnSpc>
                <a:spcPct val="100000"/>
              </a:lnSpc>
            </a:pPr>
            <a:r>
              <a:rPr lang="en-US" sz="2400" dirty="0"/>
              <a:t>Churches grow when a planned process </a:t>
            </a:r>
            <a:r>
              <a:rPr lang="en-US" sz="2400" dirty="0">
                <a:solidFill>
                  <a:schemeClr val="accent6">
                    <a:lumMod val="75000"/>
                  </a:schemeClr>
                </a:solidFill>
              </a:rPr>
              <a:t>satisfies the physical, mental, social and spiritual needs of the community. </a:t>
            </a:r>
          </a:p>
          <a:p>
            <a:pPr lvl="0">
              <a:lnSpc>
                <a:spcPct val="100000"/>
              </a:lnSpc>
            </a:pPr>
            <a:r>
              <a:rPr lang="en-US" sz="2400" dirty="0"/>
              <a:t>Churches grow when </a:t>
            </a:r>
            <a:r>
              <a:rPr lang="en-US" sz="2400" dirty="0">
                <a:solidFill>
                  <a:schemeClr val="accent6">
                    <a:lumMod val="75000"/>
                  </a:schemeClr>
                </a:solidFill>
              </a:rPr>
              <a:t>members discover that outreach satisfies their own needs </a:t>
            </a:r>
            <a:r>
              <a:rPr lang="en-US" sz="2400" dirty="0"/>
              <a:t>for spiritual, social, mental, and physical growth. </a:t>
            </a:r>
          </a:p>
          <a:p>
            <a:pPr>
              <a:lnSpc>
                <a:spcPct val="100000"/>
              </a:lnSpc>
            </a:pPr>
            <a:endParaRPr lang="en-US" sz="2400" dirty="0"/>
          </a:p>
        </p:txBody>
      </p:sp>
    </p:spTree>
    <p:extLst>
      <p:ext uri="{BB962C8B-B14F-4D97-AF65-F5344CB8AC3E}">
        <p14:creationId xmlns:p14="http://schemas.microsoft.com/office/powerpoint/2010/main" val="12005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eople laughing and talking outside during daytime">
            <a:extLst>
              <a:ext uri="{FF2B5EF4-FFF2-40B4-BE49-F238E27FC236}">
                <a16:creationId xmlns:a16="http://schemas.microsoft.com/office/drawing/2014/main" id="{8B3EF922-CEA1-014E-A21F-8062209CC85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23488" y="8"/>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A6BC1D-DAA9-3544-A167-4C86C707C804}"/>
              </a:ext>
            </a:extLst>
          </p:cNvPr>
          <p:cNvSpPr>
            <a:spLocks noGrp="1"/>
          </p:cNvSpPr>
          <p:nvPr>
            <p:ph idx="1"/>
          </p:nvPr>
        </p:nvSpPr>
        <p:spPr>
          <a:xfrm>
            <a:off x="191745" y="2443480"/>
            <a:ext cx="6166185" cy="3207258"/>
          </a:xfrm>
        </p:spPr>
        <p:txBody>
          <a:bodyPr anchor="t">
            <a:noAutofit/>
          </a:bodyPr>
          <a:lstStyle/>
          <a:p>
            <a:pPr marL="0" indent="0" algn="ctr">
              <a:lnSpc>
                <a:spcPct val="150000"/>
              </a:lnSpc>
              <a:buNone/>
            </a:pPr>
            <a:r>
              <a:rPr lang="en-US" b="1" dirty="0">
                <a:latin typeface="Avenir Next" panose="020B0503020202020204" pitchFamily="34" charset="0"/>
              </a:rPr>
              <a:t>NOT ONLY DOES OUTREACH GROW THE </a:t>
            </a:r>
            <a:r>
              <a:rPr lang="en-US" b="1" dirty="0">
                <a:solidFill>
                  <a:schemeClr val="accent6">
                    <a:lumMod val="75000"/>
                  </a:schemeClr>
                </a:solidFill>
                <a:latin typeface="Avenir Next" panose="020B0503020202020204" pitchFamily="34" charset="0"/>
              </a:rPr>
              <a:t>CHURCH,</a:t>
            </a:r>
            <a:r>
              <a:rPr lang="en-US" b="1" dirty="0">
                <a:latin typeface="Avenir Next" panose="020B0503020202020204" pitchFamily="34" charset="0"/>
              </a:rPr>
              <a:t> BUT OUTREACH ALSO GROWS THE </a:t>
            </a:r>
            <a:r>
              <a:rPr lang="en-US" b="1" dirty="0">
                <a:solidFill>
                  <a:schemeClr val="accent6">
                    <a:lumMod val="75000"/>
                  </a:schemeClr>
                </a:solidFill>
                <a:latin typeface="Avenir Next" panose="020B0503020202020204" pitchFamily="34" charset="0"/>
              </a:rPr>
              <a:t>MEMBERS.</a:t>
            </a:r>
          </a:p>
          <a:p>
            <a:pPr marL="0" indent="0" algn="ctr">
              <a:lnSpc>
                <a:spcPct val="150000"/>
              </a:lnSpc>
              <a:buNone/>
            </a:pPr>
            <a:r>
              <a:rPr lang="en-US" dirty="0">
                <a:latin typeface="Avenir Next" panose="020B0503020202020204" pitchFamily="34" charset="0"/>
              </a:rPr>
              <a:t> </a:t>
            </a:r>
          </a:p>
          <a:p>
            <a:pPr marL="0" indent="0" algn="ctr">
              <a:lnSpc>
                <a:spcPct val="150000"/>
              </a:lnSpc>
              <a:buNone/>
            </a:pPr>
            <a:endParaRPr lang="en-US" dirty="0">
              <a:latin typeface="Avenir Next" panose="020B0503020202020204" pitchFamily="34" charset="0"/>
            </a:endParaRPr>
          </a:p>
        </p:txBody>
      </p:sp>
    </p:spTree>
    <p:extLst>
      <p:ext uri="{BB962C8B-B14F-4D97-AF65-F5344CB8AC3E}">
        <p14:creationId xmlns:p14="http://schemas.microsoft.com/office/powerpoint/2010/main" val="310093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person wearing pink crew-neck shirt with hand clasped together">
            <a:extLst>
              <a:ext uri="{FF2B5EF4-FFF2-40B4-BE49-F238E27FC236}">
                <a16:creationId xmlns:a16="http://schemas.microsoft.com/office/drawing/2014/main" id="{1E092E9F-BED0-1E49-AFA7-A210BF4F59A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317"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B38B7E-E330-924F-BD6E-E980FEF97853}"/>
              </a:ext>
            </a:extLst>
          </p:cNvPr>
          <p:cNvSpPr>
            <a:spLocks noGrp="1"/>
          </p:cNvSpPr>
          <p:nvPr>
            <p:ph idx="1"/>
          </p:nvPr>
        </p:nvSpPr>
        <p:spPr>
          <a:xfrm>
            <a:off x="568733" y="2152322"/>
            <a:ext cx="4565101" cy="4189863"/>
          </a:xfrm>
        </p:spPr>
        <p:txBody>
          <a:bodyPr anchor="ctr">
            <a:normAutofit/>
          </a:bodyPr>
          <a:lstStyle/>
          <a:p>
            <a:pPr marL="0" indent="0" algn="ctr">
              <a:lnSpc>
                <a:spcPct val="110000"/>
              </a:lnSpc>
              <a:buNone/>
            </a:pPr>
            <a:r>
              <a:rPr lang="en-US" sz="2400" dirty="0"/>
              <a:t>“As we seek to win others to Christ, bearing the burden of souls in our prayers, our own hearts will throb with the quickening influence of God’s grace; our own affections will glow with more divine fervor; our whole Christian life will be more of a reality, more earnest, more prayerful.” </a:t>
            </a:r>
          </a:p>
          <a:p>
            <a:pPr marL="0" indent="0" algn="ctr">
              <a:lnSpc>
                <a:spcPct val="110000"/>
              </a:lnSpc>
              <a:buNone/>
            </a:pPr>
            <a:r>
              <a:rPr lang="en-US" sz="2000" dirty="0"/>
              <a:t>—</a:t>
            </a:r>
            <a:r>
              <a:rPr lang="en-US" sz="2000" i="1" dirty="0"/>
              <a:t>Christ’s Object Lessons,</a:t>
            </a:r>
            <a:r>
              <a:rPr lang="en-US" sz="2000" dirty="0"/>
              <a:t> p. 354</a:t>
            </a:r>
          </a:p>
        </p:txBody>
      </p:sp>
    </p:spTree>
    <p:extLst>
      <p:ext uri="{BB962C8B-B14F-4D97-AF65-F5344CB8AC3E}">
        <p14:creationId xmlns:p14="http://schemas.microsoft.com/office/powerpoint/2010/main" val="136670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ish eye photography of city">
            <a:extLst>
              <a:ext uri="{FF2B5EF4-FFF2-40B4-BE49-F238E27FC236}">
                <a16:creationId xmlns:a16="http://schemas.microsoft.com/office/drawing/2014/main" id="{7B096BA1-D1FE-624C-B444-5A9652AB330C}"/>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6EE195-66E3-024D-96EF-8A704291CC62}"/>
              </a:ext>
            </a:extLst>
          </p:cNvPr>
          <p:cNvSpPr>
            <a:spLocks noGrp="1"/>
          </p:cNvSpPr>
          <p:nvPr>
            <p:ph type="title"/>
          </p:nvPr>
        </p:nvSpPr>
        <p:spPr>
          <a:xfrm>
            <a:off x="90653" y="3815255"/>
            <a:ext cx="9078562" cy="2387600"/>
          </a:xfrm>
        </p:spPr>
        <p:txBody>
          <a:bodyPr vert="horz" lIns="91440" tIns="45720" rIns="91440" bIns="45720" rtlCol="0" anchor="b">
            <a:normAutofit/>
          </a:bodyPr>
          <a:lstStyle/>
          <a:p>
            <a:r>
              <a:rPr lang="en-US" sz="4000" b="1" dirty="0">
                <a:solidFill>
                  <a:srgbClr val="FFC000"/>
                </a:solidFill>
                <a:latin typeface="Avenir Next" panose="020B0503020202020204" pitchFamily="34" charset="0"/>
              </a:rPr>
              <a:t>SEVEN STEPS </a:t>
            </a:r>
            <a:r>
              <a:rPr lang="en-US" sz="4000" b="1" dirty="0">
                <a:latin typeface="Avenir Next" panose="020B0503020202020204" pitchFamily="34" charset="0"/>
              </a:rPr>
              <a:t>FOR SHARING JESUS</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352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0B84-E788-0A43-AA16-1E17FB8AFF74}"/>
              </a:ext>
            </a:extLst>
          </p:cNvPr>
          <p:cNvSpPr>
            <a:spLocks noGrp="1"/>
          </p:cNvSpPr>
          <p:nvPr>
            <p:ph type="title"/>
          </p:nvPr>
        </p:nvSpPr>
        <p:spPr>
          <a:xfrm>
            <a:off x="6417733" y="490537"/>
            <a:ext cx="5291663" cy="1628775"/>
          </a:xfrm>
        </p:spPr>
        <p:txBody>
          <a:bodyPr anchor="b">
            <a:normAutofit/>
          </a:bodyPr>
          <a:lstStyle/>
          <a:p>
            <a:br>
              <a:rPr lang="en-US" sz="3700" b="1" dirty="0"/>
            </a:br>
            <a:r>
              <a:rPr lang="en-US" sz="3700" b="1" spc="300" dirty="0">
                <a:solidFill>
                  <a:srgbClr val="7030A0"/>
                </a:solidFill>
                <a:latin typeface="Century Gothic" panose="020B0502020202020204" pitchFamily="34" charset="0"/>
                <a:cs typeface="Cavolini" panose="03000502040302020204" pitchFamily="66" charset="0"/>
              </a:rPr>
              <a:t>1. INTERCESSION</a:t>
            </a:r>
            <a:br>
              <a:rPr lang="en-US" sz="3700" dirty="0"/>
            </a:br>
            <a:endParaRPr lang="en-US" sz="3700" dirty="0"/>
          </a:p>
        </p:txBody>
      </p:sp>
      <p:pic>
        <p:nvPicPr>
          <p:cNvPr id="4" name="Picture 2">
            <a:extLst>
              <a:ext uri="{FF2B5EF4-FFF2-40B4-BE49-F238E27FC236}">
                <a16:creationId xmlns:a16="http://schemas.microsoft.com/office/drawing/2014/main" id="{4F7F677D-D1E6-FA4B-9ABE-A50F4A1CEA9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0AE6F0-E488-FD43-9EBF-5B14F6E09423}"/>
              </a:ext>
            </a:extLst>
          </p:cNvPr>
          <p:cNvSpPr>
            <a:spLocks noGrp="1"/>
          </p:cNvSpPr>
          <p:nvPr>
            <p:ph idx="1"/>
          </p:nvPr>
        </p:nvSpPr>
        <p:spPr>
          <a:xfrm>
            <a:off x="6417734" y="2055052"/>
            <a:ext cx="5291663" cy="4243388"/>
          </a:xfrm>
        </p:spPr>
        <p:txBody>
          <a:bodyPr>
            <a:normAutofit fontScale="92500"/>
          </a:bodyPr>
          <a:lstStyle/>
          <a:p>
            <a:pPr marL="0" indent="0" algn="ctr">
              <a:lnSpc>
                <a:spcPct val="100000"/>
              </a:lnSpc>
              <a:buNone/>
            </a:pPr>
            <a:r>
              <a:rPr lang="en-US" sz="2400" b="1" dirty="0"/>
              <a:t>“Continue earnestly in prayer, being vigilant in it with thanksgiving; meanwhile praying also for us, that God would open to us a door for the word, to speak the mystery of Christ, for which I am also in chains, that I may make it manifest, as I ought to speak</a:t>
            </a:r>
            <a:r>
              <a:rPr lang="en-US" sz="2400" dirty="0"/>
              <a:t>. Walk in wisdom toward those who are outside, redeeming the time. Let your speech always be with grace, seasoned with salt, that you may know how you ought to answer each one” (Colossians 4:2-6, NKJV).</a:t>
            </a:r>
          </a:p>
          <a:p>
            <a:pPr marL="0" indent="0" algn="ctr">
              <a:lnSpc>
                <a:spcPct val="100000"/>
              </a:lnSpc>
              <a:buNone/>
            </a:pPr>
            <a:endParaRPr lang="en-US" sz="2400" dirty="0"/>
          </a:p>
        </p:txBody>
      </p:sp>
    </p:spTree>
    <p:extLst>
      <p:ext uri="{BB962C8B-B14F-4D97-AF65-F5344CB8AC3E}">
        <p14:creationId xmlns:p14="http://schemas.microsoft.com/office/powerpoint/2010/main" val="210180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B973E-1381-D04B-BB68-CC006D295698}"/>
              </a:ext>
            </a:extLst>
          </p:cNvPr>
          <p:cNvSpPr>
            <a:spLocks noGrp="1"/>
          </p:cNvSpPr>
          <p:nvPr>
            <p:ph type="title"/>
          </p:nvPr>
        </p:nvSpPr>
        <p:spPr>
          <a:xfrm>
            <a:off x="346880" y="365125"/>
            <a:ext cx="5962784" cy="1807305"/>
          </a:xfrm>
        </p:spPr>
        <p:txBody>
          <a:bodyPr>
            <a:normAutofit fontScale="90000"/>
          </a:bodyPr>
          <a:lstStyle/>
          <a:p>
            <a:pPr algn="ctr">
              <a:lnSpc>
                <a:spcPct val="100000"/>
              </a:lnSpc>
            </a:pPr>
            <a:br>
              <a:rPr lang="en-US" sz="2400" dirty="0"/>
            </a:br>
            <a:r>
              <a:rPr lang="en-US" sz="2700" b="1" dirty="0">
                <a:latin typeface="Avenir Next" panose="020B0503020202020204" pitchFamily="34" charset="0"/>
              </a:rPr>
              <a:t>LOOK AT INDIVIDUAL PHRASES IN THE </a:t>
            </a:r>
            <a:r>
              <a:rPr lang="en-US" sz="2700" b="1" dirty="0">
                <a:solidFill>
                  <a:srgbClr val="7030A0"/>
                </a:solidFill>
                <a:latin typeface="Avenir Next" panose="020B0503020202020204" pitchFamily="34" charset="0"/>
              </a:rPr>
              <a:t>INTERCESSORY PRAYER </a:t>
            </a:r>
            <a:br>
              <a:rPr lang="en-US" sz="2700" b="1" dirty="0">
                <a:latin typeface="Avenir Next" panose="020B0503020202020204" pitchFamily="34" charset="0"/>
              </a:rPr>
            </a:br>
            <a:r>
              <a:rPr lang="en-US" sz="2700" b="1" dirty="0">
                <a:latin typeface="Avenir Next" panose="020B0503020202020204" pitchFamily="34" charset="0"/>
              </a:rPr>
              <a:t>THAT PAUL MODELS FOR US.</a:t>
            </a:r>
            <a:br>
              <a:rPr lang="en-US" sz="2700" b="1" dirty="0">
                <a:latin typeface="Avenir Next" panose="020B0503020202020204" pitchFamily="34" charset="0"/>
              </a:rPr>
            </a:br>
            <a:endParaRPr lang="en-US" sz="24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50D7E7B-05C2-024E-A9EE-709D2DB70BA7}"/>
              </a:ext>
            </a:extLst>
          </p:cNvPr>
          <p:cNvSpPr>
            <a:spLocks noGrp="1"/>
          </p:cNvSpPr>
          <p:nvPr>
            <p:ph idx="1"/>
          </p:nvPr>
        </p:nvSpPr>
        <p:spPr>
          <a:xfrm>
            <a:off x="660780" y="2210939"/>
            <a:ext cx="5962784" cy="4225333"/>
          </a:xfrm>
        </p:spPr>
        <p:txBody>
          <a:bodyPr>
            <a:normAutofit lnSpcReduction="10000"/>
          </a:bodyPr>
          <a:lstStyle/>
          <a:p>
            <a:pPr marL="0" lvl="0" indent="0">
              <a:buNone/>
            </a:pPr>
            <a:r>
              <a:rPr lang="en-US" sz="2000" dirty="0">
                <a:solidFill>
                  <a:srgbClr val="7030A0"/>
                </a:solidFill>
              </a:rPr>
              <a:t>“Continue earnestly</a:t>
            </a:r>
            <a:r>
              <a:rPr lang="en-US" sz="2000" dirty="0"/>
              <a:t>” </a:t>
            </a:r>
          </a:p>
          <a:p>
            <a:pPr lvl="1"/>
            <a:r>
              <a:rPr lang="en-US" sz="2000" dirty="0"/>
              <a:t>praying for someone with whom to study the Bible</a:t>
            </a:r>
          </a:p>
          <a:p>
            <a:pPr lvl="1"/>
            <a:r>
              <a:rPr lang="en-US" sz="2000" dirty="0"/>
              <a:t>praying in vigilance with thanksgiving </a:t>
            </a:r>
          </a:p>
          <a:p>
            <a:pPr marL="0" lvl="0" indent="0">
              <a:buNone/>
            </a:pPr>
            <a:r>
              <a:rPr lang="en-US" sz="2000" dirty="0">
                <a:solidFill>
                  <a:srgbClr val="7030A0"/>
                </a:solidFill>
              </a:rPr>
              <a:t>“That God would open to us a door” </a:t>
            </a:r>
          </a:p>
          <a:p>
            <a:pPr lvl="1"/>
            <a:r>
              <a:rPr lang="en-US" sz="2000" dirty="0"/>
              <a:t>requesting the opportunity to share the word</a:t>
            </a:r>
          </a:p>
          <a:p>
            <a:pPr marL="0" lvl="0" indent="0">
              <a:buNone/>
            </a:pPr>
            <a:r>
              <a:rPr lang="en-US" sz="2000" dirty="0">
                <a:solidFill>
                  <a:srgbClr val="7030A0"/>
                </a:solidFill>
              </a:rPr>
              <a:t>“To speak of Christ” </a:t>
            </a:r>
          </a:p>
          <a:p>
            <a:pPr lvl="1"/>
            <a:r>
              <a:rPr lang="en-US" sz="2000" dirty="0"/>
              <a:t>teaching Bible studies</a:t>
            </a:r>
          </a:p>
          <a:p>
            <a:pPr marL="0" lvl="0" indent="0">
              <a:buNone/>
            </a:pPr>
            <a:r>
              <a:rPr lang="en-US" sz="2000" dirty="0">
                <a:solidFill>
                  <a:srgbClr val="7030A0"/>
                </a:solidFill>
              </a:rPr>
              <a:t>“In wisdom” </a:t>
            </a:r>
          </a:p>
          <a:p>
            <a:pPr lvl="1"/>
            <a:r>
              <a:rPr lang="en-US" sz="2000" dirty="0"/>
              <a:t>calling people</a:t>
            </a:r>
          </a:p>
          <a:p>
            <a:pPr marL="0" lvl="0" indent="0">
              <a:buNone/>
            </a:pPr>
            <a:r>
              <a:rPr lang="en-US" sz="2000" dirty="0">
                <a:solidFill>
                  <a:srgbClr val="7030A0"/>
                </a:solidFill>
              </a:rPr>
              <a:t>“With grace”</a:t>
            </a:r>
          </a:p>
          <a:p>
            <a:pPr lvl="1"/>
            <a:r>
              <a:rPr lang="en-US" sz="2000" dirty="0"/>
              <a:t>making disciples</a:t>
            </a:r>
          </a:p>
          <a:p>
            <a:endParaRPr lang="en-US" sz="2000" dirty="0"/>
          </a:p>
        </p:txBody>
      </p:sp>
      <p:pic>
        <p:nvPicPr>
          <p:cNvPr id="4" name="Picture 2" descr="A close - up of a person's hand&#10;&#10;Description automatically generated with low confidence">
            <a:extLst>
              <a:ext uri="{FF2B5EF4-FFF2-40B4-BE49-F238E27FC236}">
                <a16:creationId xmlns:a16="http://schemas.microsoft.com/office/drawing/2014/main" id="{209FA35B-A00E-3845-80ED-07C0CABAAC4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8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08B18-509D-1843-AB6B-B9E7787CF0B9}"/>
              </a:ext>
            </a:extLst>
          </p:cNvPr>
          <p:cNvSpPr>
            <a:spLocks noGrp="1"/>
          </p:cNvSpPr>
          <p:nvPr>
            <p:ph type="title"/>
          </p:nvPr>
        </p:nvSpPr>
        <p:spPr>
          <a:xfrm>
            <a:off x="6116569" y="828765"/>
            <a:ext cx="5237229" cy="1807305"/>
          </a:xfrm>
        </p:spPr>
        <p:txBody>
          <a:bodyPr>
            <a:noAutofit/>
          </a:bodyPr>
          <a:lstStyle/>
          <a:p>
            <a:pPr algn="ctr">
              <a:lnSpc>
                <a:spcPct val="100000"/>
              </a:lnSpc>
            </a:pPr>
            <a:br>
              <a:rPr lang="en-US" sz="2400" b="1" dirty="0">
                <a:latin typeface="Avenir Next" panose="020B0503020202020204" pitchFamily="34" charset="0"/>
              </a:rPr>
            </a:br>
            <a:r>
              <a:rPr lang="en-US" sz="2400" b="1" dirty="0">
                <a:latin typeface="Avenir Next" panose="020B0503020202020204" pitchFamily="34" charset="0"/>
              </a:rPr>
              <a:t>IF WE DO NOT PRAY FOR SOMEONE THIS YEAR, </a:t>
            </a:r>
            <a:br>
              <a:rPr lang="en-US" sz="2400" b="1" dirty="0">
                <a:latin typeface="Avenir Next" panose="020B0503020202020204" pitchFamily="34" charset="0"/>
              </a:rPr>
            </a:br>
            <a:r>
              <a:rPr lang="en-US" sz="2400" b="1" dirty="0">
                <a:solidFill>
                  <a:srgbClr val="7030A0"/>
                </a:solidFill>
                <a:latin typeface="Avenir Next" panose="020B0503020202020204" pitchFamily="34" charset="0"/>
              </a:rPr>
              <a:t>NEXT YEAR COULD BE TOO LATE FOR THAT PERSON.</a:t>
            </a:r>
            <a:br>
              <a:rPr lang="en-US" sz="2400" b="1" dirty="0">
                <a:solidFill>
                  <a:srgbClr val="7030A0"/>
                </a:solidFill>
                <a:latin typeface="Avenir Next" panose="020B0503020202020204" pitchFamily="34" charset="0"/>
              </a:rPr>
            </a:br>
            <a:endParaRPr lang="en-US" sz="2400" b="1" dirty="0">
              <a:solidFill>
                <a:srgbClr val="7030A0"/>
              </a:solidFill>
              <a:latin typeface="Avenir Next" panose="020B0503020202020204" pitchFamily="34" charset="0"/>
            </a:endParaRPr>
          </a:p>
        </p:txBody>
      </p:sp>
      <p:pic>
        <p:nvPicPr>
          <p:cNvPr id="4" name="Picture 2" descr="A close - up of a person's hand&#10;&#10;Description automatically generated with low confidence">
            <a:extLst>
              <a:ext uri="{FF2B5EF4-FFF2-40B4-BE49-F238E27FC236}">
                <a16:creationId xmlns:a16="http://schemas.microsoft.com/office/drawing/2014/main" id="{2CD759D3-0813-DB40-B6B3-7CD2BA8B88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363735-1A8B-794C-99B5-FC4D97C4A2A6}"/>
              </a:ext>
            </a:extLst>
          </p:cNvPr>
          <p:cNvSpPr>
            <a:spLocks noGrp="1"/>
          </p:cNvSpPr>
          <p:nvPr>
            <p:ph idx="1"/>
          </p:nvPr>
        </p:nvSpPr>
        <p:spPr>
          <a:xfrm>
            <a:off x="6513788" y="2839885"/>
            <a:ext cx="4840010" cy="3506020"/>
          </a:xfrm>
        </p:spPr>
        <p:txBody>
          <a:bodyPr>
            <a:noAutofit/>
          </a:bodyPr>
          <a:lstStyle/>
          <a:p>
            <a:pPr lvl="0">
              <a:lnSpc>
                <a:spcPct val="100000"/>
              </a:lnSpc>
            </a:pPr>
            <a:r>
              <a:rPr lang="en-US" sz="2300" dirty="0"/>
              <a:t>Praying is the foundation and makes all the difference.</a:t>
            </a:r>
          </a:p>
          <a:p>
            <a:pPr lvl="0">
              <a:lnSpc>
                <a:spcPct val="100000"/>
              </a:lnSpc>
            </a:pPr>
            <a:r>
              <a:rPr lang="en-US" sz="2300" dirty="0"/>
              <a:t>Prepare a list of known and unknown people who may be interested.</a:t>
            </a:r>
          </a:p>
          <a:p>
            <a:pPr lvl="0">
              <a:lnSpc>
                <a:spcPct val="100000"/>
              </a:lnSpc>
            </a:pPr>
            <a:r>
              <a:rPr lang="en-US" sz="2300" dirty="0"/>
              <a:t>Believe that, in answer to the prayer of intercession, God will open the door for the Word.</a:t>
            </a:r>
          </a:p>
          <a:p>
            <a:pPr>
              <a:lnSpc>
                <a:spcPct val="100000"/>
              </a:lnSpc>
            </a:pPr>
            <a:endParaRPr lang="en-US" sz="2300" dirty="0"/>
          </a:p>
        </p:txBody>
      </p:sp>
    </p:spTree>
    <p:extLst>
      <p:ext uri="{BB962C8B-B14F-4D97-AF65-F5344CB8AC3E}">
        <p14:creationId xmlns:p14="http://schemas.microsoft.com/office/powerpoint/2010/main" val="331492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3416</Words>
  <Application>Microsoft Macintosh PowerPoint</Application>
  <PresentationFormat>Widescreen</PresentationFormat>
  <Paragraphs>282</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Avenir Next</vt:lpstr>
      <vt:lpstr>Book Antiqua</vt:lpstr>
      <vt:lpstr>Calibri</vt:lpstr>
      <vt:lpstr>Calibri Light</vt:lpstr>
      <vt:lpstr>Century Gothic</vt:lpstr>
      <vt:lpstr>Office Theme</vt:lpstr>
      <vt:lpstr>SEVEN STEPS for Sharing Jesus </vt:lpstr>
      <vt:lpstr> COME, SEE  THE SAVIOR OF THE WORLD </vt:lpstr>
      <vt:lpstr> HOW DO CHURCHES GROW?  </vt:lpstr>
      <vt:lpstr>PowerPoint Presentation</vt:lpstr>
      <vt:lpstr>PowerPoint Presentation</vt:lpstr>
      <vt:lpstr>SEVEN STEPS FOR SHARING JESUS </vt:lpstr>
      <vt:lpstr> 1. INTERCESSION </vt:lpstr>
      <vt:lpstr> LOOK AT INDIVIDUAL PHRASES IN THE INTERCESSORY PRAYER  THAT PAUL MODELS FOR US. </vt:lpstr>
      <vt:lpstr> IF WE DO NOT PRAY FOR SOMEONE THIS YEAR,  NEXT YEAR COULD BE TOO LATE FOR THAT PERSON. </vt:lpstr>
      <vt:lpstr> 2. FELLOWSHIP </vt:lpstr>
      <vt:lpstr> REMEMBER THESE PROCEDURES IN MINISTERING TO THE WHOLE PERSON. </vt:lpstr>
      <vt:lpstr> 3. BIBLE STUDIES </vt:lpstr>
      <vt:lpstr> A. THE APPROACH  GIVE PERSONAL TESTIMONY ABOUT THE POWER OF THE BIBLE IN YOUR LIFE </vt:lpstr>
      <vt:lpstr> B. THE CONTENT  CENTER CHRIST IN IT</vt:lpstr>
      <vt:lpstr>PowerPoint Presentation</vt:lpstr>
      <vt:lpstr> C. THE OBJECTIVE LEAD TO A DECISION  </vt:lpstr>
      <vt:lpstr> 4. DISCIPLESHIP </vt:lpstr>
      <vt:lpstr> FIVE STAGES OF LEARNING: </vt:lpstr>
      <vt:lpstr> DISCIPLESHIP MUST FULFILL THESE THREE NEEDS: </vt:lpstr>
      <vt:lpstr> 5. SPIRITUAL GROWTH  </vt:lpstr>
      <vt:lpstr>PowerPoint Presentation</vt:lpstr>
      <vt:lpstr> 6. BAPTISM </vt:lpstr>
      <vt:lpstr> ENCOURAGE  THESE FOUR STEPS AS A NEW BELIEVER PREPARES FOR BAPTISM.  </vt:lpstr>
      <vt:lpstr> 7. MULTIPLYING BELIEVERS </vt:lpstr>
      <vt:lpstr>PowerPoint Presentation</vt:lpstr>
      <vt:lpstr> TEACH THE FOLLOWING DISCIPLESHIP PRACTICES DURING EACH BIBLE STUDY: </vt:lpstr>
      <vt:lpstr>CONCLUSION </vt:lpstr>
      <vt:lpstr> CHARGE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STEPS for Sharing Jesus </dc:title>
  <dc:creator>Arrais, Raquel</dc:creator>
  <cp:lastModifiedBy>Turner, Rebecca</cp:lastModifiedBy>
  <cp:revision>14</cp:revision>
  <dcterms:created xsi:type="dcterms:W3CDTF">2021-01-26T21:51:27Z</dcterms:created>
  <dcterms:modified xsi:type="dcterms:W3CDTF">2021-02-08T19:56:07Z</dcterms:modified>
</cp:coreProperties>
</file>