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8" r:id="rId2"/>
    <p:sldId id="257" r:id="rId3"/>
    <p:sldId id="258" r:id="rId4"/>
    <p:sldId id="271" r:id="rId5"/>
    <p:sldId id="259" r:id="rId6"/>
    <p:sldId id="260" r:id="rId7"/>
    <p:sldId id="261" r:id="rId8"/>
    <p:sldId id="262" r:id="rId9"/>
    <p:sldId id="273" r:id="rId10"/>
    <p:sldId id="263" r:id="rId11"/>
    <p:sldId id="274" r:id="rId12"/>
    <p:sldId id="264" r:id="rId13"/>
    <p:sldId id="265" r:id="rId14"/>
    <p:sldId id="266" r:id="rId15"/>
    <p:sldId id="275" r:id="rId16"/>
    <p:sldId id="267" r:id="rId17"/>
    <p:sldId id="276" r:id="rId18"/>
    <p:sldId id="268" r:id="rId19"/>
    <p:sldId id="277" r:id="rId20"/>
    <p:sldId id="269" r:id="rId21"/>
    <p:sldId id="270"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2"/>
    <p:restoredTop sz="76724"/>
  </p:normalViewPr>
  <p:slideViewPr>
    <p:cSldViewPr snapToGrid="0" snapToObjects="1">
      <p:cViewPr varScale="1">
        <p:scale>
          <a:sx n="83" d="100"/>
          <a:sy n="83" d="100"/>
        </p:scale>
        <p:origin x="27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69" d="100"/>
          <a:sy n="69" d="100"/>
        </p:scale>
        <p:origin x="364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9D122-7CA8-5E4F-B9FD-6BB3EE8F84B2}" type="datetimeFigureOut">
              <a:rPr lang="en-US" smtClean="0"/>
              <a:t>4/18/22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8E12B-8007-2343-ACF4-E822B68B87BC}" type="slidenum">
              <a:rPr lang="en-US" smtClean="0"/>
              <a:t>‹N°›</a:t>
            </a:fld>
            <a:endParaRPr lang="en-US"/>
          </a:p>
        </p:txBody>
      </p:sp>
    </p:spTree>
    <p:extLst>
      <p:ext uri="{BB962C8B-B14F-4D97-AF65-F5344CB8AC3E}">
        <p14:creationId xmlns:p14="http://schemas.microsoft.com/office/powerpoint/2010/main" val="5940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a:t>
            </a:fld>
            <a:endParaRPr lang="en-US"/>
          </a:p>
        </p:txBody>
      </p:sp>
    </p:spTree>
    <p:extLst>
      <p:ext uri="{BB962C8B-B14F-4D97-AF65-F5344CB8AC3E}">
        <p14:creationId xmlns:p14="http://schemas.microsoft.com/office/powerpoint/2010/main" val="114671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10</a:t>
            </a:fld>
            <a:endParaRPr lang="en-US"/>
          </a:p>
        </p:txBody>
      </p:sp>
    </p:spTree>
    <p:extLst>
      <p:ext uri="{BB962C8B-B14F-4D97-AF65-F5344CB8AC3E}">
        <p14:creationId xmlns:p14="http://schemas.microsoft.com/office/powerpoint/2010/main" val="1176878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11</a:t>
            </a:fld>
            <a:endParaRPr lang="en-US"/>
          </a:p>
        </p:txBody>
      </p:sp>
    </p:spTree>
    <p:extLst>
      <p:ext uri="{BB962C8B-B14F-4D97-AF65-F5344CB8AC3E}">
        <p14:creationId xmlns:p14="http://schemas.microsoft.com/office/powerpoint/2010/main" val="32296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12</a:t>
            </a:fld>
            <a:endParaRPr lang="en-US"/>
          </a:p>
        </p:txBody>
      </p:sp>
    </p:spTree>
    <p:extLst>
      <p:ext uri="{BB962C8B-B14F-4D97-AF65-F5344CB8AC3E}">
        <p14:creationId xmlns:p14="http://schemas.microsoft.com/office/powerpoint/2010/main" val="95297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13</a:t>
            </a:fld>
            <a:endParaRPr lang="en-US"/>
          </a:p>
        </p:txBody>
      </p:sp>
    </p:spTree>
    <p:extLst>
      <p:ext uri="{BB962C8B-B14F-4D97-AF65-F5344CB8AC3E}">
        <p14:creationId xmlns:p14="http://schemas.microsoft.com/office/powerpoint/2010/main" val="658051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F8E12B-8007-2343-ACF4-E822B68B87BC}" type="slidenum">
              <a:rPr lang="en-US" smtClean="0"/>
              <a:t>14</a:t>
            </a:fld>
            <a:endParaRPr lang="en-US"/>
          </a:p>
        </p:txBody>
      </p:sp>
    </p:spTree>
    <p:extLst>
      <p:ext uri="{BB962C8B-B14F-4D97-AF65-F5344CB8AC3E}">
        <p14:creationId xmlns:p14="http://schemas.microsoft.com/office/powerpoint/2010/main" val="2144730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15</a:t>
            </a:fld>
            <a:endParaRPr lang="en-US"/>
          </a:p>
        </p:txBody>
      </p:sp>
    </p:spTree>
    <p:extLst>
      <p:ext uri="{BB962C8B-B14F-4D97-AF65-F5344CB8AC3E}">
        <p14:creationId xmlns:p14="http://schemas.microsoft.com/office/powerpoint/2010/main" val="2034485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16</a:t>
            </a:fld>
            <a:endParaRPr lang="en-US"/>
          </a:p>
        </p:txBody>
      </p:sp>
    </p:spTree>
    <p:extLst>
      <p:ext uri="{BB962C8B-B14F-4D97-AF65-F5344CB8AC3E}">
        <p14:creationId xmlns:p14="http://schemas.microsoft.com/office/powerpoint/2010/main" val="1367708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17</a:t>
            </a:fld>
            <a:endParaRPr lang="en-US"/>
          </a:p>
        </p:txBody>
      </p:sp>
    </p:spTree>
    <p:extLst>
      <p:ext uri="{BB962C8B-B14F-4D97-AF65-F5344CB8AC3E}">
        <p14:creationId xmlns:p14="http://schemas.microsoft.com/office/powerpoint/2010/main" val="41778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18</a:t>
            </a:fld>
            <a:endParaRPr lang="en-US"/>
          </a:p>
        </p:txBody>
      </p:sp>
    </p:spTree>
    <p:extLst>
      <p:ext uri="{BB962C8B-B14F-4D97-AF65-F5344CB8AC3E}">
        <p14:creationId xmlns:p14="http://schemas.microsoft.com/office/powerpoint/2010/main" val="173276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19</a:t>
            </a:fld>
            <a:endParaRPr lang="en-US"/>
          </a:p>
        </p:txBody>
      </p:sp>
    </p:spTree>
    <p:extLst>
      <p:ext uri="{BB962C8B-B14F-4D97-AF65-F5344CB8AC3E}">
        <p14:creationId xmlns:p14="http://schemas.microsoft.com/office/powerpoint/2010/main" val="61575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a:t>
            </a:fld>
            <a:endParaRPr lang="en-US"/>
          </a:p>
        </p:txBody>
      </p:sp>
    </p:spTree>
    <p:extLst>
      <p:ext uri="{BB962C8B-B14F-4D97-AF65-F5344CB8AC3E}">
        <p14:creationId xmlns:p14="http://schemas.microsoft.com/office/powerpoint/2010/main" val="81575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20</a:t>
            </a:fld>
            <a:endParaRPr lang="en-US"/>
          </a:p>
        </p:txBody>
      </p:sp>
    </p:spTree>
    <p:extLst>
      <p:ext uri="{BB962C8B-B14F-4D97-AF65-F5344CB8AC3E}">
        <p14:creationId xmlns:p14="http://schemas.microsoft.com/office/powerpoint/2010/main" val="1947740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F8E12B-8007-2343-ACF4-E822B68B87BC}" type="slidenum">
              <a:rPr lang="en-US" smtClean="0"/>
              <a:t>21</a:t>
            </a:fld>
            <a:endParaRPr lang="en-US"/>
          </a:p>
        </p:txBody>
      </p:sp>
    </p:spTree>
    <p:extLst>
      <p:ext uri="{BB962C8B-B14F-4D97-AF65-F5344CB8AC3E}">
        <p14:creationId xmlns:p14="http://schemas.microsoft.com/office/powerpoint/2010/main" val="1512287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22</a:t>
            </a:fld>
            <a:endParaRPr lang="en-US"/>
          </a:p>
        </p:txBody>
      </p:sp>
    </p:spTree>
    <p:extLst>
      <p:ext uri="{BB962C8B-B14F-4D97-AF65-F5344CB8AC3E}">
        <p14:creationId xmlns:p14="http://schemas.microsoft.com/office/powerpoint/2010/main" val="167290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3</a:t>
            </a:fld>
            <a:endParaRPr lang="en-US"/>
          </a:p>
        </p:txBody>
      </p:sp>
    </p:spTree>
    <p:extLst>
      <p:ext uri="{BB962C8B-B14F-4D97-AF65-F5344CB8AC3E}">
        <p14:creationId xmlns:p14="http://schemas.microsoft.com/office/powerpoint/2010/main" val="192229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4</a:t>
            </a:fld>
            <a:endParaRPr lang="en-US"/>
          </a:p>
        </p:txBody>
      </p:sp>
    </p:spTree>
    <p:extLst>
      <p:ext uri="{BB962C8B-B14F-4D97-AF65-F5344CB8AC3E}">
        <p14:creationId xmlns:p14="http://schemas.microsoft.com/office/powerpoint/2010/main" val="55768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5</a:t>
            </a:fld>
            <a:endParaRPr lang="en-US"/>
          </a:p>
        </p:txBody>
      </p:sp>
    </p:spTree>
    <p:extLst>
      <p:ext uri="{BB962C8B-B14F-4D97-AF65-F5344CB8AC3E}">
        <p14:creationId xmlns:p14="http://schemas.microsoft.com/office/powerpoint/2010/main" val="185819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6</a:t>
            </a:fld>
            <a:endParaRPr lang="en-US"/>
          </a:p>
        </p:txBody>
      </p:sp>
    </p:spTree>
    <p:extLst>
      <p:ext uri="{BB962C8B-B14F-4D97-AF65-F5344CB8AC3E}">
        <p14:creationId xmlns:p14="http://schemas.microsoft.com/office/powerpoint/2010/main" val="102456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7</a:t>
            </a:fld>
            <a:endParaRPr lang="en-US"/>
          </a:p>
        </p:txBody>
      </p:sp>
    </p:spTree>
    <p:extLst>
      <p:ext uri="{BB962C8B-B14F-4D97-AF65-F5344CB8AC3E}">
        <p14:creationId xmlns:p14="http://schemas.microsoft.com/office/powerpoint/2010/main" val="106106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8</a:t>
            </a:fld>
            <a:endParaRPr lang="en-US"/>
          </a:p>
        </p:txBody>
      </p:sp>
    </p:spTree>
    <p:extLst>
      <p:ext uri="{BB962C8B-B14F-4D97-AF65-F5344CB8AC3E}">
        <p14:creationId xmlns:p14="http://schemas.microsoft.com/office/powerpoint/2010/main" val="55719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9</a:t>
            </a:fld>
            <a:endParaRPr lang="en-US"/>
          </a:p>
        </p:txBody>
      </p:sp>
    </p:spTree>
    <p:extLst>
      <p:ext uri="{BB962C8B-B14F-4D97-AF65-F5344CB8AC3E}">
        <p14:creationId xmlns:p14="http://schemas.microsoft.com/office/powerpoint/2010/main" val="49777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392B-8B28-D84F-916D-1F46EBEF4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202F9-9982-0E44-B71F-E311EB2F8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4816F7-5136-014F-BF04-C1FBA5296C6E}"/>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83826E19-6335-574F-ADA1-236E9890F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1DBCF-33ED-4443-8F83-4697075C7169}"/>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128482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1008-3E5A-B841-BC04-3762F8116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B8C3E1-4EEA-7649-829F-BE9B0B9E2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D19D4-30B9-B04D-902D-0917F70188AA}"/>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311E75BE-2ABE-C54E-9631-175F1FEAB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84592-750B-2D4F-83B4-B22753D215A6}"/>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416798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B49B6-F0B7-5943-8183-54665BD319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6A477-036E-E943-A0AC-DBCC13550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7BA44-A70D-234B-A1A7-A969DB59D397}"/>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D95F579A-1042-7142-A417-CE2E2DAC8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E91E7-B4E3-AE43-8AD1-49597BF0AA62}"/>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19783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21B9-87D4-3A45-B388-89AFF2DA2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5675D-24EE-3D4F-9232-C7CBA7F6A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D1ED3-B7C4-2245-B49E-5203BBDDAB75}"/>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4B8AEA8B-37D0-2342-B45D-DD0D6B7ED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5E112-CB10-D642-A732-0D31BE578A79}"/>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176107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BDC-55B6-0540-9823-0570BDA84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EA15D-E6D3-264F-B548-78DBFE3D1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E7C30-326C-CC49-8971-0E2D2845E9EE}"/>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E9EBB6D1-C85F-1641-8FCD-A76D444AE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7B91-767D-074C-B1F4-510290707D20}"/>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212574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3861-2291-C84B-8FA1-6AD5F4E51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C9151-1CF0-394A-AEB3-238CFA23C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D5C451-60B1-3D42-B786-2335CEFB49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BD02E-0B52-0948-8BE7-B3CAD060720E}"/>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6" name="Footer Placeholder 5">
            <a:extLst>
              <a:ext uri="{FF2B5EF4-FFF2-40B4-BE49-F238E27FC236}">
                <a16:creationId xmlns:a16="http://schemas.microsoft.com/office/drawing/2014/main" id="{ACE9E128-F7D9-4A41-A1FA-203AA1A9E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BCD1E-6C54-8F4B-9C63-CEF510120A95}"/>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273416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C197-BB7F-FF41-AB3C-82D2741BD5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4CB5F-9717-FB4F-A3E5-FB7047033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7AF7C-B5BE-9747-8FE7-22A6BD4882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11A870-FDF6-304F-BCBA-9C76D7361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C00FB-DD37-6A40-93D1-8E1CBB2219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A14B6-2BCE-6241-95F3-6FBB4F5945ED}"/>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8" name="Footer Placeholder 7">
            <a:extLst>
              <a:ext uri="{FF2B5EF4-FFF2-40B4-BE49-F238E27FC236}">
                <a16:creationId xmlns:a16="http://schemas.microsoft.com/office/drawing/2014/main" id="{50D56520-928B-4443-8CFC-FAA576EC8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1F7E8-9B22-D540-A51A-0ED1CF4B95D0}"/>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425566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375D-5BC7-3046-A85E-1F991A9A3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A24144-1A0F-B147-828B-E570065716CD}"/>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4" name="Footer Placeholder 3">
            <a:extLst>
              <a:ext uri="{FF2B5EF4-FFF2-40B4-BE49-F238E27FC236}">
                <a16:creationId xmlns:a16="http://schemas.microsoft.com/office/drawing/2014/main" id="{75034D87-AA00-654D-94DB-905D6E1EB5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ED8E04-4D92-9241-B974-68DF883532D2}"/>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391129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B4E06-F63A-334D-A5FD-950DA82E946E}"/>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3" name="Footer Placeholder 2">
            <a:extLst>
              <a:ext uri="{FF2B5EF4-FFF2-40B4-BE49-F238E27FC236}">
                <a16:creationId xmlns:a16="http://schemas.microsoft.com/office/drawing/2014/main" id="{C2EEDB12-8327-CC47-A615-95300C3FC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018F5-DBCB-F446-879E-5ADADE91CF1D}"/>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362780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58F8-4BC6-F843-B070-CDCF35923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9C01FC-89E8-004F-9F15-52757B17F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DBDBC7-AC1D-0345-9BC0-ACEF786E1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F4A9E-725D-034C-B5DC-D53A9CC1108C}"/>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6" name="Footer Placeholder 5">
            <a:extLst>
              <a:ext uri="{FF2B5EF4-FFF2-40B4-BE49-F238E27FC236}">
                <a16:creationId xmlns:a16="http://schemas.microsoft.com/office/drawing/2014/main" id="{83F14239-B8A0-DA4D-856B-2C52CBFD4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3D145-8641-524B-AA1E-DF3CB98D82E0}"/>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32847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AAE4-C9D3-8A42-9C16-0B8F5EC53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C140EE-F4B4-C944-99AE-E037D1677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51EE3-D215-6147-A53C-DCFD21198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48E59-C5E3-1B46-AFE5-C082605D8484}"/>
              </a:ext>
            </a:extLst>
          </p:cNvPr>
          <p:cNvSpPr>
            <a:spLocks noGrp="1"/>
          </p:cNvSpPr>
          <p:nvPr>
            <p:ph type="dt" sz="half" idx="10"/>
          </p:nvPr>
        </p:nvSpPr>
        <p:spPr/>
        <p:txBody>
          <a:bodyPr/>
          <a:lstStyle/>
          <a:p>
            <a:fld id="{E2B9402A-B967-F745-BB25-D8F2C8A09100}" type="datetimeFigureOut">
              <a:rPr lang="en-US" smtClean="0"/>
              <a:t>4/18/22</a:t>
            </a:fld>
            <a:endParaRPr lang="en-US"/>
          </a:p>
        </p:txBody>
      </p:sp>
      <p:sp>
        <p:nvSpPr>
          <p:cNvPr id="6" name="Footer Placeholder 5">
            <a:extLst>
              <a:ext uri="{FF2B5EF4-FFF2-40B4-BE49-F238E27FC236}">
                <a16:creationId xmlns:a16="http://schemas.microsoft.com/office/drawing/2014/main" id="{5DF2789F-6BB5-FB4A-8790-AF43DE6E64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B857F-22E5-2949-A5A7-862E9FCAF805}"/>
              </a:ext>
            </a:extLst>
          </p:cNvPr>
          <p:cNvSpPr>
            <a:spLocks noGrp="1"/>
          </p:cNvSpPr>
          <p:nvPr>
            <p:ph type="sldNum" sz="quarter" idx="12"/>
          </p:nvPr>
        </p:nvSpPr>
        <p:spPr/>
        <p:txBody>
          <a:bodyPr/>
          <a:lstStyle/>
          <a:p>
            <a:fld id="{844A34CC-A246-044B-8CC7-101C685DE070}" type="slidenum">
              <a:rPr lang="en-US" smtClean="0"/>
              <a:t>‹N°›</a:t>
            </a:fld>
            <a:endParaRPr lang="en-US"/>
          </a:p>
        </p:txBody>
      </p:sp>
    </p:spTree>
    <p:extLst>
      <p:ext uri="{BB962C8B-B14F-4D97-AF65-F5344CB8AC3E}">
        <p14:creationId xmlns:p14="http://schemas.microsoft.com/office/powerpoint/2010/main" val="425446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21483-3819-C949-A124-279A108F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A78D1-8057-0A4B-9BCD-C6A6412D1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7DB6B-3B59-B747-A22C-83B47226A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9402A-B967-F745-BB25-D8F2C8A09100}" type="datetimeFigureOut">
              <a:rPr lang="en-US" smtClean="0"/>
              <a:t>4/18/22</a:t>
            </a:fld>
            <a:endParaRPr lang="en-US"/>
          </a:p>
        </p:txBody>
      </p:sp>
      <p:sp>
        <p:nvSpPr>
          <p:cNvPr id="5" name="Footer Placeholder 4">
            <a:extLst>
              <a:ext uri="{FF2B5EF4-FFF2-40B4-BE49-F238E27FC236}">
                <a16:creationId xmlns:a16="http://schemas.microsoft.com/office/drawing/2014/main" id="{1CA9DC02-F0AC-294F-B378-69EC481021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FB0AFD-9F72-9E42-995A-576C576B7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A34CC-A246-044B-8CC7-101C685DE070}" type="slidenum">
              <a:rPr lang="en-US" smtClean="0"/>
              <a:t>‹N°›</a:t>
            </a:fld>
            <a:endParaRPr lang="en-US"/>
          </a:p>
        </p:txBody>
      </p:sp>
    </p:spTree>
    <p:extLst>
      <p:ext uri="{BB962C8B-B14F-4D97-AF65-F5344CB8AC3E}">
        <p14:creationId xmlns:p14="http://schemas.microsoft.com/office/powerpoint/2010/main" val="36613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een plant on white book page">
            <a:extLst>
              <a:ext uri="{FF2B5EF4-FFF2-40B4-BE49-F238E27FC236}">
                <a16:creationId xmlns:a16="http://schemas.microsoft.com/office/drawing/2014/main" id="{94643F92-456E-46EB-9867-A58AC34BDAF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050034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 name="Elipse 9">
            <a:extLst>
              <a:ext uri="{FF2B5EF4-FFF2-40B4-BE49-F238E27FC236}">
                <a16:creationId xmlns:a16="http://schemas.microsoft.com/office/drawing/2014/main" id="{3E4B6834-165C-40CB-98F6-6001CCEDBDE4}"/>
              </a:ext>
            </a:extLst>
          </p:cNvPr>
          <p:cNvSpPr/>
          <p:nvPr/>
        </p:nvSpPr>
        <p:spPr>
          <a:xfrm>
            <a:off x="6153249" y="2922662"/>
            <a:ext cx="4947977" cy="4947977"/>
          </a:xfrm>
          <a:prstGeom prst="ellipse">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dirty="0"/>
          </a:p>
        </p:txBody>
      </p:sp>
      <p:sp>
        <p:nvSpPr>
          <p:cNvPr id="5" name="Title 1">
            <a:extLst>
              <a:ext uri="{FF2B5EF4-FFF2-40B4-BE49-F238E27FC236}">
                <a16:creationId xmlns:a16="http://schemas.microsoft.com/office/drawing/2014/main" id="{7EAB4B01-5BBB-49EF-B731-D1FF002FB6F1}"/>
              </a:ext>
            </a:extLst>
          </p:cNvPr>
          <p:cNvSpPr txBox="1">
            <a:spLocks/>
          </p:cNvSpPr>
          <p:nvPr/>
        </p:nvSpPr>
        <p:spPr>
          <a:xfrm>
            <a:off x="6475233" y="3353663"/>
            <a:ext cx="3852041" cy="18340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chemeClr val="accent6">
                    <a:lumMod val="50000"/>
                  </a:schemeClr>
                </a:solidFill>
                <a:latin typeface="Avenir Next" panose="020B0503020202020204" pitchFamily="34" charset="0"/>
              </a:rPr>
              <a:t>LES HÉROÏNES DE LA FIDÉLITÉ</a:t>
            </a:r>
            <a:endParaRPr lang="en-US" sz="3200" dirty="0">
              <a:solidFill>
                <a:schemeClr val="accent6">
                  <a:lumMod val="50000"/>
                </a:schemeClr>
              </a:solidFill>
              <a:latin typeface="Castellar" panose="020A0402060406010301" pitchFamily="18" charset="77"/>
            </a:endParaRPr>
          </a:p>
        </p:txBody>
      </p:sp>
      <p:sp>
        <p:nvSpPr>
          <p:cNvPr id="6" name="Subtitle 2">
            <a:extLst>
              <a:ext uri="{FF2B5EF4-FFF2-40B4-BE49-F238E27FC236}">
                <a16:creationId xmlns:a16="http://schemas.microsoft.com/office/drawing/2014/main" id="{29DF9F5D-EC6C-49AB-BD95-47BD94A53C6B}"/>
              </a:ext>
            </a:extLst>
          </p:cNvPr>
          <p:cNvSpPr txBox="1">
            <a:spLocks/>
          </p:cNvSpPr>
          <p:nvPr/>
        </p:nvSpPr>
        <p:spPr>
          <a:xfrm>
            <a:off x="6236122" y="5274643"/>
            <a:ext cx="4330262" cy="6832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100" dirty="0">
                <a:latin typeface="Avenir Book" panose="02000503020000020003" pitchFamily="2" charset="0"/>
              </a:rPr>
              <a:t>SERMON PRÉPARÉ PAR </a:t>
            </a:r>
          </a:p>
          <a:p>
            <a:pPr marL="0" indent="0" algn="ctr">
              <a:buNone/>
            </a:pPr>
            <a:r>
              <a:rPr lang="en-US" sz="1100" dirty="0">
                <a:latin typeface="Avenir Book" panose="02000503020000020003" pitchFamily="2" charset="0"/>
              </a:rPr>
              <a:t>OMOBONIKE ADEOLA SESSOU</a:t>
            </a:r>
          </a:p>
          <a:p>
            <a:pPr marL="0" indent="0" algn="ctr">
              <a:buNone/>
            </a:pPr>
            <a:r>
              <a:rPr lang="fr-FR" sz="1100" dirty="0">
                <a:latin typeface="Avenir Book" panose="02000503020000020003" pitchFamily="2" charset="0"/>
              </a:rPr>
              <a:t>Directrice des ministères de la femme pour la division de l’Afrique occidentale et centrale</a:t>
            </a:r>
          </a:p>
        </p:txBody>
      </p:sp>
      <p:pic>
        <p:nvPicPr>
          <p:cNvPr id="7" name="Picture 11">
            <a:extLst>
              <a:ext uri="{FF2B5EF4-FFF2-40B4-BE49-F238E27FC236}">
                <a16:creationId xmlns:a16="http://schemas.microsoft.com/office/drawing/2014/main" id="{F1736A32-B51C-4C30-8CED-5D43AF1471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37775" y="6083966"/>
            <a:ext cx="543621" cy="380280"/>
          </a:xfrm>
          <a:prstGeom prst="rect">
            <a:avLst/>
          </a:prstGeom>
        </p:spPr>
      </p:pic>
      <p:pic>
        <p:nvPicPr>
          <p:cNvPr id="9" name="Imagem 8" descr="Forma&#10;&#10;Descrição gerada automaticamente">
            <a:extLst>
              <a:ext uri="{FF2B5EF4-FFF2-40B4-BE49-F238E27FC236}">
                <a16:creationId xmlns:a16="http://schemas.microsoft.com/office/drawing/2014/main" id="{6F6A1CB0-D952-4A6E-BFD7-10A6A193D593}"/>
              </a:ext>
            </a:extLst>
          </p:cNvPr>
          <p:cNvPicPr>
            <a:picLocks noChangeAspect="1"/>
          </p:cNvPicPr>
          <p:nvPr/>
        </p:nvPicPr>
        <p:blipFill>
          <a:blip r:embed="rId5"/>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898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5BFF-7D64-5E45-B4A0-BE2345CDFEBB}"/>
              </a:ext>
            </a:extLst>
          </p:cNvPr>
          <p:cNvSpPr>
            <a:spLocks noGrp="1"/>
          </p:cNvSpPr>
          <p:nvPr>
            <p:ph type="title"/>
          </p:nvPr>
        </p:nvSpPr>
        <p:spPr>
          <a:xfrm>
            <a:off x="5076530" y="828957"/>
            <a:ext cx="5417710" cy="1286160"/>
          </a:xfrm>
        </p:spPr>
        <p:txBody>
          <a:bodyPr anchor="b">
            <a:normAutofit/>
          </a:bodyPr>
          <a:lstStyle/>
          <a:p>
            <a:pPr>
              <a:lnSpc>
                <a:spcPct val="100000"/>
              </a:lnSpc>
            </a:pPr>
            <a:r>
              <a:rPr lang="en-US" sz="2400" b="1" dirty="0">
                <a:latin typeface="Avenir Next" panose="020B0503020202020204" pitchFamily="34" charset="0"/>
              </a:rPr>
              <a:t>2. ELLES </a:t>
            </a:r>
            <a:r>
              <a:rPr lang="en-US" sz="2400" b="1" dirty="0">
                <a:solidFill>
                  <a:schemeClr val="accent6">
                    <a:lumMod val="50000"/>
                  </a:schemeClr>
                </a:solidFill>
                <a:latin typeface="Avenir Next" panose="020B0503020202020204" pitchFamily="34" charset="0"/>
              </a:rPr>
              <a:t>ONT GÉRÉ LA SITUATION AVEC SAGESSE</a:t>
            </a:r>
            <a:endParaRPr lang="en-US" sz="24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39C815E4-34B9-5F48-9E20-0C6C8CB5E387}"/>
              </a:ext>
            </a:extLst>
          </p:cNvPr>
          <p:cNvSpPr>
            <a:spLocks noGrp="1"/>
          </p:cNvSpPr>
          <p:nvPr>
            <p:ph idx="1"/>
          </p:nvPr>
        </p:nvSpPr>
        <p:spPr>
          <a:xfrm>
            <a:off x="5014538" y="2314415"/>
            <a:ext cx="5417710" cy="4468195"/>
          </a:xfrm>
        </p:spPr>
        <p:txBody>
          <a:bodyPr>
            <a:normAutofit lnSpcReduction="10000"/>
          </a:bodyPr>
          <a:lstStyle/>
          <a:p>
            <a:pPr marL="0" indent="0" algn="ctr">
              <a:buNone/>
            </a:pPr>
            <a:r>
              <a:rPr lang="fr-FR" dirty="0">
                <a:latin typeface="Avenir Book" panose="02000503020000020003" pitchFamily="2" charset="0"/>
              </a:rPr>
              <a:t>« Le roi d'Égypte appela les sage-femmes et leur dit : « </a:t>
            </a:r>
            <a:r>
              <a:rPr lang="fr-FR" b="1" dirty="0">
                <a:solidFill>
                  <a:schemeClr val="accent6">
                    <a:lumMod val="50000"/>
                  </a:schemeClr>
                </a:solidFill>
                <a:latin typeface="Avenir Book" panose="02000503020000020003" pitchFamily="2" charset="0"/>
              </a:rPr>
              <a:t>Pourquoi avez-vous fait cela, et laissez-vous vivre les garçons </a:t>
            </a:r>
            <a:r>
              <a:rPr lang="fr-FR" dirty="0">
                <a:solidFill>
                  <a:schemeClr val="accent6">
                    <a:lumMod val="50000"/>
                  </a:schemeClr>
                </a:solidFill>
                <a:latin typeface="Avenir Book" panose="02000503020000020003" pitchFamily="2" charset="0"/>
              </a:rPr>
              <a:t>?</a:t>
            </a:r>
            <a:r>
              <a:rPr lang="fr-FR" sz="2400" dirty="0">
                <a:solidFill>
                  <a:schemeClr val="accent6">
                    <a:lumMod val="50000"/>
                  </a:schemeClr>
                </a:solidFill>
                <a:latin typeface="Avenir Book" panose="02000503020000020003" pitchFamily="2" charset="0"/>
              </a:rPr>
              <a:t> </a:t>
            </a:r>
            <a:r>
              <a:rPr lang="fr-FR" dirty="0">
                <a:latin typeface="Avenir Book" panose="02000503020000020003" pitchFamily="2" charset="0"/>
              </a:rPr>
              <a:t>Les sage-femmes dirent à Pharaon : parce </a:t>
            </a:r>
            <a:r>
              <a:rPr lang="fr-FR" dirty="0">
                <a:solidFill>
                  <a:schemeClr val="accent6">
                    <a:lumMod val="50000"/>
                  </a:schemeClr>
                </a:solidFill>
                <a:latin typeface="Avenir Book" panose="02000503020000020003" pitchFamily="2" charset="0"/>
              </a:rPr>
              <a:t>que </a:t>
            </a:r>
            <a:r>
              <a:rPr lang="fr-FR" b="1" dirty="0">
                <a:solidFill>
                  <a:schemeClr val="accent6">
                    <a:lumMod val="50000"/>
                  </a:schemeClr>
                </a:solidFill>
                <a:latin typeface="Avenir Book" panose="02000503020000020003" pitchFamily="2" charset="0"/>
              </a:rPr>
              <a:t>les femmes des Hébreux ne sont pas comme les Égyptiennes</a:t>
            </a:r>
            <a:r>
              <a:rPr lang="fr-FR" dirty="0">
                <a:latin typeface="Avenir Book" panose="02000503020000020003" pitchFamily="2" charset="0"/>
              </a:rPr>
              <a:t>, elles sont vigoureuses et accouchent avant que la sage-femme ne vienne à elles. »</a:t>
            </a:r>
            <a:r>
              <a:rPr lang="fr-FR" sz="2400" dirty="0">
                <a:latin typeface="Avenir Book" panose="02000503020000020003" pitchFamily="2" charset="0"/>
              </a:rPr>
              <a:t> </a:t>
            </a:r>
            <a:endParaRPr lang="en-US" sz="2700" b="1" dirty="0">
              <a:latin typeface="Avenir Book" panose="02000503020000020003" pitchFamily="2" charset="0"/>
            </a:endParaRPr>
          </a:p>
          <a:p>
            <a:pPr marL="0" indent="0" algn="ctr">
              <a:buNone/>
            </a:pPr>
            <a:r>
              <a:rPr lang="en-US" sz="2000" dirty="0"/>
              <a:t>Exode 1:18.19 </a:t>
            </a:r>
          </a:p>
        </p:txBody>
      </p:sp>
      <p:pic>
        <p:nvPicPr>
          <p:cNvPr id="4" name="Picture 2" descr="green plant on white book page">
            <a:extLst>
              <a:ext uri="{FF2B5EF4-FFF2-40B4-BE49-F238E27FC236}">
                <a16:creationId xmlns:a16="http://schemas.microsoft.com/office/drawing/2014/main" id="{504E2B26-EE98-CB46-BCD9-B98EB6B159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045626B0-6B9A-48DB-BB13-5A30AC326DE8}"/>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6750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9D03-DD6A-6047-93E7-983E47A857CE}"/>
              </a:ext>
            </a:extLst>
          </p:cNvPr>
          <p:cNvSpPr>
            <a:spLocks noGrp="1"/>
          </p:cNvSpPr>
          <p:nvPr>
            <p:ph idx="1"/>
          </p:nvPr>
        </p:nvSpPr>
        <p:spPr>
          <a:xfrm>
            <a:off x="4965431" y="1782306"/>
            <a:ext cx="5075877" cy="3518114"/>
          </a:xfrm>
        </p:spPr>
        <p:txBody>
          <a:bodyPr>
            <a:normAutofit/>
          </a:bodyPr>
          <a:lstStyle/>
          <a:p>
            <a:pPr marL="0" indent="0" algn="ctr">
              <a:lnSpc>
                <a:spcPct val="150000"/>
              </a:lnSpc>
              <a:buNone/>
            </a:pPr>
            <a:r>
              <a:rPr lang="fr-FR" dirty="0">
                <a:solidFill>
                  <a:schemeClr val="accent6">
                    <a:lumMod val="50000"/>
                  </a:schemeClr>
                </a:solidFill>
                <a:latin typeface="Avenir Next" panose="020B0503020202020204" pitchFamily="34" charset="0"/>
              </a:rPr>
              <a:t>« </a:t>
            </a:r>
            <a:r>
              <a:rPr lang="fr-FR" b="1" dirty="0">
                <a:solidFill>
                  <a:schemeClr val="accent6">
                    <a:lumMod val="50000"/>
                  </a:schemeClr>
                </a:solidFill>
                <a:latin typeface="Avenir Next" panose="020B0503020202020204" pitchFamily="34" charset="0"/>
              </a:rPr>
              <a:t>La crainte de l'Éternel est le commencement de la sagesse</a:t>
            </a:r>
            <a:r>
              <a:rPr lang="fr-FR" dirty="0">
                <a:solidFill>
                  <a:schemeClr val="accent6">
                    <a:lumMod val="50000"/>
                  </a:schemeClr>
                </a:solidFill>
                <a:latin typeface="Avenir Next" panose="020B0503020202020204" pitchFamily="34" charset="0"/>
              </a:rPr>
              <a:t>, et la connaissance du Saint est l'intelligence. »</a:t>
            </a:r>
            <a:endParaRPr lang="en-US" dirty="0">
              <a:solidFill>
                <a:schemeClr val="accent6">
                  <a:lumMod val="50000"/>
                </a:schemeClr>
              </a:solidFill>
              <a:latin typeface="Avenir Next" panose="020B0503020202020204" pitchFamily="34" charset="0"/>
            </a:endParaRPr>
          </a:p>
          <a:p>
            <a:pPr marL="0" indent="0" algn="ctr">
              <a:lnSpc>
                <a:spcPct val="150000"/>
              </a:lnSpc>
              <a:buNone/>
            </a:pPr>
            <a:r>
              <a:rPr lang="en-US" sz="2000" dirty="0">
                <a:latin typeface="Avenir Next" panose="020B0503020202020204" pitchFamily="34" charset="0"/>
              </a:rPr>
              <a:t>PROVERBES 9:10</a:t>
            </a:r>
          </a:p>
        </p:txBody>
      </p:sp>
      <p:pic>
        <p:nvPicPr>
          <p:cNvPr id="4" name="Picture 2" descr="open book on white surface">
            <a:extLst>
              <a:ext uri="{FF2B5EF4-FFF2-40B4-BE49-F238E27FC236}">
                <a16:creationId xmlns:a16="http://schemas.microsoft.com/office/drawing/2014/main" id="{7BCFCCA5-8B54-DF4B-B7A8-6115503D280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FE1F2657-BBE2-4904-8101-15FAF5E59DC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144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4"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person carrying Holy Bible and bunch of green leaves">
            <a:extLst>
              <a:ext uri="{FF2B5EF4-FFF2-40B4-BE49-F238E27FC236}">
                <a16:creationId xmlns:a16="http://schemas.microsoft.com/office/drawing/2014/main" id="{993166B7-C9D3-444B-89AB-44B5AE47228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65CD02-ED3B-4C41-841F-1512FD0065D4}"/>
              </a:ext>
            </a:extLst>
          </p:cNvPr>
          <p:cNvSpPr>
            <a:spLocks noGrp="1"/>
          </p:cNvSpPr>
          <p:nvPr>
            <p:ph idx="1"/>
          </p:nvPr>
        </p:nvSpPr>
        <p:spPr>
          <a:xfrm>
            <a:off x="6096001" y="469790"/>
            <a:ext cx="4033688" cy="5918419"/>
          </a:xfrm>
        </p:spPr>
        <p:txBody>
          <a:bodyPr>
            <a:noAutofit/>
          </a:bodyPr>
          <a:lstStyle/>
          <a:p>
            <a:pPr marL="0" indent="0" algn="r">
              <a:lnSpc>
                <a:spcPct val="100000"/>
              </a:lnSpc>
              <a:buNone/>
            </a:pPr>
            <a:r>
              <a:rPr lang="fr-FR" dirty="0">
                <a:latin typeface="Avenir Book" panose="02000503020000020003" pitchFamily="2" charset="0"/>
              </a:rPr>
              <a:t>Lorsque les filles de Dieu choisissent de l'honorer par leur obéissance, Dieu les bénit en leur donnant de la sagesse pour gérer des situations complexes. </a:t>
            </a:r>
            <a:r>
              <a:rPr lang="fr-FR" b="1" dirty="0">
                <a:latin typeface="Avenir Book" panose="02000503020000020003" pitchFamily="2" charset="0"/>
              </a:rPr>
              <a:t>Dieu promet de nous aider en toutes circonstances, surtout dans les moments difficiles comme celui-ci</a:t>
            </a:r>
            <a:r>
              <a:rPr lang="en-US" b="1" dirty="0">
                <a:latin typeface="Avenir Book" panose="02000503020000020003" pitchFamily="2" charset="0"/>
              </a:rPr>
              <a:t>. </a:t>
            </a:r>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C88AC4B8-2FFE-4F7D-8796-2BBF5AA4FF3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14934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964F-F381-E648-A167-AD1F02B75B0A}"/>
              </a:ext>
            </a:extLst>
          </p:cNvPr>
          <p:cNvSpPr>
            <a:spLocks noGrp="1"/>
          </p:cNvSpPr>
          <p:nvPr>
            <p:ph type="title"/>
          </p:nvPr>
        </p:nvSpPr>
        <p:spPr>
          <a:xfrm>
            <a:off x="5080933" y="831323"/>
            <a:ext cx="5419427" cy="1286160"/>
          </a:xfrm>
        </p:spPr>
        <p:txBody>
          <a:bodyPr anchor="b">
            <a:noAutofit/>
          </a:bodyPr>
          <a:lstStyle/>
          <a:p>
            <a:pPr algn="ctr">
              <a:lnSpc>
                <a:spcPct val="100000"/>
              </a:lnSpc>
            </a:pPr>
            <a:r>
              <a:rPr lang="en-US" sz="2800" b="1" dirty="0">
                <a:solidFill>
                  <a:schemeClr val="accent6">
                    <a:lumMod val="50000"/>
                  </a:schemeClr>
                </a:solidFill>
                <a:latin typeface="Avenir Next" panose="020B0503020202020204" pitchFamily="34" charset="0"/>
              </a:rPr>
              <a:t>3. ELLES ONT CHOISI D’OBEIR </a:t>
            </a:r>
            <a:r>
              <a:rPr lang="en-US" sz="2800" b="1" dirty="0" err="1">
                <a:solidFill>
                  <a:schemeClr val="accent6">
                    <a:lumMod val="50000"/>
                  </a:schemeClr>
                </a:solidFill>
                <a:latin typeface="Avenir Next" panose="020B0503020202020204" pitchFamily="34" charset="0"/>
              </a:rPr>
              <a:t>À</a:t>
            </a:r>
            <a:r>
              <a:rPr lang="en-US" sz="2800" b="1" dirty="0">
                <a:solidFill>
                  <a:schemeClr val="accent6">
                    <a:lumMod val="50000"/>
                  </a:schemeClr>
                </a:solidFill>
                <a:latin typeface="Avenir Next" panose="020B0503020202020204" pitchFamily="34" charset="0"/>
              </a:rPr>
              <a:t> DIEU </a:t>
            </a:r>
            <a:r>
              <a:rPr lang="en-US" sz="2800" b="1" dirty="0">
                <a:latin typeface="Avenir Next" panose="020B0503020202020204" pitchFamily="34" charset="0"/>
              </a:rPr>
              <a:t>PLUTÔT QU’AUX HOMMES</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F331E0D2-5745-094D-8237-3B66A86915BE}"/>
              </a:ext>
            </a:extLst>
          </p:cNvPr>
          <p:cNvSpPr>
            <a:spLocks noGrp="1"/>
          </p:cNvSpPr>
          <p:nvPr>
            <p:ph idx="1"/>
          </p:nvPr>
        </p:nvSpPr>
        <p:spPr>
          <a:xfrm>
            <a:off x="5080934" y="2438400"/>
            <a:ext cx="5182566" cy="4132877"/>
          </a:xfrm>
        </p:spPr>
        <p:txBody>
          <a:bodyPr>
            <a:normAutofit fontScale="77500" lnSpcReduction="20000"/>
          </a:bodyPr>
          <a:lstStyle/>
          <a:p>
            <a:pPr marL="0" indent="0" algn="ctr">
              <a:lnSpc>
                <a:spcPct val="100000"/>
              </a:lnSpc>
              <a:buNone/>
            </a:pPr>
            <a:r>
              <a:rPr lang="fr-FR" dirty="0">
                <a:latin typeface="Avenir Book" panose="02000503020000020003" pitchFamily="2" charset="0"/>
              </a:rPr>
              <a:t>« Celui qui a la loi de Dieu écrite dans son cœur obéira à Dieu plutôt qu'aux hommes, et désobéira plutôt à tous les hommes que de s'écarter le moins du monde du commandement de Dieu. Le peuple de Dieu, instruit par l'inspiration de la vérité, et conduit par une bonne conscience à vivre selon toute parole de Dieu, prendra sa loi, écrite dans son cœur, comme la seule autorité qu'il puisse reconnaître ou consentir à obéir. La sagesse et l'autorité de la loi divine sont suprêmes. »</a:t>
            </a:r>
            <a:r>
              <a:rPr lang="fr-FR" sz="2400" dirty="0">
                <a:latin typeface="Avenir Book" panose="02000503020000020003" pitchFamily="2" charset="0"/>
              </a:rPr>
              <a:t> </a:t>
            </a:r>
          </a:p>
          <a:p>
            <a:pPr marL="0" indent="0" algn="ctr">
              <a:lnSpc>
                <a:spcPct val="100000"/>
              </a:lnSpc>
              <a:buNone/>
            </a:pPr>
            <a:r>
              <a:rPr lang="en-US" sz="2300" dirty="0">
                <a:latin typeface="Avenir Book" panose="02000503020000020003" pitchFamily="2" charset="0"/>
              </a:rPr>
              <a:t>(</a:t>
            </a:r>
            <a:r>
              <a:rPr lang="fr-FR" sz="2300" dirty="0">
                <a:latin typeface="Avenir Book" panose="02000503020000020003" pitchFamily="2" charset="0"/>
              </a:rPr>
              <a:t>Conseils pour l'Église </a:t>
            </a:r>
            <a:r>
              <a:rPr lang="en-US" sz="2300" i="1" dirty="0">
                <a:latin typeface="Avenir Book" panose="02000503020000020003" pitchFamily="2" charset="0"/>
              </a:rPr>
              <a:t>,</a:t>
            </a:r>
            <a:r>
              <a:rPr lang="en-US" sz="2300" dirty="0">
                <a:latin typeface="Avenir Book" panose="02000503020000020003" pitchFamily="2" charset="0"/>
              </a:rPr>
              <a:t> 314.3).</a:t>
            </a:r>
          </a:p>
        </p:txBody>
      </p:sp>
      <p:pic>
        <p:nvPicPr>
          <p:cNvPr id="5" name="Picture 2" descr="green plant on white book page">
            <a:extLst>
              <a:ext uri="{FF2B5EF4-FFF2-40B4-BE49-F238E27FC236}">
                <a16:creationId xmlns:a16="http://schemas.microsoft.com/office/drawing/2014/main" id="{0325F1E3-6516-D146-926B-6A94966D0C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96AEBC2-1713-419B-992C-EF0D59BF7E5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87873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92EB-9954-E74E-B92D-3722A2F8444C}"/>
              </a:ext>
            </a:extLst>
          </p:cNvPr>
          <p:cNvSpPr>
            <a:spLocks noGrp="1"/>
          </p:cNvSpPr>
          <p:nvPr>
            <p:ph type="title"/>
          </p:nvPr>
        </p:nvSpPr>
        <p:spPr>
          <a:xfrm>
            <a:off x="5065436" y="215814"/>
            <a:ext cx="5419426" cy="1963661"/>
          </a:xfrm>
        </p:spPr>
        <p:txBody>
          <a:bodyPr anchor="b">
            <a:normAutofit/>
          </a:bodyPr>
          <a:lstStyle/>
          <a:p>
            <a:pPr algn="ctr">
              <a:lnSpc>
                <a:spcPct val="100000"/>
              </a:lnSpc>
            </a:pPr>
            <a:r>
              <a:rPr lang="en-US" sz="2400" b="1" dirty="0">
                <a:latin typeface="Avenir Next" panose="020B0503020202020204" pitchFamily="34" charset="0"/>
              </a:rPr>
              <a:t>4. ELLES SE SONT OPPOSÉES </a:t>
            </a:r>
            <a:r>
              <a:rPr lang="en-US" sz="2400" b="1" dirty="0" err="1">
                <a:latin typeface="Avenir Next" panose="020B0503020202020204" pitchFamily="34" charset="0"/>
              </a:rPr>
              <a:t>À</a:t>
            </a:r>
            <a:r>
              <a:rPr lang="en-US" sz="2400" b="1" dirty="0">
                <a:latin typeface="Avenir Next" panose="020B0503020202020204" pitchFamily="34" charset="0"/>
              </a:rPr>
              <a:t> L’INJUSTICE </a:t>
            </a:r>
            <a:r>
              <a:rPr lang="en-US" sz="2400" b="1" dirty="0">
                <a:solidFill>
                  <a:schemeClr val="accent6">
                    <a:lumMod val="50000"/>
                  </a:schemeClr>
                </a:solidFill>
                <a:latin typeface="Avenir Next" panose="020B0503020202020204" pitchFamily="34" charset="0"/>
              </a:rPr>
              <a:t>ET ONT DÉFENDU LES PERSONNES SANS DÉFENSE</a:t>
            </a:r>
            <a:endParaRPr lang="en-US" sz="24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671E61B1-1782-9F48-9C8A-3DB8CFEA5F83}"/>
              </a:ext>
            </a:extLst>
          </p:cNvPr>
          <p:cNvSpPr>
            <a:spLocks noGrp="1"/>
          </p:cNvSpPr>
          <p:nvPr>
            <p:ph idx="1"/>
          </p:nvPr>
        </p:nvSpPr>
        <p:spPr>
          <a:xfrm>
            <a:off x="5367913" y="2686373"/>
            <a:ext cx="4845467" cy="3785419"/>
          </a:xfrm>
        </p:spPr>
        <p:txBody>
          <a:bodyPr>
            <a:normAutofit/>
          </a:bodyPr>
          <a:lstStyle/>
          <a:p>
            <a:pPr marL="0" indent="0" algn="ctr">
              <a:lnSpc>
                <a:spcPct val="110000"/>
              </a:lnSpc>
              <a:buNone/>
            </a:pPr>
            <a:r>
              <a:rPr lang="fr-FR" dirty="0">
                <a:latin typeface="Avenir Book" panose="02000503020000020003" pitchFamily="2" charset="0"/>
              </a:rPr>
              <a:t>« Ouvre la bouche pour défendre ceux qui ne peuvent parler, pour défendre les droits de tous ceux qui sont délaissés. » </a:t>
            </a:r>
          </a:p>
          <a:p>
            <a:pPr marL="0" indent="0" algn="ctr">
              <a:lnSpc>
                <a:spcPct val="110000"/>
              </a:lnSpc>
              <a:buNone/>
            </a:pPr>
            <a:r>
              <a:rPr lang="fr-FR" sz="2000" dirty="0"/>
              <a:t>Proverbes 31:8 </a:t>
            </a:r>
          </a:p>
        </p:txBody>
      </p:sp>
      <p:pic>
        <p:nvPicPr>
          <p:cNvPr id="4" name="Picture 2" descr="green plant on white book page">
            <a:extLst>
              <a:ext uri="{FF2B5EF4-FFF2-40B4-BE49-F238E27FC236}">
                <a16:creationId xmlns:a16="http://schemas.microsoft.com/office/drawing/2014/main" id="{1F317AD3-9747-524C-8205-F27615AB0DA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52D91E6-B2AB-45B9-BFDB-1F3B31EF655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4208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20294295-2F01-6743-A513-1E11482386A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BFD0A4-EA10-9444-8348-D0EE7D9AD5E1}"/>
              </a:ext>
            </a:extLst>
          </p:cNvPr>
          <p:cNvSpPr>
            <a:spLocks noGrp="1"/>
          </p:cNvSpPr>
          <p:nvPr>
            <p:ph idx="1"/>
          </p:nvPr>
        </p:nvSpPr>
        <p:spPr>
          <a:xfrm>
            <a:off x="7043567" y="434614"/>
            <a:ext cx="3229881" cy="5988771"/>
          </a:xfrm>
        </p:spPr>
        <p:txBody>
          <a:bodyPr>
            <a:normAutofit lnSpcReduction="10000"/>
          </a:bodyPr>
          <a:lstStyle/>
          <a:p>
            <a:pPr marL="0" indent="0" algn="r">
              <a:lnSpc>
                <a:spcPct val="100000"/>
              </a:lnSpc>
              <a:buNone/>
            </a:pPr>
            <a:r>
              <a:rPr lang="fr-FR" dirty="0">
                <a:latin typeface="Avenir Book" panose="02000503020000020003" pitchFamily="2" charset="0"/>
              </a:rPr>
              <a:t>Les personnes qui aiment Dieu, en particulier les femmes de Dieu, </a:t>
            </a:r>
            <a:r>
              <a:rPr lang="fr-FR" b="1" dirty="0">
                <a:solidFill>
                  <a:schemeClr val="accent6">
                    <a:lumMod val="50000"/>
                  </a:schemeClr>
                </a:solidFill>
                <a:latin typeface="Avenir Book" panose="02000503020000020003" pitchFamily="2" charset="0"/>
              </a:rPr>
              <a:t>doivent se lever </a:t>
            </a:r>
            <a:r>
              <a:rPr lang="fr-FR" dirty="0">
                <a:latin typeface="Avenir Book" panose="02000503020000020003" pitchFamily="2" charset="0"/>
              </a:rPr>
              <a:t>comme </a:t>
            </a:r>
            <a:r>
              <a:rPr lang="fr-FR" dirty="0" err="1">
                <a:latin typeface="Avenir Book" panose="02000503020000020003" pitchFamily="2" charset="0"/>
              </a:rPr>
              <a:t>Chifra</a:t>
            </a:r>
            <a:r>
              <a:rPr lang="fr-FR" dirty="0">
                <a:latin typeface="Avenir Book" panose="02000503020000020003" pitchFamily="2" charset="0"/>
              </a:rPr>
              <a:t> et </a:t>
            </a:r>
            <a:r>
              <a:rPr lang="fr-FR" dirty="0" err="1">
                <a:latin typeface="Avenir Book" panose="02000503020000020003" pitchFamily="2" charset="0"/>
              </a:rPr>
              <a:t>Poua</a:t>
            </a:r>
            <a:r>
              <a:rPr lang="fr-FR" dirty="0">
                <a:latin typeface="Avenir Book" panose="02000503020000020003" pitchFamily="2" charset="0"/>
              </a:rPr>
              <a:t> et, avec la sagesse de Dieu, protéger la vie des personnes sans défense et défendre ceux qui ne peuvent se défendre eux-mêmes.</a:t>
            </a:r>
            <a:endParaRPr lang="en-US" dirty="0">
              <a:latin typeface="Avenir Book" panose="02000503020000020003" pitchFamily="2" charset="0"/>
            </a:endParaRPr>
          </a:p>
        </p:txBody>
      </p:sp>
      <p:pic>
        <p:nvPicPr>
          <p:cNvPr id="6" name="Imagem 5" descr="Forma&#10;&#10;Descrição gerada automaticamente">
            <a:extLst>
              <a:ext uri="{FF2B5EF4-FFF2-40B4-BE49-F238E27FC236}">
                <a16:creationId xmlns:a16="http://schemas.microsoft.com/office/drawing/2014/main" id="{381F6217-91FA-434D-B0E0-3EDB78727DD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73807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8D11-F2BA-D94F-BFB0-ADF3F31BD8A4}"/>
              </a:ext>
            </a:extLst>
          </p:cNvPr>
          <p:cNvSpPr>
            <a:spLocks noGrp="1"/>
          </p:cNvSpPr>
          <p:nvPr>
            <p:ph type="title"/>
          </p:nvPr>
        </p:nvSpPr>
        <p:spPr>
          <a:xfrm>
            <a:off x="5080934" y="218998"/>
            <a:ext cx="5419426" cy="1908152"/>
          </a:xfrm>
        </p:spPr>
        <p:txBody>
          <a:bodyPr anchor="b">
            <a:normAutofit/>
          </a:bodyPr>
          <a:lstStyle/>
          <a:p>
            <a:pPr algn="ctr">
              <a:lnSpc>
                <a:spcPct val="100000"/>
              </a:lnSpc>
            </a:pPr>
            <a:r>
              <a:rPr lang="en-US" sz="2800" b="1" dirty="0">
                <a:solidFill>
                  <a:schemeClr val="accent6">
                    <a:lumMod val="50000"/>
                  </a:schemeClr>
                </a:solidFill>
                <a:latin typeface="Avenir Next" panose="020B0503020202020204" pitchFamily="34" charset="0"/>
              </a:rPr>
              <a:t>5. LEUR FIDELITÉ A SAUVÉ</a:t>
            </a:r>
            <a:br>
              <a:rPr lang="en-US" sz="2800" b="1" dirty="0">
                <a:solidFill>
                  <a:schemeClr val="accent6">
                    <a:lumMod val="50000"/>
                  </a:schemeClr>
                </a:solidFill>
                <a:latin typeface="Avenir Next" panose="020B0503020202020204" pitchFamily="34" charset="0"/>
              </a:rPr>
            </a:br>
            <a:r>
              <a:rPr lang="en-US" sz="2800" b="1" dirty="0">
                <a:latin typeface="Avenir Next" panose="020B0503020202020204" pitchFamily="34" charset="0"/>
              </a:rPr>
              <a:t>LE PEUPLE HÉBREUX</a:t>
            </a:r>
            <a:endParaRPr lang="en-US" sz="28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C6420609-56DF-9741-BA55-D93169C34735}"/>
              </a:ext>
            </a:extLst>
          </p:cNvPr>
          <p:cNvSpPr>
            <a:spLocks noGrp="1"/>
          </p:cNvSpPr>
          <p:nvPr>
            <p:ph idx="1"/>
          </p:nvPr>
        </p:nvSpPr>
        <p:spPr>
          <a:xfrm>
            <a:off x="5231599" y="2634471"/>
            <a:ext cx="5084438" cy="2753532"/>
          </a:xfrm>
        </p:spPr>
        <p:txBody>
          <a:bodyPr>
            <a:normAutofit/>
          </a:bodyPr>
          <a:lstStyle/>
          <a:p>
            <a:pPr marL="0" indent="0" algn="ctr">
              <a:lnSpc>
                <a:spcPct val="100000"/>
              </a:lnSpc>
              <a:buNone/>
            </a:pPr>
            <a:r>
              <a:rPr lang="fr-FR" dirty="0">
                <a:latin typeface="Avenir Book" panose="02000503020000020003" pitchFamily="2" charset="0"/>
              </a:rPr>
              <a:t>Dieu peut-il compter sur vous et moi lorsqu'Il a besoin que nous Le servions par notre fidélité dans nos professions et dans les routines quotidiennes de la vie ? </a:t>
            </a:r>
            <a:endParaRPr lang="en-US" dirty="0">
              <a:latin typeface="Avenir Book" panose="02000503020000020003" pitchFamily="2" charset="0"/>
            </a:endParaRPr>
          </a:p>
        </p:txBody>
      </p:sp>
      <p:pic>
        <p:nvPicPr>
          <p:cNvPr id="4" name="Picture 2" descr="green plant on white book page">
            <a:extLst>
              <a:ext uri="{FF2B5EF4-FFF2-40B4-BE49-F238E27FC236}">
                <a16:creationId xmlns:a16="http://schemas.microsoft.com/office/drawing/2014/main" id="{C993988C-70A1-284A-BAE1-6F50D25CEA4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709089D-4602-47DE-A5BA-269C6BB5AE4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7812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A person sitting at a desk&#10;&#10;Description automatically generated with low confidence">
            <a:extLst>
              <a:ext uri="{FF2B5EF4-FFF2-40B4-BE49-F238E27FC236}">
                <a16:creationId xmlns:a16="http://schemas.microsoft.com/office/drawing/2014/main" id="{D8B18731-06BC-8D43-A94C-60780A26BD3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749664"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5E8BE68-2626-394E-8556-96E0A2BF4A74}"/>
              </a:ext>
            </a:extLst>
          </p:cNvPr>
          <p:cNvSpPr>
            <a:spLocks noGrp="1"/>
          </p:cNvSpPr>
          <p:nvPr>
            <p:ph idx="1"/>
          </p:nvPr>
        </p:nvSpPr>
        <p:spPr>
          <a:xfrm>
            <a:off x="5546221" y="712922"/>
            <a:ext cx="4754253" cy="5654539"/>
          </a:xfrm>
        </p:spPr>
        <p:txBody>
          <a:bodyPr>
            <a:normAutofit/>
          </a:bodyPr>
          <a:lstStyle/>
          <a:p>
            <a:pPr marL="0" indent="0" algn="ctr">
              <a:lnSpc>
                <a:spcPct val="100000"/>
              </a:lnSpc>
              <a:buNone/>
            </a:pPr>
            <a:r>
              <a:rPr lang="fr-FR" dirty="0">
                <a:latin typeface="Avenir Book" panose="02000503020000020003" pitchFamily="2" charset="0"/>
              </a:rPr>
              <a:t>« La femme dans son foyer, accomplissant les simples tâches de la vie qui doivent être faites, peut et doit faire preuve de fidélité, d'obéissance et d'amour, aussi sincères que les anges dans leur sphère. </a:t>
            </a:r>
            <a:r>
              <a:rPr lang="fr-FR" b="1" dirty="0">
                <a:latin typeface="Avenir Book" panose="02000503020000020003" pitchFamily="2" charset="0"/>
              </a:rPr>
              <a:t>La conformité à la volonté de Dieu rend honorable tout travail qui doit être fait. </a:t>
            </a:r>
            <a:r>
              <a:rPr lang="fr-FR" dirty="0">
                <a:latin typeface="Avenir Book" panose="02000503020000020003" pitchFamily="2" charset="0"/>
              </a:rPr>
              <a:t>» </a:t>
            </a:r>
          </a:p>
          <a:p>
            <a:pPr marL="0" indent="0" algn="ctr">
              <a:lnSpc>
                <a:spcPct val="100000"/>
              </a:lnSpc>
              <a:buNone/>
            </a:pPr>
            <a:r>
              <a:rPr lang="en-US" sz="2000" dirty="0"/>
              <a:t>(</a:t>
            </a:r>
            <a:r>
              <a:rPr lang="en-US" sz="2000" i="1" dirty="0"/>
              <a:t>Le foyer </a:t>
            </a:r>
            <a:r>
              <a:rPr lang="fr-FR" sz="2000" i="1" dirty="0"/>
              <a:t>chrétien</a:t>
            </a:r>
            <a:r>
              <a:rPr lang="en-US" sz="2000" dirty="0"/>
              <a:t>, 24.2).</a:t>
            </a:r>
          </a:p>
        </p:txBody>
      </p:sp>
      <p:pic>
        <p:nvPicPr>
          <p:cNvPr id="5" name="Imagem 4" descr="Forma&#10;&#10;Descrição gerada automaticamente">
            <a:extLst>
              <a:ext uri="{FF2B5EF4-FFF2-40B4-BE49-F238E27FC236}">
                <a16:creationId xmlns:a16="http://schemas.microsoft.com/office/drawing/2014/main" id="{BAFF619A-A61C-4BDA-BCC7-C9D68305929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64737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F99E-283F-BB4A-8384-4C64252CFDEC}"/>
              </a:ext>
            </a:extLst>
          </p:cNvPr>
          <p:cNvSpPr>
            <a:spLocks noGrp="1"/>
          </p:cNvSpPr>
          <p:nvPr>
            <p:ph type="title"/>
          </p:nvPr>
        </p:nvSpPr>
        <p:spPr>
          <a:xfrm>
            <a:off x="4965431" y="834511"/>
            <a:ext cx="5534930" cy="1286160"/>
          </a:xfrm>
        </p:spPr>
        <p:txBody>
          <a:bodyPr anchor="b">
            <a:normAutofit/>
          </a:bodyPr>
          <a:lstStyle/>
          <a:p>
            <a:pPr algn="ctr">
              <a:lnSpc>
                <a:spcPct val="100000"/>
              </a:lnSpc>
            </a:pPr>
            <a:r>
              <a:rPr lang="en-US" sz="2800" b="1" dirty="0">
                <a:latin typeface="Avenir Next" panose="020B0503020202020204" pitchFamily="34" charset="0"/>
              </a:rPr>
              <a:t>6. DIEU A RECOMPENSÉ </a:t>
            </a:r>
            <a:br>
              <a:rPr lang="en-US" sz="2800" b="1" dirty="0">
                <a:latin typeface="Avenir Next" panose="020B0503020202020204" pitchFamily="34" charset="0"/>
              </a:rPr>
            </a:br>
            <a:r>
              <a:rPr lang="en-US" sz="2800" b="1" dirty="0">
                <a:solidFill>
                  <a:schemeClr val="accent6">
                    <a:lumMod val="50000"/>
                  </a:schemeClr>
                </a:solidFill>
                <a:latin typeface="Avenir Next" panose="020B0503020202020204" pitchFamily="34" charset="0"/>
              </a:rPr>
              <a:t>LEUR FIDELITÉ</a:t>
            </a:r>
            <a:endParaRPr lang="en-US" sz="2800"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F8F23AF-2404-2248-9BD5-EA43518872C5}"/>
              </a:ext>
            </a:extLst>
          </p:cNvPr>
          <p:cNvSpPr>
            <a:spLocks noGrp="1"/>
          </p:cNvSpPr>
          <p:nvPr>
            <p:ph idx="1"/>
          </p:nvPr>
        </p:nvSpPr>
        <p:spPr>
          <a:xfrm>
            <a:off x="4965432" y="2686373"/>
            <a:ext cx="5260920" cy="3785419"/>
          </a:xfrm>
        </p:spPr>
        <p:txBody>
          <a:bodyPr>
            <a:noAutofit/>
          </a:bodyPr>
          <a:lstStyle/>
          <a:p>
            <a:pPr marL="0" indent="0" algn="ctr">
              <a:buNone/>
            </a:pPr>
            <a:r>
              <a:rPr lang="fr-FR" b="1" i="1" dirty="0">
                <a:latin typeface="Avenir Book" panose="02000503020000020003" pitchFamily="2" charset="0"/>
              </a:rPr>
              <a:t>Traduction Good News </a:t>
            </a:r>
            <a:r>
              <a:rPr lang="fr-FR" dirty="0">
                <a:latin typeface="Avenir Book" panose="02000503020000020003" pitchFamily="2" charset="0"/>
              </a:rPr>
              <a:t>:</a:t>
            </a:r>
          </a:p>
          <a:p>
            <a:pPr marL="0" indent="0" algn="ctr">
              <a:buNone/>
            </a:pPr>
            <a:r>
              <a:rPr lang="fr-FR" dirty="0">
                <a:latin typeface="Avenir Book" panose="02000503020000020003" pitchFamily="2" charset="0"/>
              </a:rPr>
              <a:t> « Parce que les sage-femmes avaient eu la crainte de Dieu, Dieu fit prospérer leur famille. Et les Israélites continuèrent à croître et à devenir forts. »</a:t>
            </a:r>
          </a:p>
          <a:p>
            <a:pPr marL="0" indent="0" algn="ctr">
              <a:lnSpc>
                <a:spcPct val="110000"/>
              </a:lnSpc>
              <a:buNone/>
            </a:pPr>
            <a:r>
              <a:rPr lang="en-US" sz="2000" dirty="0"/>
              <a:t>Exode 1:21</a:t>
            </a:r>
          </a:p>
        </p:txBody>
      </p:sp>
      <p:pic>
        <p:nvPicPr>
          <p:cNvPr id="4" name="Picture 2" descr="green plant on white book page">
            <a:extLst>
              <a:ext uri="{FF2B5EF4-FFF2-40B4-BE49-F238E27FC236}">
                <a16:creationId xmlns:a16="http://schemas.microsoft.com/office/drawing/2014/main" id="{EE9649A1-44E2-A34B-A71B-3CB1EEF4A41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F0277E8-DDEC-4D7B-B8B4-830E47272DDE}"/>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217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0DA22-7D30-0142-9784-09281E4E9479}"/>
              </a:ext>
            </a:extLst>
          </p:cNvPr>
          <p:cNvSpPr>
            <a:spLocks noGrp="1"/>
          </p:cNvSpPr>
          <p:nvPr>
            <p:ph idx="1"/>
          </p:nvPr>
        </p:nvSpPr>
        <p:spPr>
          <a:xfrm>
            <a:off x="4965432" y="837051"/>
            <a:ext cx="5534928" cy="5822603"/>
          </a:xfrm>
        </p:spPr>
        <p:txBody>
          <a:bodyPr>
            <a:noAutofit/>
          </a:bodyPr>
          <a:lstStyle/>
          <a:p>
            <a:r>
              <a:rPr lang="en-US" b="1" i="1" dirty="0">
                <a:latin typeface="Avenir Book" panose="02000503020000020003" pitchFamily="2" charset="0"/>
              </a:rPr>
              <a:t>New American Standard Bible : </a:t>
            </a:r>
            <a:r>
              <a:rPr lang="fr-FR" i="1" dirty="0">
                <a:latin typeface="Avenir Book" panose="02000503020000020003" pitchFamily="2" charset="0"/>
              </a:rPr>
              <a:t> </a:t>
            </a:r>
            <a:r>
              <a:rPr lang="fr-FR" dirty="0">
                <a:latin typeface="Avenir Book" panose="02000503020000020003" pitchFamily="2" charset="0"/>
              </a:rPr>
              <a:t>« Dieu fut donc bon envers les sage-femmes, et le peuple se multiplia et devint très puissant. »</a:t>
            </a:r>
          </a:p>
          <a:p>
            <a:pPr marL="0" indent="0">
              <a:lnSpc>
                <a:spcPct val="100000"/>
              </a:lnSpc>
              <a:buNone/>
            </a:pPr>
            <a:endParaRPr lang="en-US" dirty="0"/>
          </a:p>
          <a:p>
            <a:pPr>
              <a:lnSpc>
                <a:spcPct val="100000"/>
              </a:lnSpc>
            </a:pPr>
            <a:r>
              <a:rPr lang="en-US" b="1" i="1" dirty="0">
                <a:latin typeface="Avenir Book" panose="02000503020000020003" pitchFamily="2" charset="0"/>
              </a:rPr>
              <a:t>New International Version : </a:t>
            </a:r>
            <a:r>
              <a:rPr lang="fr-FR" i="1" dirty="0">
                <a:latin typeface="Avenir Book" panose="02000503020000020003" pitchFamily="2" charset="0"/>
              </a:rPr>
              <a:t> </a:t>
            </a:r>
            <a:r>
              <a:rPr lang="fr-FR" dirty="0">
                <a:latin typeface="Avenir Book" panose="02000503020000020003" pitchFamily="2" charset="0"/>
              </a:rPr>
              <a:t>« Ainsi Dieu a été bon envers les sage-femmes, et le peuple s'est accru et est devenu encore plus nombreux. » </a:t>
            </a:r>
          </a:p>
          <a:p>
            <a:pPr marL="0" indent="0">
              <a:lnSpc>
                <a:spcPct val="100000"/>
              </a:lnSpc>
              <a:buNone/>
            </a:pPr>
            <a:r>
              <a:rPr lang="fr-FR" dirty="0"/>
              <a:t>   </a:t>
            </a:r>
            <a:r>
              <a:rPr lang="en-US" dirty="0">
                <a:latin typeface="Avenir Book" panose="02000503020000020003" pitchFamily="2" charset="0"/>
              </a:rPr>
              <a:t>Exode 1:20</a:t>
            </a:r>
          </a:p>
        </p:txBody>
      </p:sp>
      <p:pic>
        <p:nvPicPr>
          <p:cNvPr id="6" name="Picture 2" descr="open book on white surface">
            <a:extLst>
              <a:ext uri="{FF2B5EF4-FFF2-40B4-BE49-F238E27FC236}">
                <a16:creationId xmlns:a16="http://schemas.microsoft.com/office/drawing/2014/main" id="{82B7870C-772C-5643-877E-A471EAB9D26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432C3001-5832-4BB1-99E3-8FE3FF4070CC}"/>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4077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5A39B-89F1-844C-8667-E2C237CDF40B}"/>
              </a:ext>
            </a:extLst>
          </p:cNvPr>
          <p:cNvSpPr>
            <a:spLocks noGrp="1"/>
          </p:cNvSpPr>
          <p:nvPr>
            <p:ph type="title"/>
          </p:nvPr>
        </p:nvSpPr>
        <p:spPr>
          <a:xfrm>
            <a:off x="804673" y="996044"/>
            <a:ext cx="3823284" cy="4376572"/>
          </a:xfrm>
        </p:spPr>
        <p:txBody>
          <a:bodyPr anchor="ctr">
            <a:normAutofit/>
          </a:bodyPr>
          <a:lstStyle/>
          <a:p>
            <a:pPr algn="ctr">
              <a:lnSpc>
                <a:spcPct val="100000"/>
              </a:lnSpc>
            </a:pPr>
            <a:r>
              <a:rPr lang="en-US" sz="4000" dirty="0">
                <a:latin typeface="Avenir Next" panose="020B0503020202020204" pitchFamily="34" charset="0"/>
              </a:rPr>
              <a:t>DICTIONNAIRE </a:t>
            </a:r>
            <a:r>
              <a:rPr lang="en-US" sz="4000" b="1" dirty="0">
                <a:latin typeface="Avenir Next" panose="020B0503020202020204" pitchFamily="34" charset="0"/>
              </a:rPr>
              <a:t>CAMBRIDGE</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FC30AF-94AA-BA44-B207-E8BD37250E9E}"/>
              </a:ext>
            </a:extLst>
          </p:cNvPr>
          <p:cNvSpPr>
            <a:spLocks noGrp="1"/>
          </p:cNvSpPr>
          <p:nvPr>
            <p:ph idx="1"/>
          </p:nvPr>
        </p:nvSpPr>
        <p:spPr>
          <a:xfrm>
            <a:off x="5916538" y="1399032"/>
            <a:ext cx="4022221" cy="4471416"/>
          </a:xfrm>
        </p:spPr>
        <p:txBody>
          <a:bodyPr anchor="ctr">
            <a:normAutofit lnSpcReduction="10000"/>
          </a:bodyPr>
          <a:lstStyle/>
          <a:p>
            <a:pPr marL="0" indent="0" algn="ctr">
              <a:lnSpc>
                <a:spcPct val="150000"/>
              </a:lnSpc>
              <a:buNone/>
            </a:pPr>
            <a:r>
              <a:rPr lang="fr-FR" dirty="0">
                <a:solidFill>
                  <a:schemeClr val="bg1"/>
                </a:solidFill>
                <a:latin typeface="Avenir Book" panose="02000503020000020003" pitchFamily="2" charset="0"/>
              </a:rPr>
              <a:t>Une </a:t>
            </a:r>
            <a:r>
              <a:rPr lang="fr-FR" b="1" dirty="0">
                <a:solidFill>
                  <a:schemeClr val="bg1"/>
                </a:solidFill>
                <a:latin typeface="Avenir Book" panose="02000503020000020003" pitchFamily="2" charset="0"/>
              </a:rPr>
              <a:t>héroïne</a:t>
            </a:r>
            <a:r>
              <a:rPr lang="fr-FR" dirty="0">
                <a:solidFill>
                  <a:schemeClr val="bg1"/>
                </a:solidFill>
                <a:latin typeface="Avenir Book" panose="02000503020000020003" pitchFamily="2" charset="0"/>
              </a:rPr>
              <a:t> est « une femme qui est admirée pour avoir fait </a:t>
            </a:r>
            <a:r>
              <a:rPr lang="fr-FR" b="1" dirty="0">
                <a:solidFill>
                  <a:schemeClr val="bg1"/>
                </a:solidFill>
                <a:latin typeface="Avenir Book" panose="02000503020000020003" pitchFamily="2" charset="0"/>
              </a:rPr>
              <a:t>quelque chose de très courageux </a:t>
            </a:r>
            <a:r>
              <a:rPr lang="fr-FR" dirty="0">
                <a:solidFill>
                  <a:schemeClr val="bg1"/>
                </a:solidFill>
                <a:latin typeface="Avenir Book" panose="02000503020000020003" pitchFamily="2" charset="0"/>
              </a:rPr>
              <a:t>ou avoir accompli quelque chose de grand. »</a:t>
            </a:r>
            <a:endParaRPr lang="en-US" dirty="0">
              <a:solidFill>
                <a:schemeClr val="bg1"/>
              </a:solidFill>
              <a:latin typeface="Avenir Book" panose="02000503020000020003" pitchFamily="2" charset="0"/>
            </a:endParaRPr>
          </a:p>
        </p:txBody>
      </p:sp>
      <p:pic>
        <p:nvPicPr>
          <p:cNvPr id="6" name="Imagem 5" descr="Forma&#10;&#10;Descrição gerada automaticamente">
            <a:extLst>
              <a:ext uri="{FF2B5EF4-FFF2-40B4-BE49-F238E27FC236}">
                <a16:creationId xmlns:a16="http://schemas.microsoft.com/office/drawing/2014/main" id="{18492CE7-4452-435B-979B-37328982A43B}"/>
              </a:ext>
            </a:extLst>
          </p:cNvPr>
          <p:cNvPicPr>
            <a:picLocks noChangeAspect="1"/>
          </p:cNvPicPr>
          <p:nvPr/>
        </p:nvPicPr>
        <p:blipFill>
          <a:blip r:embed="rId3"/>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227995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5C3D85D9-E03F-2B45-B72F-E6CDBE8F82B4}"/>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FC8A3B-9C6F-694F-AFC1-A79BCA76986F}"/>
              </a:ext>
            </a:extLst>
          </p:cNvPr>
          <p:cNvSpPr>
            <a:spLocks noGrp="1"/>
          </p:cNvSpPr>
          <p:nvPr>
            <p:ph idx="1"/>
          </p:nvPr>
        </p:nvSpPr>
        <p:spPr>
          <a:xfrm>
            <a:off x="278973" y="708140"/>
            <a:ext cx="4850970" cy="5780868"/>
          </a:xfrm>
        </p:spPr>
        <p:txBody>
          <a:bodyPr>
            <a:normAutofit fontScale="85000" lnSpcReduction="10000"/>
          </a:bodyPr>
          <a:lstStyle/>
          <a:p>
            <a:pPr lvl="0">
              <a:lnSpc>
                <a:spcPct val="110000"/>
              </a:lnSpc>
            </a:pPr>
            <a:r>
              <a:rPr lang="fr-FR" dirty="0">
                <a:latin typeface="Avenir Book" panose="02000503020000020003" pitchFamily="2" charset="0"/>
              </a:rPr>
              <a:t>Nous avons appris de ces humbles femmes que </a:t>
            </a:r>
            <a:r>
              <a:rPr lang="fr-FR" b="1" dirty="0">
                <a:solidFill>
                  <a:schemeClr val="accent6">
                    <a:lumMod val="50000"/>
                  </a:schemeClr>
                </a:solidFill>
                <a:latin typeface="Avenir Book" panose="02000503020000020003" pitchFamily="2" charset="0"/>
              </a:rPr>
              <a:t>la crainte de Dieu est la vertu la plus importante</a:t>
            </a:r>
            <a:r>
              <a:rPr lang="fr-FR" dirty="0">
                <a:latin typeface="Avenir Book" panose="02000503020000020003" pitchFamily="2" charset="0"/>
              </a:rPr>
              <a:t>, celle qui embellit les filles de Dieu. </a:t>
            </a:r>
          </a:p>
          <a:p>
            <a:pPr lvl="0">
              <a:lnSpc>
                <a:spcPct val="110000"/>
              </a:lnSpc>
            </a:pPr>
            <a:r>
              <a:rPr lang="fr-FR" dirty="0">
                <a:latin typeface="Avenir Book" panose="02000503020000020003" pitchFamily="2" charset="0"/>
              </a:rPr>
              <a:t>Nous avons appris que </a:t>
            </a:r>
            <a:r>
              <a:rPr lang="fr-FR" b="1" dirty="0">
                <a:solidFill>
                  <a:schemeClr val="accent6">
                    <a:lumMod val="50000"/>
                  </a:schemeClr>
                </a:solidFill>
                <a:latin typeface="Avenir Book" panose="02000503020000020003" pitchFamily="2" charset="0"/>
              </a:rPr>
              <a:t>Dieu nous accorde la sagesse </a:t>
            </a:r>
            <a:r>
              <a:rPr lang="fr-FR" dirty="0">
                <a:latin typeface="Avenir Book" panose="02000503020000020003" pitchFamily="2" charset="0"/>
              </a:rPr>
              <a:t>nécessaire pour faire face à chaque situation lorsque nous choisissons de faire sa volonté. </a:t>
            </a:r>
          </a:p>
          <a:p>
            <a:pPr lvl="0">
              <a:lnSpc>
                <a:spcPct val="110000"/>
              </a:lnSpc>
            </a:pPr>
            <a:r>
              <a:rPr lang="fr-FR" dirty="0">
                <a:latin typeface="Avenir Book" panose="02000503020000020003" pitchFamily="2" charset="0"/>
              </a:rPr>
              <a:t>Nous avons appris qu'en toute circonstance, </a:t>
            </a:r>
            <a:r>
              <a:rPr lang="fr-FR" b="1" dirty="0">
                <a:solidFill>
                  <a:schemeClr val="accent6">
                    <a:lumMod val="50000"/>
                  </a:schemeClr>
                </a:solidFill>
                <a:latin typeface="Avenir Book" panose="02000503020000020003" pitchFamily="2" charset="0"/>
              </a:rPr>
              <a:t>nous avons toujours le choix d'obéir à Dieu </a:t>
            </a:r>
            <a:r>
              <a:rPr lang="fr-FR" dirty="0">
                <a:latin typeface="Avenir Book" panose="02000503020000020003" pitchFamily="2" charset="0"/>
              </a:rPr>
              <a:t>plutôt qu'à Satan et ses agents. </a:t>
            </a:r>
            <a:endParaRPr lang="en-US" dirty="0">
              <a:latin typeface="Avenir Book" panose="02000503020000020003" pitchFamily="2" charset="0"/>
            </a:endParaRPr>
          </a:p>
        </p:txBody>
      </p:sp>
      <p:pic>
        <p:nvPicPr>
          <p:cNvPr id="6" name="Imagem 5" descr="Forma&#10;&#10;Descrição gerada automaticamente">
            <a:extLst>
              <a:ext uri="{FF2B5EF4-FFF2-40B4-BE49-F238E27FC236}">
                <a16:creationId xmlns:a16="http://schemas.microsoft.com/office/drawing/2014/main" id="{22DCF1BE-EBC9-4E36-9A63-D684B58A3B1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997225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B861B-A4DA-BE4D-933B-356544BBFF9C}"/>
              </a:ext>
            </a:extLst>
          </p:cNvPr>
          <p:cNvSpPr>
            <a:spLocks noGrp="1"/>
          </p:cNvSpPr>
          <p:nvPr>
            <p:ph idx="1"/>
          </p:nvPr>
        </p:nvSpPr>
        <p:spPr>
          <a:xfrm>
            <a:off x="5105544" y="1126713"/>
            <a:ext cx="4953010" cy="4980591"/>
          </a:xfrm>
        </p:spPr>
        <p:txBody>
          <a:bodyPr>
            <a:normAutofit/>
          </a:bodyPr>
          <a:lstStyle/>
          <a:p>
            <a:r>
              <a:rPr lang="fr-FR" dirty="0">
                <a:latin typeface="Avenir Book" panose="02000503020000020003" pitchFamily="2" charset="0"/>
              </a:rPr>
              <a:t>Nous avons appris </a:t>
            </a:r>
            <a:r>
              <a:rPr lang="fr-FR" b="1" dirty="0">
                <a:solidFill>
                  <a:schemeClr val="accent6">
                    <a:lumMod val="50000"/>
                  </a:schemeClr>
                </a:solidFill>
                <a:latin typeface="Avenir Book" panose="02000503020000020003" pitchFamily="2" charset="0"/>
              </a:rPr>
              <a:t>à nous opposer à l'injustice où que nous soyons</a:t>
            </a:r>
            <a:r>
              <a:rPr lang="fr-FR" dirty="0">
                <a:latin typeface="Avenir Book" panose="02000503020000020003" pitchFamily="2" charset="0"/>
              </a:rPr>
              <a:t>, à défendre les personnes sans défense et à offrir toute l'aide nécessaire pour sauver des vies. </a:t>
            </a:r>
            <a:endParaRPr lang="en-US" dirty="0"/>
          </a:p>
          <a:p>
            <a:pPr lvl="0">
              <a:lnSpc>
                <a:spcPct val="100000"/>
              </a:lnSpc>
            </a:pPr>
            <a:r>
              <a:rPr lang="fr-FR" dirty="0">
                <a:latin typeface="Avenir Book" panose="02000503020000020003" pitchFamily="2" charset="0"/>
              </a:rPr>
              <a:t>Nous avons appris que </a:t>
            </a:r>
            <a:r>
              <a:rPr lang="fr-FR" b="1" dirty="0">
                <a:solidFill>
                  <a:schemeClr val="accent6">
                    <a:lumMod val="50000"/>
                  </a:schemeClr>
                </a:solidFill>
                <a:latin typeface="Avenir Book" panose="02000503020000020003" pitchFamily="2" charset="0"/>
              </a:rPr>
              <a:t>lorsque nous restons fidèles à Dieu dans l'obéissance, Il est fidèle</a:t>
            </a:r>
            <a:r>
              <a:rPr lang="fr-FR" dirty="0">
                <a:latin typeface="Avenir Book" panose="02000503020000020003" pitchFamily="2" charset="0"/>
              </a:rPr>
              <a:t> en nous bénissant. </a:t>
            </a:r>
            <a:endParaRPr lang="en-US" dirty="0">
              <a:latin typeface="Avenir Book" panose="02000503020000020003" pitchFamily="2" charset="0"/>
            </a:endParaRPr>
          </a:p>
        </p:txBody>
      </p:sp>
      <p:pic>
        <p:nvPicPr>
          <p:cNvPr id="4" name="Picture 2" descr="green plant on white book page">
            <a:extLst>
              <a:ext uri="{FF2B5EF4-FFF2-40B4-BE49-F238E27FC236}">
                <a16:creationId xmlns:a16="http://schemas.microsoft.com/office/drawing/2014/main" id="{EB8B101C-50C3-A746-BFBF-31349AB1D9E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E0E6B89B-D311-4CC2-A2F2-660EA6DBB8F2}"/>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53603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white ceramic teacup on white ceramic saucer on table">
            <a:extLst>
              <a:ext uri="{FF2B5EF4-FFF2-40B4-BE49-F238E27FC236}">
                <a16:creationId xmlns:a16="http://schemas.microsoft.com/office/drawing/2014/main" id="{8F79A001-5B70-D54C-B565-A8C138BD03F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29BC02F-FA33-6148-B220-2025B9674677}"/>
              </a:ext>
            </a:extLst>
          </p:cNvPr>
          <p:cNvSpPr>
            <a:spLocks noGrp="1"/>
          </p:cNvSpPr>
          <p:nvPr>
            <p:ph idx="1"/>
          </p:nvPr>
        </p:nvSpPr>
        <p:spPr>
          <a:xfrm>
            <a:off x="986516" y="3961336"/>
            <a:ext cx="8480733" cy="2634713"/>
          </a:xfrm>
        </p:spPr>
        <p:txBody>
          <a:bodyPr anchor="ctr">
            <a:normAutofit/>
          </a:bodyPr>
          <a:lstStyle/>
          <a:p>
            <a:pPr marL="0" indent="0" algn="ctr">
              <a:lnSpc>
                <a:spcPct val="150000"/>
              </a:lnSpc>
              <a:buNone/>
            </a:pPr>
            <a:r>
              <a:rPr lang="fr-FR" sz="2400" dirty="0">
                <a:solidFill>
                  <a:schemeClr val="accent6">
                    <a:lumMod val="50000"/>
                  </a:schemeClr>
                </a:solidFill>
                <a:latin typeface="Avenir Next" panose="020B0503020202020204" pitchFamily="34" charset="0"/>
                <a:ea typeface="Ayuthaya" pitchFamily="2" charset="-34"/>
                <a:cs typeface="Ayuthaya" pitchFamily="2" charset="-34"/>
              </a:rPr>
              <a:t>« </a:t>
            </a:r>
            <a:r>
              <a:rPr lang="fr-FR" sz="2400" dirty="0">
                <a:solidFill>
                  <a:schemeClr val="accent6">
                    <a:lumMod val="50000"/>
                  </a:schemeClr>
                </a:solidFill>
                <a:latin typeface="Avenir Book" panose="02000503020000020003" pitchFamily="2" charset="0"/>
              </a:rPr>
              <a:t>Père, enseigne-moi </a:t>
            </a:r>
            <a:r>
              <a:rPr lang="fr-FR" sz="2400" b="1" dirty="0">
                <a:solidFill>
                  <a:schemeClr val="accent6">
                    <a:lumMod val="50000"/>
                  </a:schemeClr>
                </a:solidFill>
                <a:latin typeface="Avenir Book" panose="02000503020000020003" pitchFamily="2" charset="0"/>
              </a:rPr>
              <a:t>Tes voies de justice </a:t>
            </a:r>
            <a:r>
              <a:rPr lang="fr-FR" sz="2400" dirty="0">
                <a:solidFill>
                  <a:schemeClr val="accent6">
                    <a:lumMod val="50000"/>
                  </a:schemeClr>
                </a:solidFill>
                <a:latin typeface="Avenir Book" panose="02000503020000020003" pitchFamily="2" charset="0"/>
              </a:rPr>
              <a:t>et fais en sorte que </a:t>
            </a:r>
            <a:r>
              <a:rPr lang="fr-FR" sz="2400" b="1" dirty="0">
                <a:solidFill>
                  <a:schemeClr val="accent6">
                    <a:lumMod val="50000"/>
                  </a:schemeClr>
                </a:solidFill>
                <a:latin typeface="Avenir Book" panose="02000503020000020003" pitchFamily="2" charset="0"/>
              </a:rPr>
              <a:t>Ton esprit ouvre mes yeux </a:t>
            </a:r>
            <a:r>
              <a:rPr lang="fr-FR" sz="2400" dirty="0">
                <a:solidFill>
                  <a:schemeClr val="accent6">
                    <a:lumMod val="50000"/>
                  </a:schemeClr>
                </a:solidFill>
                <a:latin typeface="Avenir Book" panose="02000503020000020003" pitchFamily="2" charset="0"/>
              </a:rPr>
              <a:t>afin que je puisse comprendre Ta volonté pour ma vie, au nom de Jésus. Amen</a:t>
            </a:r>
            <a:r>
              <a:rPr lang="en-US" sz="2400" dirty="0">
                <a:solidFill>
                  <a:schemeClr val="accent6">
                    <a:lumMod val="50000"/>
                  </a:schemeClr>
                </a:solidFill>
                <a:latin typeface="Avenir Next" panose="020B0503020202020204" pitchFamily="34" charset="0"/>
                <a:ea typeface="Ayuthaya" pitchFamily="2" charset="-34"/>
                <a:cs typeface="Ayuthaya" pitchFamily="2" charset="-34"/>
              </a:rPr>
              <a:t>.</a:t>
            </a:r>
            <a:r>
              <a:rPr lang="fr-FR" sz="2400" dirty="0">
                <a:solidFill>
                  <a:schemeClr val="accent6">
                    <a:lumMod val="50000"/>
                  </a:schemeClr>
                </a:solidFill>
                <a:latin typeface="Avenir Next" panose="020B0503020202020204" pitchFamily="34" charset="0"/>
                <a:ea typeface="Ayuthaya" pitchFamily="2" charset="-34"/>
                <a:cs typeface="Ayuthaya" pitchFamily="2" charset="-34"/>
              </a:rPr>
              <a:t> »</a:t>
            </a:r>
            <a:endParaRPr lang="en-US" sz="2400" dirty="0">
              <a:solidFill>
                <a:schemeClr val="accent6">
                  <a:lumMod val="50000"/>
                </a:schemeClr>
              </a:solidFill>
              <a:latin typeface="Avenir Next" panose="020B0503020202020204" pitchFamily="34" charset="0"/>
              <a:ea typeface="Ayuthaya" pitchFamily="2" charset="-34"/>
              <a:cs typeface="Ayuthaya" pitchFamily="2" charset="-34"/>
            </a:endParaRPr>
          </a:p>
          <a:p>
            <a:pPr marL="0" indent="0" algn="ctr">
              <a:lnSpc>
                <a:spcPct val="150000"/>
              </a:lnSpc>
              <a:buNone/>
            </a:pPr>
            <a:r>
              <a:rPr lang="en-US" sz="2400" dirty="0">
                <a:solidFill>
                  <a:schemeClr val="accent6">
                    <a:lumMod val="50000"/>
                  </a:schemeClr>
                </a:solidFill>
                <a:latin typeface="Avenir Next" panose="020B0503020202020204" pitchFamily="34" charset="0"/>
                <a:ea typeface="Ayuthaya" pitchFamily="2" charset="-34"/>
                <a:cs typeface="Ayuthaya" pitchFamily="2" charset="-34"/>
              </a:rPr>
              <a:t>AMEN.</a:t>
            </a:r>
            <a:r>
              <a:rPr lang="fr-FR" sz="2400" dirty="0">
                <a:solidFill>
                  <a:schemeClr val="accent6">
                    <a:lumMod val="50000"/>
                  </a:schemeClr>
                </a:solidFill>
                <a:latin typeface="Avenir Next" panose="020B0503020202020204" pitchFamily="34" charset="0"/>
                <a:ea typeface="Ayuthaya" pitchFamily="2" charset="-34"/>
                <a:cs typeface="Ayuthaya" pitchFamily="2" charset="-34"/>
              </a:rPr>
              <a:t> </a:t>
            </a:r>
            <a:endParaRPr lang="en-US" sz="2400" dirty="0">
              <a:solidFill>
                <a:schemeClr val="accent6">
                  <a:lumMod val="50000"/>
                </a:schemeClr>
              </a:solidFill>
              <a:latin typeface="Avenir Next" panose="020B0503020202020204" pitchFamily="34" charset="0"/>
              <a:ea typeface="Ayuthaya" pitchFamily="2" charset="-34"/>
              <a:cs typeface="Ayuthaya" pitchFamily="2" charset="-34"/>
            </a:endParaRPr>
          </a:p>
          <a:p>
            <a:pPr marL="0" indent="0" algn="ctr">
              <a:lnSpc>
                <a:spcPct val="150000"/>
              </a:lnSpc>
              <a:buNone/>
            </a:pPr>
            <a:endParaRPr lang="en-US" sz="2400" dirty="0">
              <a:solidFill>
                <a:schemeClr val="accent6">
                  <a:lumMod val="50000"/>
                </a:schemeClr>
              </a:solidFill>
              <a:latin typeface="Avenir Next" panose="020B0503020202020204" pitchFamily="34" charset="0"/>
              <a:ea typeface="Ayuthaya" pitchFamily="2" charset="-34"/>
              <a:cs typeface="Ayuthaya" pitchFamily="2" charset="-34"/>
            </a:endParaRPr>
          </a:p>
        </p:txBody>
      </p:sp>
      <p:pic>
        <p:nvPicPr>
          <p:cNvPr id="4" name="Imagem 3" descr="Forma&#10;&#10;Descrição gerada automaticamente">
            <a:extLst>
              <a:ext uri="{FF2B5EF4-FFF2-40B4-BE49-F238E27FC236}">
                <a16:creationId xmlns:a16="http://schemas.microsoft.com/office/drawing/2014/main" id="{4967C4CA-7D8B-4CE9-A070-7EF69B06AEC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72556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455C54DC-EABB-604B-9B37-76E26EA60CD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50036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B960A-9E08-DC47-B9FE-22CE8E83F408}"/>
              </a:ext>
            </a:extLst>
          </p:cNvPr>
          <p:cNvSpPr>
            <a:spLocks noGrp="1"/>
          </p:cNvSpPr>
          <p:nvPr>
            <p:ph idx="1"/>
          </p:nvPr>
        </p:nvSpPr>
        <p:spPr>
          <a:xfrm>
            <a:off x="5425441" y="329961"/>
            <a:ext cx="5214114" cy="4257203"/>
          </a:xfrm>
        </p:spPr>
        <p:txBody>
          <a:bodyPr>
            <a:noAutofit/>
          </a:bodyPr>
          <a:lstStyle/>
          <a:p>
            <a:r>
              <a:rPr lang="fr-FR" dirty="0">
                <a:latin typeface="Avenir Book" panose="02000503020000020003" pitchFamily="2" charset="0"/>
              </a:rPr>
              <a:t>Que se passe-t-il lorsque votre profession vous donne l'occasion unique d'accomplir une mission extraordinaire, que ce soit pour le bien ou pour le mal ?</a:t>
            </a:r>
          </a:p>
          <a:p>
            <a:endParaRPr lang="en-US" dirty="0"/>
          </a:p>
          <a:p>
            <a:r>
              <a:rPr lang="fr-FR" dirty="0">
                <a:latin typeface="Avenir Book" panose="02000503020000020003" pitchFamily="2" charset="0"/>
              </a:rPr>
              <a:t>Que se passe-t-il lorsque l'obéissance à Dieu entre en conflit avec l'obéissance à l'homme, et que vous êtes confronté à des conséquences qui mettent votre vie en danger ?</a:t>
            </a:r>
          </a:p>
          <a:p>
            <a:pPr marL="0" indent="0">
              <a:lnSpc>
                <a:spcPct val="100000"/>
              </a:lnSpc>
              <a:buNone/>
            </a:pPr>
            <a:endParaRPr lang="en-US" dirty="0"/>
          </a:p>
        </p:txBody>
      </p:sp>
      <p:pic>
        <p:nvPicPr>
          <p:cNvPr id="7" name="Imagem 6" descr="Forma&#10;&#10;Descrição gerada automaticamente">
            <a:extLst>
              <a:ext uri="{FF2B5EF4-FFF2-40B4-BE49-F238E27FC236}">
                <a16:creationId xmlns:a16="http://schemas.microsoft.com/office/drawing/2014/main" id="{7D7124EC-0CF8-4DB8-9AE8-C78D5C7D65A0}"/>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51755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145A3C31-DBBC-1743-B092-050C5D55611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497313"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27085B-BF3F-7440-A361-63E3E7469E2E}"/>
              </a:ext>
            </a:extLst>
          </p:cNvPr>
          <p:cNvSpPr>
            <a:spLocks noGrp="1"/>
          </p:cNvSpPr>
          <p:nvPr>
            <p:ph idx="1"/>
          </p:nvPr>
        </p:nvSpPr>
        <p:spPr>
          <a:xfrm>
            <a:off x="6333307" y="802436"/>
            <a:ext cx="4076621" cy="5625885"/>
          </a:xfrm>
        </p:spPr>
        <p:txBody>
          <a:bodyPr>
            <a:normAutofit fontScale="92500"/>
          </a:bodyPr>
          <a:lstStyle/>
          <a:p>
            <a:r>
              <a:rPr lang="fr-FR" dirty="0">
                <a:latin typeface="Avenir Book" panose="02000503020000020003" pitchFamily="2" charset="0"/>
              </a:rPr>
              <a:t>Que se passe-t-il lorsque vous pouvez simplement rationaliser le fait d'être du côté de la multitude qui préfère recevoir la faveur des hommes, mais que la conscience appelle à un meilleur choix ?</a:t>
            </a:r>
          </a:p>
          <a:p>
            <a:pPr marL="0" indent="0">
              <a:lnSpc>
                <a:spcPct val="100000"/>
              </a:lnSpc>
              <a:spcBef>
                <a:spcPts val="0"/>
              </a:spcBef>
              <a:spcAft>
                <a:spcPts val="600"/>
              </a:spcAft>
              <a:buNone/>
            </a:pPr>
            <a:endParaRPr lang="en-US" dirty="0"/>
          </a:p>
          <a:p>
            <a:r>
              <a:rPr lang="fr-FR" dirty="0">
                <a:latin typeface="Avenir Book" panose="02000503020000020003" pitchFamily="2" charset="0"/>
              </a:rPr>
              <a:t>Que se passe-t-il lorsque le fait de défendre ce qui est droit est le </a:t>
            </a:r>
            <a:r>
              <a:rPr lang="fr-FR" i="1" dirty="0">
                <a:latin typeface="Avenir Book" panose="02000503020000020003" pitchFamily="2" charset="0"/>
              </a:rPr>
              <a:t>seul</a:t>
            </a:r>
            <a:r>
              <a:rPr lang="fr-FR" dirty="0">
                <a:latin typeface="Avenir Book" panose="02000503020000020003" pitchFamily="2" charset="0"/>
              </a:rPr>
              <a:t> test de la foi ?</a:t>
            </a:r>
          </a:p>
        </p:txBody>
      </p:sp>
      <p:pic>
        <p:nvPicPr>
          <p:cNvPr id="6" name="Imagem 5" descr="Forma&#10;&#10;Descrição gerada automaticamente">
            <a:extLst>
              <a:ext uri="{FF2B5EF4-FFF2-40B4-BE49-F238E27FC236}">
                <a16:creationId xmlns:a16="http://schemas.microsoft.com/office/drawing/2014/main" id="{CDEF66A2-2C64-4805-AA79-DA0D87E44E91}"/>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5873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15FF23-4A2C-574F-9B21-27029FCB44DD}"/>
              </a:ext>
            </a:extLst>
          </p:cNvPr>
          <p:cNvSpPr>
            <a:spLocks noGrp="1"/>
          </p:cNvSpPr>
          <p:nvPr>
            <p:ph type="title"/>
          </p:nvPr>
        </p:nvSpPr>
        <p:spPr>
          <a:xfrm>
            <a:off x="193139" y="679789"/>
            <a:ext cx="4368602" cy="1956841"/>
          </a:xfrm>
        </p:spPr>
        <p:txBody>
          <a:bodyPr anchor="b">
            <a:normAutofit/>
          </a:bodyPr>
          <a:lstStyle/>
          <a:p>
            <a:pPr algn="ctr"/>
            <a:r>
              <a:rPr lang="fr-FR" sz="4000" b="1" dirty="0">
                <a:latin typeface="Avenir Next" panose="020B0503020202020204" pitchFamily="34" charset="0"/>
              </a:rPr>
              <a:t>NOTRE </a:t>
            </a:r>
            <a:r>
              <a:rPr lang="fr-FR" sz="4000" b="1" dirty="0">
                <a:solidFill>
                  <a:schemeClr val="accent6">
                    <a:lumMod val="50000"/>
                  </a:schemeClr>
                </a:solidFill>
                <a:latin typeface="Avenir Next" panose="020B0503020202020204" pitchFamily="34" charset="0"/>
              </a:rPr>
              <a:t>PRIÈRE</a:t>
            </a:r>
          </a:p>
        </p:txBody>
      </p:sp>
      <p:sp>
        <p:nvSpPr>
          <p:cNvPr id="1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6AA79E-7E44-F44D-A21C-33BBEF08AD55}"/>
              </a:ext>
            </a:extLst>
          </p:cNvPr>
          <p:cNvSpPr>
            <a:spLocks noGrp="1"/>
          </p:cNvSpPr>
          <p:nvPr>
            <p:ph idx="1"/>
          </p:nvPr>
        </p:nvSpPr>
        <p:spPr>
          <a:xfrm>
            <a:off x="454104" y="2841902"/>
            <a:ext cx="4243589" cy="3837867"/>
          </a:xfrm>
        </p:spPr>
        <p:txBody>
          <a:bodyPr>
            <a:normAutofit/>
          </a:bodyPr>
          <a:lstStyle/>
          <a:p>
            <a:pPr marL="0" indent="0">
              <a:buNone/>
            </a:pPr>
            <a:r>
              <a:rPr lang="fr-FR" dirty="0">
                <a:latin typeface="Avenir Book" panose="02000503020000020003" pitchFamily="2" charset="0"/>
              </a:rPr>
              <a:t>« Père, enseigne-moi Tes voies de justice et fais en sorte que Ton esprit ouvre mes yeux afin que je puisse comprendre Ta volonté pour ma vie, au nom de Jésus. Amen. »</a:t>
            </a:r>
          </a:p>
          <a:p>
            <a:pPr marL="0" indent="0" algn="ctr">
              <a:lnSpc>
                <a:spcPct val="100000"/>
              </a:lnSpc>
              <a:buNone/>
            </a:pPr>
            <a:endParaRPr lang="en-US" sz="3200" dirty="0"/>
          </a:p>
        </p:txBody>
      </p:sp>
      <p:pic>
        <p:nvPicPr>
          <p:cNvPr id="10" name="Picture 2" descr="green plant on white book page">
            <a:extLst>
              <a:ext uri="{FF2B5EF4-FFF2-40B4-BE49-F238E27FC236}">
                <a16:creationId xmlns:a16="http://schemas.microsoft.com/office/drawing/2014/main" id="{6F24BC6C-8FA6-6B4B-8A1E-127AB995408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pic>
        <p:nvPicPr>
          <p:cNvPr id="7" name="Imagem 6" descr="Forma&#10;&#10;Descrição gerada automaticamente">
            <a:extLst>
              <a:ext uri="{FF2B5EF4-FFF2-40B4-BE49-F238E27FC236}">
                <a16:creationId xmlns:a16="http://schemas.microsoft.com/office/drawing/2014/main" id="{4964E031-437E-42CB-B9C3-E3F13B1C5A64}"/>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0051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open book on white surface">
            <a:extLst>
              <a:ext uri="{FF2B5EF4-FFF2-40B4-BE49-F238E27FC236}">
                <a16:creationId xmlns:a16="http://schemas.microsoft.com/office/drawing/2014/main" id="{205381B0-ACC3-FC44-9CC0-1F3D92A9DF3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105750A-7D6D-934F-BA53-ED9CD26607A7}"/>
              </a:ext>
            </a:extLst>
          </p:cNvPr>
          <p:cNvSpPr>
            <a:spLocks noGrp="1"/>
          </p:cNvSpPr>
          <p:nvPr>
            <p:ph idx="1"/>
          </p:nvPr>
        </p:nvSpPr>
        <p:spPr>
          <a:xfrm>
            <a:off x="6752492" y="576961"/>
            <a:ext cx="3596466" cy="5823719"/>
          </a:xfrm>
        </p:spPr>
        <p:txBody>
          <a:bodyPr>
            <a:normAutofit fontScale="92500"/>
          </a:bodyPr>
          <a:lstStyle/>
          <a:p>
            <a:pPr marL="0" indent="0" algn="r">
              <a:lnSpc>
                <a:spcPct val="100000"/>
              </a:lnSpc>
              <a:buNone/>
            </a:pPr>
            <a:r>
              <a:rPr lang="fr-FR" dirty="0">
                <a:latin typeface="Avenir Book" panose="02000503020000020003" pitchFamily="2" charset="0"/>
              </a:rPr>
              <a:t>« Le roi d'Égypte parla aux sage-femmes des Hébreux, dont l'une s'appelait </a:t>
            </a:r>
            <a:r>
              <a:rPr lang="fr-FR" b="1" dirty="0" err="1">
                <a:latin typeface="Avenir Book" panose="02000503020000020003" pitchFamily="2" charset="0"/>
              </a:rPr>
              <a:t>Chifra</a:t>
            </a:r>
            <a:r>
              <a:rPr lang="fr-FR" dirty="0">
                <a:latin typeface="Avenir Book" panose="02000503020000020003" pitchFamily="2" charset="0"/>
              </a:rPr>
              <a:t> et l'autre </a:t>
            </a:r>
            <a:r>
              <a:rPr lang="fr-FR" b="1" dirty="0" err="1">
                <a:latin typeface="Avenir Book" panose="02000503020000020003" pitchFamily="2" charset="0"/>
              </a:rPr>
              <a:t>Poua</a:t>
            </a:r>
            <a:r>
              <a:rPr lang="fr-FR" dirty="0">
                <a:latin typeface="Avenir Book" panose="02000503020000020003" pitchFamily="2" charset="0"/>
              </a:rPr>
              <a:t>, et il dit : « Quand vous aiderez les femmes des Hébreux à accoucher, regardez bien l’enfant qui naît, si c'est un fils, vous le tuerez ; mais si c'est une fille, elle vivra » </a:t>
            </a:r>
          </a:p>
          <a:p>
            <a:pPr marL="0" indent="0" algn="r">
              <a:lnSpc>
                <a:spcPct val="100000"/>
              </a:lnSpc>
              <a:buNone/>
            </a:pPr>
            <a:r>
              <a:rPr lang="en-US" sz="2200" dirty="0"/>
              <a:t>Exode 1:15,16</a:t>
            </a:r>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3F9DA6A0-3499-4B57-9563-1A86F781EFA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28521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A person sitting at a desk&#10;&#10;Description automatically generated with low confidence">
            <a:extLst>
              <a:ext uri="{FF2B5EF4-FFF2-40B4-BE49-F238E27FC236}">
                <a16:creationId xmlns:a16="http://schemas.microsoft.com/office/drawing/2014/main" id="{00007A15-3C3A-9B4C-A7EF-BA33B02C1D1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6C6D4F5-A8CC-354B-9EF4-0338BBF493AC}"/>
              </a:ext>
            </a:extLst>
          </p:cNvPr>
          <p:cNvSpPr>
            <a:spLocks noGrp="1"/>
          </p:cNvSpPr>
          <p:nvPr>
            <p:ph idx="1"/>
          </p:nvPr>
        </p:nvSpPr>
        <p:spPr>
          <a:xfrm>
            <a:off x="6417734" y="1379350"/>
            <a:ext cx="3862857" cy="4988112"/>
          </a:xfrm>
        </p:spPr>
        <p:txBody>
          <a:bodyPr>
            <a:normAutofit/>
          </a:bodyPr>
          <a:lstStyle/>
          <a:p>
            <a:pPr marL="0" indent="0" algn="ctr">
              <a:lnSpc>
                <a:spcPct val="100000"/>
              </a:lnSpc>
              <a:buNone/>
            </a:pPr>
            <a:r>
              <a:rPr lang="fr-FR" dirty="0">
                <a:latin typeface="Avenir Book" panose="02000503020000020003" pitchFamily="2" charset="0"/>
              </a:rPr>
              <a:t>« </a:t>
            </a:r>
            <a:r>
              <a:rPr lang="fr-FR" b="1" dirty="0">
                <a:latin typeface="Avenir Book" panose="02000503020000020003" pitchFamily="2" charset="0"/>
              </a:rPr>
              <a:t>Satan était le moteur</a:t>
            </a:r>
            <a:r>
              <a:rPr lang="fr-FR" dirty="0">
                <a:latin typeface="Avenir Book" panose="02000503020000020003" pitchFamily="2" charset="0"/>
              </a:rPr>
              <a:t> de cette affaire. Il savait qu'un libérateur devait être suscité parmi les Israélites ; et en amenant le roi à détruire leurs enfants, </a:t>
            </a:r>
            <a:r>
              <a:rPr lang="fr-FR" b="1" dirty="0">
                <a:latin typeface="Avenir Book" panose="02000503020000020003" pitchFamily="2" charset="0"/>
              </a:rPr>
              <a:t>il espérait faire échouer le dessein divin</a:t>
            </a:r>
            <a:r>
              <a:rPr lang="fr-FR" dirty="0">
                <a:latin typeface="Avenir Book" panose="02000503020000020003" pitchFamily="2" charset="0"/>
              </a:rPr>
              <a:t>.» </a:t>
            </a:r>
          </a:p>
          <a:p>
            <a:pPr marL="0" indent="0" algn="ctr">
              <a:lnSpc>
                <a:spcPct val="100000"/>
              </a:lnSpc>
              <a:buNone/>
            </a:pPr>
            <a:r>
              <a:rPr lang="en-US" sz="1800" dirty="0">
                <a:latin typeface="Avenir Book" panose="02000503020000020003" pitchFamily="2" charset="0"/>
              </a:rPr>
              <a:t>(</a:t>
            </a:r>
            <a:r>
              <a:rPr lang="fr-FR" sz="1800" dirty="0">
                <a:latin typeface="Avenir Book" panose="02000503020000020003" pitchFamily="2" charset="0"/>
              </a:rPr>
              <a:t>Patriarches et Prophètes</a:t>
            </a:r>
            <a:r>
              <a:rPr lang="en-US" sz="1800" i="1" dirty="0">
                <a:latin typeface="Avenir Book" panose="02000503020000020003" pitchFamily="2" charset="0"/>
              </a:rPr>
              <a:t>,</a:t>
            </a:r>
            <a:r>
              <a:rPr lang="en-US" sz="1800" dirty="0">
                <a:latin typeface="Avenir Book" panose="02000503020000020003" pitchFamily="2" charset="0"/>
              </a:rPr>
              <a:t> 242.1). </a:t>
            </a:r>
          </a:p>
          <a:p>
            <a:pPr marL="0" indent="0" algn="ctr">
              <a:lnSpc>
                <a:spcPct val="100000"/>
              </a:lnSpc>
              <a:buNone/>
            </a:pPr>
            <a:endParaRPr lang="en-US" dirty="0"/>
          </a:p>
        </p:txBody>
      </p:sp>
      <p:pic>
        <p:nvPicPr>
          <p:cNvPr id="4" name="Imagem 3" descr="Forma&#10;&#10;Descrição gerada automaticamente">
            <a:extLst>
              <a:ext uri="{FF2B5EF4-FFF2-40B4-BE49-F238E27FC236}">
                <a16:creationId xmlns:a16="http://schemas.microsoft.com/office/drawing/2014/main" id="{E82F944C-245D-4428-907B-52EC17A5CC0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34249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4FC5-3885-C744-B30E-74FCF2667781}"/>
              </a:ext>
            </a:extLst>
          </p:cNvPr>
          <p:cNvSpPr>
            <a:spLocks noGrp="1"/>
          </p:cNvSpPr>
          <p:nvPr>
            <p:ph type="title"/>
          </p:nvPr>
        </p:nvSpPr>
        <p:spPr>
          <a:xfrm>
            <a:off x="4777030" y="791306"/>
            <a:ext cx="5767444" cy="1286160"/>
          </a:xfrm>
        </p:spPr>
        <p:txBody>
          <a:bodyPr anchor="b">
            <a:normAutofit/>
          </a:bodyPr>
          <a:lstStyle/>
          <a:p>
            <a:r>
              <a:rPr lang="en-US" sz="2800" b="1" dirty="0">
                <a:latin typeface="Avenir Next" panose="020B0503020202020204" pitchFamily="34" charset="0"/>
              </a:rPr>
              <a:t>1. </a:t>
            </a:r>
            <a:r>
              <a:rPr lang="en-US" sz="2400" b="1" dirty="0">
                <a:latin typeface="Avenir Next" panose="020B0503020202020204" pitchFamily="34" charset="0"/>
              </a:rPr>
              <a:t>ELLES </a:t>
            </a:r>
            <a:r>
              <a:rPr lang="fr-FR" sz="2400" b="1" dirty="0">
                <a:solidFill>
                  <a:schemeClr val="accent6">
                    <a:lumMod val="50000"/>
                  </a:schemeClr>
                </a:solidFill>
                <a:latin typeface="Avenir Next" panose="020B0503020202020204" pitchFamily="34" charset="0"/>
              </a:rPr>
              <a:t>CRAIGNAIENT LE SEIGNEUR </a:t>
            </a:r>
            <a:endParaRPr lang="en-US" sz="2400" b="1" dirty="0">
              <a:solidFill>
                <a:schemeClr val="accent6">
                  <a:lumMod val="50000"/>
                </a:schemeClr>
              </a:solidFill>
              <a:latin typeface="Avenir Next" panose="020B0503020202020204" pitchFamily="34" charset="0"/>
            </a:endParaRPr>
          </a:p>
        </p:txBody>
      </p:sp>
      <p:sp>
        <p:nvSpPr>
          <p:cNvPr id="3" name="Content Placeholder 2">
            <a:extLst>
              <a:ext uri="{FF2B5EF4-FFF2-40B4-BE49-F238E27FC236}">
                <a16:creationId xmlns:a16="http://schemas.microsoft.com/office/drawing/2014/main" id="{55FD0389-A30C-C543-B5BB-3BAEDC951D2F}"/>
              </a:ext>
            </a:extLst>
          </p:cNvPr>
          <p:cNvSpPr>
            <a:spLocks noGrp="1"/>
          </p:cNvSpPr>
          <p:nvPr>
            <p:ph idx="1"/>
          </p:nvPr>
        </p:nvSpPr>
        <p:spPr>
          <a:xfrm>
            <a:off x="5362414" y="2670874"/>
            <a:ext cx="5037818" cy="3032502"/>
          </a:xfrm>
        </p:spPr>
        <p:txBody>
          <a:bodyPr>
            <a:normAutofit/>
          </a:bodyPr>
          <a:lstStyle/>
          <a:p>
            <a:pPr marL="0" indent="0" algn="ctr">
              <a:lnSpc>
                <a:spcPct val="100000"/>
              </a:lnSpc>
              <a:buNone/>
            </a:pPr>
            <a:r>
              <a:rPr lang="fr-FR" dirty="0">
                <a:latin typeface="Avenir Book" panose="02000503020000020003" pitchFamily="2" charset="0"/>
              </a:rPr>
              <a:t>« Les sage-femmes craignirent Dieu et ne firent pas ce que le roi d'Égypte leur avait ordonné, mais elles laissèrent vivre les bébés garçons. » </a:t>
            </a:r>
          </a:p>
          <a:p>
            <a:pPr marL="0" indent="0" algn="ctr">
              <a:lnSpc>
                <a:spcPct val="100000"/>
              </a:lnSpc>
              <a:buNone/>
            </a:pPr>
            <a:r>
              <a:rPr lang="en-US" sz="2000" dirty="0"/>
              <a:t>Exode 1:17</a:t>
            </a:r>
          </a:p>
        </p:txBody>
      </p:sp>
      <p:pic>
        <p:nvPicPr>
          <p:cNvPr id="4" name="Picture 2" descr="green plant on white book page">
            <a:extLst>
              <a:ext uri="{FF2B5EF4-FFF2-40B4-BE49-F238E27FC236}">
                <a16:creationId xmlns:a16="http://schemas.microsoft.com/office/drawing/2014/main" id="{9F222C73-50A4-EE41-8602-BD7AE77B621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7211715D-4B85-4C70-A862-9536F411064D}"/>
              </a:ext>
            </a:extLst>
          </p:cNvPr>
          <p:cNvPicPr>
            <a:picLocks noChangeAspect="1"/>
          </p:cNvPicPr>
          <p:nvPr/>
        </p:nvPicPr>
        <p:blipFill>
          <a:blip r:embed="rId4"/>
          <a:stretch>
            <a:fillRect/>
          </a:stretch>
        </p:blipFill>
        <p:spPr>
          <a:xfrm>
            <a:off x="10544474" y="0"/>
            <a:ext cx="1691640" cy="6858000"/>
          </a:xfrm>
          <a:prstGeom prst="rect">
            <a:avLst/>
          </a:prstGeom>
        </p:spPr>
      </p:pic>
    </p:spTree>
    <p:extLst>
      <p:ext uri="{BB962C8B-B14F-4D97-AF65-F5344CB8AC3E}">
        <p14:creationId xmlns:p14="http://schemas.microsoft.com/office/powerpoint/2010/main" val="181019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3D3B-5EB9-C545-9418-1B0B52A33EDE}"/>
              </a:ext>
            </a:extLst>
          </p:cNvPr>
          <p:cNvSpPr>
            <a:spLocks noGrp="1"/>
          </p:cNvSpPr>
          <p:nvPr>
            <p:ph idx="1"/>
          </p:nvPr>
        </p:nvSpPr>
        <p:spPr>
          <a:xfrm>
            <a:off x="4967826" y="1169466"/>
            <a:ext cx="5200299" cy="4957868"/>
          </a:xfrm>
        </p:spPr>
        <p:txBody>
          <a:bodyPr>
            <a:noAutofit/>
          </a:bodyPr>
          <a:lstStyle/>
          <a:p>
            <a:pPr>
              <a:lnSpc>
                <a:spcPct val="100000"/>
              </a:lnSpc>
            </a:pPr>
            <a:r>
              <a:rPr lang="fr-FR" dirty="0">
                <a:latin typeface="Avenir Book" panose="02000503020000020003" pitchFamily="2" charset="0"/>
              </a:rPr>
              <a:t>Proverbes 8:13 nous dit : « La crainte de l'Éternel, c'est de haïr le mal ; Je hais l'orgueil, l'arrogance, les mauvaises actions et les paroles pleines de méchanceté. » </a:t>
            </a:r>
          </a:p>
          <a:p>
            <a:pPr>
              <a:lnSpc>
                <a:spcPct val="100000"/>
              </a:lnSpc>
            </a:pPr>
            <a:r>
              <a:rPr lang="fr-FR" dirty="0">
                <a:latin typeface="Avenir Book" panose="02000503020000020003" pitchFamily="2" charset="0"/>
              </a:rPr>
              <a:t>« Le charme est trompeur, et la beauté est vaine, mais une femme qui craint l'Éternel sera louée. » Proverbes </a:t>
            </a:r>
            <a:r>
              <a:rPr lang="en-US" dirty="0">
                <a:latin typeface="Avenir Book" panose="02000503020000020003" pitchFamily="2" charset="0"/>
              </a:rPr>
              <a:t>31:30</a:t>
            </a:r>
          </a:p>
          <a:p>
            <a:pPr>
              <a:lnSpc>
                <a:spcPct val="100000"/>
              </a:lnSpc>
            </a:pPr>
            <a:endParaRPr lang="en-US" dirty="0"/>
          </a:p>
        </p:txBody>
      </p:sp>
      <p:pic>
        <p:nvPicPr>
          <p:cNvPr id="6" name="Picture 2" descr="open book on white surface">
            <a:extLst>
              <a:ext uri="{FF2B5EF4-FFF2-40B4-BE49-F238E27FC236}">
                <a16:creationId xmlns:a16="http://schemas.microsoft.com/office/drawing/2014/main" id="{B4EB0079-489F-6241-9E08-E7F3A77A471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779D0743-C747-4CBE-ABEB-5B4C9D7E9E69}"/>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5623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1127</Words>
  <Application>Microsoft Macintosh PowerPoint</Application>
  <PresentationFormat>Grand écran</PresentationFormat>
  <Paragraphs>82</Paragraphs>
  <Slides>22</Slides>
  <Notes>22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Avenir Book</vt:lpstr>
      <vt:lpstr>Avenir Next</vt:lpstr>
      <vt:lpstr>Calibri</vt:lpstr>
      <vt:lpstr>Calibri Light</vt:lpstr>
      <vt:lpstr>Castellar</vt:lpstr>
      <vt:lpstr>Office Theme</vt:lpstr>
      <vt:lpstr>Présentation PowerPoint</vt:lpstr>
      <vt:lpstr>DICTIONNAIRE CAMBRIDGE</vt:lpstr>
      <vt:lpstr>Présentation PowerPoint</vt:lpstr>
      <vt:lpstr>Présentation PowerPoint</vt:lpstr>
      <vt:lpstr>NOTRE PRIÈRE</vt:lpstr>
      <vt:lpstr>Présentation PowerPoint</vt:lpstr>
      <vt:lpstr>Présentation PowerPoint</vt:lpstr>
      <vt:lpstr>1. ELLES CRAIGNAIENT LE SEIGNEUR </vt:lpstr>
      <vt:lpstr>Présentation PowerPoint</vt:lpstr>
      <vt:lpstr>2. ELLES ONT GÉRÉ LA SITUATION AVEC SAGESSE</vt:lpstr>
      <vt:lpstr>Présentation PowerPoint</vt:lpstr>
      <vt:lpstr>Présentation PowerPoint</vt:lpstr>
      <vt:lpstr>3. ELLES ONT CHOISI D’OBEIR À DIEU PLUTÔT QU’AUX HOMMES</vt:lpstr>
      <vt:lpstr>4. ELLES SE SONT OPPOSÉES À L’INJUSTICE ET ONT DÉFENDU LES PERSONNES SANS DÉFENSE</vt:lpstr>
      <vt:lpstr>Présentation PowerPoint</vt:lpstr>
      <vt:lpstr>5. LEUR FIDELITÉ A SAUVÉ LE PEUPLE HÉBREUX</vt:lpstr>
      <vt:lpstr>Présentation PowerPoint</vt:lpstr>
      <vt:lpstr>6. DIEU A RECOMPENSÉ  LEUR FIDELITÉ</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HEROINES OF FAITHFULNESS</dc:title>
  <dc:creator>Raquel Arrais</dc:creator>
  <cp:lastModifiedBy>Oana TIMOFTE-SIRBU</cp:lastModifiedBy>
  <cp:revision>44</cp:revision>
  <dcterms:created xsi:type="dcterms:W3CDTF">2022-02-10T04:59:19Z</dcterms:created>
  <dcterms:modified xsi:type="dcterms:W3CDTF">2022-04-18T08:32:47Z</dcterms:modified>
</cp:coreProperties>
</file>