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3" r:id="rId7"/>
    <p:sldId id="264" r:id="rId8"/>
    <p:sldId id="265" r:id="rId9"/>
    <p:sldId id="260" r:id="rId10"/>
    <p:sldId id="282" r:id="rId11"/>
    <p:sldId id="266" r:id="rId12"/>
    <p:sldId id="267" r:id="rId13"/>
    <p:sldId id="283" r:id="rId14"/>
    <p:sldId id="268" r:id="rId15"/>
    <p:sldId id="269" r:id="rId16"/>
    <p:sldId id="270" r:id="rId17"/>
    <p:sldId id="271" r:id="rId18"/>
    <p:sldId id="272" r:id="rId19"/>
    <p:sldId id="273" r:id="rId20"/>
    <p:sldId id="274" r:id="rId21"/>
    <p:sldId id="284" r:id="rId22"/>
    <p:sldId id="275" r:id="rId23"/>
    <p:sldId id="276" r:id="rId24"/>
    <p:sldId id="277" r:id="rId25"/>
    <p:sldId id="278" r:id="rId26"/>
    <p:sldId id="279" r:id="rId27"/>
    <p:sldId id="280" r:id="rId28"/>
    <p:sldId id="281" r:id="rId2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2221"/>
    <a:srgbClr val="666377"/>
    <a:srgbClr val="0F3600"/>
    <a:srgbClr val="043449"/>
    <a:srgbClr val="5E6373"/>
    <a:srgbClr val="A8B1AA"/>
    <a:srgbClr val="A1646A"/>
    <a:srgbClr val="DE8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DD4948-6C0F-BA44-8692-CA7E267FD196}" v="17" dt="2026-04-06T21:23:41.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758" autoAdjust="0"/>
    <p:restoredTop sz="94660"/>
  </p:normalViewPr>
  <p:slideViewPr>
    <p:cSldViewPr snapToGrid="0">
      <p:cViewPr varScale="1">
        <p:scale>
          <a:sx n="106" d="100"/>
          <a:sy n="106" d="100"/>
        </p:scale>
        <p:origin x="20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7BC76-B972-F2A6-576C-B4EA2A7895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a:extLst>
              <a:ext uri="{FF2B5EF4-FFF2-40B4-BE49-F238E27FC236}">
                <a16:creationId xmlns:a16="http://schemas.microsoft.com/office/drawing/2014/main" id="{5468E9E5-3E59-2CE5-3152-A1F16A0E1C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a:extLst>
              <a:ext uri="{FF2B5EF4-FFF2-40B4-BE49-F238E27FC236}">
                <a16:creationId xmlns:a16="http://schemas.microsoft.com/office/drawing/2014/main" id="{03C55046-9A0B-D774-C6B9-E637A39F2CD2}"/>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72188F71-DD25-EE01-6850-CEECB11B379A}"/>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50919CE2-749A-5BF4-2CAB-F9D9BD689DE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2787920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4063B-EB39-76DA-A051-D8FAC906E7A8}"/>
              </a:ext>
            </a:extLst>
          </p:cNvPr>
          <p:cNvSpPr>
            <a:spLocks noGrp="1"/>
          </p:cNvSpPr>
          <p:nvPr>
            <p:ph type="title"/>
          </p:nvPr>
        </p:nvSpPr>
        <p:spPr/>
        <p:txBody>
          <a:bodyPr/>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DCDB1E51-8895-7952-069C-D7867E9B2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E8BF3769-856D-F0B3-BF0A-15A23EF159F6}"/>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1C26EBE0-15FD-C626-31D6-058E070C6F84}"/>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437EACBD-467D-FBF8-B2C5-D1CE5434D6BE}"/>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74161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84DB61-4D2B-68CF-742E-5A2105D9B9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a:extLst>
              <a:ext uri="{FF2B5EF4-FFF2-40B4-BE49-F238E27FC236}">
                <a16:creationId xmlns:a16="http://schemas.microsoft.com/office/drawing/2014/main" id="{BB04C7BC-EC4F-357D-939C-4A83A618DB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72032C4-7D52-32CD-51D7-5C3BD443D290}"/>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59C1571C-4BA8-67BD-6E9C-DA74F3E173F6}"/>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33083481-9B41-1C55-288F-43E0117E49D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86608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A3A22-CFF4-4FD7-0D01-6EE68517A311}"/>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BBFB49A3-DFA0-9882-CD99-538989B73B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2D8EB6CB-FDB0-56FF-A250-1015EC61942E}"/>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918FBB6D-B890-5AE4-3B14-2A4C6A6DF858}"/>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A8DE9148-B801-AC1D-E9B3-870EFF6B567A}"/>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34789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52DC4-092C-0B67-3BBC-AFDDA87D53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a:extLst>
              <a:ext uri="{FF2B5EF4-FFF2-40B4-BE49-F238E27FC236}">
                <a16:creationId xmlns:a16="http://schemas.microsoft.com/office/drawing/2014/main" id="{6431B5A0-6594-0923-4A2D-2DDD6C7137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0695A1-481B-1E79-2E31-36E387D498CF}"/>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E12B2A26-D894-5162-8BAD-06D00A3D47EB}"/>
              </a:ext>
            </a:extLst>
          </p:cNvPr>
          <p:cNvSpPr>
            <a:spLocks noGrp="1"/>
          </p:cNvSpPr>
          <p:nvPr>
            <p:ph type="ftr" sz="quarter" idx="11"/>
          </p:nvPr>
        </p:nvSpPr>
        <p:spPr/>
        <p:txBody>
          <a:bodyPr/>
          <a:lstStyle/>
          <a:p>
            <a:endParaRPr lang="pt-BR"/>
          </a:p>
        </p:txBody>
      </p:sp>
      <p:sp>
        <p:nvSpPr>
          <p:cNvPr id="6" name="Slide Number Placeholder 5">
            <a:extLst>
              <a:ext uri="{FF2B5EF4-FFF2-40B4-BE49-F238E27FC236}">
                <a16:creationId xmlns:a16="http://schemas.microsoft.com/office/drawing/2014/main" id="{72D9580A-6AF6-2F2D-E30F-FC3EE8F0783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662867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CF7AA-B3FD-79B1-6AE2-3B064842C9EF}"/>
              </a:ext>
            </a:extLst>
          </p:cNvPr>
          <p:cNvSpPr>
            <a:spLocks noGrp="1"/>
          </p:cNvSpPr>
          <p:nvPr>
            <p:ph type="title"/>
          </p:nvPr>
        </p:nvSpPr>
        <p:spPr/>
        <p:txBody>
          <a:bodyPr/>
          <a:lstStyle/>
          <a:p>
            <a:r>
              <a:rPr lang="en-US"/>
              <a:t>Click to edit Master title style</a:t>
            </a:r>
            <a:endParaRPr lang="pt-BR"/>
          </a:p>
        </p:txBody>
      </p:sp>
      <p:sp>
        <p:nvSpPr>
          <p:cNvPr id="3" name="Content Placeholder 2">
            <a:extLst>
              <a:ext uri="{FF2B5EF4-FFF2-40B4-BE49-F238E27FC236}">
                <a16:creationId xmlns:a16="http://schemas.microsoft.com/office/drawing/2014/main" id="{5DB705DF-4D6A-0CF5-F9B8-23F3D0FB4F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a:extLst>
              <a:ext uri="{FF2B5EF4-FFF2-40B4-BE49-F238E27FC236}">
                <a16:creationId xmlns:a16="http://schemas.microsoft.com/office/drawing/2014/main" id="{C29C15D0-5599-0240-1BD5-801CC578E8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a:extLst>
              <a:ext uri="{FF2B5EF4-FFF2-40B4-BE49-F238E27FC236}">
                <a16:creationId xmlns:a16="http://schemas.microsoft.com/office/drawing/2014/main" id="{D81AD005-3CCE-AF19-FF1B-7F29C499C4D8}"/>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CFED1DED-B187-C2EE-DDEF-28CDB740326A}"/>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A3BD4A4-D064-B5E9-DDBC-5E25E045FC2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74163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4A74-C41A-1F71-1477-CA09AEF6C211}"/>
              </a:ext>
            </a:extLst>
          </p:cNvPr>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a:extLst>
              <a:ext uri="{FF2B5EF4-FFF2-40B4-BE49-F238E27FC236}">
                <a16:creationId xmlns:a16="http://schemas.microsoft.com/office/drawing/2014/main" id="{7EEFCE21-9169-0F94-410E-B938AEADF3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CB15C6-473E-7784-23D3-B6ED2DE9B9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a:extLst>
              <a:ext uri="{FF2B5EF4-FFF2-40B4-BE49-F238E27FC236}">
                <a16:creationId xmlns:a16="http://schemas.microsoft.com/office/drawing/2014/main" id="{CD5864F0-E273-1F16-F0EB-B9F1B83158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4FF94E-0507-5E82-2BCF-7377114B17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a:extLst>
              <a:ext uri="{FF2B5EF4-FFF2-40B4-BE49-F238E27FC236}">
                <a16:creationId xmlns:a16="http://schemas.microsoft.com/office/drawing/2014/main" id="{BAFA44A3-0114-DDA4-9EF0-87E91D2A6F8B}"/>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8" name="Footer Placeholder 7">
            <a:extLst>
              <a:ext uri="{FF2B5EF4-FFF2-40B4-BE49-F238E27FC236}">
                <a16:creationId xmlns:a16="http://schemas.microsoft.com/office/drawing/2014/main" id="{60377783-660C-D39E-D2D0-6BF98D151D49}"/>
              </a:ext>
            </a:extLst>
          </p:cNvPr>
          <p:cNvSpPr>
            <a:spLocks noGrp="1"/>
          </p:cNvSpPr>
          <p:nvPr>
            <p:ph type="ftr" sz="quarter" idx="11"/>
          </p:nvPr>
        </p:nvSpPr>
        <p:spPr/>
        <p:txBody>
          <a:bodyPr/>
          <a:lstStyle/>
          <a:p>
            <a:endParaRPr lang="pt-BR"/>
          </a:p>
        </p:txBody>
      </p:sp>
      <p:sp>
        <p:nvSpPr>
          <p:cNvPr id="9" name="Slide Number Placeholder 8">
            <a:extLst>
              <a:ext uri="{FF2B5EF4-FFF2-40B4-BE49-F238E27FC236}">
                <a16:creationId xmlns:a16="http://schemas.microsoft.com/office/drawing/2014/main" id="{1AEF9AA5-8E4F-F7CD-33E9-B7794BBA18AB}"/>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71910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9312F-4DAF-FAE5-4AAB-39B9691CECF2}"/>
              </a:ext>
            </a:extLst>
          </p:cNvPr>
          <p:cNvSpPr>
            <a:spLocks noGrp="1"/>
          </p:cNvSpPr>
          <p:nvPr>
            <p:ph type="title"/>
          </p:nvPr>
        </p:nvSpPr>
        <p:spPr/>
        <p:txBody>
          <a:bodyPr/>
          <a:lstStyle/>
          <a:p>
            <a:r>
              <a:rPr lang="en-US"/>
              <a:t>Click to edit Master title style</a:t>
            </a:r>
            <a:endParaRPr lang="pt-BR"/>
          </a:p>
        </p:txBody>
      </p:sp>
      <p:sp>
        <p:nvSpPr>
          <p:cNvPr id="3" name="Date Placeholder 2">
            <a:extLst>
              <a:ext uri="{FF2B5EF4-FFF2-40B4-BE49-F238E27FC236}">
                <a16:creationId xmlns:a16="http://schemas.microsoft.com/office/drawing/2014/main" id="{8DB131BF-B9FF-7C84-D45F-474D76123A72}"/>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4" name="Footer Placeholder 3">
            <a:extLst>
              <a:ext uri="{FF2B5EF4-FFF2-40B4-BE49-F238E27FC236}">
                <a16:creationId xmlns:a16="http://schemas.microsoft.com/office/drawing/2014/main" id="{729417E3-436F-2E84-921B-74484C528703}"/>
              </a:ext>
            </a:extLst>
          </p:cNvPr>
          <p:cNvSpPr>
            <a:spLocks noGrp="1"/>
          </p:cNvSpPr>
          <p:nvPr>
            <p:ph type="ftr" sz="quarter" idx="11"/>
          </p:nvPr>
        </p:nvSpPr>
        <p:spPr/>
        <p:txBody>
          <a:bodyPr/>
          <a:lstStyle/>
          <a:p>
            <a:endParaRPr lang="pt-BR"/>
          </a:p>
        </p:txBody>
      </p:sp>
      <p:sp>
        <p:nvSpPr>
          <p:cNvPr id="5" name="Slide Number Placeholder 4">
            <a:extLst>
              <a:ext uri="{FF2B5EF4-FFF2-40B4-BE49-F238E27FC236}">
                <a16:creationId xmlns:a16="http://schemas.microsoft.com/office/drawing/2014/main" id="{639EE9F0-1DBC-F573-E2B8-CE20062EB810}"/>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406744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5B57E-F04B-3079-73B8-0639DE6038AF}"/>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3" name="Footer Placeholder 2">
            <a:extLst>
              <a:ext uri="{FF2B5EF4-FFF2-40B4-BE49-F238E27FC236}">
                <a16:creationId xmlns:a16="http://schemas.microsoft.com/office/drawing/2014/main" id="{E403B380-ACEB-CD8B-67A4-2F1E1BBF8529}"/>
              </a:ext>
            </a:extLst>
          </p:cNvPr>
          <p:cNvSpPr>
            <a:spLocks noGrp="1"/>
          </p:cNvSpPr>
          <p:nvPr>
            <p:ph type="ftr" sz="quarter" idx="11"/>
          </p:nvPr>
        </p:nvSpPr>
        <p:spPr/>
        <p:txBody>
          <a:bodyPr/>
          <a:lstStyle/>
          <a:p>
            <a:endParaRPr lang="pt-BR"/>
          </a:p>
        </p:txBody>
      </p:sp>
      <p:sp>
        <p:nvSpPr>
          <p:cNvPr id="4" name="Slide Number Placeholder 3">
            <a:extLst>
              <a:ext uri="{FF2B5EF4-FFF2-40B4-BE49-F238E27FC236}">
                <a16:creationId xmlns:a16="http://schemas.microsoft.com/office/drawing/2014/main" id="{046EE92F-E2C0-BA3B-6029-37153020638F}"/>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153551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2615-22F2-8C54-6D75-63EF33957B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a:extLst>
              <a:ext uri="{FF2B5EF4-FFF2-40B4-BE49-F238E27FC236}">
                <a16:creationId xmlns:a16="http://schemas.microsoft.com/office/drawing/2014/main" id="{6B86110E-3510-7B75-9DE8-11604C4E1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a:extLst>
              <a:ext uri="{FF2B5EF4-FFF2-40B4-BE49-F238E27FC236}">
                <a16:creationId xmlns:a16="http://schemas.microsoft.com/office/drawing/2014/main" id="{CC6ACEA4-DEB3-385B-3A00-9AF343D2D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1A2596-EC95-1BA2-DF68-782AA9EFDB18}"/>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04E09BAC-1C7A-8528-AEBC-5C30A6574561}"/>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156BCBF8-26D8-B80D-6ED8-E19900855483}"/>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831769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44614-450D-FCEA-96D2-8AF8DD828F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a:extLst>
              <a:ext uri="{FF2B5EF4-FFF2-40B4-BE49-F238E27FC236}">
                <a16:creationId xmlns:a16="http://schemas.microsoft.com/office/drawing/2014/main" id="{45987AED-23F5-E5F4-2AB6-6F439C3756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a:extLst>
              <a:ext uri="{FF2B5EF4-FFF2-40B4-BE49-F238E27FC236}">
                <a16:creationId xmlns:a16="http://schemas.microsoft.com/office/drawing/2014/main" id="{EB297F53-5FC6-9663-C31B-3382DB0B4D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77D5A1-4694-A2B5-7474-6DB6B758A617}"/>
              </a:ext>
            </a:extLst>
          </p:cNvPr>
          <p:cNvSpPr>
            <a:spLocks noGrp="1"/>
          </p:cNvSpPr>
          <p:nvPr>
            <p:ph type="dt" sz="half" idx="10"/>
          </p:nvPr>
        </p:nvSpPr>
        <p:spPr/>
        <p:txBody>
          <a:bodyPr/>
          <a:lstStyle/>
          <a:p>
            <a:fld id="{10629ADE-8CFD-4149-873B-3F8662D8AEAA}" type="datetimeFigureOut">
              <a:rPr lang="pt-BR" smtClean="0"/>
              <a:t>06/04/2026</a:t>
            </a:fld>
            <a:endParaRPr lang="pt-BR"/>
          </a:p>
        </p:txBody>
      </p:sp>
      <p:sp>
        <p:nvSpPr>
          <p:cNvPr id="6" name="Footer Placeholder 5">
            <a:extLst>
              <a:ext uri="{FF2B5EF4-FFF2-40B4-BE49-F238E27FC236}">
                <a16:creationId xmlns:a16="http://schemas.microsoft.com/office/drawing/2014/main" id="{79A19BA5-7361-BD5F-8D49-7ED81FE3B717}"/>
              </a:ext>
            </a:extLst>
          </p:cNvPr>
          <p:cNvSpPr>
            <a:spLocks noGrp="1"/>
          </p:cNvSpPr>
          <p:nvPr>
            <p:ph type="ftr" sz="quarter" idx="11"/>
          </p:nvPr>
        </p:nvSpPr>
        <p:spPr/>
        <p:txBody>
          <a:bodyPr/>
          <a:lstStyle/>
          <a:p>
            <a:endParaRPr lang="pt-BR"/>
          </a:p>
        </p:txBody>
      </p:sp>
      <p:sp>
        <p:nvSpPr>
          <p:cNvPr id="7" name="Slide Number Placeholder 6">
            <a:extLst>
              <a:ext uri="{FF2B5EF4-FFF2-40B4-BE49-F238E27FC236}">
                <a16:creationId xmlns:a16="http://schemas.microsoft.com/office/drawing/2014/main" id="{DCCF5C22-5CFF-C0C7-67A9-9A035C1F0A07}"/>
              </a:ext>
            </a:extLst>
          </p:cNvPr>
          <p:cNvSpPr>
            <a:spLocks noGrp="1"/>
          </p:cNvSpPr>
          <p:nvPr>
            <p:ph type="sldNum" sz="quarter" idx="12"/>
          </p:nvPr>
        </p:nvSpPr>
        <p:spPr/>
        <p:txBody>
          <a:bodyPr/>
          <a:lstStyle/>
          <a:p>
            <a:fld id="{823ECBDF-92E9-42AC-A2BC-5761CD677A07}" type="slidenum">
              <a:rPr lang="pt-BR" smtClean="0"/>
              <a:t>‹#›</a:t>
            </a:fld>
            <a:endParaRPr lang="pt-BR"/>
          </a:p>
        </p:txBody>
      </p:sp>
    </p:spTree>
    <p:extLst>
      <p:ext uri="{BB962C8B-B14F-4D97-AF65-F5344CB8AC3E}">
        <p14:creationId xmlns:p14="http://schemas.microsoft.com/office/powerpoint/2010/main" val="319397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441DD-D9B4-033A-06AE-39F00A091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a:extLst>
              <a:ext uri="{FF2B5EF4-FFF2-40B4-BE49-F238E27FC236}">
                <a16:creationId xmlns:a16="http://schemas.microsoft.com/office/drawing/2014/main" id="{0BE5B379-CA6C-C0BC-5953-4E354ED134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a:extLst>
              <a:ext uri="{FF2B5EF4-FFF2-40B4-BE49-F238E27FC236}">
                <a16:creationId xmlns:a16="http://schemas.microsoft.com/office/drawing/2014/main" id="{C475C338-5207-ABFC-FD22-01E247CC72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629ADE-8CFD-4149-873B-3F8662D8AEAA}" type="datetimeFigureOut">
              <a:rPr lang="pt-BR" smtClean="0"/>
              <a:t>06/04/2026</a:t>
            </a:fld>
            <a:endParaRPr lang="pt-BR"/>
          </a:p>
        </p:txBody>
      </p:sp>
      <p:sp>
        <p:nvSpPr>
          <p:cNvPr id="5" name="Footer Placeholder 4">
            <a:extLst>
              <a:ext uri="{FF2B5EF4-FFF2-40B4-BE49-F238E27FC236}">
                <a16:creationId xmlns:a16="http://schemas.microsoft.com/office/drawing/2014/main" id="{2E5E2FBA-F896-00F0-594A-7D3813B62B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a:extLst>
              <a:ext uri="{FF2B5EF4-FFF2-40B4-BE49-F238E27FC236}">
                <a16:creationId xmlns:a16="http://schemas.microsoft.com/office/drawing/2014/main" id="{66CB4833-CF0B-3672-8589-BF102C0ED1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ECBDF-92E9-42AC-A2BC-5761CD677A07}" type="slidenum">
              <a:rPr lang="pt-BR" smtClean="0"/>
              <a:t>‹#›</a:t>
            </a:fld>
            <a:endParaRPr lang="pt-BR"/>
          </a:p>
        </p:txBody>
      </p:sp>
    </p:spTree>
    <p:extLst>
      <p:ext uri="{BB962C8B-B14F-4D97-AF65-F5344CB8AC3E}">
        <p14:creationId xmlns:p14="http://schemas.microsoft.com/office/powerpoint/2010/main" val="398083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F0B0460-4ED6-1CE3-FAFB-0D303AEE916E}"/>
              </a:ext>
            </a:extLst>
          </p:cNvPr>
          <p:cNvSpPr txBox="1"/>
          <p:nvPr/>
        </p:nvSpPr>
        <p:spPr>
          <a:xfrm>
            <a:off x="6163102" y="546759"/>
            <a:ext cx="3233578" cy="276999"/>
          </a:xfrm>
          <a:prstGeom prst="rect">
            <a:avLst/>
          </a:prstGeom>
          <a:noFill/>
        </p:spPr>
        <p:txBody>
          <a:bodyPr wrap="none" rtlCol="0">
            <a:spAutoFit/>
          </a:bodyPr>
          <a:lstStyle/>
          <a:p>
            <a:pPr algn="r"/>
            <a:r>
              <a:rPr lang="pt-BR" sz="1200" dirty="0">
                <a:solidFill>
                  <a:schemeClr val="bg1"/>
                </a:solidFill>
                <a:latin typeface="Montserrat SemiBold" panose="00000700000000000000" pitchFamily="50" charset="0"/>
              </a:rPr>
              <a:t>WOMEN’S MINISTRIES EMPHASIS DAY</a:t>
            </a:r>
          </a:p>
        </p:txBody>
      </p:sp>
      <p:pic>
        <p:nvPicPr>
          <p:cNvPr id="3" name="Picture 2">
            <a:extLst>
              <a:ext uri="{FF2B5EF4-FFF2-40B4-BE49-F238E27FC236}">
                <a16:creationId xmlns:a16="http://schemas.microsoft.com/office/drawing/2014/main" id="{5F8641D0-BE1C-EFE9-BC4E-788D1C82A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6680" y="527904"/>
            <a:ext cx="386973" cy="277000"/>
          </a:xfrm>
          <a:prstGeom prst="rect">
            <a:avLst/>
          </a:prstGeom>
        </p:spPr>
      </p:pic>
      <p:sp>
        <p:nvSpPr>
          <p:cNvPr id="4" name="TextBox 3">
            <a:extLst>
              <a:ext uri="{FF2B5EF4-FFF2-40B4-BE49-F238E27FC236}">
                <a16:creationId xmlns:a16="http://schemas.microsoft.com/office/drawing/2014/main" id="{20889B2B-8669-A131-C692-C2AB9C525827}"/>
              </a:ext>
            </a:extLst>
          </p:cNvPr>
          <p:cNvSpPr txBox="1"/>
          <p:nvPr/>
        </p:nvSpPr>
        <p:spPr>
          <a:xfrm>
            <a:off x="571305" y="527904"/>
            <a:ext cx="8908329" cy="7109639"/>
          </a:xfrm>
          <a:prstGeom prst="rect">
            <a:avLst/>
          </a:prstGeom>
          <a:noFill/>
        </p:spPr>
        <p:txBody>
          <a:bodyPr wrap="square" rtlCol="0">
            <a:spAutoFit/>
          </a:bodyPr>
          <a:lstStyle/>
          <a:p>
            <a:pPr algn="ctr"/>
            <a:endParaRPr lang="pt-BR" sz="8800" b="1" dirty="0">
              <a:solidFill>
                <a:schemeClr val="bg1"/>
              </a:solidFill>
              <a:latin typeface="Rastanty Cortez" panose="020F0502020204030204" pitchFamily="2" charset="0"/>
            </a:endParaRPr>
          </a:p>
          <a:p>
            <a:pPr algn="ctr"/>
            <a:endParaRPr lang="pt-BR" sz="8800" b="1" dirty="0">
              <a:solidFill>
                <a:schemeClr val="bg1"/>
              </a:solidFill>
              <a:latin typeface="Rastanty Cortez" panose="020F0502020204030204" pitchFamily="2" charset="0"/>
            </a:endParaRPr>
          </a:p>
          <a:p>
            <a:pPr algn="ctr"/>
            <a:r>
              <a:rPr lang="pt-BR" sz="8800" b="1" dirty="0" err="1">
                <a:solidFill>
                  <a:schemeClr val="bg1"/>
                </a:solidFill>
                <a:latin typeface="Rastanty Cortez" panose="020F0502020204030204" pitchFamily="2" charset="0"/>
              </a:rPr>
              <a:t>Listening</a:t>
            </a:r>
            <a:r>
              <a:rPr lang="pt-BR" sz="8800" b="1" dirty="0">
                <a:solidFill>
                  <a:schemeClr val="bg1"/>
                </a:solidFill>
                <a:latin typeface="Rastanty Cortez" panose="020F0502020204030204" pitchFamily="2" charset="0"/>
              </a:rPr>
              <a:t>       for </a:t>
            </a:r>
            <a:r>
              <a:rPr lang="pt-BR" sz="8800" b="1" dirty="0" err="1">
                <a:solidFill>
                  <a:schemeClr val="bg1"/>
                </a:solidFill>
                <a:latin typeface="Rastanty Cortez" panose="020F0502020204030204" pitchFamily="2" charset="0"/>
              </a:rPr>
              <a:t>Him</a:t>
            </a:r>
            <a:endParaRPr lang="pt-BR" sz="8800" b="1" dirty="0">
              <a:solidFill>
                <a:schemeClr val="bg1"/>
              </a:solidFill>
              <a:latin typeface="Rastanty Cortez" panose="020F0502020204030204" pitchFamily="2" charset="0"/>
            </a:endParaRPr>
          </a:p>
          <a:p>
            <a:pPr algn="ctr"/>
            <a:r>
              <a:rPr lang="pt-BR" sz="8000" b="1" dirty="0" err="1">
                <a:solidFill>
                  <a:schemeClr val="bg1"/>
                </a:solidFill>
                <a:latin typeface="Rastanty Cortez" panose="020F0502020204030204" pitchFamily="2" charset="0"/>
              </a:rPr>
              <a:t>God’s</a:t>
            </a:r>
            <a:r>
              <a:rPr lang="pt-BR" sz="8000" b="1" dirty="0">
                <a:solidFill>
                  <a:schemeClr val="bg1"/>
                </a:solidFill>
                <a:latin typeface="Rastanty Cortez" panose="020F0502020204030204" pitchFamily="2" charset="0"/>
              </a:rPr>
              <a:t> Voice </a:t>
            </a:r>
            <a:r>
              <a:rPr lang="pt-BR" sz="8000" b="1" dirty="0" err="1">
                <a:solidFill>
                  <a:schemeClr val="bg1"/>
                </a:solidFill>
                <a:latin typeface="Rastanty Cortez" panose="020F0502020204030204" pitchFamily="2" charset="0"/>
              </a:rPr>
              <a:t>and</a:t>
            </a:r>
            <a:r>
              <a:rPr lang="pt-BR" sz="8000" b="1" dirty="0">
                <a:solidFill>
                  <a:schemeClr val="bg1"/>
                </a:solidFill>
                <a:latin typeface="Rastanty Cortez" panose="020F0502020204030204" pitchFamily="2" charset="0"/>
              </a:rPr>
              <a:t> </a:t>
            </a:r>
            <a:r>
              <a:rPr lang="pt-BR" sz="8000" b="1" dirty="0" err="1">
                <a:solidFill>
                  <a:schemeClr val="bg1"/>
                </a:solidFill>
                <a:latin typeface="Rastanty Cortez" panose="020F0502020204030204" pitchFamily="2" charset="0"/>
              </a:rPr>
              <a:t>Call</a:t>
            </a:r>
            <a:r>
              <a:rPr lang="pt-BR" sz="8000" b="1" dirty="0">
                <a:solidFill>
                  <a:schemeClr val="bg1"/>
                </a:solidFill>
                <a:latin typeface="Rastanty Cortez" panose="020F0502020204030204" pitchFamily="2" charset="0"/>
              </a:rPr>
              <a:t> in </a:t>
            </a:r>
            <a:r>
              <a:rPr lang="pt-BR" sz="8000" b="1" dirty="0" err="1">
                <a:solidFill>
                  <a:schemeClr val="bg1"/>
                </a:solidFill>
                <a:latin typeface="Rastanty Cortez" panose="020F0502020204030204" pitchFamily="2" charset="0"/>
              </a:rPr>
              <a:t>Our</a:t>
            </a:r>
            <a:r>
              <a:rPr lang="pt-BR" sz="8000" b="1" dirty="0">
                <a:solidFill>
                  <a:schemeClr val="bg1"/>
                </a:solidFill>
                <a:latin typeface="Rastanty Cortez" panose="020F0502020204030204" pitchFamily="2" charset="0"/>
              </a:rPr>
              <a:t> Lives</a:t>
            </a:r>
          </a:p>
          <a:p>
            <a:pPr algn="ctr"/>
            <a:r>
              <a:rPr lang="en-US" sz="2400" dirty="0">
                <a:solidFill>
                  <a:schemeClr val="bg1"/>
                </a:solidFill>
              </a:rPr>
              <a:t>Written by Mary Ellen Winegardner</a:t>
            </a:r>
          </a:p>
          <a:p>
            <a:pPr algn="ctr"/>
            <a:endParaRPr lang="pt-BR" sz="8800" dirty="0">
              <a:latin typeface="Rastanty Cortez" panose="020F0502020204030204" pitchFamily="2" charset="0"/>
            </a:endParaRPr>
          </a:p>
        </p:txBody>
      </p:sp>
    </p:spTree>
    <p:extLst>
      <p:ext uri="{BB962C8B-B14F-4D97-AF65-F5344CB8AC3E}">
        <p14:creationId xmlns:p14="http://schemas.microsoft.com/office/powerpoint/2010/main" val="360289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CF02FDB-D313-F224-4355-0E32B70C033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001F21F-6448-2542-CE4C-88B6D63CC7F1}"/>
              </a:ext>
            </a:extLst>
          </p:cNvPr>
          <p:cNvSpPr>
            <a:spLocks noGrp="1"/>
          </p:cNvSpPr>
          <p:nvPr>
            <p:ph type="title"/>
          </p:nvPr>
        </p:nvSpPr>
        <p:spPr>
          <a:xfrm>
            <a:off x="265546" y="217344"/>
            <a:ext cx="9959108" cy="1325563"/>
          </a:xfrm>
        </p:spPr>
        <p:txBody>
          <a:bodyPr>
            <a:normAutofit/>
          </a:bodyPr>
          <a:lstStyle/>
          <a:p>
            <a:r>
              <a:rPr lang="en-US" b="1" dirty="0"/>
              <a:t>Discussion Questions:</a:t>
            </a:r>
            <a:endParaRPr lang="en-US" dirty="0"/>
          </a:p>
        </p:txBody>
      </p:sp>
      <p:sp>
        <p:nvSpPr>
          <p:cNvPr id="5" name="Content Placeholder 2">
            <a:extLst>
              <a:ext uri="{FF2B5EF4-FFF2-40B4-BE49-F238E27FC236}">
                <a16:creationId xmlns:a16="http://schemas.microsoft.com/office/drawing/2014/main" id="{42735088-F93A-2C97-E7AC-A182090F641E}"/>
              </a:ext>
            </a:extLst>
          </p:cNvPr>
          <p:cNvSpPr>
            <a:spLocks noGrp="1"/>
          </p:cNvSpPr>
          <p:nvPr>
            <p:ph idx="1"/>
          </p:nvPr>
        </p:nvSpPr>
        <p:spPr>
          <a:xfrm>
            <a:off x="265546" y="2249904"/>
            <a:ext cx="9959109" cy="4292297"/>
          </a:xfrm>
        </p:spPr>
        <p:txBody>
          <a:bodyPr>
            <a:normAutofit fontScale="92500" lnSpcReduction="20000"/>
          </a:bodyPr>
          <a:lstStyle/>
          <a:p>
            <a:pPr marL="742950" lvl="0" indent="-742950">
              <a:buFont typeface="+mj-lt"/>
              <a:buAutoNum type="arabicPeriod" startAt="3"/>
            </a:pPr>
            <a:r>
              <a:rPr lang="en-US" sz="5400" dirty="0">
                <a:solidFill>
                  <a:schemeClr val="bg1"/>
                </a:solidFill>
                <a:latin typeface="Times New Roman" panose="02020603050405020304" pitchFamily="18" charset="0"/>
                <a:cs typeface="Times New Roman" panose="02020603050405020304" pitchFamily="18" charset="0"/>
              </a:rPr>
              <a:t>Are there other impediments that are not mentioned here? If so, what are they?</a:t>
            </a:r>
          </a:p>
          <a:p>
            <a:pPr marL="742950" lvl="0" indent="-742950">
              <a:buFont typeface="+mj-lt"/>
              <a:buAutoNum type="arabicPeriod" startAt="3"/>
            </a:pPr>
            <a:endParaRPr lang="en-US" sz="5400" dirty="0">
              <a:solidFill>
                <a:schemeClr val="bg1"/>
              </a:solidFill>
              <a:latin typeface="Times New Roman" panose="02020603050405020304" pitchFamily="18" charset="0"/>
              <a:cs typeface="Times New Roman" panose="02020603050405020304" pitchFamily="18" charset="0"/>
            </a:endParaRPr>
          </a:p>
          <a:p>
            <a:pPr marL="742950" lvl="0" indent="-742950">
              <a:buFont typeface="+mj-lt"/>
              <a:buAutoNum type="arabicPeriod" startAt="3"/>
            </a:pPr>
            <a:r>
              <a:rPr lang="en-US" sz="5400" dirty="0">
                <a:solidFill>
                  <a:schemeClr val="bg1"/>
                </a:solidFill>
                <a:latin typeface="Times New Roman" panose="02020603050405020304" pitchFamily="18" charset="0"/>
                <a:cs typeface="Times New Roman" panose="02020603050405020304" pitchFamily="18" charset="0"/>
              </a:rPr>
              <a:t>Be ready to share the biggest impediment that was real for your group.</a:t>
            </a:r>
          </a:p>
          <a:p>
            <a:endParaRPr lang="pt-BR" sz="2400" dirty="0">
              <a:solidFill>
                <a:schemeClr val="bg1"/>
              </a:solidFill>
            </a:endParaRPr>
          </a:p>
        </p:txBody>
      </p:sp>
    </p:spTree>
    <p:extLst>
      <p:ext uri="{BB962C8B-B14F-4D97-AF65-F5344CB8AC3E}">
        <p14:creationId xmlns:p14="http://schemas.microsoft.com/office/powerpoint/2010/main" val="3593345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49E05EB-9835-B8D3-766F-0A1A86D46E3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35C86B1-02AD-93DE-DE93-C4EC0DA24E79}"/>
              </a:ext>
            </a:extLst>
          </p:cNvPr>
          <p:cNvSpPr>
            <a:spLocks noGrp="1"/>
          </p:cNvSpPr>
          <p:nvPr>
            <p:ph type="title"/>
          </p:nvPr>
        </p:nvSpPr>
        <p:spPr>
          <a:xfrm>
            <a:off x="265546" y="217344"/>
            <a:ext cx="9959108" cy="1325563"/>
          </a:xfrm>
        </p:spPr>
        <p:txBody>
          <a:bodyPr>
            <a:normAutofit/>
          </a:bodyPr>
          <a:lstStyle/>
          <a:p>
            <a:r>
              <a:rPr lang="en-US" b="1" dirty="0"/>
              <a:t>Discussion Questions:</a:t>
            </a:r>
            <a:endParaRPr lang="en-US" dirty="0"/>
          </a:p>
        </p:txBody>
      </p:sp>
      <p:sp>
        <p:nvSpPr>
          <p:cNvPr id="5" name="Content Placeholder 2">
            <a:extLst>
              <a:ext uri="{FF2B5EF4-FFF2-40B4-BE49-F238E27FC236}">
                <a16:creationId xmlns:a16="http://schemas.microsoft.com/office/drawing/2014/main" id="{52942887-4A8B-B125-EC7C-B55DAE31E6A0}"/>
              </a:ext>
            </a:extLst>
          </p:cNvPr>
          <p:cNvSpPr>
            <a:spLocks noGrp="1"/>
          </p:cNvSpPr>
          <p:nvPr>
            <p:ph idx="1"/>
          </p:nvPr>
        </p:nvSpPr>
        <p:spPr>
          <a:xfrm>
            <a:off x="228600" y="1949115"/>
            <a:ext cx="9996055" cy="4824663"/>
          </a:xfrm>
        </p:spPr>
        <p:txBody>
          <a:bodyPr>
            <a:normAutofit fontScale="62500" lnSpcReduction="20000"/>
          </a:bodyPr>
          <a:lstStyle/>
          <a:p>
            <a:pPr marL="0" indent="0">
              <a:buNone/>
            </a:pPr>
            <a:r>
              <a:rPr lang="en-US" sz="4500" dirty="0">
                <a:solidFill>
                  <a:schemeClr val="bg1"/>
                </a:solidFill>
                <a:latin typeface="Times New Roman" panose="02020603050405020304" pitchFamily="18" charset="0"/>
                <a:cs typeface="Times New Roman" panose="02020603050405020304" pitchFamily="18" charset="0"/>
              </a:rPr>
              <a:t>Now take some time in your groups to discuss ways to “cure” these impediments:</a:t>
            </a:r>
          </a:p>
          <a:p>
            <a:pPr marL="0" indent="0">
              <a:buNone/>
            </a:pPr>
            <a:r>
              <a:rPr lang="en-US" sz="3600" dirty="0">
                <a:solidFill>
                  <a:schemeClr val="bg1"/>
                </a:solidFill>
                <a:latin typeface="Times New Roman" panose="02020603050405020304" pitchFamily="18" charset="0"/>
                <a:cs typeface="Times New Roman" panose="02020603050405020304" pitchFamily="18" charset="0"/>
              </a:rPr>
              <a:t> </a:t>
            </a:r>
          </a:p>
          <a:p>
            <a:pPr marL="742950" lvl="0" indent="-742950">
              <a:buFont typeface="+mj-lt"/>
              <a:buAutoNum type="arabicPeriod" startAt="5"/>
            </a:pPr>
            <a:r>
              <a:rPr lang="en-US" sz="5800" dirty="0">
                <a:solidFill>
                  <a:schemeClr val="bg1"/>
                </a:solidFill>
                <a:latin typeface="Times New Roman" panose="02020603050405020304" pitchFamily="18" charset="0"/>
                <a:cs typeface="Times New Roman" panose="02020603050405020304" pitchFamily="18" charset="0"/>
              </a:rPr>
              <a:t>Can you come up with a “cure” for each of the five? </a:t>
            </a:r>
          </a:p>
          <a:p>
            <a:pPr marL="742950" lvl="0" indent="-742950">
              <a:buFont typeface="+mj-lt"/>
              <a:buAutoNum type="arabicPeriod" startAt="5"/>
            </a:pPr>
            <a:endParaRPr lang="en-US" sz="5100" dirty="0">
              <a:solidFill>
                <a:schemeClr val="bg1"/>
              </a:solidFill>
              <a:latin typeface="Times New Roman" panose="02020603050405020304" pitchFamily="18" charset="0"/>
              <a:cs typeface="Times New Roman" panose="02020603050405020304" pitchFamily="18" charset="0"/>
            </a:endParaRPr>
          </a:p>
          <a:p>
            <a:pPr marL="754063" lvl="0" indent="0">
              <a:buNone/>
            </a:pPr>
            <a:r>
              <a:rPr lang="en-US" sz="5100" dirty="0">
                <a:solidFill>
                  <a:schemeClr val="bg1"/>
                </a:solidFill>
                <a:latin typeface="Times New Roman" panose="02020603050405020304" pitchFamily="18" charset="0"/>
                <a:cs typeface="Times New Roman" panose="02020603050405020304" pitchFamily="18" charset="0"/>
              </a:rPr>
              <a:t>And how about the other ones you may have come up with in answer to question number 3 above?</a:t>
            </a:r>
          </a:p>
          <a:p>
            <a:pPr marL="742950" lvl="0" indent="-742950">
              <a:buFont typeface="+mj-lt"/>
              <a:buAutoNum type="arabicPeriod" startAt="5"/>
            </a:pPr>
            <a:endParaRPr lang="en-US" sz="5100" dirty="0">
              <a:solidFill>
                <a:schemeClr val="bg1"/>
              </a:solidFill>
              <a:latin typeface="Times New Roman" panose="02020603050405020304" pitchFamily="18" charset="0"/>
              <a:cs typeface="Times New Roman" panose="02020603050405020304" pitchFamily="18" charset="0"/>
            </a:endParaRPr>
          </a:p>
          <a:p>
            <a:pPr marL="742950" lvl="0" indent="-742950">
              <a:buFont typeface="+mj-lt"/>
              <a:buAutoNum type="arabicPeriod" startAt="6"/>
            </a:pPr>
            <a:r>
              <a:rPr lang="en-US" sz="5100" dirty="0">
                <a:solidFill>
                  <a:schemeClr val="bg1"/>
                </a:solidFill>
                <a:latin typeface="Times New Roman" panose="02020603050405020304" pitchFamily="18" charset="0"/>
                <a:cs typeface="Times New Roman" panose="02020603050405020304" pitchFamily="18" charset="0"/>
              </a:rPr>
              <a:t>Be ready to share one or two creative solutions that your group came up with.</a:t>
            </a:r>
          </a:p>
          <a:p>
            <a:endParaRPr lang="pt-BR" sz="2400" dirty="0">
              <a:solidFill>
                <a:schemeClr val="bg1"/>
              </a:solidFill>
            </a:endParaRPr>
          </a:p>
        </p:txBody>
      </p:sp>
    </p:spTree>
    <p:extLst>
      <p:ext uri="{BB962C8B-B14F-4D97-AF65-F5344CB8AC3E}">
        <p14:creationId xmlns:p14="http://schemas.microsoft.com/office/powerpoint/2010/main" val="413676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6CAD4D6-56F0-189D-D7B9-E14C2C6B75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087FAE-E2CA-A4E9-D9DB-E6B2EA56CB5D}"/>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READING GOD’S WORD</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4E15955-03F9-D1AB-D597-26F9B77C538B}"/>
              </a:ext>
            </a:extLst>
          </p:cNvPr>
          <p:cNvSpPr>
            <a:spLocks noGrp="1"/>
          </p:cNvSpPr>
          <p:nvPr>
            <p:ph idx="1"/>
          </p:nvPr>
        </p:nvSpPr>
        <p:spPr>
          <a:xfrm>
            <a:off x="265546" y="2001116"/>
            <a:ext cx="10114401" cy="4856884"/>
          </a:xfrm>
        </p:spPr>
        <p:txBody>
          <a:bodyPr>
            <a:normAutofit fontScale="92500" lnSpcReduction="10000"/>
          </a:bodyPr>
          <a:lstStyle/>
          <a:p>
            <a:r>
              <a:rPr lang="en-US" sz="3600" dirty="0">
                <a:latin typeface="Times New Roman" panose="02020603050405020304" pitchFamily="18" charset="0"/>
                <a:cs typeface="Times New Roman" panose="02020603050405020304" pitchFamily="18" charset="0"/>
              </a:rPr>
              <a:t>The Bible is truly God’s Word. Spending time reading His words helps us get to know Him. Making sure we have this time every day is so important. We should place it on our calendar and keep it as we would any other appointment.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Taking the time to read about those whom Scripture speaks of, specifically those who listened to God’s call on their life, gives the Holy Spirit quiet time to speak to us and guide us in our life.</a:t>
            </a:r>
          </a:p>
        </p:txBody>
      </p:sp>
    </p:spTree>
    <p:extLst>
      <p:ext uri="{BB962C8B-B14F-4D97-AF65-F5344CB8AC3E}">
        <p14:creationId xmlns:p14="http://schemas.microsoft.com/office/powerpoint/2010/main" val="4121324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86EF12A8-E58C-E863-62E4-6291AF1AA027}"/>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A5577BC-A52D-1C3A-80CD-48C49D67ED7C}"/>
              </a:ext>
            </a:extLst>
          </p:cNvPr>
          <p:cNvSpPr>
            <a:spLocks noGrp="1"/>
          </p:cNvSpPr>
          <p:nvPr>
            <p:ph idx="1"/>
          </p:nvPr>
        </p:nvSpPr>
        <p:spPr>
          <a:xfrm>
            <a:off x="820134" y="1677974"/>
            <a:ext cx="8842342" cy="4845376"/>
          </a:xfrm>
        </p:spPr>
        <p:txBody>
          <a:bodyPr>
            <a:normAutofit/>
          </a:bodyPr>
          <a:lstStyle/>
          <a:p>
            <a:r>
              <a:rPr lang="en-US" dirty="0">
                <a:latin typeface="Times New Roman" panose="02020603050405020304" pitchFamily="18" charset="0"/>
                <a:cs typeface="Times New Roman" panose="02020603050405020304" pitchFamily="18" charset="0"/>
              </a:rPr>
              <a:t>Take notes of the things you learn each day as you read. In Psalm 32:8, God says, “I will instruct you and teach you in the way you should go; I will counsel you with my eye upon you” (ESV). </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 </a:t>
            </a:r>
            <a:r>
              <a:rPr lang="en-US" i="1" dirty="0">
                <a:latin typeface="Times New Roman" panose="02020603050405020304" pitchFamily="18" charset="0"/>
                <a:cs typeface="Times New Roman" panose="02020603050405020304" pitchFamily="18" charset="0"/>
              </a:rPr>
              <a:t>Fundamentals of Christian Education</a:t>
            </a:r>
            <a:r>
              <a:rPr lang="en-US" dirty="0">
                <a:latin typeface="Times New Roman" panose="02020603050405020304" pitchFamily="18" charset="0"/>
                <a:cs typeface="Times New Roman" panose="02020603050405020304" pitchFamily="18" charset="0"/>
              </a:rPr>
              <a:t>, Ellen White wrote, “Through study of the Scriptures, through earnest prayer, they [every soul] may hear His message to them, ‘Be still and know that I am God.’ ” </a:t>
            </a:r>
            <a:r>
              <a:rPr lang="en-CA" sz="1600" dirty="0">
                <a:latin typeface="Times New Roman" panose="02020603050405020304" pitchFamily="18" charset="0"/>
                <a:cs typeface="Times New Roman" panose="02020603050405020304" pitchFamily="18" charset="0"/>
              </a:rPr>
              <a:t>	</a:t>
            </a:r>
          </a:p>
          <a:p>
            <a:pPr marL="0" indent="0">
              <a:buNone/>
            </a:pPr>
            <a:r>
              <a:rPr lang="en-CA" sz="1600" dirty="0">
                <a:latin typeface="Times New Roman" panose="02020603050405020304" pitchFamily="18" charset="0"/>
                <a:cs typeface="Times New Roman" panose="02020603050405020304" pitchFamily="18" charset="0"/>
              </a:rPr>
              <a:t>Ellen G. White, </a:t>
            </a:r>
            <a:r>
              <a:rPr lang="en-CA" sz="1600" i="1" dirty="0">
                <a:latin typeface="Times New Roman" panose="02020603050405020304" pitchFamily="18" charset="0"/>
                <a:cs typeface="Times New Roman" panose="02020603050405020304" pitchFamily="18" charset="0"/>
              </a:rPr>
              <a:t>Fundamentals of Christian Education</a:t>
            </a:r>
            <a:r>
              <a:rPr lang="en-CA" sz="1600" dirty="0">
                <a:latin typeface="Times New Roman" panose="02020603050405020304" pitchFamily="18" charset="0"/>
                <a:cs typeface="Times New Roman" panose="02020603050405020304" pitchFamily="18" charset="0"/>
              </a:rPr>
              <a:t> (Nashville, TN: Southern Publishing Association, 1923), 441.</a:t>
            </a:r>
            <a:endParaRPr lang="en-US" sz="1600" dirty="0">
              <a:latin typeface="Times New Roman" panose="02020603050405020304" pitchFamily="18" charset="0"/>
              <a:cs typeface="Times New Roman" panose="02020603050405020304" pitchFamily="18" charset="0"/>
            </a:endParaRPr>
          </a:p>
          <a:p>
            <a:pPr marL="0" indent="0">
              <a:buNone/>
            </a:pPr>
            <a:r>
              <a:rPr lang="en-CA" sz="1600" dirty="0">
                <a:latin typeface="Times New Roman" panose="02020603050405020304" pitchFamily="18" charset="0"/>
                <a:cs typeface="Times New Roman" panose="02020603050405020304" pitchFamily="18" charset="0"/>
              </a:rPr>
              <a:t>	</a:t>
            </a:r>
            <a:endParaRPr lang="pt-BR" sz="2400" dirty="0"/>
          </a:p>
        </p:txBody>
      </p:sp>
      <p:sp>
        <p:nvSpPr>
          <p:cNvPr id="3" name="Title 1">
            <a:extLst>
              <a:ext uri="{FF2B5EF4-FFF2-40B4-BE49-F238E27FC236}">
                <a16:creationId xmlns:a16="http://schemas.microsoft.com/office/drawing/2014/main" id="{6C1CCD6A-B5D1-1A8D-946C-7F7B6FBD8E05}"/>
              </a:ext>
            </a:extLst>
          </p:cNvPr>
          <p:cNvSpPr>
            <a:spLocks noGrp="1"/>
          </p:cNvSpPr>
          <p:nvPr>
            <p:ph type="title"/>
          </p:nvPr>
        </p:nvSpPr>
        <p:spPr>
          <a:xfrm>
            <a:off x="725864" y="400640"/>
            <a:ext cx="8936612" cy="1142267"/>
          </a:xfrm>
        </p:spPr>
        <p:txBody>
          <a:bodyPr>
            <a:normAutofit/>
          </a:bodyPr>
          <a:lstStyle/>
          <a:p>
            <a:endParaRPr lang="pt-BR" sz="7200" dirty="0">
              <a:latin typeface="Rastanty Cortez" panose="02000506000000020003" pitchFamily="2" charset="0"/>
            </a:endParaRPr>
          </a:p>
        </p:txBody>
      </p:sp>
    </p:spTree>
    <p:extLst>
      <p:ext uri="{BB962C8B-B14F-4D97-AF65-F5344CB8AC3E}">
        <p14:creationId xmlns:p14="http://schemas.microsoft.com/office/powerpoint/2010/main" val="179739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C0C7E37C-08C2-2391-58F2-6897D341AC89}"/>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A11AE7F-1F88-3E5A-0A05-C11C6F6B1380}"/>
              </a:ext>
            </a:extLst>
          </p:cNvPr>
          <p:cNvSpPr>
            <a:spLocks noGrp="1"/>
          </p:cNvSpPr>
          <p:nvPr>
            <p:ph idx="1"/>
          </p:nvPr>
        </p:nvSpPr>
        <p:spPr>
          <a:xfrm>
            <a:off x="820134" y="2839452"/>
            <a:ext cx="8842342" cy="3683897"/>
          </a:xfrm>
        </p:spPr>
        <p:txBody>
          <a:bodyPr>
            <a:normAutofit/>
          </a:bodyPr>
          <a:lstStyle/>
          <a:p>
            <a:r>
              <a:rPr lang="en-US" dirty="0">
                <a:latin typeface="Times New Roman" panose="02020603050405020304" pitchFamily="18" charset="0"/>
                <a:cs typeface="Times New Roman" panose="02020603050405020304" pitchFamily="18" charset="0"/>
              </a:rPr>
              <a:t>She also wrote, “The Bible is God’s voice speaking to us, just as surely as though we could hear it with our ears.” </a:t>
            </a:r>
          </a:p>
          <a:p>
            <a:pPr marL="0" indent="0">
              <a:buNone/>
            </a:pPr>
            <a:r>
              <a:rPr lang="en-CA" sz="1600" dirty="0">
                <a:latin typeface="Times New Roman" panose="02020603050405020304" pitchFamily="18" charset="0"/>
                <a:cs typeface="Times New Roman" panose="02020603050405020304" pitchFamily="18" charset="0"/>
              </a:rPr>
              <a:t>Ellen G. White, </a:t>
            </a:r>
            <a:r>
              <a:rPr lang="en-CA" sz="1600" i="1" dirty="0">
                <a:latin typeface="Times New Roman" panose="02020603050405020304" pitchFamily="18" charset="0"/>
                <a:cs typeface="Times New Roman" panose="02020603050405020304" pitchFamily="18" charset="0"/>
              </a:rPr>
              <a:t>Testimonies for the Church</a:t>
            </a:r>
            <a:r>
              <a:rPr lang="en-CA" sz="1600" dirty="0">
                <a:latin typeface="Times New Roman" panose="02020603050405020304" pitchFamily="18" charset="0"/>
                <a:cs typeface="Times New Roman" panose="02020603050405020304" pitchFamily="18" charset="0"/>
              </a:rPr>
              <a:t>, vol. 6 (Mountain View, CA: Pacific Press</a:t>
            </a:r>
            <a:r>
              <a:rPr lang="en-CA" sz="1600" baseline="30000" dirty="0">
                <a:latin typeface="Times New Roman" panose="02020603050405020304" pitchFamily="18" charset="0"/>
                <a:cs typeface="Times New Roman" panose="02020603050405020304" pitchFamily="18" charset="0"/>
              </a:rPr>
              <a:t>®</a:t>
            </a:r>
            <a:r>
              <a:rPr lang="en-CA" sz="1600" dirty="0">
                <a:latin typeface="Times New Roman" panose="02020603050405020304" pitchFamily="18" charset="0"/>
                <a:cs typeface="Times New Roman" panose="02020603050405020304" pitchFamily="18" charset="0"/>
              </a:rPr>
              <a:t>, 1900), 393. </a:t>
            </a:r>
            <a:endParaRPr lang="en-US" sz="1600" dirty="0">
              <a:latin typeface="Times New Roman" panose="02020603050405020304" pitchFamily="18" charset="0"/>
              <a:cs typeface="Times New Roman" panose="02020603050405020304" pitchFamily="18" charset="0"/>
            </a:endParaRPr>
          </a:p>
          <a:p>
            <a:endParaRPr lang="pt-BR" sz="2400" dirty="0"/>
          </a:p>
        </p:txBody>
      </p:sp>
      <p:sp>
        <p:nvSpPr>
          <p:cNvPr id="3" name="Title 1">
            <a:extLst>
              <a:ext uri="{FF2B5EF4-FFF2-40B4-BE49-F238E27FC236}">
                <a16:creationId xmlns:a16="http://schemas.microsoft.com/office/drawing/2014/main" id="{B9EF2ACF-1B2F-4A8D-C74C-2FC2A87512C1}"/>
              </a:ext>
            </a:extLst>
          </p:cNvPr>
          <p:cNvSpPr>
            <a:spLocks noGrp="1"/>
          </p:cNvSpPr>
          <p:nvPr>
            <p:ph type="title"/>
          </p:nvPr>
        </p:nvSpPr>
        <p:spPr>
          <a:xfrm>
            <a:off x="725864" y="400640"/>
            <a:ext cx="8936612" cy="1142267"/>
          </a:xfrm>
        </p:spPr>
        <p:txBody>
          <a:bodyPr>
            <a:normAutofit/>
          </a:bodyPr>
          <a:lstStyle/>
          <a:p>
            <a:endParaRPr lang="pt-BR" sz="7200" dirty="0">
              <a:latin typeface="Rastanty Cortez" panose="02000506000000020003" pitchFamily="2" charset="0"/>
            </a:endParaRPr>
          </a:p>
        </p:txBody>
      </p:sp>
    </p:spTree>
    <p:extLst>
      <p:ext uri="{BB962C8B-B14F-4D97-AF65-F5344CB8AC3E}">
        <p14:creationId xmlns:p14="http://schemas.microsoft.com/office/powerpoint/2010/main" val="117065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10C2CB3-B805-E0A6-8EE5-7F7C4E7060C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7F7D5-41DB-1D0B-8FBA-5B3DD9B132AF}"/>
              </a:ext>
            </a:extLst>
          </p:cNvPr>
          <p:cNvSpPr>
            <a:spLocks noGrp="1"/>
          </p:cNvSpPr>
          <p:nvPr>
            <p:ph idx="1"/>
          </p:nvPr>
        </p:nvSpPr>
        <p:spPr>
          <a:xfrm>
            <a:off x="265546" y="2001116"/>
            <a:ext cx="10114401" cy="4856884"/>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During this quiet time with God, be sure to begin with a time of praise to God! You can do this through the reading of a psalm, through music, or through keeping a journal of praises and gratitude to Him for His blessings and watch care over us.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Write down ways that you see God leading you every day.</a:t>
            </a:r>
          </a:p>
        </p:txBody>
      </p:sp>
      <p:sp>
        <p:nvSpPr>
          <p:cNvPr id="6" name="Title 1">
            <a:extLst>
              <a:ext uri="{FF2B5EF4-FFF2-40B4-BE49-F238E27FC236}">
                <a16:creationId xmlns:a16="http://schemas.microsoft.com/office/drawing/2014/main" id="{9D297670-3930-905A-5AF4-8C6F075DEC7F}"/>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PRAISE AND THANKSGIVING</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605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740DE33-FB40-7A30-A9DE-DC8D93B5824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F0F09-815A-B080-681C-C9BE9CA6D167}"/>
              </a:ext>
            </a:extLst>
          </p:cNvPr>
          <p:cNvSpPr>
            <a:spLocks noGrp="1"/>
          </p:cNvSpPr>
          <p:nvPr>
            <p:ph idx="1"/>
          </p:nvPr>
        </p:nvSpPr>
        <p:spPr>
          <a:xfrm>
            <a:off x="276726" y="1816768"/>
            <a:ext cx="10154653" cy="5041232"/>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Praying is reaching toward God, choosing to connect. We should make it a specific prayer that God will speak to us and assist us in hearing His voice. Second, we should ask others to pray that we will hear God’s voice and call on our life. This could include godly friends, mentors, and pastors. </a:t>
            </a: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Ask them to commit to pray specifically that you will hear God’s voice. “Another way in which God’s voice is heard is through the appeals of His Holy Spirit, making impressions upon the heart.”</a:t>
            </a:r>
          </a:p>
          <a:p>
            <a:pPr marL="0" indent="0">
              <a:buNone/>
            </a:pPr>
            <a:r>
              <a:rPr lang="en-CA" sz="1800" dirty="0">
                <a:latin typeface="Times New Roman" panose="02020603050405020304" pitchFamily="18" charset="0"/>
                <a:cs typeface="Times New Roman" panose="02020603050405020304" pitchFamily="18" charset="0"/>
              </a:rPr>
              <a:t>Ellen G. White, </a:t>
            </a:r>
            <a:r>
              <a:rPr lang="en-CA" sz="1800" i="1" dirty="0">
                <a:latin typeface="Times New Roman" panose="02020603050405020304" pitchFamily="18" charset="0"/>
                <a:cs typeface="Times New Roman" panose="02020603050405020304" pitchFamily="18" charset="0"/>
              </a:rPr>
              <a:t>Testimonies for the Church</a:t>
            </a:r>
            <a:r>
              <a:rPr lang="en-CA" sz="1800" dirty="0">
                <a:latin typeface="Times New Roman" panose="02020603050405020304" pitchFamily="18" charset="0"/>
                <a:cs typeface="Times New Roman" panose="02020603050405020304" pitchFamily="18" charset="0"/>
              </a:rPr>
              <a:t>, vol. 5 (Mountain View, CA: Pacific Press</a:t>
            </a:r>
            <a:r>
              <a:rPr lang="en-CA" sz="1800" baseline="30000" dirty="0">
                <a:latin typeface="Times New Roman" panose="02020603050405020304" pitchFamily="18" charset="0"/>
                <a:cs typeface="Times New Roman" panose="02020603050405020304" pitchFamily="18" charset="0"/>
              </a:rPr>
              <a:t>®</a:t>
            </a:r>
            <a:r>
              <a:rPr lang="en-CA" sz="1800" dirty="0">
                <a:latin typeface="Times New Roman" panose="02020603050405020304" pitchFamily="18" charset="0"/>
                <a:cs typeface="Times New Roman" panose="02020603050405020304" pitchFamily="18" charset="0"/>
              </a:rPr>
              <a:t>, 1889), 512.</a:t>
            </a:r>
            <a:endParaRPr lang="en-US"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233CE2CD-17E8-5C28-8F86-B9353AD234D3}"/>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PRAYER TIME</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230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7CEEE68E-0730-62E0-E495-BBF6C9B53A1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DBF9CB-71CD-E561-D134-2B4995C6D405}"/>
              </a:ext>
            </a:extLst>
          </p:cNvPr>
          <p:cNvSpPr>
            <a:spLocks noGrp="1"/>
          </p:cNvSpPr>
          <p:nvPr>
            <p:ph idx="1"/>
          </p:nvPr>
        </p:nvSpPr>
        <p:spPr>
          <a:xfrm>
            <a:off x="264695" y="1816768"/>
            <a:ext cx="10115252" cy="5041232"/>
          </a:xfrm>
        </p:spPr>
        <p:txBody>
          <a:bodyPr>
            <a:normAutofit fontScale="92500"/>
          </a:bodyPr>
          <a:lstStyle/>
          <a:p>
            <a:r>
              <a:rPr lang="en-US" sz="3600" dirty="0">
                <a:latin typeface="Times New Roman" panose="02020603050405020304" pitchFamily="18" charset="0"/>
                <a:cs typeface="Times New Roman" panose="02020603050405020304" pitchFamily="18" charset="0"/>
              </a:rPr>
              <a:t>God gave us 24 hours each week to live at a different pace and with a different focus. Protect the Sabbath hours as a break from your everyday stresses and everyday burdens and enjoy the quieter and gentler pace of the Sabbath.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Use these hours to spend more time on the opportunities we have discussed that facilitate listening to God: reading about Him, praising Him, praying, reflecting, talking to others about Him, and spending time in nature.</a:t>
            </a:r>
          </a:p>
        </p:txBody>
      </p:sp>
      <p:sp>
        <p:nvSpPr>
          <p:cNvPr id="9" name="Title 1">
            <a:extLst>
              <a:ext uri="{FF2B5EF4-FFF2-40B4-BE49-F238E27FC236}">
                <a16:creationId xmlns:a16="http://schemas.microsoft.com/office/drawing/2014/main" id="{FD45CDAC-7B7F-76CC-DAAF-A63722F7263B}"/>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SABBATH REST</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0188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477A3C5-5922-966E-4B38-B7AE0579D04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997DA-5E18-621F-0AD3-97F150C8155A}"/>
              </a:ext>
            </a:extLst>
          </p:cNvPr>
          <p:cNvSpPr>
            <a:spLocks noGrp="1"/>
          </p:cNvSpPr>
          <p:nvPr>
            <p:ph idx="1"/>
          </p:nvPr>
        </p:nvSpPr>
        <p:spPr>
          <a:xfrm>
            <a:off x="288758" y="1876926"/>
            <a:ext cx="10091189" cy="4981074"/>
          </a:xfrm>
        </p:spPr>
        <p:txBody>
          <a:bodyPr>
            <a:normAutofit lnSpcReduction="10000"/>
          </a:bodyPr>
          <a:lstStyle/>
          <a:p>
            <a:r>
              <a:rPr lang="en-US" sz="3200" dirty="0">
                <a:latin typeface="Times New Roman" panose="02020603050405020304" pitchFamily="18" charset="0"/>
                <a:cs typeface="Times New Roman" panose="02020603050405020304" pitchFamily="18" charset="0"/>
              </a:rPr>
              <a:t>Another beautiful way to create opportunities to hear God’s voice is by spending time in nature, around trees, plants, flowers, and water—all the things that were created by God. “Next to the Bible, nature is to be our great lesson book.” Nature provides the perfect environment to hear Him.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“When every other voice is hushed, and in quietness we wait before Him, the silence of the soul makes more distinct the voice of God.” </a:t>
            </a:r>
          </a:p>
          <a:p>
            <a:pPr marL="457200" lvl="1" indent="0">
              <a:buNone/>
            </a:pPr>
            <a:r>
              <a:rPr lang="en-CA" sz="1600" dirty="0">
                <a:latin typeface="Times New Roman" panose="02020603050405020304" pitchFamily="18" charset="0"/>
                <a:cs typeface="Times New Roman" panose="02020603050405020304" pitchFamily="18" charset="0"/>
              </a:rPr>
              <a:t>Ellen G. White, </a:t>
            </a:r>
            <a:r>
              <a:rPr lang="en-CA" sz="1600" i="1" dirty="0">
                <a:latin typeface="Times New Roman" panose="02020603050405020304" pitchFamily="18" charset="0"/>
                <a:cs typeface="Times New Roman" panose="02020603050405020304" pitchFamily="18" charset="0"/>
              </a:rPr>
              <a:t>Child Guidance</a:t>
            </a:r>
            <a:r>
              <a:rPr lang="en-CA" sz="1600" dirty="0">
                <a:latin typeface="Times New Roman" panose="02020603050405020304" pitchFamily="18" charset="0"/>
                <a:cs typeface="Times New Roman" panose="02020603050405020304" pitchFamily="18" charset="0"/>
              </a:rPr>
              <a:t> (Washington, DC: Review and Herald</a:t>
            </a:r>
            <a:r>
              <a:rPr lang="en-CA" sz="1600" baseline="30000" dirty="0">
                <a:latin typeface="Times New Roman" panose="02020603050405020304" pitchFamily="18" charset="0"/>
                <a:cs typeface="Times New Roman" panose="02020603050405020304" pitchFamily="18" charset="0"/>
              </a:rPr>
              <a:t>®</a:t>
            </a:r>
            <a:r>
              <a:rPr lang="en-CA" sz="1600" dirty="0">
                <a:latin typeface="Times New Roman" panose="02020603050405020304" pitchFamily="18" charset="0"/>
                <a:cs typeface="Times New Roman" panose="02020603050405020304" pitchFamily="18" charset="0"/>
              </a:rPr>
              <a:t>, 1954), 45.</a:t>
            </a:r>
            <a:endParaRPr lang="en-US" sz="1600" dirty="0">
              <a:latin typeface="Times New Roman" panose="02020603050405020304" pitchFamily="18" charset="0"/>
              <a:cs typeface="Times New Roman" panose="02020603050405020304" pitchFamily="18" charset="0"/>
            </a:endParaRPr>
          </a:p>
          <a:p>
            <a:pPr marL="457200" lvl="1" indent="0">
              <a:buNone/>
            </a:pPr>
            <a:r>
              <a:rPr lang="en-CA" sz="1600" dirty="0">
                <a:latin typeface="Times New Roman" panose="02020603050405020304" pitchFamily="18" charset="0"/>
                <a:cs typeface="Times New Roman" panose="02020603050405020304" pitchFamily="18" charset="0"/>
              </a:rPr>
              <a:t>Ellen G. White, </a:t>
            </a:r>
            <a:r>
              <a:rPr lang="en-CA" sz="1600" i="1" dirty="0">
                <a:latin typeface="Times New Roman" panose="02020603050405020304" pitchFamily="18" charset="0"/>
                <a:cs typeface="Times New Roman" panose="02020603050405020304" pitchFamily="18" charset="0"/>
              </a:rPr>
              <a:t>The Desire of Ages</a:t>
            </a:r>
            <a:r>
              <a:rPr lang="en-CA" sz="1600" dirty="0">
                <a:latin typeface="Times New Roman" panose="02020603050405020304" pitchFamily="18" charset="0"/>
                <a:cs typeface="Times New Roman" panose="02020603050405020304" pitchFamily="18" charset="0"/>
              </a:rPr>
              <a:t> (Mountain View, CA: Pacific Press</a:t>
            </a:r>
            <a:r>
              <a:rPr lang="en-CA" sz="1600" baseline="30000" dirty="0">
                <a:latin typeface="Times New Roman" panose="02020603050405020304" pitchFamily="18" charset="0"/>
                <a:cs typeface="Times New Roman" panose="02020603050405020304" pitchFamily="18" charset="0"/>
              </a:rPr>
              <a:t>®</a:t>
            </a:r>
            <a:r>
              <a:rPr lang="en-CA" sz="1600" dirty="0">
                <a:latin typeface="Times New Roman" panose="02020603050405020304" pitchFamily="18" charset="0"/>
                <a:cs typeface="Times New Roman" panose="02020603050405020304" pitchFamily="18" charset="0"/>
              </a:rPr>
              <a:t>, 1898), 363.</a:t>
            </a:r>
            <a:endParaRPr lang="en-US" sz="1600" dirty="0">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2B895285-4D0C-2461-72DD-BDF8D8364E4A}"/>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SPENDING TIME IN NATURE</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4637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2163D2B-ECB6-841B-CBAA-B3A32A3F05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268227-D1D1-B3E2-9EC2-90F46E985E02}"/>
              </a:ext>
            </a:extLst>
          </p:cNvPr>
          <p:cNvSpPr>
            <a:spLocks noGrp="1"/>
          </p:cNvSpPr>
          <p:nvPr>
            <p:ph idx="1"/>
          </p:nvPr>
        </p:nvSpPr>
        <p:spPr>
          <a:xfrm>
            <a:off x="252663" y="1788607"/>
            <a:ext cx="10127284" cy="5069393"/>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Often, we do not reflect on the past. Either we have too much pain there and we want to leave it behind, or we are simply too busy to take the time.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But reflecting on our lives can help us see that God has been leading us to where we are today. We may have made bad decisions, but God continues to lead us as we let Him. </a:t>
            </a:r>
          </a:p>
        </p:txBody>
      </p:sp>
      <p:sp>
        <p:nvSpPr>
          <p:cNvPr id="6" name="Title 1">
            <a:extLst>
              <a:ext uri="{FF2B5EF4-FFF2-40B4-BE49-F238E27FC236}">
                <a16:creationId xmlns:a16="http://schemas.microsoft.com/office/drawing/2014/main" id="{95ADEF0D-9569-8C05-A167-568CFDE23715}"/>
              </a:ext>
            </a:extLst>
          </p:cNvPr>
          <p:cNvSpPr>
            <a:spLocks noGrp="1"/>
          </p:cNvSpPr>
          <p:nvPr>
            <p:ph type="title"/>
          </p:nvPr>
        </p:nvSpPr>
        <p:spPr>
          <a:xfrm>
            <a:off x="0" y="216568"/>
            <a:ext cx="10470382" cy="1455820"/>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OPPORTUNITES TO LISTEN</a:t>
            </a: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en-US" sz="4800" b="1" dirty="0">
                <a:solidFill>
                  <a:schemeClr val="bg1"/>
                </a:solidFill>
                <a:latin typeface="Times New Roman" panose="02020603050405020304" pitchFamily="18" charset="0"/>
                <a:cs typeface="Times New Roman" panose="02020603050405020304" pitchFamily="18" charset="0"/>
              </a:rPr>
              <a:t>REFLECTING</a:t>
            </a: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0489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C6440-E834-EC94-A96A-7169F8458D67}"/>
              </a:ext>
            </a:extLst>
          </p:cNvPr>
          <p:cNvSpPr>
            <a:spLocks noGrp="1"/>
          </p:cNvSpPr>
          <p:nvPr>
            <p:ph type="title"/>
          </p:nvPr>
        </p:nvSpPr>
        <p:spPr>
          <a:xfrm>
            <a:off x="0" y="238091"/>
            <a:ext cx="10470382" cy="1413432"/>
          </a:xfrm>
        </p:spPr>
        <p:txBody>
          <a:bodyPr>
            <a:noAutofit/>
          </a:bodyPr>
          <a:lstStyle/>
          <a:p>
            <a:pPr algn="ct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IMPEDIMENTS TO LISTENING</a:t>
            </a:r>
            <a:b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BUSYNESS</a:t>
            </a:r>
            <a:endParaRPr lang="pt-BR"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15998E9-A872-BDAD-BAC7-51D19DBAFB41}"/>
              </a:ext>
            </a:extLst>
          </p:cNvPr>
          <p:cNvSpPr>
            <a:spLocks noGrp="1"/>
          </p:cNvSpPr>
          <p:nvPr>
            <p:ph idx="1"/>
          </p:nvPr>
        </p:nvSpPr>
        <p:spPr>
          <a:xfrm>
            <a:off x="265546" y="2001116"/>
            <a:ext cx="9959109" cy="4351338"/>
          </a:xfrm>
        </p:spPr>
        <p:txBody>
          <a:bodyPr>
            <a:normAutofit fontScale="92500"/>
          </a:bodyPr>
          <a:lstStyle/>
          <a:p>
            <a:r>
              <a:rPr lang="en-US" sz="4400" dirty="0">
                <a:latin typeface="Times New Roman" panose="02020603050405020304" pitchFamily="18" charset="0"/>
                <a:cs typeface="Times New Roman" panose="02020603050405020304" pitchFamily="18" charset="0"/>
              </a:rPr>
              <a:t>Many societies in the world revere </a:t>
            </a:r>
            <a:r>
              <a:rPr lang="en-US" sz="4400" i="1" dirty="0">
                <a:latin typeface="Times New Roman" panose="02020603050405020304" pitchFamily="18" charset="0"/>
                <a:cs typeface="Times New Roman" panose="02020603050405020304" pitchFamily="18" charset="0"/>
              </a:rPr>
              <a:t>busy</a:t>
            </a:r>
            <a:r>
              <a:rPr lang="en-US" sz="4400" dirty="0">
                <a:latin typeface="Times New Roman" panose="02020603050405020304" pitchFamily="18" charset="0"/>
                <a:cs typeface="Times New Roman" panose="02020603050405020304" pitchFamily="18" charset="0"/>
              </a:rPr>
              <a:t>ness. People who are very busy are somehow viewed as more important than the rest. </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Their calendars are full every day with work, with church activities, with social appointments, and with other engagements.</a:t>
            </a:r>
            <a:r>
              <a:rPr lang="en-US" dirty="0"/>
              <a:t> </a:t>
            </a:r>
            <a:endParaRPr lang="pt-BR" sz="2400" dirty="0"/>
          </a:p>
        </p:txBody>
      </p:sp>
    </p:spTree>
    <p:extLst>
      <p:ext uri="{BB962C8B-B14F-4D97-AF65-F5344CB8AC3E}">
        <p14:creationId xmlns:p14="http://schemas.microsoft.com/office/powerpoint/2010/main" val="3980296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188F3E14-4A95-09C1-EC7B-51689DBF29C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2216D65-2354-90B2-161F-D23608617405}"/>
              </a:ext>
            </a:extLst>
          </p:cNvPr>
          <p:cNvSpPr>
            <a:spLocks noGrp="1"/>
          </p:cNvSpPr>
          <p:nvPr>
            <p:ph type="title"/>
          </p:nvPr>
        </p:nvSpPr>
        <p:spPr>
          <a:xfrm>
            <a:off x="265546" y="217344"/>
            <a:ext cx="9959108" cy="1325563"/>
          </a:xfrm>
        </p:spPr>
        <p:txBody>
          <a:bodyPr>
            <a:normAutofit/>
          </a:bodyPr>
          <a:lstStyle/>
          <a:p>
            <a:r>
              <a:rPr lang="en-US" b="1" dirty="0"/>
              <a:t>Group Discussion:</a:t>
            </a:r>
            <a:endParaRPr lang="en-US" dirty="0"/>
          </a:p>
        </p:txBody>
      </p:sp>
      <p:sp>
        <p:nvSpPr>
          <p:cNvPr id="5" name="Content Placeholder 2">
            <a:extLst>
              <a:ext uri="{FF2B5EF4-FFF2-40B4-BE49-F238E27FC236}">
                <a16:creationId xmlns:a16="http://schemas.microsoft.com/office/drawing/2014/main" id="{804A2BB9-EB45-444F-5330-60F1C46C7E52}"/>
              </a:ext>
            </a:extLst>
          </p:cNvPr>
          <p:cNvSpPr>
            <a:spLocks noGrp="1"/>
          </p:cNvSpPr>
          <p:nvPr>
            <p:ph idx="1"/>
          </p:nvPr>
        </p:nvSpPr>
        <p:spPr>
          <a:xfrm>
            <a:off x="180474" y="2261937"/>
            <a:ext cx="10044181" cy="4280265"/>
          </a:xfrm>
        </p:spPr>
        <p:txBody>
          <a:bodyPr>
            <a:normAutofit/>
          </a:bodyPr>
          <a:lstStyle/>
          <a:p>
            <a:pPr marL="742950" lvl="0" indent="-742950">
              <a:buFont typeface="+mj-lt"/>
              <a:buAutoNum type="arabicPeriod"/>
            </a:pPr>
            <a:r>
              <a:rPr lang="en-US" sz="4000" dirty="0">
                <a:solidFill>
                  <a:schemeClr val="bg1"/>
                </a:solidFill>
                <a:latin typeface="Times New Roman" panose="02020603050405020304" pitchFamily="18" charset="0"/>
                <a:cs typeface="Times New Roman" panose="02020603050405020304" pitchFamily="18" charset="0"/>
              </a:rPr>
              <a:t>As you did the exercise looking at each decade (10 years) of your life, was it hard to write down a theme to describe that decade? </a:t>
            </a:r>
          </a:p>
          <a:p>
            <a:pPr marL="742950" lvl="0" indent="-742950">
              <a:buFont typeface="+mj-lt"/>
              <a:buAutoNum type="arabicPeriod"/>
            </a:pPr>
            <a:endParaRPr lang="en-US" sz="4000" dirty="0">
              <a:solidFill>
                <a:schemeClr val="bg1"/>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en-US" sz="4000" dirty="0">
                <a:solidFill>
                  <a:schemeClr val="bg1"/>
                </a:solidFill>
                <a:latin typeface="Times New Roman" panose="02020603050405020304" pitchFamily="18" charset="0"/>
                <a:cs typeface="Times New Roman" panose="02020603050405020304" pitchFamily="18" charset="0"/>
              </a:rPr>
              <a:t>Could you see God’s hand at work throughout each decade in a way that you may not have seen it before?</a:t>
            </a:r>
          </a:p>
          <a:p>
            <a:endParaRPr lang="pt-BR" sz="2400" dirty="0">
              <a:solidFill>
                <a:schemeClr val="bg1"/>
              </a:solidFill>
            </a:endParaRPr>
          </a:p>
        </p:txBody>
      </p:sp>
    </p:spTree>
    <p:extLst>
      <p:ext uri="{BB962C8B-B14F-4D97-AF65-F5344CB8AC3E}">
        <p14:creationId xmlns:p14="http://schemas.microsoft.com/office/powerpoint/2010/main" val="1991045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685C5C3A-E25D-D875-C126-6479C515D61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07B86CC-BBFD-8FE7-66EC-AE7EDABC067D}"/>
              </a:ext>
            </a:extLst>
          </p:cNvPr>
          <p:cNvSpPr>
            <a:spLocks noGrp="1"/>
          </p:cNvSpPr>
          <p:nvPr>
            <p:ph type="title"/>
          </p:nvPr>
        </p:nvSpPr>
        <p:spPr>
          <a:xfrm>
            <a:off x="265546" y="217344"/>
            <a:ext cx="9959108" cy="1325563"/>
          </a:xfrm>
        </p:spPr>
        <p:txBody>
          <a:bodyPr>
            <a:normAutofit/>
          </a:bodyPr>
          <a:lstStyle/>
          <a:p>
            <a:r>
              <a:rPr lang="en-US" b="1" dirty="0"/>
              <a:t>Group Discussion:</a:t>
            </a:r>
            <a:endParaRPr lang="en-US" dirty="0"/>
          </a:p>
        </p:txBody>
      </p:sp>
      <p:sp>
        <p:nvSpPr>
          <p:cNvPr id="5" name="Content Placeholder 2">
            <a:extLst>
              <a:ext uri="{FF2B5EF4-FFF2-40B4-BE49-F238E27FC236}">
                <a16:creationId xmlns:a16="http://schemas.microsoft.com/office/drawing/2014/main" id="{93E745D8-B729-C6A7-75F9-C547118570A3}"/>
              </a:ext>
            </a:extLst>
          </p:cNvPr>
          <p:cNvSpPr>
            <a:spLocks noGrp="1"/>
          </p:cNvSpPr>
          <p:nvPr>
            <p:ph idx="1"/>
          </p:nvPr>
        </p:nvSpPr>
        <p:spPr>
          <a:xfrm>
            <a:off x="180474" y="2298033"/>
            <a:ext cx="10044181" cy="4244170"/>
          </a:xfrm>
        </p:spPr>
        <p:txBody>
          <a:bodyPr>
            <a:normAutofit/>
          </a:bodyPr>
          <a:lstStyle/>
          <a:p>
            <a:pPr marL="742950" lvl="0" indent="-742950">
              <a:buFont typeface="+mj-lt"/>
              <a:buAutoNum type="arabicPeriod" startAt="3"/>
            </a:pPr>
            <a:r>
              <a:rPr lang="en-US" sz="4000" dirty="0">
                <a:solidFill>
                  <a:schemeClr val="bg1"/>
                </a:solidFill>
                <a:latin typeface="Times New Roman" panose="02020603050405020304" pitchFamily="18" charset="0"/>
                <a:cs typeface="Times New Roman" panose="02020603050405020304" pitchFamily="18" charset="0"/>
              </a:rPr>
              <a:t>In the decade you are in right now, can you see a new direction toward which He may be leading you?</a:t>
            </a:r>
          </a:p>
          <a:p>
            <a:endParaRPr lang="pt-BR" sz="2400" dirty="0">
              <a:solidFill>
                <a:schemeClr val="bg1"/>
              </a:solidFill>
            </a:endParaRPr>
          </a:p>
        </p:txBody>
      </p:sp>
    </p:spTree>
    <p:extLst>
      <p:ext uri="{BB962C8B-B14F-4D97-AF65-F5344CB8AC3E}">
        <p14:creationId xmlns:p14="http://schemas.microsoft.com/office/powerpoint/2010/main" val="170875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E3089D4-5E08-5295-530C-EFEE4981B5B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B9C4920-D3F4-9C92-816E-5A7B584F98FC}"/>
              </a:ext>
            </a:extLst>
          </p:cNvPr>
          <p:cNvSpPr>
            <a:spLocks noGrp="1"/>
          </p:cNvSpPr>
          <p:nvPr>
            <p:ph type="title"/>
          </p:nvPr>
        </p:nvSpPr>
        <p:spPr>
          <a:xfrm>
            <a:off x="167942" y="126909"/>
            <a:ext cx="9959108" cy="1325563"/>
          </a:xfrm>
        </p:spPr>
        <p:txBody>
          <a:bodyPr>
            <a:normAutofit fontScale="90000"/>
          </a:bodyPr>
          <a:lstStyle/>
          <a:p>
            <a:pPr algn="ct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RESPONSES TO LISTENING</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Arguments</a:t>
            </a:r>
            <a:br>
              <a:rPr lang="en-US" dirty="0"/>
            </a:br>
            <a:endParaRPr lang="en-US" dirty="0"/>
          </a:p>
        </p:txBody>
      </p:sp>
      <p:sp>
        <p:nvSpPr>
          <p:cNvPr id="5" name="Content Placeholder 2">
            <a:extLst>
              <a:ext uri="{FF2B5EF4-FFF2-40B4-BE49-F238E27FC236}">
                <a16:creationId xmlns:a16="http://schemas.microsoft.com/office/drawing/2014/main" id="{03772B62-D19E-EA13-AC6E-9087E36F55C2}"/>
              </a:ext>
            </a:extLst>
          </p:cNvPr>
          <p:cNvSpPr>
            <a:spLocks noGrp="1"/>
          </p:cNvSpPr>
          <p:nvPr>
            <p:ph idx="1"/>
          </p:nvPr>
        </p:nvSpPr>
        <p:spPr>
          <a:xfrm>
            <a:off x="252663" y="1848897"/>
            <a:ext cx="10127284" cy="4852692"/>
          </a:xfrm>
        </p:spPr>
        <p:txBody>
          <a:bodyPr>
            <a:normAutofit fontScale="70000" lnSpcReduction="20000"/>
          </a:bodyPr>
          <a:lstStyle/>
          <a:p>
            <a:pPr marL="0" indent="0">
              <a:buNone/>
            </a:pPr>
            <a:r>
              <a:rPr lang="en-US" sz="4500" dirty="0">
                <a:solidFill>
                  <a:schemeClr val="bg1"/>
                </a:solidFill>
                <a:latin typeface="Times New Roman" panose="02020603050405020304" pitchFamily="18" charset="0"/>
                <a:cs typeface="Times New Roman" panose="02020603050405020304" pitchFamily="18" charset="0"/>
              </a:rPr>
              <a:t>Maybe you have heard God’s voice, His call for you to do something for Him. But then you begin having an internal argument that goes something like this:</a:t>
            </a:r>
          </a:p>
          <a:p>
            <a:pPr marL="0" indent="0">
              <a:buNone/>
            </a:pPr>
            <a:endParaRPr lang="en-US" sz="4500" dirty="0">
              <a:solidFill>
                <a:schemeClr val="bg1"/>
              </a:solidFill>
              <a:latin typeface="Times New Roman" panose="02020603050405020304" pitchFamily="18" charset="0"/>
              <a:cs typeface="Times New Roman" panose="02020603050405020304" pitchFamily="18" charset="0"/>
            </a:endParaRPr>
          </a:p>
          <a:p>
            <a:pPr marL="466725" indent="0">
              <a:buNone/>
            </a:pPr>
            <a:r>
              <a:rPr lang="en-US" sz="4500" dirty="0">
                <a:solidFill>
                  <a:schemeClr val="bg1"/>
                </a:solidFill>
                <a:latin typeface="Times New Roman" panose="02020603050405020304" pitchFamily="18" charset="0"/>
                <a:cs typeface="Times New Roman" panose="02020603050405020304" pitchFamily="18" charset="0"/>
              </a:rPr>
              <a:t>G</a:t>
            </a:r>
            <a:r>
              <a:rPr lang="en-US" sz="4500" cap="small" dirty="0">
                <a:solidFill>
                  <a:schemeClr val="bg1"/>
                </a:solidFill>
                <a:latin typeface="Times New Roman" panose="02020603050405020304" pitchFamily="18" charset="0"/>
                <a:cs typeface="Times New Roman" panose="02020603050405020304" pitchFamily="18" charset="0"/>
              </a:rPr>
              <a:t>od</a:t>
            </a:r>
            <a:r>
              <a:rPr lang="en-US" sz="4500" dirty="0">
                <a:solidFill>
                  <a:schemeClr val="bg1"/>
                </a:solidFill>
                <a:latin typeface="Times New Roman" panose="02020603050405020304" pitchFamily="18" charset="0"/>
                <a:cs typeface="Times New Roman" panose="02020603050405020304" pitchFamily="18" charset="0"/>
              </a:rPr>
              <a:t>: (Gentle nudge to lead in Sabbath School when you were just asked to)</a:t>
            </a:r>
          </a:p>
          <a:p>
            <a:pPr marL="466725" indent="0">
              <a:buNone/>
            </a:pPr>
            <a:endParaRPr lang="en-US" sz="4500" dirty="0">
              <a:solidFill>
                <a:schemeClr val="bg1"/>
              </a:solidFill>
              <a:latin typeface="Times New Roman" panose="02020603050405020304" pitchFamily="18" charset="0"/>
              <a:cs typeface="Times New Roman" panose="02020603050405020304" pitchFamily="18" charset="0"/>
            </a:endParaRPr>
          </a:p>
          <a:p>
            <a:pPr marL="466725" indent="0">
              <a:buNone/>
            </a:pPr>
            <a:r>
              <a:rPr lang="en-US" sz="4500" dirty="0">
                <a:solidFill>
                  <a:schemeClr val="bg1"/>
                </a:solidFill>
                <a:latin typeface="Times New Roman" panose="02020603050405020304" pitchFamily="18" charset="0"/>
                <a:cs typeface="Times New Roman" panose="02020603050405020304" pitchFamily="18" charset="0"/>
              </a:rPr>
              <a:t>M</a:t>
            </a:r>
            <a:r>
              <a:rPr lang="en-US" sz="4500" cap="small" dirty="0">
                <a:solidFill>
                  <a:schemeClr val="bg1"/>
                </a:solidFill>
                <a:latin typeface="Times New Roman" panose="02020603050405020304" pitchFamily="18" charset="0"/>
                <a:cs typeface="Times New Roman" panose="02020603050405020304" pitchFamily="18" charset="0"/>
              </a:rPr>
              <a:t>e</a:t>
            </a:r>
            <a:r>
              <a:rPr lang="en-US" sz="4500" dirty="0">
                <a:solidFill>
                  <a:schemeClr val="bg1"/>
                </a:solidFill>
                <a:latin typeface="Times New Roman" panose="02020603050405020304" pitchFamily="18" charset="0"/>
                <a:cs typeface="Times New Roman" panose="02020603050405020304" pitchFamily="18" charset="0"/>
              </a:rPr>
              <a:t>: “Lord, You know I have a busy week ahead and I have no extra time to study. I will be so tired by Sabbath!” </a:t>
            </a:r>
          </a:p>
          <a:p>
            <a:pPr marL="466725" indent="0">
              <a:buNone/>
            </a:pPr>
            <a:endParaRPr lang="en-US" sz="4500" dirty="0">
              <a:solidFill>
                <a:schemeClr val="bg1"/>
              </a:solidFill>
              <a:latin typeface="Times New Roman" panose="02020603050405020304" pitchFamily="18" charset="0"/>
              <a:cs typeface="Times New Roman" panose="02020603050405020304" pitchFamily="18" charset="0"/>
            </a:endParaRPr>
          </a:p>
          <a:p>
            <a:pPr marL="466725" indent="0">
              <a:buNone/>
            </a:pPr>
            <a:r>
              <a:rPr lang="en-US" sz="4500" dirty="0">
                <a:solidFill>
                  <a:schemeClr val="bg1"/>
                </a:solidFill>
                <a:latin typeface="Times New Roman" panose="02020603050405020304" pitchFamily="18" charset="0"/>
                <a:cs typeface="Times New Roman" panose="02020603050405020304" pitchFamily="18" charset="0"/>
              </a:rPr>
              <a:t>OR “Lord, You know that so-and-so _____________ is so much better than I am at leading. Why not ask her to do it?”</a:t>
            </a:r>
          </a:p>
          <a:p>
            <a:endParaRPr lang="pt-BR" sz="2400" dirty="0">
              <a:solidFill>
                <a:schemeClr val="bg1"/>
              </a:solidFill>
            </a:endParaRPr>
          </a:p>
        </p:txBody>
      </p:sp>
    </p:spTree>
    <p:extLst>
      <p:ext uri="{BB962C8B-B14F-4D97-AF65-F5344CB8AC3E}">
        <p14:creationId xmlns:p14="http://schemas.microsoft.com/office/powerpoint/2010/main" val="798194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5A96E9-579B-EB12-33D8-80C7437E56D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557633E-A863-977A-9FCC-BB2CCFDBE930}"/>
              </a:ext>
            </a:extLst>
          </p:cNvPr>
          <p:cNvSpPr>
            <a:spLocks noGrp="1"/>
          </p:cNvSpPr>
          <p:nvPr>
            <p:ph type="title"/>
          </p:nvPr>
        </p:nvSpPr>
        <p:spPr>
          <a:xfrm>
            <a:off x="167942" y="126909"/>
            <a:ext cx="9959108" cy="1325563"/>
          </a:xfrm>
        </p:spPr>
        <p:txBody>
          <a:bodyPr>
            <a:normAutofit fontScale="90000"/>
          </a:bodyPr>
          <a:lstStyle/>
          <a:p>
            <a:pPr algn="ct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RESPONSES TO LISTENING</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Schedule/Planning</a:t>
            </a:r>
            <a:br>
              <a:rPr lang="en-US" dirty="0"/>
            </a:br>
            <a:br>
              <a:rPr lang="en-US" dirty="0"/>
            </a:br>
            <a:endParaRPr lang="en-US" dirty="0"/>
          </a:p>
        </p:txBody>
      </p:sp>
      <p:sp>
        <p:nvSpPr>
          <p:cNvPr id="5" name="Content Placeholder 2">
            <a:extLst>
              <a:ext uri="{FF2B5EF4-FFF2-40B4-BE49-F238E27FC236}">
                <a16:creationId xmlns:a16="http://schemas.microsoft.com/office/drawing/2014/main" id="{D2C5882E-5EEC-B048-6991-BCE991C854F5}"/>
              </a:ext>
            </a:extLst>
          </p:cNvPr>
          <p:cNvSpPr>
            <a:spLocks noGrp="1"/>
          </p:cNvSpPr>
          <p:nvPr>
            <p:ph idx="1"/>
          </p:nvPr>
        </p:nvSpPr>
        <p:spPr>
          <a:xfrm>
            <a:off x="264695" y="1848897"/>
            <a:ext cx="10115252" cy="4882194"/>
          </a:xfrm>
        </p:spPr>
        <p:txBody>
          <a:bodyPr>
            <a:normAutofit fontScale="92500" lnSpcReduction="10000"/>
          </a:bodyPr>
          <a:lstStyle/>
          <a:p>
            <a:r>
              <a:rPr lang="en-US" sz="4000" dirty="0">
                <a:solidFill>
                  <a:schemeClr val="bg1"/>
                </a:solidFill>
                <a:latin typeface="Times New Roman" panose="02020603050405020304" pitchFamily="18" charset="0"/>
                <a:cs typeface="Times New Roman" panose="02020603050405020304" pitchFamily="18" charset="0"/>
              </a:rPr>
              <a:t>Sometimes we are such planners or we maintain such a strict schedule that we do not allow any interference with what we have planned way in advance.</a:t>
            </a:r>
          </a:p>
          <a:p>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a:solidFill>
                  <a:schemeClr val="bg1"/>
                </a:solidFill>
                <a:latin typeface="Times New Roman" panose="02020603050405020304" pitchFamily="18" charset="0"/>
                <a:cs typeface="Times New Roman" panose="02020603050405020304" pitchFamily="18" charset="0"/>
              </a:rPr>
              <a:t> Therefore, any request from God is answered as follows, “Lord, You know that is not in my plan or in my calendar. I just cannot fit it in. My life and goals are very important, and I just do not have the time to do that.”</a:t>
            </a:r>
          </a:p>
          <a:p>
            <a:endParaRPr lang="pt-BR" sz="2400" dirty="0">
              <a:solidFill>
                <a:schemeClr val="bg1"/>
              </a:solidFill>
            </a:endParaRPr>
          </a:p>
        </p:txBody>
      </p:sp>
    </p:spTree>
    <p:extLst>
      <p:ext uri="{BB962C8B-B14F-4D97-AF65-F5344CB8AC3E}">
        <p14:creationId xmlns:p14="http://schemas.microsoft.com/office/powerpoint/2010/main" val="342809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226E458-0CA2-03B1-FEDF-50BE264B05E0}"/>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0D0845D-A5D3-A4E2-3E8A-5DADD3201DE5}"/>
              </a:ext>
            </a:extLst>
          </p:cNvPr>
          <p:cNvSpPr>
            <a:spLocks noGrp="1"/>
          </p:cNvSpPr>
          <p:nvPr>
            <p:ph idx="1"/>
          </p:nvPr>
        </p:nvSpPr>
        <p:spPr>
          <a:xfrm>
            <a:off x="820134" y="1677974"/>
            <a:ext cx="8842342" cy="4845376"/>
          </a:xfrm>
        </p:spPr>
        <p:txBody>
          <a:bodyPr>
            <a:normAutofit/>
          </a:bodyPr>
          <a:lstStyle/>
          <a:p>
            <a:pPr marL="0" indent="0">
              <a:buNone/>
            </a:pPr>
            <a:r>
              <a:rPr lang="en-US" sz="4000" dirty="0">
                <a:latin typeface="Times New Roman" panose="02020603050405020304" pitchFamily="18" charset="0"/>
                <a:cs typeface="Times New Roman" panose="02020603050405020304" pitchFamily="18" charset="0"/>
              </a:rPr>
              <a:t>Maybe you are the “I will when . . .” person. “I will when I have learned to speak with less of an accent” or “I will when I have lost these ten pounds I need to lose” or “I will when my children are older.” There are so many of these! “I will when I take a class on public speaking.”</a:t>
            </a:r>
          </a:p>
          <a:p>
            <a:pPr marL="0" indent="0">
              <a:buNone/>
            </a:pPr>
            <a:endParaRPr lang="pt-BR" sz="2400" dirty="0"/>
          </a:p>
        </p:txBody>
      </p:sp>
      <p:sp>
        <p:nvSpPr>
          <p:cNvPr id="3" name="Title 1">
            <a:extLst>
              <a:ext uri="{FF2B5EF4-FFF2-40B4-BE49-F238E27FC236}">
                <a16:creationId xmlns:a16="http://schemas.microsoft.com/office/drawing/2014/main" id="{84DEDDD7-9436-FE16-E156-A3F0FDF59EC7}"/>
              </a:ext>
            </a:extLst>
          </p:cNvPr>
          <p:cNvSpPr>
            <a:spLocks noGrp="1"/>
          </p:cNvSpPr>
          <p:nvPr>
            <p:ph type="title"/>
          </p:nvPr>
        </p:nvSpPr>
        <p:spPr>
          <a:xfrm>
            <a:off x="725864" y="400640"/>
            <a:ext cx="8936612" cy="1142267"/>
          </a:xfrm>
        </p:spPr>
        <p:txBody>
          <a:bodyPr>
            <a:normAutofit/>
          </a:bodyPr>
          <a:lstStyle/>
          <a:p>
            <a:r>
              <a:rPr lang="en-US" sz="7200" b="1" dirty="0">
                <a:latin typeface="Times New Roman" panose="02020603050405020304" pitchFamily="18" charset="0"/>
                <a:cs typeface="Times New Roman" panose="02020603050405020304" pitchFamily="18" charset="0"/>
              </a:rPr>
              <a:t>I Will When . . .</a:t>
            </a:r>
            <a:endParaRPr lang="pt-BR" sz="7200" dirty="0">
              <a:latin typeface="Rastanty Cortez" panose="02000506000000020003" pitchFamily="2" charset="0"/>
            </a:endParaRPr>
          </a:p>
        </p:txBody>
      </p:sp>
    </p:spTree>
    <p:extLst>
      <p:ext uri="{BB962C8B-B14F-4D97-AF65-F5344CB8AC3E}">
        <p14:creationId xmlns:p14="http://schemas.microsoft.com/office/powerpoint/2010/main" val="2085400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A6A1A03-9CC3-C742-5A15-C92231E0824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0962CC3-B529-1757-E08E-0A9E47E3C56D}"/>
              </a:ext>
            </a:extLst>
          </p:cNvPr>
          <p:cNvSpPr>
            <a:spLocks noGrp="1"/>
          </p:cNvSpPr>
          <p:nvPr>
            <p:ph type="title"/>
          </p:nvPr>
        </p:nvSpPr>
        <p:spPr>
          <a:xfrm>
            <a:off x="265546" y="217344"/>
            <a:ext cx="9959108" cy="1325563"/>
          </a:xfrm>
        </p:spPr>
        <p:txBody>
          <a:bodyPr>
            <a:normAutofit/>
          </a:bodyPr>
          <a:lstStyle/>
          <a:p>
            <a:r>
              <a:rPr lang="en-US" b="1" dirty="0">
                <a:latin typeface="Times New Roman" panose="02020603050405020304" pitchFamily="18" charset="0"/>
                <a:cs typeface="Times New Roman" panose="02020603050405020304" pitchFamily="18" charset="0"/>
              </a:rPr>
              <a:t>Discussion Questions:</a:t>
            </a:r>
            <a:endParaRPr lang="en-US"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27E3CF0B-7A4D-4E9F-E25E-2B3895E2513E}"/>
              </a:ext>
            </a:extLst>
          </p:cNvPr>
          <p:cNvSpPr>
            <a:spLocks noGrp="1"/>
          </p:cNvSpPr>
          <p:nvPr>
            <p:ph idx="1"/>
          </p:nvPr>
        </p:nvSpPr>
        <p:spPr>
          <a:xfrm>
            <a:off x="216568" y="2069431"/>
            <a:ext cx="10193524" cy="4642867"/>
          </a:xfrm>
        </p:spPr>
        <p:txBody>
          <a:bodyPr>
            <a:normAutofit fontScale="77500" lnSpcReduction="20000"/>
          </a:bodyPr>
          <a:lstStyle/>
          <a:p>
            <a:pPr marL="514350" lvl="0" indent="-514350">
              <a:buFont typeface="+mj-lt"/>
              <a:buAutoNum type="arabicPeriod"/>
            </a:pPr>
            <a:r>
              <a:rPr lang="en-US" sz="4100" dirty="0">
                <a:solidFill>
                  <a:schemeClr val="bg1"/>
                </a:solidFill>
                <a:latin typeface="Times New Roman" panose="02020603050405020304" pitchFamily="18" charset="0"/>
                <a:cs typeface="Times New Roman" panose="02020603050405020304" pitchFamily="18" charset="0"/>
              </a:rPr>
              <a:t>What are some of the arguments that you have had, either with yourself or God? Share at least one with the group.</a:t>
            </a:r>
          </a:p>
          <a:p>
            <a:pPr marL="514350" lvl="0" indent="-514350">
              <a:buFont typeface="+mj-lt"/>
              <a:buAutoNum type="arabicPeriod"/>
            </a:pPr>
            <a:endParaRPr lang="en-US" sz="4100" dirty="0">
              <a:solidFill>
                <a:schemeClr val="bg1"/>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4100" dirty="0">
                <a:solidFill>
                  <a:schemeClr val="bg1"/>
                </a:solidFill>
                <a:latin typeface="Times New Roman" panose="02020603050405020304" pitchFamily="18" charset="0"/>
                <a:cs typeface="Times New Roman" panose="02020603050405020304" pitchFamily="18" charset="0"/>
              </a:rPr>
              <a:t>Do you have a hard time making room in your calendar for impromptu nudges from the Holy Spirit? Or would you have difficulty rearranging the schedule today if God impresses you to help Sister ________ with something?</a:t>
            </a:r>
          </a:p>
          <a:p>
            <a:pPr marL="514350" lvl="0" indent="-514350">
              <a:buFont typeface="+mj-lt"/>
              <a:buAutoNum type="arabicPeriod"/>
            </a:pPr>
            <a:endParaRPr lang="en-US" sz="4100" dirty="0">
              <a:solidFill>
                <a:schemeClr val="bg1"/>
              </a:solidFill>
              <a:latin typeface="Times New Roman" panose="02020603050405020304" pitchFamily="18" charset="0"/>
              <a:cs typeface="Times New Roman" panose="02020603050405020304" pitchFamily="18" charset="0"/>
            </a:endParaRPr>
          </a:p>
          <a:p>
            <a:pPr marL="514350" lvl="0" indent="-514350">
              <a:buFont typeface="+mj-lt"/>
              <a:buAutoNum type="arabicPeriod"/>
            </a:pPr>
            <a:r>
              <a:rPr lang="en-US" sz="4100" dirty="0">
                <a:solidFill>
                  <a:schemeClr val="bg1"/>
                </a:solidFill>
                <a:latin typeface="Times New Roman" panose="02020603050405020304" pitchFamily="18" charset="0"/>
                <a:cs typeface="Times New Roman" panose="02020603050405020304" pitchFamily="18" charset="0"/>
              </a:rPr>
              <a:t>Would you find it difficult to skip a social event for something you feel God might be calling you to do instead?</a:t>
            </a:r>
          </a:p>
          <a:p>
            <a:endParaRPr lang="pt-BR" sz="2400" dirty="0">
              <a:solidFill>
                <a:schemeClr val="bg1"/>
              </a:solidFill>
            </a:endParaRPr>
          </a:p>
        </p:txBody>
      </p:sp>
    </p:spTree>
    <p:extLst>
      <p:ext uri="{BB962C8B-B14F-4D97-AF65-F5344CB8AC3E}">
        <p14:creationId xmlns:p14="http://schemas.microsoft.com/office/powerpoint/2010/main" val="604089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2C3919-65EB-B3E8-E360-4CB5148FBA8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68DE7F5-48B2-686C-D44C-B0B77A8E65D5}"/>
              </a:ext>
            </a:extLst>
          </p:cNvPr>
          <p:cNvSpPr>
            <a:spLocks noGrp="1"/>
          </p:cNvSpPr>
          <p:nvPr>
            <p:ph type="title"/>
          </p:nvPr>
        </p:nvSpPr>
        <p:spPr>
          <a:xfrm>
            <a:off x="265546" y="217344"/>
            <a:ext cx="9959108" cy="1325563"/>
          </a:xfrm>
        </p:spPr>
        <p:txBody>
          <a:bodyPr>
            <a:normAutofit/>
          </a:bodyPr>
          <a:lstStyle/>
          <a:p>
            <a:r>
              <a:rPr lang="en-US" b="1" dirty="0">
                <a:latin typeface="Times New Roman" panose="02020603050405020304" pitchFamily="18" charset="0"/>
                <a:cs typeface="Times New Roman" panose="02020603050405020304" pitchFamily="18" charset="0"/>
              </a:rPr>
              <a:t>Discussion Questions:</a:t>
            </a:r>
            <a:endParaRPr lang="en-US"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BB4BE918-9C2C-B02A-294D-884C9EBADAE5}"/>
              </a:ext>
            </a:extLst>
          </p:cNvPr>
          <p:cNvSpPr>
            <a:spLocks noGrp="1"/>
          </p:cNvSpPr>
          <p:nvPr>
            <p:ph idx="1"/>
          </p:nvPr>
        </p:nvSpPr>
        <p:spPr>
          <a:xfrm>
            <a:off x="192504" y="2081463"/>
            <a:ext cx="10217587" cy="4630836"/>
          </a:xfrm>
        </p:spPr>
        <p:txBody>
          <a:bodyPr>
            <a:normAutofit/>
          </a:bodyPr>
          <a:lstStyle/>
          <a:p>
            <a:pPr marL="742950" lvl="0" indent="-742950">
              <a:buFont typeface="+mj-lt"/>
              <a:buAutoNum type="arabicPeriod" startAt="4"/>
            </a:pPr>
            <a:r>
              <a:rPr lang="en-US" sz="3600" dirty="0">
                <a:solidFill>
                  <a:schemeClr val="bg1"/>
                </a:solidFill>
                <a:latin typeface="Times New Roman" panose="02020603050405020304" pitchFamily="18" charset="0"/>
                <a:cs typeface="Times New Roman" panose="02020603050405020304" pitchFamily="18" charset="0"/>
              </a:rPr>
              <a:t>On a larger scale, do you have your life so planned out in a certain direction that if God called you to change the course of your life, then you would not be willing? </a:t>
            </a:r>
          </a:p>
          <a:p>
            <a:pPr marL="742950" lvl="0" indent="-742950">
              <a:buFont typeface="+mj-lt"/>
              <a:buAutoNum type="arabicPeriod" startAt="4"/>
            </a:pPr>
            <a:endParaRPr lang="en-US" sz="3600" dirty="0">
              <a:solidFill>
                <a:schemeClr val="bg1"/>
              </a:solidFill>
              <a:latin typeface="Times New Roman" panose="02020603050405020304" pitchFamily="18" charset="0"/>
              <a:cs typeface="Times New Roman" panose="02020603050405020304" pitchFamily="18" charset="0"/>
            </a:endParaRPr>
          </a:p>
          <a:p>
            <a:pPr marL="742950" lvl="0" indent="-742950">
              <a:buFont typeface="+mj-lt"/>
              <a:buAutoNum type="arabicPeriod" startAt="4"/>
            </a:pPr>
            <a:r>
              <a:rPr lang="en-US" sz="3600" dirty="0">
                <a:solidFill>
                  <a:schemeClr val="bg1"/>
                </a:solidFill>
                <a:latin typeface="Times New Roman" panose="02020603050405020304" pitchFamily="18" charset="0"/>
                <a:cs typeface="Times New Roman" panose="02020603050405020304" pitchFamily="18" charset="0"/>
              </a:rPr>
              <a:t>Have you ever had any “I will when . . .” thoughts in your head? If so, what were they?</a:t>
            </a:r>
          </a:p>
          <a:p>
            <a:endParaRPr lang="pt-BR" sz="2000" dirty="0">
              <a:solidFill>
                <a:schemeClr val="bg1"/>
              </a:solidFill>
            </a:endParaRPr>
          </a:p>
        </p:txBody>
      </p:sp>
    </p:spTree>
    <p:extLst>
      <p:ext uri="{BB962C8B-B14F-4D97-AF65-F5344CB8AC3E}">
        <p14:creationId xmlns:p14="http://schemas.microsoft.com/office/powerpoint/2010/main" val="32567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B1F55A80-1517-CA1E-1592-E61D4CCDD3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2DB43C-5D37-2B85-64B8-B40471F26386}"/>
              </a:ext>
            </a:extLst>
          </p:cNvPr>
          <p:cNvSpPr>
            <a:spLocks noGrp="1"/>
          </p:cNvSpPr>
          <p:nvPr>
            <p:ph type="title"/>
          </p:nvPr>
        </p:nvSpPr>
        <p:spPr>
          <a:xfrm>
            <a:off x="0" y="397042"/>
            <a:ext cx="10470382" cy="1170501"/>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600" dirty="0">
                <a:solidFill>
                  <a:schemeClr val="bg1"/>
                </a:solidFill>
                <a:effectLst>
                  <a:outerShdw blurRad="38100" dist="38100" dir="2700000" algn="tl">
                    <a:srgbClr val="000000">
                      <a:alpha val="43137"/>
                    </a:srgbClr>
                  </a:outerShdw>
                </a:effectLst>
                <a:latin typeface="Rastanty Cortez" panose="02000506000000020003" pitchFamily="2" charset="0"/>
              </a:rPr>
              <a:t>CONCLUSION</a:t>
            </a:r>
            <a:br>
              <a:rPr lang="en-US" dirty="0"/>
            </a:b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br>
              <a:rPr lang="en-US" dirty="0"/>
            </a:br>
            <a:br>
              <a:rPr lang="en-US" dirty="0"/>
            </a:b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A30164A-0ECE-FA85-3B00-23DA258FABF5}"/>
              </a:ext>
            </a:extLst>
          </p:cNvPr>
          <p:cNvSpPr>
            <a:spLocks noGrp="1"/>
          </p:cNvSpPr>
          <p:nvPr>
            <p:ph idx="1"/>
          </p:nvPr>
        </p:nvSpPr>
        <p:spPr>
          <a:xfrm>
            <a:off x="240632" y="1925053"/>
            <a:ext cx="10139315" cy="4932947"/>
          </a:xfrm>
        </p:spPr>
        <p:txBody>
          <a:bodyPr>
            <a:normAutofit/>
          </a:bodyPr>
          <a:lstStyle/>
          <a:p>
            <a:pPr marL="0" indent="0" algn="ctr">
              <a:buNone/>
            </a:pPr>
            <a:r>
              <a:rPr lang="en-US" sz="3900" dirty="0">
                <a:latin typeface="Times New Roman" panose="02020603050405020304" pitchFamily="18" charset="0"/>
                <a:cs typeface="Times New Roman" panose="02020603050405020304" pitchFamily="18" charset="0"/>
              </a:rPr>
              <a:t>With our discussion about creating opportunities to listen for God’s voice, and having heard all the arguments and impediments that we have that lead us to not answer Him in a positive way, let us all pray that the Holy Spirit will guide our hearts until we are 100 percent ready to say,</a:t>
            </a:r>
            <a:r>
              <a:rPr lang="en-US" sz="3900" i="1" dirty="0">
                <a:latin typeface="Times New Roman" panose="02020603050405020304" pitchFamily="18" charset="0"/>
                <a:cs typeface="Times New Roman" panose="02020603050405020304" pitchFamily="18" charset="0"/>
              </a:rPr>
              <a:t> </a:t>
            </a:r>
            <a:r>
              <a:rPr lang="en-US" sz="3900" dirty="0">
                <a:latin typeface="Times New Roman" panose="02020603050405020304" pitchFamily="18" charset="0"/>
                <a:cs typeface="Times New Roman" panose="02020603050405020304" pitchFamily="18" charset="0"/>
              </a:rPr>
              <a:t>“</a:t>
            </a:r>
            <a:r>
              <a:rPr lang="en-US" sz="3900" i="1" dirty="0" err="1">
                <a:latin typeface="Times New Roman" panose="02020603050405020304" pitchFamily="18" charset="0"/>
                <a:cs typeface="Times New Roman" panose="02020603050405020304" pitchFamily="18" charset="0"/>
              </a:rPr>
              <a:t>Henani</a:t>
            </a:r>
            <a:r>
              <a:rPr lang="en-US" sz="3900" dirty="0">
                <a:latin typeface="Times New Roman" panose="02020603050405020304" pitchFamily="18" charset="0"/>
                <a:cs typeface="Times New Roman" panose="02020603050405020304" pitchFamily="18" charset="0"/>
              </a:rPr>
              <a:t>, I am here, ready and waiting to do whatever You ask of me.” </a:t>
            </a:r>
          </a:p>
          <a:p>
            <a:endParaRPr lang="en-US" dirty="0"/>
          </a:p>
        </p:txBody>
      </p:sp>
    </p:spTree>
    <p:extLst>
      <p:ext uri="{BB962C8B-B14F-4D97-AF65-F5344CB8AC3E}">
        <p14:creationId xmlns:p14="http://schemas.microsoft.com/office/powerpoint/2010/main" val="3161869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3AC34A15-7334-C472-4C73-ED43E9D371B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3778BA-4C69-893E-AA2B-2E9A0B4E36CD}"/>
              </a:ext>
            </a:extLst>
          </p:cNvPr>
          <p:cNvSpPr>
            <a:spLocks noGrp="1"/>
          </p:cNvSpPr>
          <p:nvPr>
            <p:ph idx="1"/>
          </p:nvPr>
        </p:nvSpPr>
        <p:spPr>
          <a:xfrm>
            <a:off x="264695" y="1788607"/>
            <a:ext cx="10115252" cy="5069393"/>
          </a:xfrm>
        </p:spPr>
        <p:txBody>
          <a:bodyPr>
            <a:normAutofit/>
          </a:bodyPr>
          <a:lstStyle/>
          <a:p>
            <a:pPr marL="0" indent="0" algn="ctr">
              <a:buNone/>
            </a:pPr>
            <a:r>
              <a:rPr lang="en-US" sz="4800" dirty="0">
                <a:latin typeface="Times New Roman" panose="02020603050405020304" pitchFamily="18" charset="0"/>
                <a:cs typeface="Times New Roman" panose="02020603050405020304" pitchFamily="18" charset="0"/>
              </a:rPr>
              <a:t>I challenge each of you to commit to this willingness . . . and maybe write in the flyleaf of your Bible, as the author of this seminar did years ago, “I AM WILLING!” And sign and date it!</a:t>
            </a:r>
            <a:r>
              <a:rPr lang="en-US" sz="4800" i="1" dirty="0">
                <a:latin typeface="Times New Roman" panose="02020603050405020304" pitchFamily="18" charset="0"/>
                <a:cs typeface="Times New Roman" panose="02020603050405020304" pitchFamily="18" charset="0"/>
              </a:rPr>
              <a:t> </a:t>
            </a:r>
            <a:r>
              <a:rPr lang="en-US" sz="4800" i="1" dirty="0" err="1">
                <a:latin typeface="Times New Roman" panose="02020603050405020304" pitchFamily="18" charset="0"/>
                <a:cs typeface="Times New Roman" panose="02020603050405020304" pitchFamily="18" charset="0"/>
              </a:rPr>
              <a:t>Henani</a:t>
            </a:r>
            <a:r>
              <a:rPr lang="en-US" sz="4800"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6" name="Title 1">
            <a:extLst>
              <a:ext uri="{FF2B5EF4-FFF2-40B4-BE49-F238E27FC236}">
                <a16:creationId xmlns:a16="http://schemas.microsoft.com/office/drawing/2014/main" id="{805271AA-4BB9-869D-4AB8-C7150AECA3EF}"/>
              </a:ext>
            </a:extLst>
          </p:cNvPr>
          <p:cNvSpPr>
            <a:spLocks noGrp="1"/>
          </p:cNvSpPr>
          <p:nvPr>
            <p:ph type="title"/>
          </p:nvPr>
        </p:nvSpPr>
        <p:spPr>
          <a:xfrm>
            <a:off x="0" y="397042"/>
            <a:ext cx="10470382" cy="1170501"/>
          </a:xfrm>
        </p:spPr>
        <p:txBody>
          <a:bodyPr>
            <a:noAutofit/>
          </a:bodyPr>
          <a:lstStyle/>
          <a:p>
            <a:pPr algn="ct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br>
              <a:rPr lang="pt-BR" sz="48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6600" dirty="0">
                <a:solidFill>
                  <a:schemeClr val="bg1"/>
                </a:solidFill>
                <a:effectLst>
                  <a:outerShdw blurRad="38100" dist="38100" dir="2700000" algn="tl">
                    <a:srgbClr val="000000">
                      <a:alpha val="43137"/>
                    </a:srgbClr>
                  </a:outerShdw>
                </a:effectLst>
                <a:latin typeface="Rastanty Cortez" panose="02000506000000020003" pitchFamily="2" charset="0"/>
              </a:rPr>
              <a:t>CONCLUSION</a:t>
            </a:r>
            <a:br>
              <a:rPr lang="en-US" dirty="0"/>
            </a:br>
            <a:br>
              <a:rPr lang="en-US" dirty="0">
                <a:solidFill>
                  <a:schemeClr val="bg1"/>
                </a:solidFill>
                <a:latin typeface="Times New Roman" panose="02020603050405020304" pitchFamily="18" charset="0"/>
                <a:cs typeface="Times New Roman" panose="02020603050405020304" pitchFamily="18" charset="0"/>
              </a:rPr>
            </a:br>
            <a:br>
              <a:rPr lang="en-US" dirty="0">
                <a:solidFill>
                  <a:schemeClr val="bg1"/>
                </a:solidFill>
                <a:latin typeface="Times New Roman" panose="02020603050405020304" pitchFamily="18" charset="0"/>
                <a:cs typeface="Times New Roman" panose="02020603050405020304" pitchFamily="18" charset="0"/>
              </a:rPr>
            </a:br>
            <a:br>
              <a:rPr lang="en-US" dirty="0"/>
            </a:br>
            <a:br>
              <a:rPr lang="en-US" dirty="0"/>
            </a:br>
            <a:br>
              <a:rPr lang="en-US" dirty="0"/>
            </a:br>
            <a:br>
              <a:rPr lang="en-US" dirty="0"/>
            </a:br>
            <a:br>
              <a:rPr lang="en-US" sz="2800" dirty="0"/>
            </a:br>
            <a:br>
              <a:rPr lang="en-US" sz="2800" dirty="0"/>
            </a:br>
            <a:endPar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790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549B05F0-CCED-0716-C378-4CA51B99D689}"/>
              </a:ext>
            </a:extLst>
          </p:cNvPr>
          <p:cNvSpPr>
            <a:spLocks noGrp="1"/>
          </p:cNvSpPr>
          <p:nvPr>
            <p:ph idx="1"/>
          </p:nvPr>
        </p:nvSpPr>
        <p:spPr>
          <a:xfrm>
            <a:off x="820134" y="615820"/>
            <a:ext cx="8842342" cy="5850294"/>
          </a:xfrm>
        </p:spPr>
        <p:txBody>
          <a:bodyPr>
            <a:normAutofit/>
          </a:bodyPr>
          <a:lstStyle/>
          <a:p>
            <a:r>
              <a:rPr lang="en-US" sz="4000" dirty="0">
                <a:latin typeface="Times New Roman" panose="02020603050405020304" pitchFamily="18" charset="0"/>
                <a:cs typeface="Times New Roman" panose="02020603050405020304" pitchFamily="18" charset="0"/>
              </a:rPr>
              <a:t>But sometimes, having so much on our calendars, so much activity in our lives, means that we are too busy for quiet and relaxed time with God.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Where would we fit Him in? Even if overly busy people fit in a quick quiet time, it is not relaxed and unrushed.</a:t>
            </a:r>
          </a:p>
          <a:p>
            <a:endParaRPr lang="pt-BR" sz="2400" dirty="0"/>
          </a:p>
        </p:txBody>
      </p:sp>
    </p:spTree>
    <p:extLst>
      <p:ext uri="{BB962C8B-B14F-4D97-AF65-F5344CB8AC3E}">
        <p14:creationId xmlns:p14="http://schemas.microsoft.com/office/powerpoint/2010/main" val="2470095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A44BA3D0-6C53-9B7C-F1D7-EECB3759A0A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9D188-9484-7910-36B9-5B08684C5370}"/>
              </a:ext>
            </a:extLst>
          </p:cNvPr>
          <p:cNvSpPr>
            <a:spLocks noGrp="1"/>
          </p:cNvSpPr>
          <p:nvPr>
            <p:ph idx="1"/>
          </p:nvPr>
        </p:nvSpPr>
        <p:spPr>
          <a:xfrm>
            <a:off x="265546" y="2001116"/>
            <a:ext cx="9959109" cy="4351338"/>
          </a:xfrm>
        </p:spPr>
        <p:txBody>
          <a:bodyPr>
            <a:normAutofit/>
          </a:bodyPr>
          <a:lstStyle/>
          <a:p>
            <a:r>
              <a:rPr lang="en-US" sz="3600" dirty="0">
                <a:latin typeface="Times New Roman" panose="02020603050405020304" pitchFamily="18" charset="0"/>
                <a:cs typeface="Times New Roman" panose="02020603050405020304" pitchFamily="18" charset="0"/>
              </a:rPr>
              <a:t>Many people always have noise in their days, almost every minute. The early mornings are filled with the noise of family readying themselves for school and work, the sounds of the children, a spouse, entertainment, or phone calls.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Then, at work, there is too much going on for us to even have a quiet thought.</a:t>
            </a:r>
          </a:p>
        </p:txBody>
      </p:sp>
      <p:sp>
        <p:nvSpPr>
          <p:cNvPr id="6" name="Title 1">
            <a:extLst>
              <a:ext uri="{FF2B5EF4-FFF2-40B4-BE49-F238E27FC236}">
                <a16:creationId xmlns:a16="http://schemas.microsoft.com/office/drawing/2014/main" id="{BEABE203-E84B-3B8A-037F-3354EC255767}"/>
              </a:ext>
            </a:extLst>
          </p:cNvPr>
          <p:cNvSpPr txBox="1">
            <a:spLocks/>
          </p:cNvSpPr>
          <p:nvPr/>
        </p:nvSpPr>
        <p:spPr>
          <a:xfrm>
            <a:off x="0" y="238091"/>
            <a:ext cx="10470382" cy="1413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IMPEDIMENTS TO LISTENING</a:t>
            </a:r>
            <a:b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NOISE</a:t>
            </a:r>
            <a:endParaRPr lang="pt-BR"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634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E70B13E5-2E38-49BF-D0CC-09B68CCD9DE1}"/>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CCC55CDD-5502-5C0E-7232-8448958B5AC8}"/>
              </a:ext>
            </a:extLst>
          </p:cNvPr>
          <p:cNvSpPr>
            <a:spLocks noGrp="1"/>
          </p:cNvSpPr>
          <p:nvPr>
            <p:ph idx="1"/>
          </p:nvPr>
        </p:nvSpPr>
        <p:spPr>
          <a:xfrm>
            <a:off x="820134" y="1677974"/>
            <a:ext cx="8842342" cy="4845376"/>
          </a:xfrm>
        </p:spPr>
        <p:txBody>
          <a:bodyPr>
            <a:normAutofit/>
          </a:bodyPr>
          <a:lstStyle/>
          <a:p>
            <a:r>
              <a:rPr lang="en-US" sz="4000" dirty="0">
                <a:latin typeface="Times New Roman" panose="02020603050405020304" pitchFamily="18" charset="0"/>
                <a:cs typeface="Times New Roman" panose="02020603050405020304" pitchFamily="18" charset="0"/>
              </a:rPr>
              <a:t>Then when we do have some free time, we fill it with social media “noise” or TV “noise” or even quality “noise.” But so much noise cannot allow the peace and quiet necessary to hear God’s gentle voice.</a:t>
            </a:r>
          </a:p>
          <a:p>
            <a:endParaRPr lang="pt-BR" sz="2400" dirty="0"/>
          </a:p>
        </p:txBody>
      </p:sp>
      <p:sp>
        <p:nvSpPr>
          <p:cNvPr id="3" name="Title 1">
            <a:extLst>
              <a:ext uri="{FF2B5EF4-FFF2-40B4-BE49-F238E27FC236}">
                <a16:creationId xmlns:a16="http://schemas.microsoft.com/office/drawing/2014/main" id="{7933787E-43BF-12DE-D88D-62F9F4179AA0}"/>
              </a:ext>
            </a:extLst>
          </p:cNvPr>
          <p:cNvSpPr>
            <a:spLocks noGrp="1"/>
          </p:cNvSpPr>
          <p:nvPr>
            <p:ph type="title"/>
          </p:nvPr>
        </p:nvSpPr>
        <p:spPr>
          <a:xfrm>
            <a:off x="725864" y="400640"/>
            <a:ext cx="8936612" cy="1142267"/>
          </a:xfrm>
        </p:spPr>
        <p:txBody>
          <a:bodyPr>
            <a:normAutofit/>
          </a:bodyPr>
          <a:lstStyle/>
          <a:p>
            <a:endParaRPr lang="pt-BR" sz="7200" dirty="0">
              <a:latin typeface="Rastanty Cortez" panose="02000506000000020003" pitchFamily="2" charset="0"/>
            </a:endParaRPr>
          </a:p>
        </p:txBody>
      </p:sp>
    </p:spTree>
    <p:extLst>
      <p:ext uri="{BB962C8B-B14F-4D97-AF65-F5344CB8AC3E}">
        <p14:creationId xmlns:p14="http://schemas.microsoft.com/office/powerpoint/2010/main" val="108793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2ACA98D1-2F60-31E2-7492-3048AA47F39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D46BD2-1FEC-14D0-9771-63E04E19AE35}"/>
              </a:ext>
            </a:extLst>
          </p:cNvPr>
          <p:cNvSpPr>
            <a:spLocks noGrp="1"/>
          </p:cNvSpPr>
          <p:nvPr>
            <p:ph idx="1"/>
          </p:nvPr>
        </p:nvSpPr>
        <p:spPr>
          <a:xfrm>
            <a:off x="265546" y="2001116"/>
            <a:ext cx="9959109" cy="4351338"/>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Sometimes we are doing so much that we are always tired. When we finally sit down at the end of the day, we fall asleep almost immediately. </a:t>
            </a:r>
          </a:p>
          <a:p>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Or we are so tired all the time that we can barely focus and certainly are not alert and waiting to hear His voice.</a:t>
            </a:r>
          </a:p>
        </p:txBody>
      </p:sp>
      <p:sp>
        <p:nvSpPr>
          <p:cNvPr id="6" name="Title 1">
            <a:extLst>
              <a:ext uri="{FF2B5EF4-FFF2-40B4-BE49-F238E27FC236}">
                <a16:creationId xmlns:a16="http://schemas.microsoft.com/office/drawing/2014/main" id="{ACBD9123-895F-F33E-1E7F-E6F97F3185B7}"/>
              </a:ext>
            </a:extLst>
          </p:cNvPr>
          <p:cNvSpPr txBox="1">
            <a:spLocks/>
          </p:cNvSpPr>
          <p:nvPr/>
        </p:nvSpPr>
        <p:spPr>
          <a:xfrm>
            <a:off x="0" y="238091"/>
            <a:ext cx="10470382" cy="1413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IMPEDIMENTS TO LISTENING</a:t>
            </a:r>
            <a:b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TIREDNESS</a:t>
            </a:r>
            <a:endParaRPr lang="pt-BR"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604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FB2146DF-B5BE-2F7C-58C1-20DFFF72C8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7EB91C-D13A-7883-F828-39B012F63711}"/>
              </a:ext>
            </a:extLst>
          </p:cNvPr>
          <p:cNvSpPr>
            <a:spLocks noGrp="1"/>
          </p:cNvSpPr>
          <p:nvPr>
            <p:ph idx="1"/>
          </p:nvPr>
        </p:nvSpPr>
        <p:spPr>
          <a:xfrm>
            <a:off x="265546" y="2001116"/>
            <a:ext cx="9959109" cy="4351338"/>
          </a:xfrm>
        </p:spPr>
        <p:txBody>
          <a:bodyPr>
            <a:normAutofit/>
          </a:bodyPr>
          <a:lstStyle/>
          <a:p>
            <a:r>
              <a:rPr lang="en-US" sz="3600" dirty="0">
                <a:latin typeface="Times New Roman" panose="02020603050405020304" pitchFamily="18" charset="0"/>
                <a:cs typeface="Times New Roman" panose="02020603050405020304" pitchFamily="18" charset="0"/>
              </a:rPr>
              <a:t>Sometimes we think that if we are at church or doing a church-related activity, that is enough connection with Him.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But we can be so busy with church or Pathfinders or praise team or teaching Sabbath School that we do not have time for our personal relationship with Jesus. </a:t>
            </a:r>
          </a:p>
        </p:txBody>
      </p:sp>
      <p:sp>
        <p:nvSpPr>
          <p:cNvPr id="6" name="Title 1">
            <a:extLst>
              <a:ext uri="{FF2B5EF4-FFF2-40B4-BE49-F238E27FC236}">
                <a16:creationId xmlns:a16="http://schemas.microsoft.com/office/drawing/2014/main" id="{1F328858-F576-0E42-27D6-AF33C2A7BBD1}"/>
              </a:ext>
            </a:extLst>
          </p:cNvPr>
          <p:cNvSpPr txBox="1">
            <a:spLocks/>
          </p:cNvSpPr>
          <p:nvPr/>
        </p:nvSpPr>
        <p:spPr>
          <a:xfrm>
            <a:off x="0" y="238091"/>
            <a:ext cx="10470382" cy="1413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5400" dirty="0">
                <a:solidFill>
                  <a:schemeClr val="bg1"/>
                </a:solidFill>
                <a:effectLst>
                  <a:outerShdw blurRad="38100" dist="38100" dir="2700000" algn="tl">
                    <a:srgbClr val="000000">
                      <a:alpha val="43137"/>
                    </a:srgbClr>
                  </a:outerShdw>
                </a:effectLst>
                <a:latin typeface="Rastanty Cortez" panose="02000506000000020003" pitchFamily="2" charset="0"/>
              </a:rPr>
              <a:t>IMPEDIMENTS TO LISTENING</a:t>
            </a:r>
            <a:b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VERY CONNECTED AT CHURCH </a:t>
            </a:r>
          </a:p>
          <a:p>
            <a:pPr algn="ctr"/>
            <a:r>
              <a:rPr lang="pt-BR" sz="2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NOT WITH HIM)</a:t>
            </a:r>
            <a:endParaRPr lang="pt-BR" sz="5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2431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a:extLst>
            <a:ext uri="{FF2B5EF4-FFF2-40B4-BE49-F238E27FC236}">
              <a16:creationId xmlns:a16="http://schemas.microsoft.com/office/drawing/2014/main" id="{543E8807-3772-14CC-61BF-4D41F8BF1A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EB38D0-1A1E-7328-CCD0-62096611A3ED}"/>
              </a:ext>
            </a:extLst>
          </p:cNvPr>
          <p:cNvSpPr>
            <a:spLocks noGrp="1"/>
          </p:cNvSpPr>
          <p:nvPr>
            <p:ph idx="1"/>
          </p:nvPr>
        </p:nvSpPr>
        <p:spPr>
          <a:xfrm>
            <a:off x="265546" y="2001116"/>
            <a:ext cx="9959109" cy="4351338"/>
          </a:xfrm>
        </p:spPr>
        <p:txBody>
          <a:bodyPr>
            <a:normAutofit lnSpcReduction="10000"/>
          </a:bodyPr>
          <a:lstStyle/>
          <a:p>
            <a:r>
              <a:rPr lang="en-US" sz="3600" dirty="0">
                <a:latin typeface="Times New Roman" panose="02020603050405020304" pitchFamily="18" charset="0"/>
                <a:cs typeface="Times New Roman" panose="02020603050405020304" pitchFamily="18" charset="0"/>
              </a:rPr>
              <a:t>But the biggest reason that we do not hear God’s voice is that we do not have an open connection to Him. </a:t>
            </a:r>
          </a:p>
          <a:p>
            <a:pPr marL="0" indent="0">
              <a:buNone/>
            </a:pP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Either through lack of time spent with Him, reading His Word; lack of time spent in quiet before Him; or through cherished disobedience that takes more of our time than time with Him, we are not connected to “the Vine.”</a:t>
            </a:r>
          </a:p>
        </p:txBody>
      </p:sp>
      <p:sp>
        <p:nvSpPr>
          <p:cNvPr id="7" name="Title 1">
            <a:extLst>
              <a:ext uri="{FF2B5EF4-FFF2-40B4-BE49-F238E27FC236}">
                <a16:creationId xmlns:a16="http://schemas.microsoft.com/office/drawing/2014/main" id="{1170ECC0-0D74-8C47-6F16-A287F801CE4C}"/>
              </a:ext>
            </a:extLst>
          </p:cNvPr>
          <p:cNvSpPr txBox="1">
            <a:spLocks/>
          </p:cNvSpPr>
          <p:nvPr/>
        </p:nvSpPr>
        <p:spPr>
          <a:xfrm>
            <a:off x="0" y="238091"/>
            <a:ext cx="10470382" cy="14134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t>IMPEDIMENTS TO LISTENING</a:t>
            </a:r>
            <a:br>
              <a:rPr lang="pt-BR" sz="6000" dirty="0">
                <a:solidFill>
                  <a:schemeClr val="bg1"/>
                </a:solidFill>
                <a:effectLst>
                  <a:outerShdw blurRad="38100" dist="38100" dir="2700000" algn="tl">
                    <a:srgbClr val="000000">
                      <a:alpha val="43137"/>
                    </a:srgbClr>
                  </a:outerShdw>
                </a:effectLst>
                <a:latin typeface="Rastanty Cortez" panose="02000506000000020003" pitchFamily="2" charset="0"/>
              </a:rPr>
            </a:br>
            <a:r>
              <a:rPr lang="pt-BR"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 CONNECTION</a:t>
            </a:r>
            <a:endParaRPr lang="pt-BR" sz="6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53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DE9E79-E823-CAB1-9051-7EF0036E0630}"/>
              </a:ext>
            </a:extLst>
          </p:cNvPr>
          <p:cNvSpPr>
            <a:spLocks noGrp="1"/>
          </p:cNvSpPr>
          <p:nvPr>
            <p:ph type="title"/>
          </p:nvPr>
        </p:nvSpPr>
        <p:spPr>
          <a:xfrm>
            <a:off x="265546" y="217344"/>
            <a:ext cx="9959108" cy="1325563"/>
          </a:xfrm>
        </p:spPr>
        <p:txBody>
          <a:bodyPr>
            <a:normAutofit/>
          </a:bodyPr>
          <a:lstStyle/>
          <a:p>
            <a:r>
              <a:rPr lang="en-US" b="1" dirty="0"/>
              <a:t>Discussion Questions:</a:t>
            </a:r>
            <a:endParaRPr lang="en-US" dirty="0"/>
          </a:p>
        </p:txBody>
      </p:sp>
      <p:sp>
        <p:nvSpPr>
          <p:cNvPr id="5" name="Content Placeholder 2">
            <a:extLst>
              <a:ext uri="{FF2B5EF4-FFF2-40B4-BE49-F238E27FC236}">
                <a16:creationId xmlns:a16="http://schemas.microsoft.com/office/drawing/2014/main" id="{A2AB0323-BDB9-78A9-DAD5-899044D00AFD}"/>
              </a:ext>
            </a:extLst>
          </p:cNvPr>
          <p:cNvSpPr>
            <a:spLocks noGrp="1"/>
          </p:cNvSpPr>
          <p:nvPr>
            <p:ph idx="1"/>
          </p:nvPr>
        </p:nvSpPr>
        <p:spPr>
          <a:xfrm>
            <a:off x="265546" y="2093494"/>
            <a:ext cx="9959109" cy="4448707"/>
          </a:xfrm>
        </p:spPr>
        <p:txBody>
          <a:bodyPr>
            <a:normAutofit lnSpcReduction="10000"/>
          </a:bodyPr>
          <a:lstStyle/>
          <a:p>
            <a:pPr marL="742950" lvl="0" indent="-742950">
              <a:buFont typeface="+mj-lt"/>
              <a:buAutoNum type="arabicPeriod"/>
            </a:pPr>
            <a:r>
              <a:rPr lang="en-US" sz="5400" dirty="0">
                <a:solidFill>
                  <a:schemeClr val="bg1"/>
                </a:solidFill>
                <a:latin typeface="Times New Roman" panose="02020603050405020304" pitchFamily="18" charset="0"/>
                <a:cs typeface="Times New Roman" panose="02020603050405020304" pitchFamily="18" charset="0"/>
              </a:rPr>
              <a:t>Do you identify with any of the five impediments listed? If so, discuss them. </a:t>
            </a:r>
          </a:p>
          <a:p>
            <a:pPr marL="742950" lvl="0" indent="-742950">
              <a:buFont typeface="+mj-lt"/>
              <a:buAutoNum type="arabicPeriod"/>
            </a:pPr>
            <a:endParaRPr lang="en-US" sz="5400" dirty="0">
              <a:solidFill>
                <a:schemeClr val="bg1"/>
              </a:solidFill>
              <a:latin typeface="Times New Roman" panose="02020603050405020304" pitchFamily="18" charset="0"/>
              <a:cs typeface="Times New Roman" panose="02020603050405020304" pitchFamily="18" charset="0"/>
            </a:endParaRPr>
          </a:p>
          <a:p>
            <a:pPr marL="742950" lvl="0" indent="-742950">
              <a:buFont typeface="+mj-lt"/>
              <a:buAutoNum type="arabicPeriod"/>
            </a:pPr>
            <a:r>
              <a:rPr lang="en-US" sz="5400" dirty="0">
                <a:solidFill>
                  <a:schemeClr val="bg1"/>
                </a:solidFill>
                <a:latin typeface="Times New Roman" panose="02020603050405020304" pitchFamily="18" charset="0"/>
                <a:cs typeface="Times New Roman" panose="02020603050405020304" pitchFamily="18" charset="0"/>
              </a:rPr>
              <a:t>Which one is the most relevant to your life?</a:t>
            </a:r>
          </a:p>
          <a:p>
            <a:endParaRPr lang="pt-BR" sz="2400" dirty="0">
              <a:solidFill>
                <a:schemeClr val="bg1"/>
              </a:solidFill>
            </a:endParaRPr>
          </a:p>
        </p:txBody>
      </p:sp>
    </p:spTree>
    <p:extLst>
      <p:ext uri="{BB962C8B-B14F-4D97-AF65-F5344CB8AC3E}">
        <p14:creationId xmlns:p14="http://schemas.microsoft.com/office/powerpoint/2010/main" val="303119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2074</Words>
  <Application>Microsoft Macintosh PowerPoint</Application>
  <PresentationFormat>Widescreen</PresentationFormat>
  <Paragraphs>115</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Montserrat SemiBold</vt:lpstr>
      <vt:lpstr>Rastanty Cortez</vt:lpstr>
      <vt:lpstr>Times New Roman</vt:lpstr>
      <vt:lpstr>Office Theme</vt:lpstr>
      <vt:lpstr>PowerPoint Presentation</vt:lpstr>
      <vt:lpstr>IMPEDIMENTS TO LISTENING BUSYNESS</vt:lpstr>
      <vt:lpstr>PowerPoint Presentation</vt:lpstr>
      <vt:lpstr>PowerPoint Presentation</vt:lpstr>
      <vt:lpstr>PowerPoint Presentation</vt:lpstr>
      <vt:lpstr>PowerPoint Presentation</vt:lpstr>
      <vt:lpstr>PowerPoint Presentation</vt:lpstr>
      <vt:lpstr>PowerPoint Presentation</vt:lpstr>
      <vt:lpstr>Discussion Questions:</vt:lpstr>
      <vt:lpstr>Discussion Questions:</vt:lpstr>
      <vt:lpstr>Discussion Questions:</vt:lpstr>
      <vt:lpstr>   OPPORTUNITES TO LISTEN READING GOD’S WORD    </vt:lpstr>
      <vt:lpstr>PowerPoint Presentation</vt:lpstr>
      <vt:lpstr>PowerPoint Presentation</vt:lpstr>
      <vt:lpstr>   OPPORTUNITES TO LISTEN PRAISE AND THANKSGIVING    </vt:lpstr>
      <vt:lpstr>   OPPORTUNITES TO LISTEN PRAYER TIME    </vt:lpstr>
      <vt:lpstr>   OPPORTUNITES TO LISTEN SABBATH REST    </vt:lpstr>
      <vt:lpstr>   OPPORTUNITES TO LISTEN SPENDING TIME IN NATURE    </vt:lpstr>
      <vt:lpstr>   OPPORTUNITES TO LISTEN REFLECTING    </vt:lpstr>
      <vt:lpstr>Group Discussion:</vt:lpstr>
      <vt:lpstr>Group Discussion:</vt:lpstr>
      <vt:lpstr> RESPONSES TO LISTENING Arguments </vt:lpstr>
      <vt:lpstr>  RESPONSES TO LISTENING Schedule/Planning  </vt:lpstr>
      <vt:lpstr>I Will When . . .</vt:lpstr>
      <vt:lpstr>Discussion Questions:</vt:lpstr>
      <vt:lpstr>Discussion Questions:</vt:lpstr>
      <vt:lpstr>       CONCLUSION         </vt:lpstr>
      <vt:lpstr>       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love</dc:title>
  <dc:creator>Erika Miike</dc:creator>
  <cp:lastModifiedBy>Diaz-Vazquez, Celeste</cp:lastModifiedBy>
  <cp:revision>20</cp:revision>
  <dcterms:created xsi:type="dcterms:W3CDTF">2023-02-14T12:16:54Z</dcterms:created>
  <dcterms:modified xsi:type="dcterms:W3CDTF">2026-04-06T22:04:03Z</dcterms:modified>
</cp:coreProperties>
</file>