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0" r:id="rId4"/>
    <p:sldId id="297" r:id="rId5"/>
    <p:sldId id="261" r:id="rId6"/>
    <p:sldId id="258" r:id="rId7"/>
    <p:sldId id="262" r:id="rId8"/>
    <p:sldId id="263" r:id="rId9"/>
    <p:sldId id="259" r:id="rId10"/>
    <p:sldId id="298" r:id="rId11"/>
    <p:sldId id="264" r:id="rId12"/>
    <p:sldId id="265" r:id="rId13"/>
    <p:sldId id="266" r:id="rId14"/>
    <p:sldId id="267" r:id="rId15"/>
    <p:sldId id="268" r:id="rId16"/>
    <p:sldId id="275" r:id="rId17"/>
    <p:sldId id="270" r:id="rId18"/>
    <p:sldId id="271" r:id="rId19"/>
    <p:sldId id="272" r:id="rId20"/>
    <p:sldId id="299"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5" r:id="rId41"/>
    <p:sldId id="296" r:id="rId42"/>
    <p:sldId id="300"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221"/>
    <a:srgbClr val="666377"/>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D1801-3686-5C46-85FE-697EDCD42D13}" v="6" dt="2026-04-06T16:30:25.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6327"/>
  </p:normalViewPr>
  <p:slideViewPr>
    <p:cSldViewPr snapToGrid="0">
      <p:cViewPr varScale="1">
        <p:scale>
          <a:sx n="124" d="100"/>
          <a:sy n="12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A25FC-990F-834F-B702-E64637F60B5E}"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08BB9-6E71-0640-9DA3-338D2FCCD3E1}" type="slidenum">
              <a:rPr lang="en-US" smtClean="0"/>
              <a:t>‹#›</a:t>
            </a:fld>
            <a:endParaRPr lang="en-US"/>
          </a:p>
        </p:txBody>
      </p:sp>
    </p:spTree>
    <p:extLst>
      <p:ext uri="{BB962C8B-B14F-4D97-AF65-F5344CB8AC3E}">
        <p14:creationId xmlns:p14="http://schemas.microsoft.com/office/powerpoint/2010/main" val="424620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0B0460-4ED6-1CE3-FAFB-0D303AEE916E}"/>
              </a:ext>
            </a:extLst>
          </p:cNvPr>
          <p:cNvSpPr txBox="1"/>
          <p:nvPr/>
        </p:nvSpPr>
        <p:spPr>
          <a:xfrm>
            <a:off x="6577241" y="6438512"/>
            <a:ext cx="3233578" cy="276999"/>
          </a:xfrm>
          <a:prstGeom prst="rect">
            <a:avLst/>
          </a:prstGeom>
          <a:noFill/>
        </p:spPr>
        <p:txBody>
          <a:bodyPr wrap="none" rtlCol="0">
            <a:spAutoFit/>
          </a:bodyPr>
          <a:lstStyle/>
          <a:p>
            <a:pPr algn="r"/>
            <a:r>
              <a:rPr lang="pt-BR" sz="1200" dirty="0">
                <a:latin typeface="Montserrat SemiBold" panose="00000700000000000000" pitchFamily="50" charset="0"/>
              </a:rPr>
              <a:t>WOMEN’S MINISTRIES EMPHASIS DAY</a:t>
            </a:r>
          </a:p>
        </p:txBody>
      </p:sp>
      <p:sp>
        <p:nvSpPr>
          <p:cNvPr id="4" name="TextBox 3">
            <a:extLst>
              <a:ext uri="{FF2B5EF4-FFF2-40B4-BE49-F238E27FC236}">
                <a16:creationId xmlns:a16="http://schemas.microsoft.com/office/drawing/2014/main" id="{20889B2B-8669-A131-C692-C2AB9C525827}"/>
              </a:ext>
            </a:extLst>
          </p:cNvPr>
          <p:cNvSpPr txBox="1"/>
          <p:nvPr/>
        </p:nvSpPr>
        <p:spPr>
          <a:xfrm>
            <a:off x="-665017" y="3429000"/>
            <a:ext cx="9296400" cy="5601533"/>
          </a:xfrm>
          <a:prstGeom prst="rect">
            <a:avLst/>
          </a:prstGeom>
          <a:noFill/>
        </p:spPr>
        <p:txBody>
          <a:bodyPr wrap="square" rtlCol="0">
            <a:spAutoFit/>
          </a:bodyPr>
          <a:lstStyle/>
          <a:p>
            <a:pPr algn="ctr"/>
            <a:endParaRPr lang="en-US" sz="4400" b="1" i="1" dirty="0"/>
          </a:p>
          <a:p>
            <a:pPr algn="ctr"/>
            <a:r>
              <a:rPr lang="en-US" sz="4400" b="1" i="1" dirty="0" err="1">
                <a:solidFill>
                  <a:schemeClr val="bg1"/>
                </a:solidFill>
                <a:latin typeface="Arima Madurai Semi Bold" pitchFamily="2" charset="77"/>
                <a:cs typeface="Arima Madurai Semi Bold" pitchFamily="2" charset="77"/>
              </a:rPr>
              <a:t>Henani</a:t>
            </a:r>
            <a:r>
              <a:rPr lang="en-US" sz="4400" b="1" dirty="0">
                <a:solidFill>
                  <a:schemeClr val="bg1"/>
                </a:solidFill>
                <a:latin typeface="Arima Madurai Semi Bold" pitchFamily="2" charset="77"/>
                <a:cs typeface="Arima Madurai Semi Bold" pitchFamily="2" charset="77"/>
              </a:rPr>
              <a:t>, Here Am I!</a:t>
            </a:r>
          </a:p>
          <a:p>
            <a:pPr algn="ctr"/>
            <a:endParaRPr lang="en-US" sz="4400" b="1" dirty="0">
              <a:solidFill>
                <a:schemeClr val="bg1"/>
              </a:solidFill>
              <a:latin typeface="Arima Madurai Semi Bold" pitchFamily="2" charset="77"/>
              <a:cs typeface="Arima Madurai Semi Bold" pitchFamily="2" charset="77"/>
            </a:endParaRPr>
          </a:p>
          <a:p>
            <a:pPr algn="ctr"/>
            <a:r>
              <a:rPr lang="en-US" sz="3200" dirty="0">
                <a:solidFill>
                  <a:schemeClr val="bg1"/>
                </a:solidFill>
              </a:rPr>
              <a:t>Written by Mary Ellen Winegardner</a:t>
            </a:r>
          </a:p>
          <a:p>
            <a:pPr algn="ctr"/>
            <a:endParaRPr lang="en-US" sz="4400" b="1" dirty="0">
              <a:solidFill>
                <a:schemeClr val="bg1"/>
              </a:solidFill>
              <a:latin typeface="Arima Madurai Semi Bold" pitchFamily="2" charset="77"/>
              <a:cs typeface="Arima Madurai Semi Bold" pitchFamily="2" charset="77"/>
            </a:endParaRPr>
          </a:p>
          <a:p>
            <a:pPr algn="ctr"/>
            <a:endParaRPr lang="pt-BR" sz="13800" dirty="0">
              <a:solidFill>
                <a:schemeClr val="bg1"/>
              </a:solidFill>
              <a:latin typeface="Rastanty Cortez" panose="020F0502020204030204" pitchFamily="2" charset="0"/>
            </a:endParaRPr>
          </a:p>
        </p:txBody>
      </p:sp>
      <p:pic>
        <p:nvPicPr>
          <p:cNvPr id="5" name="Picture 4">
            <a:extLst>
              <a:ext uri="{FF2B5EF4-FFF2-40B4-BE49-F238E27FC236}">
                <a16:creationId xmlns:a16="http://schemas.microsoft.com/office/drawing/2014/main" id="{55F3E9FA-F493-0A7E-ABD3-0A6E08CAA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819" y="6438512"/>
            <a:ext cx="386972" cy="276999"/>
          </a:xfrm>
          <a:prstGeom prst="rect">
            <a:avLst/>
          </a:prstGeom>
        </p:spPr>
      </p:pic>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9DAD4EE-7FA5-36B1-2F19-38D82FB58D2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EA9B614-4219-5266-B86D-B6BF21100DDF}"/>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F767A8EB-3ED0-4273-50F9-3DE4AE1C2058}"/>
              </a:ext>
            </a:extLst>
          </p:cNvPr>
          <p:cNvSpPr>
            <a:spLocks noGrp="1"/>
          </p:cNvSpPr>
          <p:nvPr>
            <p:ph idx="1"/>
          </p:nvPr>
        </p:nvSpPr>
        <p:spPr>
          <a:xfrm>
            <a:off x="184935" y="1719618"/>
            <a:ext cx="10039720" cy="5138382"/>
          </a:xfrm>
        </p:spPr>
        <p:txBody>
          <a:bodyPr>
            <a:normAutofit/>
          </a:bodyPr>
          <a:lstStyle/>
          <a:p>
            <a:endParaRPr lang="en-US" sz="3200" dirty="0"/>
          </a:p>
          <a:p>
            <a:endParaRPr lang="en-US" sz="3200" dirty="0"/>
          </a:p>
          <a:p>
            <a:pPr marL="0" indent="0">
              <a:buNone/>
            </a:pPr>
            <a:r>
              <a:rPr lang="en-US" sz="3200" dirty="0"/>
              <a:t>You do not want to say no to God; but you quietly begin distancing yourself from Him because you feel guilty but do not want to obey.</a:t>
            </a:r>
          </a:p>
          <a:p>
            <a:endParaRPr lang="pt-BR" sz="2400" dirty="0"/>
          </a:p>
        </p:txBody>
      </p:sp>
    </p:spTree>
    <p:extLst>
      <p:ext uri="{BB962C8B-B14F-4D97-AF65-F5344CB8AC3E}">
        <p14:creationId xmlns:p14="http://schemas.microsoft.com/office/powerpoint/2010/main" val="169966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0A6482-9A58-C1AC-7F6B-FAF0A277C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08814-ED5D-0994-CB38-A63B4FEFBE23}"/>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PETER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6C9705-82BC-E14C-74F3-30221DF34784}"/>
              </a:ext>
            </a:extLst>
          </p:cNvPr>
          <p:cNvSpPr>
            <a:spLocks noGrp="1"/>
          </p:cNvSpPr>
          <p:nvPr>
            <p:ph idx="1"/>
          </p:nvPr>
        </p:nvSpPr>
        <p:spPr>
          <a:xfrm>
            <a:off x="265546" y="1850990"/>
            <a:ext cx="10147696" cy="5007010"/>
          </a:xfrm>
        </p:spPr>
        <p:txBody>
          <a:bodyPr>
            <a:normAutofit lnSpcReduction="10000"/>
          </a:bodyPr>
          <a:lstStyle/>
          <a:p>
            <a:r>
              <a:rPr lang="en-US" sz="4400" dirty="0">
                <a:latin typeface="Times New Roman" panose="02020603050405020304" pitchFamily="18" charset="0"/>
                <a:cs typeface="Times New Roman" panose="02020603050405020304" pitchFamily="18" charset="0"/>
              </a:rPr>
              <a:t>In Luke 5:1–3, Jesus is being pressed by the crowd. He sees two fishing boats with fishermen in them, who are done for the day, and they are washing their nets. </a:t>
            </a:r>
          </a:p>
          <a:p>
            <a:pPr marL="0" indent="0">
              <a:buNone/>
            </a:pP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Jesus gets in Simon Peter’s boat and asks him to go out a little ways, and then He starts to teach</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138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75AB74-51BA-7EEC-72F7-1A2305B33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78435-15FF-213A-5978-89C87FC0B7D6}"/>
              </a:ext>
            </a:extLst>
          </p:cNvPr>
          <p:cNvSpPr>
            <a:spLocks noGrp="1"/>
          </p:cNvSpPr>
          <p:nvPr>
            <p:ph type="title"/>
          </p:nvPr>
        </p:nvSpPr>
        <p:spPr>
          <a:xfrm>
            <a:off x="265546" y="217344"/>
            <a:ext cx="9959108" cy="1325563"/>
          </a:xfrm>
        </p:spPr>
        <p:txBody>
          <a:bodyPr>
            <a:normAutofit/>
          </a:bodyPr>
          <a:lstStyle/>
          <a:p>
            <a:r>
              <a:rPr lang="en-US" sz="4800" b="1" dirty="0">
                <a:solidFill>
                  <a:schemeClr val="bg1"/>
                </a:solidFill>
              </a:rPr>
              <a:t>Jesus’ Command and Peter’s Response</a:t>
            </a:r>
          </a:p>
        </p:txBody>
      </p:sp>
      <p:sp>
        <p:nvSpPr>
          <p:cNvPr id="3" name="Content Placeholder 2">
            <a:extLst>
              <a:ext uri="{FF2B5EF4-FFF2-40B4-BE49-F238E27FC236}">
                <a16:creationId xmlns:a16="http://schemas.microsoft.com/office/drawing/2014/main" id="{51B907F2-591D-6544-9F2E-922633202447}"/>
              </a:ext>
            </a:extLst>
          </p:cNvPr>
          <p:cNvSpPr>
            <a:spLocks noGrp="1"/>
          </p:cNvSpPr>
          <p:nvPr>
            <p:ph idx="1"/>
          </p:nvPr>
        </p:nvSpPr>
        <p:spPr>
          <a:xfrm>
            <a:off x="265546" y="1808252"/>
            <a:ext cx="10065809" cy="4952144"/>
          </a:xfrm>
        </p:spPr>
        <p:txBody>
          <a:bodyPr>
            <a:noAutofit/>
          </a:bodyPr>
          <a:lstStyle/>
          <a:p>
            <a:r>
              <a:rPr lang="en-US" sz="3200" dirty="0">
                <a:latin typeface="Times New Roman" panose="02020603050405020304" pitchFamily="18" charset="0"/>
                <a:cs typeface="Times New Roman" panose="02020603050405020304" pitchFamily="18" charset="0"/>
              </a:rPr>
              <a:t>When Jesus gets done teaching, in verse 4, He says to Peter, “Launch out into the deep and let down your nets for a catch.”</a:t>
            </a:r>
          </a:p>
          <a:p>
            <a:pPr marL="0" indent="0">
              <a:buNone/>
            </a:pPr>
            <a:endParaRPr lang="en-US" sz="16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Remember who Simon Peter is. He has spent his life on this lake fishing. He is an experienced fisherman.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He knows Jesus and loves Him, but he trusts his </a:t>
            </a:r>
            <a:r>
              <a:rPr lang="en-US" sz="3200" i="1" dirty="0">
                <a:latin typeface="Times New Roman" panose="02020603050405020304" pitchFamily="18" charset="0"/>
                <a:cs typeface="Times New Roman" panose="02020603050405020304" pitchFamily="18" charset="0"/>
              </a:rPr>
              <a:t>own</a:t>
            </a:r>
            <a:r>
              <a:rPr lang="en-US" sz="3200" dirty="0">
                <a:latin typeface="Times New Roman" panose="02020603050405020304" pitchFamily="18" charset="0"/>
                <a:cs typeface="Times New Roman" panose="02020603050405020304" pitchFamily="18" charset="0"/>
              </a:rPr>
              <a:t> opinion even more; after all, he has spent his life fishing. </a:t>
            </a:r>
          </a:p>
          <a:p>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endParaRPr lang="pt-BR" sz="3200" dirty="0">
              <a:latin typeface="Times New Roman" panose="02020603050405020304" pitchFamily="18" charset="0"/>
              <a:cs typeface="Times New Roman" panose="02020603050405020304" pitchFamily="18" charset="0"/>
            </a:endParaRPr>
          </a:p>
          <a:p>
            <a:pPr marL="0" indent="0">
              <a:buNone/>
            </a:pPr>
            <a:endParaRPr lang="pt-BR" sz="900" dirty="0"/>
          </a:p>
        </p:txBody>
      </p:sp>
    </p:spTree>
    <p:extLst>
      <p:ext uri="{BB962C8B-B14F-4D97-AF65-F5344CB8AC3E}">
        <p14:creationId xmlns:p14="http://schemas.microsoft.com/office/powerpoint/2010/main" val="19172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0C70FEB-70ED-4867-1BFC-36483821F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F907E-B8E1-1901-B815-B87FCD6F48A5}"/>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Jesus’ Command and Peter’s Response</a:t>
            </a:r>
          </a:p>
        </p:txBody>
      </p:sp>
      <p:sp>
        <p:nvSpPr>
          <p:cNvPr id="3" name="Content Placeholder 2">
            <a:extLst>
              <a:ext uri="{FF2B5EF4-FFF2-40B4-BE49-F238E27FC236}">
                <a16:creationId xmlns:a16="http://schemas.microsoft.com/office/drawing/2014/main" id="{FC0979F3-DD1D-E2F6-D81E-5A8812A5E846}"/>
              </a:ext>
            </a:extLst>
          </p:cNvPr>
          <p:cNvSpPr>
            <a:spLocks noGrp="1"/>
          </p:cNvSpPr>
          <p:nvPr>
            <p:ph idx="1"/>
          </p:nvPr>
        </p:nvSpPr>
        <p:spPr>
          <a:xfrm>
            <a:off x="265546" y="2295563"/>
            <a:ext cx="9785445" cy="4345093"/>
          </a:xfrm>
        </p:spPr>
        <p:txBody>
          <a:bodyPr>
            <a:normAutofit fontScale="25000" lnSpcReduction="20000"/>
          </a:bodyPr>
          <a:lstStyle/>
          <a:p>
            <a:r>
              <a:rPr lang="en-US" sz="12800" dirty="0">
                <a:latin typeface="Times New Roman" panose="02020603050405020304" pitchFamily="18" charset="0"/>
                <a:cs typeface="Times New Roman" panose="02020603050405020304" pitchFamily="18" charset="0"/>
              </a:rPr>
              <a:t>In verse 5, “Simon answered and said to Him,” to Jesus, the Son of God, “Master, we have toiled all night and caught nothing.”</a:t>
            </a:r>
          </a:p>
          <a:p>
            <a:pPr marL="0" indent="0">
              <a:buNone/>
            </a:pPr>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 But because of his relationship with Jesus, he does not want to say, “No, Jesus, You do not know what You are talking about. I am the fisherman here!” </a:t>
            </a:r>
          </a:p>
          <a:p>
            <a:pPr marL="0" indent="0">
              <a:buNone/>
            </a:pPr>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He does say, “My learned Teacher, we have tried fishing all night and have not been successful.”</a:t>
            </a: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Tree>
    <p:extLst>
      <p:ext uri="{BB962C8B-B14F-4D97-AF65-F5344CB8AC3E}">
        <p14:creationId xmlns:p14="http://schemas.microsoft.com/office/powerpoint/2010/main" val="383378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24335BF-ADD6-E90B-5247-B927860B6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FAFE1-377B-FC03-6A03-0974962AEEC4}"/>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Jesus’ Command and Peter’s Response</a:t>
            </a:r>
          </a:p>
        </p:txBody>
      </p:sp>
      <p:sp>
        <p:nvSpPr>
          <p:cNvPr id="3" name="Content Placeholder 2">
            <a:extLst>
              <a:ext uri="{FF2B5EF4-FFF2-40B4-BE49-F238E27FC236}">
                <a16:creationId xmlns:a16="http://schemas.microsoft.com/office/drawing/2014/main" id="{B860BF7A-B489-214B-FC5F-0095998E6322}"/>
              </a:ext>
            </a:extLst>
          </p:cNvPr>
          <p:cNvSpPr>
            <a:spLocks noGrp="1"/>
          </p:cNvSpPr>
          <p:nvPr>
            <p:ph idx="1"/>
          </p:nvPr>
        </p:nvSpPr>
        <p:spPr>
          <a:xfrm>
            <a:off x="265546" y="1968017"/>
            <a:ext cx="10106753" cy="4460079"/>
          </a:xfrm>
        </p:spPr>
        <p:txBody>
          <a:bodyPr>
            <a:normAutofit fontScale="25000" lnSpcReduction="20000"/>
          </a:bodyPr>
          <a:lstStyle/>
          <a:p>
            <a:pPr marL="0" indent="0">
              <a:buNone/>
            </a:pPr>
            <a:r>
              <a:rPr lang="en-US" sz="14400" dirty="0">
                <a:latin typeface="Times New Roman" panose="02020603050405020304" pitchFamily="18" charset="0"/>
                <a:cs typeface="Times New Roman" panose="02020603050405020304" pitchFamily="18" charset="0"/>
              </a:rPr>
              <a:t>I think it took him a minute because Jesus was in Peter’s world, where he felt he was the expert. </a:t>
            </a:r>
          </a:p>
          <a:p>
            <a:endParaRPr lang="en-US" sz="14400" dirty="0">
              <a:latin typeface="Times New Roman" panose="02020603050405020304" pitchFamily="18" charset="0"/>
              <a:cs typeface="Times New Roman" panose="02020603050405020304" pitchFamily="18" charset="0"/>
            </a:endParaRPr>
          </a:p>
          <a:p>
            <a:r>
              <a:rPr lang="en-US" sz="14400" dirty="0">
                <a:latin typeface="Times New Roman" panose="02020603050405020304" pitchFamily="18" charset="0"/>
                <a:cs typeface="Times New Roman" panose="02020603050405020304" pitchFamily="18" charset="0"/>
              </a:rPr>
              <a:t>Yet he remembered whom he was talking with and said, “[</a:t>
            </a:r>
            <a:r>
              <a:rPr lang="en-US" sz="14400" i="1" dirty="0">
                <a:latin typeface="Times New Roman" panose="02020603050405020304" pitchFamily="18" charset="0"/>
                <a:cs typeface="Times New Roman" panose="02020603050405020304" pitchFamily="18" charset="0"/>
              </a:rPr>
              <a:t>But</a:t>
            </a:r>
            <a:r>
              <a:rPr lang="en-US" sz="14400" dirty="0">
                <a:latin typeface="Times New Roman" panose="02020603050405020304" pitchFamily="18" charset="0"/>
                <a:cs typeface="Times New Roman" panose="02020603050405020304" pitchFamily="18" charset="0"/>
              </a:rPr>
              <a:t>] nevertheless at </a:t>
            </a:r>
            <a:r>
              <a:rPr lang="en-US" sz="14400" i="1" dirty="0">
                <a:latin typeface="Times New Roman" panose="02020603050405020304" pitchFamily="18" charset="0"/>
                <a:cs typeface="Times New Roman" panose="02020603050405020304" pitchFamily="18" charset="0"/>
              </a:rPr>
              <a:t>Your</a:t>
            </a:r>
            <a:r>
              <a:rPr lang="en-US" sz="14400" dirty="0">
                <a:latin typeface="Times New Roman" panose="02020603050405020304" pitchFamily="18" charset="0"/>
                <a:cs typeface="Times New Roman" panose="02020603050405020304" pitchFamily="18" charset="0"/>
              </a:rPr>
              <a:t> </a:t>
            </a:r>
            <a:r>
              <a:rPr lang="en-US" sz="14400" i="1" dirty="0">
                <a:latin typeface="Times New Roman" panose="02020603050405020304" pitchFamily="18" charset="0"/>
                <a:cs typeface="Times New Roman" panose="02020603050405020304" pitchFamily="18" charset="0"/>
              </a:rPr>
              <a:t>word</a:t>
            </a:r>
            <a:r>
              <a:rPr lang="en-US" sz="14400" dirty="0">
                <a:latin typeface="Times New Roman" panose="02020603050405020304" pitchFamily="18" charset="0"/>
                <a:cs typeface="Times New Roman" panose="02020603050405020304" pitchFamily="18" charset="0"/>
              </a:rPr>
              <a:t> I will let down the net.” </a:t>
            </a:r>
          </a:p>
          <a:p>
            <a:endParaRPr lang="en-US" sz="14400" dirty="0">
              <a:latin typeface="Times New Roman" panose="02020603050405020304" pitchFamily="18" charset="0"/>
              <a:cs typeface="Times New Roman" panose="02020603050405020304" pitchFamily="18" charset="0"/>
            </a:endParaRPr>
          </a:p>
          <a:p>
            <a:r>
              <a:rPr lang="en-US" sz="14400" dirty="0">
                <a:latin typeface="Times New Roman" panose="02020603050405020304" pitchFamily="18" charset="0"/>
                <a:cs typeface="Times New Roman" panose="02020603050405020304" pitchFamily="18" charset="0"/>
              </a:rPr>
              <a:t>Because of his relationship with Jesus, because he trusted Him, he quickly recovered from his doubt and said, “Oh, yes, sure; I will do that.” </a:t>
            </a:r>
          </a:p>
          <a:p>
            <a:pPr marL="0" indent="0">
              <a:buNone/>
            </a:pPr>
            <a:r>
              <a:rPr lang="en-US" sz="55200" dirty="0">
                <a:latin typeface="Times New Roman" panose="02020603050405020304" pitchFamily="18" charset="0"/>
                <a:cs typeface="Times New Roman" panose="02020603050405020304" pitchFamily="18" charset="0"/>
              </a:rPr>
              <a:t> </a:t>
            </a: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Tree>
    <p:extLst>
      <p:ext uri="{BB962C8B-B14F-4D97-AF65-F5344CB8AC3E}">
        <p14:creationId xmlns:p14="http://schemas.microsoft.com/office/powerpoint/2010/main" val="47687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742097C-100E-B695-CF7D-8C64C17E4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D8AC0-5E43-A031-4D46-74E316F726E2}"/>
              </a:ext>
            </a:extLst>
          </p:cNvPr>
          <p:cNvSpPr>
            <a:spLocks noGrp="1"/>
          </p:cNvSpPr>
          <p:nvPr>
            <p:ph type="title"/>
          </p:nvPr>
        </p:nvSpPr>
        <p:spPr>
          <a:xfrm>
            <a:off x="265546" y="217344"/>
            <a:ext cx="9959108"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The Result</a:t>
            </a:r>
            <a:endParaRPr lang="en-US" sz="5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91EFD6-10AE-E940-1D56-29675D3B41BA}"/>
              </a:ext>
            </a:extLst>
          </p:cNvPr>
          <p:cNvSpPr>
            <a:spLocks noGrp="1"/>
          </p:cNvSpPr>
          <p:nvPr>
            <p:ph idx="1"/>
          </p:nvPr>
        </p:nvSpPr>
        <p:spPr>
          <a:xfrm>
            <a:off x="265546" y="1850990"/>
            <a:ext cx="10147696" cy="5007010"/>
          </a:xfrm>
        </p:spPr>
        <p:txBody>
          <a:bodyPr>
            <a:normAutofit/>
          </a:bodyPr>
          <a:lstStyle/>
          <a:p>
            <a:r>
              <a:rPr lang="en-US" sz="3600" dirty="0">
                <a:latin typeface="Times New Roman" panose="02020603050405020304" pitchFamily="18" charset="0"/>
                <a:cs typeface="Times New Roman" panose="02020603050405020304" pitchFamily="18" charset="0"/>
              </a:rPr>
              <a:t>The result is in verse 6, “And when they had done this, they caught a great number of fish, and their net was breaking.”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And if you read on in verses 7 and 8, you see a beautiful picture of Simon Peter falling down before Jesus in awe of the Master of the Universe’s demonstration of who He was and is.</a:t>
            </a:r>
          </a:p>
        </p:txBody>
      </p:sp>
    </p:spTree>
    <p:extLst>
      <p:ext uri="{BB962C8B-B14F-4D97-AF65-F5344CB8AC3E}">
        <p14:creationId xmlns:p14="http://schemas.microsoft.com/office/powerpoint/2010/main" val="278101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4E51AFB-D286-576E-2E7A-873F45B3E02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42FF705-5687-66DD-74BE-B53B2B9E0420}"/>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214CF23A-FA11-5C2F-0CB5-15C13890B5F7}"/>
              </a:ext>
            </a:extLst>
          </p:cNvPr>
          <p:cNvSpPr>
            <a:spLocks noGrp="1"/>
          </p:cNvSpPr>
          <p:nvPr>
            <p:ph idx="1"/>
          </p:nvPr>
        </p:nvSpPr>
        <p:spPr>
          <a:xfrm>
            <a:off x="236306" y="1859622"/>
            <a:ext cx="9988349" cy="4998378"/>
          </a:xfrm>
        </p:spPr>
        <p:txBody>
          <a:bodyPr>
            <a:normAutofit/>
          </a:bodyPr>
          <a:lstStyle/>
          <a:p>
            <a:r>
              <a:rPr lang="en-US" sz="3200" dirty="0">
                <a:latin typeface="Times New Roman" panose="02020603050405020304" pitchFamily="18" charset="0"/>
                <a:cs typeface="Times New Roman" panose="02020603050405020304" pitchFamily="18" charset="0"/>
              </a:rPr>
              <a:t>Peter’s reaction was to start complaining and arguing that he knew more than Jesus, but he quickly readjusted and agreed to do as he was asked. </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God demonstrated, in Peter’s own arena of fishing, that He is the God who can be trusted and obeyed. </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solidFill>
                  <a:srgbClr val="942221"/>
                </a:solidFill>
                <a:latin typeface="Times New Roman" panose="02020603050405020304" pitchFamily="18" charset="0"/>
                <a:cs typeface="Times New Roman" panose="02020603050405020304" pitchFamily="18" charset="0"/>
              </a:rPr>
              <a:t>On the</a:t>
            </a:r>
            <a:r>
              <a:rPr lang="en-US" sz="3200" i="1" dirty="0">
                <a:solidFill>
                  <a:srgbClr val="942221"/>
                </a:solidFill>
                <a:latin typeface="Times New Roman" panose="02020603050405020304" pitchFamily="18" charset="0"/>
                <a:cs typeface="Times New Roman" panose="02020603050405020304" pitchFamily="18" charset="0"/>
              </a:rPr>
              <a:t> scale of bad to good responses to God’s call</a:t>
            </a:r>
            <a:r>
              <a:rPr lang="en-US" sz="3200" dirty="0">
                <a:solidFill>
                  <a:srgbClr val="942221"/>
                </a:solidFill>
                <a:latin typeface="Times New Roman" panose="02020603050405020304" pitchFamily="18" charset="0"/>
                <a:cs typeface="Times New Roman" panose="02020603050405020304" pitchFamily="18" charset="0"/>
              </a:rPr>
              <a:t>, Peter managed to have a great response in the end.</a:t>
            </a:r>
          </a:p>
          <a:p>
            <a:endParaRPr lang="pt-BR" sz="2400" dirty="0"/>
          </a:p>
        </p:txBody>
      </p:sp>
    </p:spTree>
    <p:extLst>
      <p:ext uri="{BB962C8B-B14F-4D97-AF65-F5344CB8AC3E}">
        <p14:creationId xmlns:p14="http://schemas.microsoft.com/office/powerpoint/2010/main" val="293504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A906929-4D2B-33AC-E9D6-541BD4E6F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2B840-9076-CF5F-00B0-C9F8A715807C}"/>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SAMUEL</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00538C-442D-0E62-3685-D187D735CD32}"/>
              </a:ext>
            </a:extLst>
          </p:cNvPr>
          <p:cNvSpPr>
            <a:spLocks noGrp="1"/>
          </p:cNvSpPr>
          <p:nvPr>
            <p:ph idx="1"/>
          </p:nvPr>
        </p:nvSpPr>
        <p:spPr>
          <a:xfrm>
            <a:off x="265546" y="1850990"/>
            <a:ext cx="10147696" cy="5007010"/>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He was young and did not know or recognize God’s voice. </a:t>
            </a:r>
          </a:p>
          <a:p>
            <a:pPr marL="0" indent="0">
              <a:buNone/>
            </a:pP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In 1 Samuel 3:2–5, it says: “And it came to pass at that time, while Eli was lying down in his place . . . before the lamp of God went out in the tabernacle of the L</a:t>
            </a:r>
            <a:r>
              <a:rPr lang="en-US" sz="4000" cap="small" dirty="0">
                <a:latin typeface="Times New Roman" panose="02020603050405020304" pitchFamily="18" charset="0"/>
                <a:cs typeface="Times New Roman" panose="02020603050405020304" pitchFamily="18" charset="0"/>
              </a:rPr>
              <a:t>ord</a:t>
            </a:r>
            <a:r>
              <a:rPr lang="en-US" sz="4000" dirty="0">
                <a:latin typeface="Times New Roman" panose="02020603050405020304" pitchFamily="18" charset="0"/>
                <a:cs typeface="Times New Roman" panose="02020603050405020304" pitchFamily="18" charset="0"/>
              </a:rPr>
              <a:t> where the ark of God was, and while Samuel was lying down, that the L</a:t>
            </a:r>
            <a:r>
              <a:rPr lang="en-US" sz="4000" cap="small" dirty="0">
                <a:latin typeface="Times New Roman" panose="02020603050405020304" pitchFamily="18" charset="0"/>
                <a:cs typeface="Times New Roman" panose="02020603050405020304" pitchFamily="18" charset="0"/>
              </a:rPr>
              <a:t>ord</a:t>
            </a:r>
            <a:r>
              <a:rPr lang="en-US" sz="4000" dirty="0">
                <a:latin typeface="Times New Roman" panose="02020603050405020304" pitchFamily="18" charset="0"/>
                <a:cs typeface="Times New Roman" panose="02020603050405020304" pitchFamily="18" charset="0"/>
              </a:rPr>
              <a:t> called Samuel.”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56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505F23E-8941-6842-F4F7-DA9842578C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DD0E3-F0EF-4A47-CEB2-5EB41199DBDE}"/>
              </a:ext>
            </a:extLst>
          </p:cNvPr>
          <p:cNvSpPr>
            <a:spLocks noGrp="1"/>
          </p:cNvSpPr>
          <p:nvPr>
            <p:ph idx="1"/>
          </p:nvPr>
        </p:nvSpPr>
        <p:spPr>
          <a:xfrm>
            <a:off x="265546" y="1850990"/>
            <a:ext cx="10147696" cy="5007010"/>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He thought Eli was calling him, so he ran to Eli. And this happened more than once.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Verse 7 says, “Now Samuel did not yet know the L</a:t>
            </a:r>
            <a:r>
              <a:rPr lang="en-US" sz="3600" cap="small"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nor was the word of the L</a:t>
            </a:r>
            <a:r>
              <a:rPr lang="en-US" sz="3600" cap="small"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yet revealed to him.”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But we see a surrendered attitude and spirit. He was willing to answer but did not know who to answer yet.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5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A66422D-6683-DAB5-EEA2-F2332A0C5A0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E7F054-CB64-EEA7-3624-75DD862DB60E}"/>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SAMUEL’S RESPONSE</a:t>
            </a:r>
          </a:p>
        </p:txBody>
      </p:sp>
      <p:sp>
        <p:nvSpPr>
          <p:cNvPr id="7" name="Content Placeholder 2">
            <a:extLst>
              <a:ext uri="{FF2B5EF4-FFF2-40B4-BE49-F238E27FC236}">
                <a16:creationId xmlns:a16="http://schemas.microsoft.com/office/drawing/2014/main" id="{682E2B04-831D-4F40-2EAF-24E2062F796F}"/>
              </a:ext>
            </a:extLst>
          </p:cNvPr>
          <p:cNvSpPr>
            <a:spLocks noGrp="1"/>
          </p:cNvSpPr>
          <p:nvPr>
            <p:ph idx="1"/>
          </p:nvPr>
        </p:nvSpPr>
        <p:spPr>
          <a:xfrm>
            <a:off x="359595" y="2702104"/>
            <a:ext cx="9967801" cy="3678148"/>
          </a:xfrm>
        </p:spPr>
        <p:txBody>
          <a:bodyPr>
            <a:normAutofit/>
          </a:bodyPr>
          <a:lstStyle/>
          <a:p>
            <a:r>
              <a:rPr lang="en-US" sz="4400" dirty="0">
                <a:latin typeface="Times New Roman" panose="02020603050405020304" pitchFamily="18" charset="0"/>
                <a:cs typeface="Times New Roman" panose="02020603050405020304" pitchFamily="18" charset="0"/>
              </a:rPr>
              <a:t>When Samuel heard the call for the third time and ran to Eli, Eli told him, in verse 9, “Go, lie down; and it shall be, if He calls you, that you must say, ‘Speak, L</a:t>
            </a:r>
            <a:r>
              <a:rPr lang="en-US" sz="4400" cap="small" dirty="0">
                <a:latin typeface="Times New Roman" panose="02020603050405020304" pitchFamily="18" charset="0"/>
                <a:cs typeface="Times New Roman" panose="02020603050405020304" pitchFamily="18" charset="0"/>
              </a:rPr>
              <a:t>ord</a:t>
            </a:r>
            <a:r>
              <a:rPr lang="en-US" sz="4400" dirty="0">
                <a:latin typeface="Times New Roman" panose="02020603050405020304" pitchFamily="18" charset="0"/>
                <a:cs typeface="Times New Roman" panose="02020603050405020304" pitchFamily="18" charset="0"/>
              </a:rPr>
              <a:t>, for your servant hears.’ ” </a:t>
            </a:r>
          </a:p>
        </p:txBody>
      </p:sp>
    </p:spTree>
    <p:extLst>
      <p:ext uri="{BB962C8B-B14F-4D97-AF65-F5344CB8AC3E}">
        <p14:creationId xmlns:p14="http://schemas.microsoft.com/office/powerpoint/2010/main" val="282591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Isaiah 6:8,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541086"/>
          </a:xfrm>
        </p:spPr>
        <p:txBody>
          <a:bodyPr>
            <a:normAutofit/>
          </a:bodyPr>
          <a:lstStyle/>
          <a:p>
            <a:pPr marL="0" indent="0">
              <a:buNone/>
            </a:pPr>
            <a:endParaRPr lang="en-US" sz="3600" dirty="0"/>
          </a:p>
          <a:p>
            <a:pPr marL="0" indent="0">
              <a:buNone/>
            </a:pPr>
            <a:endParaRPr lang="en-US" sz="3600" dirty="0"/>
          </a:p>
          <a:p>
            <a:pPr marL="0" indent="0">
              <a:buNone/>
            </a:pPr>
            <a:r>
              <a:rPr lang="en-US" sz="3600" dirty="0">
                <a:latin typeface="Times New Roman" panose="02020603050405020304" pitchFamily="18" charset="0"/>
                <a:cs typeface="Times New Roman" panose="02020603050405020304" pitchFamily="18" charset="0"/>
              </a:rPr>
              <a:t>Then I heard the voice of the Lord saying, “Whom shall I send? And who will go for us?” And I [Isaiah] said, “[</a:t>
            </a:r>
            <a:r>
              <a:rPr lang="en-US" sz="3600" i="1" dirty="0" err="1">
                <a:latin typeface="Times New Roman" panose="02020603050405020304" pitchFamily="18" charset="0"/>
                <a:cs typeface="Times New Roman" panose="02020603050405020304" pitchFamily="18" charset="0"/>
              </a:rPr>
              <a:t>Henani</a:t>
            </a:r>
            <a:r>
              <a:rPr lang="en-US" sz="3600" dirty="0">
                <a:latin typeface="Times New Roman" panose="02020603050405020304" pitchFamily="18" charset="0"/>
                <a:cs typeface="Times New Roman" panose="02020603050405020304" pitchFamily="18" charset="0"/>
              </a:rPr>
              <a:t>] Here am I. Send me!”</a:t>
            </a:r>
          </a:p>
          <a:p>
            <a:pPr marL="0" indent="0" algn="ctr">
              <a:buNone/>
            </a:pPr>
            <a:endParaRPr lang="en-US" dirty="0">
              <a:latin typeface="Times New Roman" panose="02020603050405020304" pitchFamily="18" charset="0"/>
              <a:cs typeface="Times New Roman" panose="02020603050405020304" pitchFamily="18" charset="0"/>
            </a:endParaRPr>
          </a:p>
          <a:p>
            <a:endParaRPr lang="pt-BR" sz="2400" dirty="0"/>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6A86696-DA7E-F6D1-FE80-A656624824C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A1D173D-EB2E-D69C-8D0F-261A75561D85}"/>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SAMUEL’S RESPONSE</a:t>
            </a:r>
          </a:p>
        </p:txBody>
      </p:sp>
      <p:sp>
        <p:nvSpPr>
          <p:cNvPr id="7" name="Content Placeholder 2">
            <a:extLst>
              <a:ext uri="{FF2B5EF4-FFF2-40B4-BE49-F238E27FC236}">
                <a16:creationId xmlns:a16="http://schemas.microsoft.com/office/drawing/2014/main" id="{37C8735F-DE65-E237-E181-516E12BB3F73}"/>
              </a:ext>
            </a:extLst>
          </p:cNvPr>
          <p:cNvSpPr>
            <a:spLocks noGrp="1"/>
          </p:cNvSpPr>
          <p:nvPr>
            <p:ph idx="1"/>
          </p:nvPr>
        </p:nvSpPr>
        <p:spPr>
          <a:xfrm>
            <a:off x="236306" y="2250040"/>
            <a:ext cx="9988349" cy="4607960"/>
          </a:xfrm>
        </p:spPr>
        <p:txBody>
          <a:bodyPr>
            <a:normAutofit/>
          </a:bodyPr>
          <a:lstStyle/>
          <a:p>
            <a:r>
              <a:rPr lang="en-US" sz="3600" dirty="0">
                <a:latin typeface="Times New Roman" panose="02020603050405020304" pitchFamily="18" charset="0"/>
                <a:cs typeface="Times New Roman" panose="02020603050405020304" pitchFamily="18" charset="0"/>
              </a:rPr>
              <a:t>In verse 10, the Lord called again. He called him by name!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 end of verse 10 says, “And Samuel answered, ‘Speak, for Your servant hears.’ ”</a:t>
            </a:r>
            <a:endParaRPr lang="pt-B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32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565557F-2EE8-47D1-7ED4-11F34D2E76E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52C5B9C-7AEE-5F24-AA28-4FE98CCEABBB}"/>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30A8D45F-DFDE-2A4D-D6CE-D2955A6DF212}"/>
              </a:ext>
            </a:extLst>
          </p:cNvPr>
          <p:cNvSpPr>
            <a:spLocks noGrp="1"/>
          </p:cNvSpPr>
          <p:nvPr>
            <p:ph idx="1"/>
          </p:nvPr>
        </p:nvSpPr>
        <p:spPr>
          <a:xfrm>
            <a:off x="226031" y="1972638"/>
            <a:ext cx="9998624" cy="4885362"/>
          </a:xfrm>
        </p:spPr>
        <p:txBody>
          <a:bodyPr>
            <a:normAutofit/>
          </a:bodyPr>
          <a:lstStyle/>
          <a:p>
            <a:r>
              <a:rPr lang="en-US" sz="4000" dirty="0">
                <a:latin typeface="Times New Roman" panose="02020603050405020304" pitchFamily="18" charset="0"/>
                <a:cs typeface="Times New Roman" panose="02020603050405020304" pitchFamily="18" charset="0"/>
              </a:rPr>
              <a:t>Samuel was going about his daily life, working for Eli, doing regular daily activities, going to sleep, and he heard God calling him. </a:t>
            </a:r>
          </a:p>
          <a:p>
            <a:pPr marL="0" indent="0">
              <a:buNone/>
            </a:pP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He got advice from someone experienced in hearing God’s voice and was advised on how to respond. And he did just that!</a:t>
            </a:r>
          </a:p>
        </p:txBody>
      </p:sp>
    </p:spTree>
    <p:extLst>
      <p:ext uri="{BB962C8B-B14F-4D97-AF65-F5344CB8AC3E}">
        <p14:creationId xmlns:p14="http://schemas.microsoft.com/office/powerpoint/2010/main" val="356911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0B84FFE-BFD6-F12A-DD31-D36708ADD328}"/>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B31F5A1-FC09-29DF-CCB8-9F02A9AC9AC0}"/>
              </a:ext>
            </a:extLst>
          </p:cNvPr>
          <p:cNvSpPr>
            <a:spLocks noGrp="1"/>
          </p:cNvSpPr>
          <p:nvPr>
            <p:ph idx="1"/>
          </p:nvPr>
        </p:nvSpPr>
        <p:spPr>
          <a:xfrm>
            <a:off x="226031" y="1982912"/>
            <a:ext cx="9998624" cy="4875088"/>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This is a beautiful example of being called and receiving counsel from a godly person on how to give a faithful response when we think we have heard a nudge from God or we think we have heard God speak to us.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We should go and get godly counsel and respond to Him with readiness. </a:t>
            </a:r>
          </a:p>
          <a:p>
            <a:endParaRPr lang="en-US" sz="3600" dirty="0">
              <a:latin typeface="Times New Roman" panose="02020603050405020304" pitchFamily="18" charset="0"/>
              <a:cs typeface="Times New Roman" panose="02020603050405020304" pitchFamily="18" charset="0"/>
            </a:endParaRPr>
          </a:p>
          <a:p>
            <a:r>
              <a:rPr lang="en-US" sz="3600" dirty="0">
                <a:solidFill>
                  <a:srgbClr val="942221"/>
                </a:solidFill>
                <a:latin typeface="Times New Roman" panose="02020603050405020304" pitchFamily="18" charset="0"/>
                <a:cs typeface="Times New Roman" panose="02020603050405020304" pitchFamily="18" charset="0"/>
              </a:rPr>
              <a:t>In the story of Samuel, we see that he scored very high on the meter of </a:t>
            </a:r>
            <a:r>
              <a:rPr lang="en-US" sz="3600" i="1" dirty="0">
                <a:solidFill>
                  <a:srgbClr val="942221"/>
                </a:solidFill>
                <a:latin typeface="Times New Roman" panose="02020603050405020304" pitchFamily="18" charset="0"/>
                <a:cs typeface="Times New Roman" panose="02020603050405020304" pitchFamily="18" charset="0"/>
              </a:rPr>
              <a:t>great responses to God</a:t>
            </a:r>
            <a:r>
              <a:rPr lang="en-US" sz="3600" dirty="0">
                <a:solidFill>
                  <a:srgbClr val="94222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705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868C311-B31C-8409-DD98-851ECD8BB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CF48B-1FFF-C478-7E00-53875FC69DB7}"/>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UNNAMED WOMAN OF SIDON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A5A9FA-AD06-9099-05FE-65FE76CC4071}"/>
              </a:ext>
            </a:extLst>
          </p:cNvPr>
          <p:cNvSpPr>
            <a:spLocks noGrp="1"/>
          </p:cNvSpPr>
          <p:nvPr>
            <p:ph idx="1"/>
          </p:nvPr>
        </p:nvSpPr>
        <p:spPr>
          <a:xfrm>
            <a:off x="265546" y="1850990"/>
            <a:ext cx="10147696" cy="5007010"/>
          </a:xfrm>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Now we will go to 1 Kings 17 to meet an unnamed woman.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From that chapter, we learn that she is a foreigner, living in Sidon. That is enemy territory. Sidon is a Gentile nation, the home of Jezebel and the center of Baal worship.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Elijah has been living at the brook, Cherith, and now the Lord tells him to go to Zarephath in Sidon to live. In the second part of verse 9, God says, “See, I have commanded a widow there to provide for you.”</a:t>
            </a:r>
          </a:p>
        </p:txBody>
      </p:sp>
    </p:spTree>
    <p:extLst>
      <p:ext uri="{BB962C8B-B14F-4D97-AF65-F5344CB8AC3E}">
        <p14:creationId xmlns:p14="http://schemas.microsoft.com/office/powerpoint/2010/main" val="268054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1B7812E-96A5-B533-2917-27D4CF9DC0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CFCE6-3F44-7FD2-114A-98EB71A0C300}"/>
              </a:ext>
            </a:extLst>
          </p:cNvPr>
          <p:cNvSpPr>
            <a:spLocks noGrp="1"/>
          </p:cNvSpPr>
          <p:nvPr>
            <p:ph idx="1"/>
          </p:nvPr>
        </p:nvSpPr>
        <p:spPr>
          <a:xfrm>
            <a:off x="267128" y="1968017"/>
            <a:ext cx="10105171" cy="4719386"/>
          </a:xfrm>
        </p:spPr>
        <p:txBody>
          <a:bodyPr>
            <a:normAutofit fontScale="25000" lnSpcReduction="20000"/>
          </a:bodyPr>
          <a:lstStyle/>
          <a:p>
            <a:r>
              <a:rPr lang="en-US" sz="12800" dirty="0">
                <a:latin typeface="Times New Roman" panose="02020603050405020304" pitchFamily="18" charset="0"/>
                <a:cs typeface="Times New Roman" panose="02020603050405020304" pitchFamily="18" charset="0"/>
              </a:rPr>
              <a:t>In verse 10, we hear Elijah, a complete stranger, speaking to her: “Please bring me a little water in a cup, that I may drink.” </a:t>
            </a:r>
          </a:p>
          <a:p>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And as she is going to get him some water, he calls out to her, “Please bring me a morsel of bread in your hand” (verse 11). </a:t>
            </a:r>
          </a:p>
          <a:p>
            <a:pPr marL="0" indent="0">
              <a:buNone/>
            </a:pPr>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In verse 12, she explains that she has only a handful of flour and a little oil and is about to prepare their last meal and wait for death. </a:t>
            </a:r>
          </a:p>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Tree>
    <p:extLst>
      <p:ext uri="{BB962C8B-B14F-4D97-AF65-F5344CB8AC3E}">
        <p14:creationId xmlns:p14="http://schemas.microsoft.com/office/powerpoint/2010/main" val="149359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BA5ED60-64C8-B635-4086-AD956965A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A21A9-6752-D027-7373-27FCF1887937}"/>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D27C15D2-2F5B-A87B-E647-A27A7B786426}"/>
              </a:ext>
            </a:extLst>
          </p:cNvPr>
          <p:cNvSpPr txBox="1"/>
          <p:nvPr/>
        </p:nvSpPr>
        <p:spPr>
          <a:xfrm>
            <a:off x="267128" y="1841242"/>
            <a:ext cx="10130319" cy="5016758"/>
          </a:xfrm>
          <a:prstGeom prst="rect">
            <a:avLst/>
          </a:prstGeom>
          <a:noFill/>
        </p:spPr>
        <p:txBody>
          <a:bodyPr wrap="square">
            <a:spAutoFit/>
          </a:bodyPr>
          <a:lstStyle/>
          <a:p>
            <a:pPr marL="571500" marR="0" indent="-571500">
              <a:buFont typeface="Arial" panose="020B0604020202020204" pitchFamily="34" charset="0"/>
              <a:buChar char="•"/>
            </a:pPr>
            <a:r>
              <a:rPr lang="en-US" sz="3900" kern="100" dirty="0">
                <a:effectLst/>
                <a:latin typeface="Times New Roman" panose="02020603050405020304" pitchFamily="18" charset="0"/>
                <a:ea typeface="Aptos" panose="020B0004020202020204" pitchFamily="34" charset="0"/>
                <a:cs typeface="Times New Roman" panose="02020603050405020304" pitchFamily="18" charset="0"/>
              </a:rPr>
              <a:t>But Elijah then tells her that the Lord God of Israel has said, “The bin of flour shall not be used up, nor shall the jar of oil run dry, until the day the L</a:t>
            </a:r>
            <a:r>
              <a:rPr lang="en-US" sz="3900" kern="100" cap="small" dirty="0">
                <a:effectLst/>
                <a:latin typeface="Times New Roman" panose="02020603050405020304" pitchFamily="18" charset="0"/>
                <a:ea typeface="Aptos" panose="020B0004020202020204" pitchFamily="34" charset="0"/>
                <a:cs typeface="Times New Roman" panose="02020603050405020304" pitchFamily="18" charset="0"/>
              </a:rPr>
              <a:t>ord</a:t>
            </a:r>
            <a:r>
              <a:rPr lang="en-US" sz="3900" kern="100" dirty="0">
                <a:effectLst/>
                <a:latin typeface="Times New Roman" panose="02020603050405020304" pitchFamily="18" charset="0"/>
                <a:ea typeface="Aptos" panose="020B0004020202020204" pitchFamily="34" charset="0"/>
                <a:cs typeface="Times New Roman" panose="02020603050405020304" pitchFamily="18" charset="0"/>
              </a:rPr>
              <a:t> sends rain on the earth” (verse 14). </a:t>
            </a:r>
          </a:p>
          <a:p>
            <a:pPr marL="571500" marR="0" indent="-571500">
              <a:buFont typeface="Arial" panose="020B0604020202020204" pitchFamily="34" charset="0"/>
              <a:buChar char="•"/>
            </a:pPr>
            <a:endParaRPr lang="en-US" sz="39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71500" marR="0" indent="-571500">
              <a:buFont typeface="Arial" panose="020B0604020202020204" pitchFamily="34" charset="0"/>
              <a:buChar char="•"/>
            </a:pPr>
            <a:r>
              <a:rPr lang="en-US" sz="3900" kern="100" dirty="0">
                <a:effectLst/>
                <a:latin typeface="Times New Roman" panose="02020603050405020304" pitchFamily="18" charset="0"/>
                <a:ea typeface="Aptos" panose="020B0004020202020204" pitchFamily="34" charset="0"/>
                <a:cs typeface="Times New Roman" panose="02020603050405020304" pitchFamily="18" charset="0"/>
              </a:rPr>
              <a:t>He gives her a promise of provision, if she is obedient to God’s command. </a:t>
            </a:r>
          </a:p>
        </p:txBody>
      </p:sp>
    </p:spTree>
    <p:extLst>
      <p:ext uri="{BB962C8B-B14F-4D97-AF65-F5344CB8AC3E}">
        <p14:creationId xmlns:p14="http://schemas.microsoft.com/office/powerpoint/2010/main" val="191361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FE51438-BA7F-ABF3-DBAA-3AB29AF29B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004E6-2F2F-C1D5-22A4-1E66787B856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82C7ECA3-82D9-E490-428B-F0559F9A6FB6}"/>
              </a:ext>
            </a:extLst>
          </p:cNvPr>
          <p:cNvSpPr txBox="1"/>
          <p:nvPr/>
        </p:nvSpPr>
        <p:spPr>
          <a:xfrm>
            <a:off x="265546" y="2098306"/>
            <a:ext cx="10245694" cy="4524315"/>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“So she went away and did according to the word of Elijah; and she and he and her household ate for many days” (verse 15). </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chapter goes on to say that “the bin of flour was not used up, nor did the jar of oil run dry, according to the word of the L</a:t>
            </a:r>
            <a:r>
              <a:rPr lang="en-US" sz="3600" cap="small"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which He spoke by Elijah” (verse 16).</a:t>
            </a:r>
          </a:p>
        </p:txBody>
      </p:sp>
      <p:sp>
        <p:nvSpPr>
          <p:cNvPr id="2" name="TextBox 1">
            <a:extLst>
              <a:ext uri="{FF2B5EF4-FFF2-40B4-BE49-F238E27FC236}">
                <a16:creationId xmlns:a16="http://schemas.microsoft.com/office/drawing/2014/main" id="{87E001C3-3E91-31BE-5997-1C77CB7A1719}"/>
              </a:ext>
            </a:extLst>
          </p:cNvPr>
          <p:cNvSpPr txBox="1"/>
          <p:nvPr/>
        </p:nvSpPr>
        <p:spPr>
          <a:xfrm>
            <a:off x="2552132" y="327547"/>
            <a:ext cx="5199797"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HER RESPONSE</a:t>
            </a:r>
          </a:p>
        </p:txBody>
      </p:sp>
    </p:spTree>
    <p:extLst>
      <p:ext uri="{BB962C8B-B14F-4D97-AF65-F5344CB8AC3E}">
        <p14:creationId xmlns:p14="http://schemas.microsoft.com/office/powerpoint/2010/main" val="392348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EA320DE-377C-8640-F696-4C68C8FB4DB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096A4E5-B86C-3A4B-C422-C3ED4770E681}"/>
              </a:ext>
            </a:extLst>
          </p:cNvPr>
          <p:cNvSpPr>
            <a:spLocks noGrp="1"/>
          </p:cNvSpPr>
          <p:nvPr>
            <p:ph idx="1"/>
          </p:nvPr>
        </p:nvSpPr>
        <p:spPr>
          <a:xfrm>
            <a:off x="297951" y="1931542"/>
            <a:ext cx="9709078" cy="4839128"/>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Another beautiful response. It is an action response, like Jonah’s</a:t>
            </a:r>
            <a:r>
              <a:rPr lang="en-US" dirty="0"/>
              <a:t>—</a:t>
            </a:r>
            <a:r>
              <a:rPr lang="en-US" sz="3600" dirty="0">
                <a:latin typeface="Times New Roman" panose="02020603050405020304" pitchFamily="18" charset="0"/>
                <a:cs typeface="Times New Roman" panose="02020603050405020304" pitchFamily="18" charset="0"/>
              </a:rPr>
              <a:t>but, oh, so different.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 widow, down to her last meal, steps out in faith to feed this man she does not know, in the middle of Baal country, to put her trust in Elijah’s God for their provision.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Her wordless action response is obedience, unlike Jonah’s response.</a:t>
            </a:r>
          </a:p>
        </p:txBody>
      </p:sp>
    </p:spTree>
    <p:extLst>
      <p:ext uri="{BB962C8B-B14F-4D97-AF65-F5344CB8AC3E}">
        <p14:creationId xmlns:p14="http://schemas.microsoft.com/office/powerpoint/2010/main" val="202941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C52BFC0-1803-2561-D706-2048BD789C7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6983873-BCAE-13DD-3F87-8F93300F892D}"/>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798FE2E4-A096-2D35-C6A6-41BA41E2E26B}"/>
              </a:ext>
            </a:extLst>
          </p:cNvPr>
          <p:cNvSpPr>
            <a:spLocks noGrp="1"/>
          </p:cNvSpPr>
          <p:nvPr>
            <p:ph idx="1"/>
          </p:nvPr>
        </p:nvSpPr>
        <p:spPr>
          <a:xfrm>
            <a:off x="226031" y="1941816"/>
            <a:ext cx="9998624" cy="4916184"/>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Could you do that? If you and your son were facing certain death, could you give up part of the last of your food to a stranger because God asked you to? </a:t>
            </a:r>
          </a:p>
          <a:p>
            <a:pPr marL="0" indent="0">
              <a:buNone/>
            </a:pPr>
            <a:endParaRPr lang="en-US" sz="4000" dirty="0">
              <a:latin typeface="Times New Roman" panose="02020603050405020304" pitchFamily="18" charset="0"/>
              <a:cs typeface="Times New Roman" panose="02020603050405020304" pitchFamily="18" charset="0"/>
            </a:endParaRPr>
          </a:p>
          <a:p>
            <a:r>
              <a:rPr lang="en-US" sz="4000" dirty="0">
                <a:solidFill>
                  <a:srgbClr val="942221"/>
                </a:solidFill>
                <a:latin typeface="Times New Roman" panose="02020603050405020304" pitchFamily="18" charset="0"/>
                <a:cs typeface="Times New Roman" panose="02020603050405020304" pitchFamily="18" charset="0"/>
              </a:rPr>
              <a:t>Our unnamed woman, the widow of Zarephath, </a:t>
            </a:r>
            <a:r>
              <a:rPr lang="en-US" sz="4000" i="1" dirty="0">
                <a:solidFill>
                  <a:srgbClr val="942221"/>
                </a:solidFill>
                <a:latin typeface="Times New Roman" panose="02020603050405020304" pitchFamily="18" charset="0"/>
                <a:cs typeface="Times New Roman" panose="02020603050405020304" pitchFamily="18" charset="0"/>
              </a:rPr>
              <a:t>scores very high on her responses to God’s command</a:t>
            </a:r>
            <a:r>
              <a:rPr lang="en-US" sz="4000" dirty="0">
                <a:solidFill>
                  <a:srgbClr val="942221"/>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(although we do not how God had commanded her).</a:t>
            </a:r>
          </a:p>
        </p:txBody>
      </p:sp>
    </p:spTree>
    <p:extLst>
      <p:ext uri="{BB962C8B-B14F-4D97-AF65-F5344CB8AC3E}">
        <p14:creationId xmlns:p14="http://schemas.microsoft.com/office/powerpoint/2010/main" val="34048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398CFD9-19D4-5ED2-F1F1-8D6284AD9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9027E-3EFF-C28D-6301-1D0D598451C1}"/>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YOUNG VIRGIN: MARY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0AC6B8-DC89-A08F-C8EE-712719753463}"/>
              </a:ext>
            </a:extLst>
          </p:cNvPr>
          <p:cNvSpPr>
            <a:spLocks noGrp="1"/>
          </p:cNvSpPr>
          <p:nvPr>
            <p:ph idx="1"/>
          </p:nvPr>
        </p:nvSpPr>
        <p:spPr>
          <a:xfrm>
            <a:off x="265546" y="1941816"/>
            <a:ext cx="10147696" cy="4916184"/>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She had already been promised to an older man for marriage. We see the story unfolding in Luke 1:28—“And having come in, the angel said to her, ‘Rejoice, highly favored one, the Lord is with you; blessed are you among women!’ ”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She was troubled at having an angel appear before her, and in verse 30, we see the angel’s caution to her was, “Do not be afraid, Mary, for you have found favor with God.”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0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98942C5-8D0F-FDE5-A2D5-6ACEE5845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8D964-111D-97D8-7CB0-D776454829E5}"/>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id="{EB5867E9-8362-538E-6412-37F69E91C7F9}"/>
              </a:ext>
            </a:extLst>
          </p:cNvPr>
          <p:cNvSpPr>
            <a:spLocks noGrp="1"/>
          </p:cNvSpPr>
          <p:nvPr>
            <p:ph idx="1"/>
          </p:nvPr>
        </p:nvSpPr>
        <p:spPr>
          <a:xfrm>
            <a:off x="265546" y="2001116"/>
            <a:ext cx="9959109" cy="4541086"/>
          </a:xfrm>
        </p:spPr>
        <p:txBody>
          <a:bodyPr>
            <a:normAutofit/>
          </a:bodyPr>
          <a:lstStyle/>
          <a:p>
            <a:pPr marL="0" indent="0">
              <a:buNone/>
            </a:pPr>
            <a:endParaRPr lang="en-US" sz="3600" dirty="0"/>
          </a:p>
          <a:p>
            <a:pPr marL="0" indent="0">
              <a:buNone/>
            </a:pPr>
            <a:r>
              <a:rPr lang="en-US" sz="3600" dirty="0"/>
              <a:t>There is a very special word in Hebrew called </a:t>
            </a:r>
            <a:r>
              <a:rPr lang="en-US" sz="3600" i="1" dirty="0" err="1"/>
              <a:t>Henani</a:t>
            </a:r>
            <a:r>
              <a:rPr lang="en-US" sz="3600" dirty="0"/>
              <a:t> that looks like this: </a:t>
            </a:r>
            <a:endParaRPr lang="en-US" sz="4400" dirty="0"/>
          </a:p>
          <a:p>
            <a:pPr marL="0" indent="0" algn="ctr">
              <a:buNone/>
            </a:pPr>
            <a:endParaRPr lang="en-US" dirty="0"/>
          </a:p>
          <a:p>
            <a:r>
              <a:rPr lang="en-US" sz="3600" dirty="0"/>
              <a:t>It means, “Here I am.”</a:t>
            </a:r>
            <a:r>
              <a:rPr lang="en-US" sz="3200" dirty="0"/>
              <a:t> </a:t>
            </a:r>
          </a:p>
          <a:p>
            <a:r>
              <a:rPr lang="en-US" sz="4000" dirty="0"/>
              <a:t>But it actually means more than that</a:t>
            </a:r>
            <a:r>
              <a:rPr lang="en-US" sz="4400" dirty="0"/>
              <a:t>.</a:t>
            </a:r>
            <a:endParaRPr lang="pt-BR" sz="4400" dirty="0"/>
          </a:p>
        </p:txBody>
      </p:sp>
      <p:pic>
        <p:nvPicPr>
          <p:cNvPr id="14" name="Picture 13">
            <a:extLst>
              <a:ext uri="{FF2B5EF4-FFF2-40B4-BE49-F238E27FC236}">
                <a16:creationId xmlns:a16="http://schemas.microsoft.com/office/drawing/2014/main" id="{0A36B667-804D-9596-E277-5B08630FE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86341" y="3087806"/>
            <a:ext cx="1806162" cy="942658"/>
          </a:xfrm>
          <a:prstGeom prst="rect">
            <a:avLst/>
          </a:prstGeom>
          <a:noFill/>
          <a:ln>
            <a:noFill/>
          </a:ln>
        </p:spPr>
      </p:pic>
    </p:spTree>
    <p:extLst>
      <p:ext uri="{BB962C8B-B14F-4D97-AF65-F5344CB8AC3E}">
        <p14:creationId xmlns:p14="http://schemas.microsoft.com/office/powerpoint/2010/main" val="642377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D91D848-4209-E13C-8DD9-70F5793C59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C35E1-0053-DA31-7DD8-DD481450CFBF}"/>
              </a:ext>
            </a:extLst>
          </p:cNvPr>
          <p:cNvSpPr>
            <a:spLocks noGrp="1"/>
          </p:cNvSpPr>
          <p:nvPr>
            <p:ph idx="1"/>
          </p:nvPr>
        </p:nvSpPr>
        <p:spPr>
          <a:xfrm>
            <a:off x="265546" y="1941816"/>
            <a:ext cx="10147696" cy="4695289"/>
          </a:xfrm>
        </p:spPr>
        <p:txBody>
          <a:bodyPr>
            <a:normAutofit fontScale="92500"/>
          </a:bodyPr>
          <a:lstStyle/>
          <a:p>
            <a:r>
              <a:rPr lang="en-US" sz="3600" dirty="0">
                <a:latin typeface="Times New Roman" panose="02020603050405020304" pitchFamily="18" charset="0"/>
                <a:cs typeface="Times New Roman" panose="02020603050405020304" pitchFamily="18" charset="0"/>
              </a:rPr>
              <a:t>The angel went on to explain to her that she would “bring forth a Son, and . . . call His name J</a:t>
            </a:r>
            <a:r>
              <a:rPr lang="en-US" sz="3600" cap="small" dirty="0">
                <a:latin typeface="Times New Roman" panose="02020603050405020304" pitchFamily="18" charset="0"/>
                <a:cs typeface="Times New Roman" panose="02020603050405020304" pitchFamily="18" charset="0"/>
              </a:rPr>
              <a:t>esus</a:t>
            </a:r>
            <a:r>
              <a:rPr lang="en-US" sz="3600" dirty="0">
                <a:latin typeface="Times New Roman" panose="02020603050405020304" pitchFamily="18" charset="0"/>
                <a:cs typeface="Times New Roman" panose="02020603050405020304" pitchFamily="18" charset="0"/>
              </a:rPr>
              <a:t>” (verse 31).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Imagine yourself in Mary’s shoes. How would you respond to a visit from an angel?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Mary shows her curiosity about how this is going to happen. She says to the angel, “How can this be, since I do not know a man?” (verse 34).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533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7CAF9E-0304-F1C5-49D3-6B40F94499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561B1-22EA-2C13-6A21-19AC94B79A70}"/>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DDCBA4CE-82E1-8154-1F69-08C922D6F9B5}"/>
              </a:ext>
            </a:extLst>
          </p:cNvPr>
          <p:cNvSpPr txBox="1"/>
          <p:nvPr/>
        </p:nvSpPr>
        <p:spPr>
          <a:xfrm>
            <a:off x="226031" y="1793211"/>
            <a:ext cx="10146268" cy="4616648"/>
          </a:xfrm>
          <a:prstGeom prst="rect">
            <a:avLst/>
          </a:prstGeom>
          <a:noFill/>
        </p:spPr>
        <p:txBody>
          <a:bodyPr wrap="square">
            <a:spAutoFit/>
          </a:bodyPr>
          <a:lstStyle/>
          <a:p>
            <a:pPr marL="571500"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Then the beautiful response, the best response we see in the Bible from someone responding to God’s call, is in verse 38:</a:t>
            </a:r>
          </a:p>
          <a:p>
            <a:pPr marL="571500" indent="-571500">
              <a:buFont typeface="Arial" panose="020B0604020202020204" pitchFamily="34" charset="0"/>
              <a:buChar char="•"/>
            </a:pPr>
            <a:endParaRPr lang="en-US" sz="4200" dirty="0">
              <a:latin typeface="Times New Roman" panose="02020603050405020304" pitchFamily="18" charset="0"/>
              <a:cs typeface="Times New Roman" panose="02020603050405020304" pitchFamily="18" charset="0"/>
            </a:endParaRPr>
          </a:p>
          <a:p>
            <a:pPr marL="460375"/>
            <a:r>
              <a:rPr lang="en-US" sz="4200" dirty="0">
                <a:latin typeface="Times New Roman" panose="02020603050405020304" pitchFamily="18" charset="0"/>
                <a:cs typeface="Times New Roman" panose="02020603050405020304" pitchFamily="18" charset="0"/>
              </a:rPr>
              <a:t> “Then Mary said, </a:t>
            </a:r>
            <a:r>
              <a:rPr lang="en-US" sz="4200" dirty="0">
                <a:solidFill>
                  <a:srgbClr val="942221"/>
                </a:solidFill>
                <a:latin typeface="Times New Roman" panose="02020603050405020304" pitchFamily="18" charset="0"/>
                <a:cs typeface="Times New Roman" panose="02020603050405020304" pitchFamily="18" charset="0"/>
              </a:rPr>
              <a:t>‘Behold the maidservant of the Lord! Let it be to me according to your word.’ ” </a:t>
            </a:r>
          </a:p>
        </p:txBody>
      </p:sp>
      <p:sp>
        <p:nvSpPr>
          <p:cNvPr id="4" name="TextBox 3">
            <a:extLst>
              <a:ext uri="{FF2B5EF4-FFF2-40B4-BE49-F238E27FC236}">
                <a16:creationId xmlns:a16="http://schemas.microsoft.com/office/drawing/2014/main" id="{E2A61339-4ECB-BC1A-31C9-869FF82270EE}"/>
              </a:ext>
            </a:extLst>
          </p:cNvPr>
          <p:cNvSpPr txBox="1"/>
          <p:nvPr/>
        </p:nvSpPr>
        <p:spPr>
          <a:xfrm>
            <a:off x="2552132" y="327547"/>
            <a:ext cx="5199797"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HER RESPONSE</a:t>
            </a:r>
          </a:p>
        </p:txBody>
      </p:sp>
    </p:spTree>
    <p:extLst>
      <p:ext uri="{BB962C8B-B14F-4D97-AF65-F5344CB8AC3E}">
        <p14:creationId xmlns:p14="http://schemas.microsoft.com/office/powerpoint/2010/main" val="119225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95F27EA-D892-4142-1DEA-DD47F83CFF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626AA-4EBA-0F96-F429-AFD4DF815FC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BC51F3C4-24D1-1782-1A00-20A650FDBEBA}"/>
              </a:ext>
            </a:extLst>
          </p:cNvPr>
          <p:cNvSpPr txBox="1"/>
          <p:nvPr/>
        </p:nvSpPr>
        <p:spPr>
          <a:xfrm>
            <a:off x="277402" y="1793211"/>
            <a:ext cx="10094897" cy="5016758"/>
          </a:xfrm>
          <a:prstGeom prst="rect">
            <a:avLst/>
          </a:prstGeom>
          <a:noFill/>
        </p:spPr>
        <p:txBody>
          <a:bodyPr wrap="square">
            <a:spAutoFit/>
          </a:bodyPr>
          <a:lstStyle/>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angel tells her that her cousin, who is old, is now pregnant as well. He points out that she is in a similar situation, as she also has been called by God and has a miraculous pregnancy (see verse 36).</a:t>
            </a:r>
          </a:p>
          <a:p>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Through Elizabeth, Mary can receive support and encouragement. </a:t>
            </a:r>
          </a:p>
        </p:txBody>
      </p:sp>
      <p:sp>
        <p:nvSpPr>
          <p:cNvPr id="2" name="TextBox 1">
            <a:extLst>
              <a:ext uri="{FF2B5EF4-FFF2-40B4-BE49-F238E27FC236}">
                <a16:creationId xmlns:a16="http://schemas.microsoft.com/office/drawing/2014/main" id="{AFFD501D-F518-E2A3-E2F3-592284A1F5F8}"/>
              </a:ext>
            </a:extLst>
          </p:cNvPr>
          <p:cNvSpPr txBox="1"/>
          <p:nvPr/>
        </p:nvSpPr>
        <p:spPr>
          <a:xfrm>
            <a:off x="267128" y="482313"/>
            <a:ext cx="8167955" cy="677108"/>
          </a:xfrm>
          <a:prstGeom prst="rect">
            <a:avLst/>
          </a:prstGeom>
          <a:noFill/>
        </p:spPr>
        <p:txBody>
          <a:bodyPr wrap="square" rtlCol="0">
            <a:spAutoFit/>
          </a:bodyPr>
          <a:lstStyle/>
          <a:p>
            <a:r>
              <a:rPr lang="en-US" sz="3700" dirty="0">
                <a:latin typeface="Times New Roman" panose="02020603050405020304" pitchFamily="18" charset="0"/>
                <a:cs typeface="Times New Roman" panose="02020603050405020304" pitchFamily="18" charset="0"/>
              </a:rPr>
              <a:t>SUPPORT AND ENCOURAGEMENT</a:t>
            </a:r>
          </a:p>
        </p:txBody>
      </p:sp>
    </p:spTree>
    <p:extLst>
      <p:ext uri="{BB962C8B-B14F-4D97-AF65-F5344CB8AC3E}">
        <p14:creationId xmlns:p14="http://schemas.microsoft.com/office/powerpoint/2010/main" val="31008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FCCADF0-7420-2F15-747C-AA2A45D008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C5B6B-DA9A-DFBF-3272-BAA6E9982D8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D9F81CBB-FC14-630A-A6C3-6B7A6E499A2F}"/>
              </a:ext>
            </a:extLst>
          </p:cNvPr>
          <p:cNvSpPr txBox="1"/>
          <p:nvPr/>
        </p:nvSpPr>
        <p:spPr>
          <a:xfrm>
            <a:off x="226031" y="1535788"/>
            <a:ext cx="10146268" cy="5001369"/>
          </a:xfrm>
          <a:prstGeom prst="rect">
            <a:avLst/>
          </a:prstGeom>
          <a:noFill/>
        </p:spPr>
        <p:txBody>
          <a:bodyPr wrap="square">
            <a:spAutoFit/>
          </a:bodyPr>
          <a:lstStyle/>
          <a:p>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100" dirty="0">
                <a:latin typeface="Times New Roman" panose="02020603050405020304" pitchFamily="18" charset="0"/>
                <a:cs typeface="Times New Roman" panose="02020603050405020304" pitchFamily="18" charset="0"/>
              </a:rPr>
              <a:t>She was given a very direct and detailed call that was not going to be easy. People were going to say terrible things about her, to try to shame her. </a:t>
            </a:r>
          </a:p>
          <a:p>
            <a:pPr marL="571500" indent="-571500">
              <a:buFont typeface="Arial" panose="020B0604020202020204" pitchFamily="34" charset="0"/>
              <a:buChar char="•"/>
            </a:pPr>
            <a:r>
              <a:rPr lang="en-US" sz="4100" dirty="0">
                <a:latin typeface="Times New Roman" panose="02020603050405020304" pitchFamily="18" charset="0"/>
                <a:cs typeface="Times New Roman" panose="02020603050405020304" pitchFamily="18" charset="0"/>
              </a:rPr>
              <a:t>But God provided her with a support, an encourager, and a promise that with God, nothing was impossible. And she submitted. </a:t>
            </a:r>
          </a:p>
        </p:txBody>
      </p:sp>
      <p:sp>
        <p:nvSpPr>
          <p:cNvPr id="4" name="TextBox 3">
            <a:extLst>
              <a:ext uri="{FF2B5EF4-FFF2-40B4-BE49-F238E27FC236}">
                <a16:creationId xmlns:a16="http://schemas.microsoft.com/office/drawing/2014/main" id="{A50333CB-28CF-BE94-2C4D-52443831224F}"/>
              </a:ext>
            </a:extLst>
          </p:cNvPr>
          <p:cNvSpPr txBox="1"/>
          <p:nvPr/>
        </p:nvSpPr>
        <p:spPr>
          <a:xfrm>
            <a:off x="267128" y="482313"/>
            <a:ext cx="8167955" cy="677108"/>
          </a:xfrm>
          <a:prstGeom prst="rect">
            <a:avLst/>
          </a:prstGeom>
          <a:noFill/>
        </p:spPr>
        <p:txBody>
          <a:bodyPr wrap="square" rtlCol="0">
            <a:spAutoFit/>
          </a:bodyPr>
          <a:lstStyle/>
          <a:p>
            <a:r>
              <a:rPr lang="en-US" sz="3700" dirty="0">
                <a:latin typeface="Times New Roman" panose="02020603050405020304" pitchFamily="18" charset="0"/>
                <a:cs typeface="Times New Roman" panose="02020603050405020304" pitchFamily="18" charset="0"/>
              </a:rPr>
              <a:t>SUPPORT AND ENCOURAGEMENT</a:t>
            </a:r>
          </a:p>
        </p:txBody>
      </p:sp>
    </p:spTree>
    <p:extLst>
      <p:ext uri="{BB962C8B-B14F-4D97-AF65-F5344CB8AC3E}">
        <p14:creationId xmlns:p14="http://schemas.microsoft.com/office/powerpoint/2010/main" val="73272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A35FA15-8248-E43E-46E9-4F28250CDFA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DAD5673-98BB-7880-3B9B-B2C96A9EA563}"/>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3D6A3EEB-69D9-7032-3F8F-E5EB03711168}"/>
              </a:ext>
            </a:extLst>
          </p:cNvPr>
          <p:cNvSpPr>
            <a:spLocks noGrp="1"/>
          </p:cNvSpPr>
          <p:nvPr>
            <p:ph idx="1"/>
          </p:nvPr>
        </p:nvSpPr>
        <p:spPr>
          <a:xfrm>
            <a:off x="246580" y="2003461"/>
            <a:ext cx="9978075" cy="4854538"/>
          </a:xfrm>
        </p:spPr>
        <p:txBody>
          <a:bodyPr>
            <a:normAutofit fontScale="62500" lnSpcReduction="20000"/>
          </a:bodyPr>
          <a:lstStyle/>
          <a:p>
            <a:r>
              <a:rPr lang="en-US" sz="5800" dirty="0">
                <a:latin typeface="Times New Roman" panose="02020603050405020304" pitchFamily="18" charset="0"/>
                <a:cs typeface="Times New Roman" panose="02020603050405020304" pitchFamily="18" charset="0"/>
              </a:rPr>
              <a:t>Here we see the ultimate beautiful response to the Lord. </a:t>
            </a:r>
          </a:p>
          <a:p>
            <a:endParaRPr lang="en-US" sz="5400" dirty="0">
              <a:latin typeface="Times New Roman" panose="02020603050405020304" pitchFamily="18" charset="0"/>
              <a:cs typeface="Times New Roman" panose="02020603050405020304" pitchFamily="18" charset="0"/>
            </a:endParaRPr>
          </a:p>
          <a:p>
            <a:r>
              <a:rPr lang="en-US" sz="6300" dirty="0">
                <a:solidFill>
                  <a:srgbClr val="942221"/>
                </a:solidFill>
                <a:latin typeface="Times New Roman" panose="02020603050405020304" pitchFamily="18" charset="0"/>
                <a:cs typeface="Times New Roman" panose="02020603050405020304" pitchFamily="18" charset="0"/>
              </a:rPr>
              <a:t>This is the highest on the scale of responses to a call from God. </a:t>
            </a:r>
          </a:p>
          <a:p>
            <a:pPr marL="0" indent="0">
              <a:buNone/>
            </a:pPr>
            <a:endParaRPr lang="en-US" sz="5400" i="1" dirty="0">
              <a:latin typeface="Times New Roman" panose="02020603050405020304" pitchFamily="18" charset="0"/>
              <a:cs typeface="Times New Roman" panose="02020603050405020304" pitchFamily="18" charset="0"/>
            </a:endParaRPr>
          </a:p>
          <a:p>
            <a:pPr marL="0" indent="0">
              <a:buNone/>
            </a:pPr>
            <a:r>
              <a:rPr lang="en-US" sz="5800" i="1" dirty="0">
                <a:latin typeface="Times New Roman" panose="02020603050405020304" pitchFamily="18" charset="0"/>
                <a:cs typeface="Times New Roman" panose="02020603050405020304" pitchFamily="18" charset="0"/>
              </a:rPr>
              <a:t>		Trust and submission.</a:t>
            </a:r>
          </a:p>
          <a:p>
            <a:pPr marL="0" indent="0">
              <a:buNone/>
            </a:pPr>
            <a:endParaRPr lang="en-US" sz="5400" i="1" dirty="0">
              <a:latin typeface="Times New Roman" panose="02020603050405020304" pitchFamily="18" charset="0"/>
              <a:cs typeface="Times New Roman" panose="02020603050405020304" pitchFamily="18" charset="0"/>
            </a:endParaRPr>
          </a:p>
          <a:p>
            <a:r>
              <a:rPr lang="en-US" sz="5800" dirty="0">
                <a:latin typeface="Times New Roman" panose="02020603050405020304" pitchFamily="18" charset="0"/>
                <a:cs typeface="Times New Roman" panose="02020603050405020304" pitchFamily="18" charset="0"/>
              </a:rPr>
              <a:t> This was the response from an ordinary young virgin.</a:t>
            </a:r>
          </a:p>
        </p:txBody>
      </p:sp>
    </p:spTree>
    <p:extLst>
      <p:ext uri="{BB962C8B-B14F-4D97-AF65-F5344CB8AC3E}">
        <p14:creationId xmlns:p14="http://schemas.microsoft.com/office/powerpoint/2010/main" val="3596929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044CC61-8B6B-68C5-3533-0A21AF260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8080C-8E24-E399-19DB-838E72B81DE8}"/>
              </a:ext>
            </a:extLst>
          </p:cNvPr>
          <p:cNvSpPr>
            <a:spLocks noGrp="1"/>
          </p:cNvSpPr>
          <p:nvPr>
            <p:ph type="title"/>
          </p:nvPr>
        </p:nvSpPr>
        <p:spPr>
          <a:xfrm>
            <a:off x="95534" y="191070"/>
            <a:ext cx="10317708" cy="135183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YOUNG GIRL IN THE LATE 1800s: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AMY CARMICHAEL </a:t>
            </a:r>
          </a:p>
        </p:txBody>
      </p:sp>
      <p:sp>
        <p:nvSpPr>
          <p:cNvPr id="3" name="Content Placeholder 2">
            <a:extLst>
              <a:ext uri="{FF2B5EF4-FFF2-40B4-BE49-F238E27FC236}">
                <a16:creationId xmlns:a16="http://schemas.microsoft.com/office/drawing/2014/main" id="{8457023E-5156-EF3A-CEA7-DB591DE36A99}"/>
              </a:ext>
            </a:extLst>
          </p:cNvPr>
          <p:cNvSpPr>
            <a:spLocks noGrp="1"/>
          </p:cNvSpPr>
          <p:nvPr>
            <p:ph idx="1"/>
          </p:nvPr>
        </p:nvSpPr>
        <p:spPr>
          <a:xfrm>
            <a:off x="265546" y="1972638"/>
            <a:ext cx="10147696" cy="4885362"/>
          </a:xfrm>
        </p:spPr>
        <p:txBody>
          <a:bodyPr>
            <a:normAutofit/>
          </a:bodyPr>
          <a:lstStyle/>
          <a:p>
            <a:r>
              <a:rPr lang="en-US" sz="3600" dirty="0">
                <a:latin typeface="Times New Roman" panose="02020603050405020304" pitchFamily="18" charset="0"/>
                <a:cs typeface="Times New Roman" panose="02020603050405020304" pitchFamily="18" charset="0"/>
              </a:rPr>
              <a:t>She listened to an early missionary to China, Hudson Taylor. She became convinced of her calling to become a missionary. She did go to Japan for 15 months, but because of health problems, she had to leave for India.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She started working for girls in Bangalore, rescuing them from forced prostitution.</a:t>
            </a:r>
            <a:r>
              <a:rPr lang="en-US" sz="4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64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5B622DB-FA24-EC88-B9DC-65E3B9BD19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C63BA-9554-0BE5-163A-DBA6CAE1F9EB}"/>
              </a:ext>
            </a:extLst>
          </p:cNvPr>
          <p:cNvSpPr>
            <a:spLocks noGrp="1"/>
          </p:cNvSpPr>
          <p:nvPr>
            <p:ph idx="1"/>
          </p:nvPr>
        </p:nvSpPr>
        <p:spPr>
          <a:xfrm>
            <a:off x="265546" y="1900718"/>
            <a:ext cx="10147696" cy="4957281"/>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She created a home for these children, saving over 1,000 of them. She dedicated her whole life to this cause. Someone once asked her what it was like to be a missionary. Her response? “Missionary life is simply a chance to die.”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And she did that; she stayed in India until her death at the age of 83. Her grave is marked by a stone that says, “</a:t>
            </a:r>
            <a:r>
              <a:rPr lang="en-US" sz="3600" i="1" dirty="0" err="1">
                <a:latin typeface="Times New Roman" panose="02020603050405020304" pitchFamily="18" charset="0"/>
                <a:cs typeface="Times New Roman" panose="02020603050405020304" pitchFamily="18" charset="0"/>
              </a:rPr>
              <a:t>Ammai</a:t>
            </a:r>
            <a:r>
              <a:rPr lang="en-US" sz="3600" dirty="0">
                <a:latin typeface="Times New Roman" panose="02020603050405020304" pitchFamily="18" charset="0"/>
                <a:cs typeface="Times New Roman" panose="02020603050405020304" pitchFamily="18" charset="0"/>
              </a:rPr>
              <a:t>,” which was the name all the children lovingly called her. She responded to God’s call, </a:t>
            </a:r>
            <a:r>
              <a:rPr lang="en-US" sz="3600" dirty="0">
                <a:solidFill>
                  <a:srgbClr val="942221"/>
                </a:solidFill>
                <a:latin typeface="Times New Roman" panose="02020603050405020304" pitchFamily="18" charset="0"/>
                <a:cs typeface="Times New Roman" panose="02020603050405020304" pitchFamily="18" charset="0"/>
              </a:rPr>
              <a:t>“</a:t>
            </a:r>
            <a:r>
              <a:rPr lang="en-US" sz="3600" i="1" dirty="0" err="1">
                <a:solidFill>
                  <a:srgbClr val="942221"/>
                </a:solidFill>
                <a:latin typeface="Times New Roman" panose="02020603050405020304" pitchFamily="18" charset="0"/>
                <a:cs typeface="Times New Roman" panose="02020603050405020304" pitchFamily="18" charset="0"/>
              </a:rPr>
              <a:t>Henani</a:t>
            </a:r>
            <a:r>
              <a:rPr lang="en-US" sz="3600" dirty="0">
                <a:solidFill>
                  <a:srgbClr val="942221"/>
                </a:solidFill>
                <a:latin typeface="Times New Roman" panose="02020603050405020304" pitchFamily="18" charset="0"/>
                <a:cs typeface="Times New Roman" panose="02020603050405020304" pitchFamily="18" charset="0"/>
              </a:rPr>
              <a:t>, here I am!”</a:t>
            </a:r>
          </a:p>
        </p:txBody>
      </p:sp>
    </p:spTree>
    <p:extLst>
      <p:ext uri="{BB962C8B-B14F-4D97-AF65-F5344CB8AC3E}">
        <p14:creationId xmlns:p14="http://schemas.microsoft.com/office/powerpoint/2010/main" val="21922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4063B51-8EC0-13B1-D5A1-94A8A4041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39DF5-0AF4-215C-0DAF-8FE9425F0B10}"/>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MIMI SCHARFFENBERG </a:t>
            </a:r>
          </a:p>
        </p:txBody>
      </p:sp>
      <p:sp>
        <p:nvSpPr>
          <p:cNvPr id="3" name="Content Placeholder 2">
            <a:extLst>
              <a:ext uri="{FF2B5EF4-FFF2-40B4-BE49-F238E27FC236}">
                <a16:creationId xmlns:a16="http://schemas.microsoft.com/office/drawing/2014/main" id="{4407E658-3B69-B694-8A79-8E71CAEBDE39}"/>
              </a:ext>
            </a:extLst>
          </p:cNvPr>
          <p:cNvSpPr>
            <a:spLocks noGrp="1"/>
          </p:cNvSpPr>
          <p:nvPr>
            <p:ph idx="1"/>
          </p:nvPr>
        </p:nvSpPr>
        <p:spPr>
          <a:xfrm>
            <a:off x="265546" y="1910992"/>
            <a:ext cx="10147696" cy="4947007"/>
          </a:xfrm>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A young woman, who was baptized into the Adventist Church at the age of 18</a:t>
            </a:r>
            <a:r>
              <a:rPr lang="en-US" sz="5400" dirty="0">
                <a:latin typeface="Times New Roman" panose="02020603050405020304" pitchFamily="18" charset="0"/>
                <a:cs typeface="Times New Roman" panose="02020603050405020304" pitchFamily="18" charset="0"/>
              </a:rPr>
              <a:t> </a:t>
            </a:r>
          </a:p>
          <a:p>
            <a:pPr marL="0" indent="0">
              <a:buNone/>
            </a:pPr>
            <a:endParaRPr lang="en-US" sz="54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 1903, she was working as a colporteur when she had a dream in which foreign women were calling her to come to them. Then she received a call from the General Conference to go to Korea as a missionary.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She answered the call by going and becoming the first single Adventist woman missionary to Korea.</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7092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05DB407-38E4-57C2-9433-4A0313DE37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42859-407C-2593-405F-B93C11F1BE2D}"/>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CE1AA0D2-C580-B2D0-6E00-A3B03FE3EA54}"/>
              </a:ext>
            </a:extLst>
          </p:cNvPr>
          <p:cNvSpPr txBox="1"/>
          <p:nvPr/>
        </p:nvSpPr>
        <p:spPr>
          <a:xfrm>
            <a:off x="277401" y="2108994"/>
            <a:ext cx="10094897" cy="4339650"/>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She learned the language, interpreted for visitors, wrote books in Korean on the Bible, and translated other books from English into Korean. Her teaching and training of women in their own language was her focus. She died at the age of 35, having given her life as an answer to God’s call.</a:t>
            </a:r>
          </a:p>
          <a:p>
            <a:r>
              <a:rPr lang="en-CA" sz="2000" dirty="0">
                <a:latin typeface="Times New Roman" panose="02020603050405020304" pitchFamily="18" charset="0"/>
                <a:cs typeface="Times New Roman" panose="02020603050405020304" pitchFamily="18" charset="0"/>
              </a:rPr>
              <a:t>For more on this story, see </a:t>
            </a:r>
            <a:r>
              <a:rPr lang="en-CA" sz="2000" dirty="0" err="1">
                <a:latin typeface="Times New Roman" panose="02020603050405020304" pitchFamily="18" charset="0"/>
                <a:cs typeface="Times New Roman" panose="02020603050405020304" pitchFamily="18" charset="0"/>
              </a:rPr>
              <a:t>Chigemezi</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Nnadozie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Wogu</a:t>
            </a:r>
            <a:r>
              <a:rPr lang="en-CA" sz="2000" dirty="0">
                <a:latin typeface="Times New Roman" panose="02020603050405020304" pitchFamily="18" charset="0"/>
                <a:cs typeface="Times New Roman" panose="02020603050405020304" pitchFamily="18" charset="0"/>
              </a:rPr>
              <a:t>, “Scharffenberg, Mimi (1883–1919),” in Encyclopedia of Seventh-day Adventists (General Conference of Seventh-day Adventists, 2021), https://</a:t>
            </a:r>
            <a:r>
              <a:rPr lang="en-CA" sz="2000" dirty="0" err="1">
                <a:latin typeface="Times New Roman" panose="02020603050405020304" pitchFamily="18" charset="0"/>
                <a:cs typeface="Times New Roman" panose="02020603050405020304" pitchFamily="18" charset="0"/>
              </a:rPr>
              <a:t>encyclopedia.adventist.org</a:t>
            </a:r>
            <a:r>
              <a:rPr lang="en-CA" sz="2000" dirty="0">
                <a:latin typeface="Times New Roman" panose="02020603050405020304" pitchFamily="18" charset="0"/>
                <a:cs typeface="Times New Roman" panose="02020603050405020304" pitchFamily="18" charset="0"/>
              </a:rPr>
              <a:t>/</a:t>
            </a:r>
            <a:r>
              <a:rPr lang="en-CA" sz="2000" dirty="0" err="1">
                <a:latin typeface="Times New Roman" panose="02020603050405020304" pitchFamily="18" charset="0"/>
                <a:cs typeface="Times New Roman" panose="02020603050405020304" pitchFamily="18" charset="0"/>
              </a:rPr>
              <a:t>article?id</a:t>
            </a:r>
            <a:r>
              <a:rPr lang="en-CA" sz="2000" dirty="0">
                <a:latin typeface="Times New Roman" panose="02020603050405020304" pitchFamily="18" charset="0"/>
                <a:cs typeface="Times New Roman" panose="02020603050405020304" pitchFamily="18" charset="0"/>
              </a:rPr>
              <a:t>=BHBL.</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252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26E5BF6-CF8E-D101-2804-872086783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80ED7-E972-D2C4-FCED-17A1EA41E74E}"/>
              </a:ext>
            </a:extLst>
          </p:cNvPr>
          <p:cNvSpPr>
            <a:spLocks noGrp="1"/>
          </p:cNvSpPr>
          <p:nvPr>
            <p:ph type="title"/>
          </p:nvPr>
        </p:nvSpPr>
        <p:spPr>
          <a:xfrm>
            <a:off x="265546" y="217344"/>
            <a:ext cx="9959108" cy="1325563"/>
          </a:xfrm>
        </p:spPr>
        <p:txBody>
          <a:bodyPr>
            <a:normAutofit/>
          </a:bodyPr>
          <a:lstStyle/>
          <a:p>
            <a:r>
              <a:rPr lang="en-US" b="1" dirty="0"/>
              <a:t>CONCLUSION</a:t>
            </a:r>
            <a:r>
              <a:rPr lang="en-US" sz="7200" dirty="0"/>
              <a:t> </a:t>
            </a:r>
            <a:endParaRPr lang="pt-BR" sz="7200" dirty="0">
              <a:effectLst>
                <a:outerShdw blurRad="38100" dist="38100" dir="2700000" algn="tl">
                  <a:srgbClr val="000000">
                    <a:alpha val="43137"/>
                  </a:srgbClr>
                </a:outerShdw>
              </a:effectLst>
              <a:latin typeface="Rastanty Cortez" panose="02000506000000020003" pitchFamily="2" charset="0"/>
            </a:endParaRPr>
          </a:p>
        </p:txBody>
      </p:sp>
      <p:sp>
        <p:nvSpPr>
          <p:cNvPr id="3" name="Content Placeholder 2">
            <a:extLst>
              <a:ext uri="{FF2B5EF4-FFF2-40B4-BE49-F238E27FC236}">
                <a16:creationId xmlns:a16="http://schemas.microsoft.com/office/drawing/2014/main" id="{E2E50CC7-D78C-5F91-97F9-7D0FD1A2DD76}"/>
              </a:ext>
            </a:extLst>
          </p:cNvPr>
          <p:cNvSpPr>
            <a:spLocks noGrp="1"/>
          </p:cNvSpPr>
          <p:nvPr>
            <p:ph idx="1"/>
          </p:nvPr>
        </p:nvSpPr>
        <p:spPr>
          <a:xfrm>
            <a:off x="265546" y="2001116"/>
            <a:ext cx="10147696" cy="4754526"/>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If we were given the task to pick people to do great things, I wonder if we might look for the most beautiful and the most talented people from the best families, the most educated people, to do an important job for us.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But if we review the people whom we have looked at this morning (Isaiah, Moses, Jonah, Samuel, Peter, the unnamed woman from Sidon, Mary, Amy, Mimi), what kind of people were they? </a:t>
            </a:r>
            <a:endParaRPr lang="pt-BR" sz="2400" dirty="0"/>
          </a:p>
        </p:txBody>
      </p:sp>
    </p:spTree>
    <p:extLst>
      <p:ext uri="{BB962C8B-B14F-4D97-AF65-F5344CB8AC3E}">
        <p14:creationId xmlns:p14="http://schemas.microsoft.com/office/powerpoint/2010/main" val="261899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DA8508B-46FD-D670-92EC-06DAF9DAF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4580E-4E70-B78B-9798-12A480CAB9F2}"/>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id="{FD9DDE74-4A27-6FCF-375F-26BAEB4EB404}"/>
              </a:ext>
            </a:extLst>
          </p:cNvPr>
          <p:cNvSpPr>
            <a:spLocks noGrp="1"/>
          </p:cNvSpPr>
          <p:nvPr>
            <p:ph idx="1"/>
          </p:nvPr>
        </p:nvSpPr>
        <p:spPr>
          <a:xfrm>
            <a:off x="265546" y="2001116"/>
            <a:ext cx="9959109" cy="4541086"/>
          </a:xfrm>
        </p:spPr>
        <p:txBody>
          <a:bodyPr>
            <a:normAutofit lnSpcReduction="10000"/>
          </a:bodyPr>
          <a:lstStyle/>
          <a:p>
            <a:pPr marL="0" indent="0">
              <a:buNone/>
            </a:pPr>
            <a:endParaRPr lang="en-US" sz="3600" dirty="0"/>
          </a:p>
          <a:p>
            <a:pPr marL="0" indent="0">
              <a:buNone/>
            </a:pPr>
            <a:r>
              <a:rPr lang="en-US" sz="4000" dirty="0">
                <a:latin typeface="Times New Roman" panose="02020603050405020304" pitchFamily="18" charset="0"/>
                <a:cs typeface="Times New Roman" panose="02020603050405020304" pitchFamily="18" charset="0"/>
              </a:rPr>
              <a:t>More than “Here I am,”</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It means, </a:t>
            </a:r>
            <a:r>
              <a:rPr lang="en-US" sz="4400" dirty="0">
                <a:solidFill>
                  <a:srgbClr val="942221"/>
                </a:solidFill>
                <a:latin typeface="Times New Roman" panose="02020603050405020304" pitchFamily="18" charset="0"/>
                <a:cs typeface="Times New Roman" panose="02020603050405020304" pitchFamily="18" charset="0"/>
              </a:rPr>
              <a:t>“I am here and ready and waiting to do whatever you ask of me, even if I do not know what you are going to ask of me.”</a:t>
            </a:r>
            <a:r>
              <a:rPr lang="en-US" sz="5400" dirty="0">
                <a:solidFill>
                  <a:srgbClr val="942221"/>
                </a:solidFill>
                <a:latin typeface="Times New Roman" panose="02020603050405020304" pitchFamily="18" charset="0"/>
                <a:cs typeface="Times New Roman" panose="02020603050405020304" pitchFamily="18" charset="0"/>
              </a:rPr>
              <a:t> </a:t>
            </a:r>
            <a:endParaRPr lang="pt-BR" sz="6000" dirty="0">
              <a:solidFill>
                <a:srgbClr val="9422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5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55F0961-F647-723F-4FE3-35F9000A00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6FEDF-05E8-613C-A1C3-E1485C014E38}"/>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id="{E4DFEEDF-5CBB-C4EE-38CA-964CDD47F3E5}"/>
              </a:ext>
            </a:extLst>
          </p:cNvPr>
          <p:cNvSpPr txBox="1"/>
          <p:nvPr/>
        </p:nvSpPr>
        <p:spPr>
          <a:xfrm>
            <a:off x="256854" y="2108994"/>
            <a:ext cx="10115445" cy="4647426"/>
          </a:xfrm>
          <a:prstGeom prst="rect">
            <a:avLst/>
          </a:prstGeom>
          <a:noFill/>
        </p:spPr>
        <p:txBody>
          <a:bodyPr wrap="square">
            <a:spAutoFit/>
          </a:bodyPr>
          <a:lstStyle/>
          <a:p>
            <a:pPr marL="571500" indent="-571500">
              <a:buFont typeface="Arial" panose="020B0604020202020204" pitchFamily="34" charset="0"/>
              <a:buChar char="•"/>
            </a:pPr>
            <a:r>
              <a:rPr lang="en-US" sz="3700" dirty="0">
                <a:latin typeface="Times New Roman" panose="02020603050405020304" pitchFamily="18" charset="0"/>
                <a:cs typeface="Times New Roman" panose="02020603050405020304" pitchFamily="18" charset="0"/>
              </a:rPr>
              <a:t>These were ordinary people . . . just like you and me.</a:t>
            </a:r>
          </a:p>
          <a:p>
            <a:pPr marL="571500" indent="-571500">
              <a:buFont typeface="Arial" panose="020B0604020202020204" pitchFamily="34" charset="0"/>
              <a:buChar char="•"/>
            </a:pPr>
            <a:endParaRPr lang="en-US" sz="37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700" dirty="0">
                <a:latin typeface="Times New Roman" panose="02020603050405020304" pitchFamily="18" charset="0"/>
                <a:cs typeface="Times New Roman" panose="02020603050405020304" pitchFamily="18" charset="0"/>
              </a:rPr>
              <a:t>He is looking for ordinary people who are willing to be available and are committed to hearing His call—those who answer with “</a:t>
            </a:r>
            <a:r>
              <a:rPr lang="en-US" sz="3700" i="1" dirty="0" err="1">
                <a:latin typeface="Times New Roman" panose="02020603050405020304" pitchFamily="18" charset="0"/>
                <a:cs typeface="Times New Roman" panose="02020603050405020304" pitchFamily="18" charset="0"/>
              </a:rPr>
              <a:t>Henani</a:t>
            </a:r>
            <a:r>
              <a:rPr lang="en-US" sz="3700" dirty="0">
                <a:latin typeface="Times New Roman" panose="02020603050405020304" pitchFamily="18" charset="0"/>
                <a:cs typeface="Times New Roman" panose="02020603050405020304" pitchFamily="18" charset="0"/>
              </a:rPr>
              <a:t>, here am I, surrendered and available for whatever You call me to.” </a:t>
            </a:r>
          </a:p>
        </p:txBody>
      </p:sp>
    </p:spTree>
    <p:extLst>
      <p:ext uri="{BB962C8B-B14F-4D97-AF65-F5344CB8AC3E}">
        <p14:creationId xmlns:p14="http://schemas.microsoft.com/office/powerpoint/2010/main" val="1891812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5CD51E2-79EC-A558-4F30-EA92838C6C1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14F7D5-24DE-1397-EDB6-BA363A6024E7}"/>
              </a:ext>
            </a:extLst>
          </p:cNvPr>
          <p:cNvSpPr>
            <a:spLocks noGrp="1"/>
          </p:cNvSpPr>
          <p:nvPr>
            <p:ph idx="1"/>
          </p:nvPr>
        </p:nvSpPr>
        <p:spPr>
          <a:xfrm>
            <a:off x="277402" y="1880170"/>
            <a:ext cx="9947253" cy="4977829"/>
          </a:xfrm>
        </p:spPr>
        <p:txBody>
          <a:bodyPr>
            <a:normAutofit/>
          </a:bodyPr>
          <a:lstStyle/>
          <a:p>
            <a:r>
              <a:rPr lang="en-US" sz="3200" dirty="0">
                <a:latin typeface="Times New Roman" panose="02020603050405020304" pitchFamily="18" charset="0"/>
                <a:cs typeface="Times New Roman" panose="02020603050405020304" pitchFamily="18" charset="0"/>
              </a:rPr>
              <a:t>We all have a choice to make, a response to God’s calling on our hearts, to be the women He wants us to be; to do the tasks, the assignments, big or small; and to follow the paths He has in mind for us. </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It does not matter what our abilities are, it does not matter how old we are, it does not matter what our education is, it does not matter the chaos of the world around us! </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96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5DD0842-E166-9D7D-B970-7AB4DBD6AFF2}"/>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0DEE7F-B1E9-0B0A-82F7-39698FB85AF3}"/>
              </a:ext>
            </a:extLst>
          </p:cNvPr>
          <p:cNvSpPr>
            <a:spLocks noGrp="1"/>
          </p:cNvSpPr>
          <p:nvPr>
            <p:ph idx="1"/>
          </p:nvPr>
        </p:nvSpPr>
        <p:spPr>
          <a:xfrm>
            <a:off x="267128" y="1719618"/>
            <a:ext cx="9957527" cy="5138382"/>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Let us commit today to give ourselves to Him, to be available in surrender to Him, trusting in what the angel said to Mary, </a:t>
            </a:r>
          </a:p>
          <a:p>
            <a:pPr marL="0" indent="0">
              <a:buNone/>
            </a:pPr>
            <a:endParaRPr lang="en-US" sz="3200" dirty="0">
              <a:latin typeface="Times New Roman" panose="02020603050405020304" pitchFamily="18" charset="0"/>
              <a:cs typeface="Times New Roman" panose="02020603050405020304" pitchFamily="18" charset="0"/>
            </a:endParaRPr>
          </a:p>
          <a:p>
            <a:pPr marL="0" indent="920750">
              <a:buNone/>
            </a:pPr>
            <a:r>
              <a:rPr lang="en-US" sz="3200" dirty="0">
                <a:latin typeface="Times New Roman" panose="02020603050405020304" pitchFamily="18" charset="0"/>
                <a:cs typeface="Times New Roman" panose="02020603050405020304" pitchFamily="18" charset="0"/>
              </a:rPr>
              <a:t>“With God, nothing is impossible!” </a:t>
            </a:r>
            <a:r>
              <a:rPr lang="en-US" sz="3200" i="1" dirty="0" err="1">
                <a:latin typeface="Times New Roman" panose="02020603050405020304" pitchFamily="18" charset="0"/>
                <a:cs typeface="Times New Roman" panose="02020603050405020304" pitchFamily="18" charset="0"/>
              </a:rPr>
              <a:t>Henani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466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B60A2A-9700-92F8-A48D-F4BE2785F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E29B9-1A78-59DE-D63E-32FDD7E5AE6E}"/>
              </a:ext>
            </a:extLst>
          </p:cNvPr>
          <p:cNvSpPr>
            <a:spLocks noGrp="1"/>
          </p:cNvSpPr>
          <p:nvPr>
            <p:ph type="title"/>
          </p:nvPr>
        </p:nvSpPr>
        <p:spPr>
          <a:xfrm>
            <a:off x="265546" y="217344"/>
            <a:ext cx="9959108" cy="1325563"/>
          </a:xfrm>
        </p:spPr>
        <p:txBody>
          <a:bodyPr>
            <a:normAutofit fontScale="90000"/>
          </a:bodyPr>
          <a:lstStyle/>
          <a:p>
            <a:r>
              <a:rPr lang="pt-BR" sz="8800" dirty="0" err="1">
                <a:effectLst>
                  <a:outerShdw blurRad="38100" dist="38100" dir="2700000" algn="tl">
                    <a:srgbClr val="000000">
                      <a:alpha val="43137"/>
                    </a:srgbClr>
                  </a:outerShdw>
                </a:effectLst>
                <a:latin typeface="Rastanty Cortez" panose="02000506000000020003" pitchFamily="2" charset="0"/>
              </a:rPr>
              <a:t>Others</a:t>
            </a:r>
            <a:r>
              <a:rPr lang="pt-BR" sz="8800" dirty="0">
                <a:effectLst>
                  <a:outerShdw blurRad="38100" dist="38100" dir="2700000" algn="tl">
                    <a:srgbClr val="000000">
                      <a:alpha val="43137"/>
                    </a:srgbClr>
                  </a:outerShdw>
                </a:effectLst>
                <a:latin typeface="Rastanty Cortez" panose="02000506000000020003" pitchFamily="2" charset="0"/>
              </a:rPr>
              <a:t> Who </a:t>
            </a:r>
            <a:r>
              <a:rPr lang="pt-BR" sz="8800" dirty="0" err="1">
                <a:effectLst>
                  <a:outerShdw blurRad="38100" dist="38100" dir="2700000" algn="tl">
                    <a:srgbClr val="000000">
                      <a:alpha val="43137"/>
                    </a:srgbClr>
                  </a:outerShdw>
                </a:effectLst>
                <a:latin typeface="Rastanty Cortez" panose="02000506000000020003" pitchFamily="2" charset="0"/>
              </a:rPr>
              <a:t>Used</a:t>
            </a:r>
            <a:r>
              <a:rPr lang="pt-BR" sz="8800" dirty="0">
                <a:effectLst>
                  <a:outerShdw blurRad="38100" dist="38100" dir="2700000" algn="tl">
                    <a:srgbClr val="000000">
                      <a:alpha val="43137"/>
                    </a:srgbClr>
                  </a:outerShdw>
                </a:effectLst>
                <a:latin typeface="Rastanty Cortez" panose="02000506000000020003" pitchFamily="2" charset="0"/>
              </a:rPr>
              <a:t> </a:t>
            </a:r>
            <a:r>
              <a:rPr lang="pt-BR" sz="8800" i="1" dirty="0" err="1">
                <a:effectLst>
                  <a:outerShdw blurRad="38100" dist="38100" dir="2700000" algn="tl">
                    <a:srgbClr val="000000">
                      <a:alpha val="43137"/>
                    </a:srgbClr>
                  </a:outerShdw>
                </a:effectLst>
                <a:latin typeface="Rastanty Cortez" panose="02000506000000020003" pitchFamily="2" charset="0"/>
              </a:rPr>
              <a:t>Henani</a:t>
            </a:r>
            <a:endParaRPr lang="pt-BR" sz="8800" i="1" dirty="0">
              <a:effectLst>
                <a:outerShdw blurRad="38100" dist="38100" dir="2700000" algn="tl">
                  <a:srgbClr val="000000">
                    <a:alpha val="43137"/>
                  </a:srgbClr>
                </a:outerShdw>
              </a:effectLst>
              <a:latin typeface="Rastanty Cortez" panose="02000506000000020003" pitchFamily="2" charset="0"/>
            </a:endParaRPr>
          </a:p>
        </p:txBody>
      </p:sp>
      <p:sp>
        <p:nvSpPr>
          <p:cNvPr id="3" name="Content Placeholder 2">
            <a:extLst>
              <a:ext uri="{FF2B5EF4-FFF2-40B4-BE49-F238E27FC236}">
                <a16:creationId xmlns:a16="http://schemas.microsoft.com/office/drawing/2014/main" id="{FC218C0D-9E99-5EA7-10C9-7D56873F2F2D}"/>
              </a:ext>
            </a:extLst>
          </p:cNvPr>
          <p:cNvSpPr>
            <a:spLocks noGrp="1"/>
          </p:cNvSpPr>
          <p:nvPr>
            <p:ph idx="1"/>
          </p:nvPr>
        </p:nvSpPr>
        <p:spPr>
          <a:xfrm>
            <a:off x="265546" y="2001116"/>
            <a:ext cx="9959109" cy="435133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Abraham said it when he was asked to sacrifice Isaac. </a:t>
            </a:r>
          </a:p>
          <a:p>
            <a:r>
              <a:rPr lang="en-US" sz="3600" dirty="0">
                <a:latin typeface="Times New Roman" panose="02020603050405020304" pitchFamily="18" charset="0"/>
                <a:cs typeface="Times New Roman" panose="02020603050405020304" pitchFamily="18" charset="0"/>
              </a:rPr>
              <a:t>It was spoken by Moses at the burning bush. </a:t>
            </a:r>
          </a:p>
          <a:p>
            <a:r>
              <a:rPr lang="en-US" sz="4000" dirty="0">
                <a:latin typeface="Times New Roman" panose="02020603050405020304" pitchFamily="18" charset="0"/>
                <a:cs typeface="Times New Roman" panose="02020603050405020304" pitchFamily="18" charset="0"/>
              </a:rPr>
              <a:t>This word was used by Isaiah, </a:t>
            </a:r>
          </a:p>
          <a:p>
            <a:pPr marL="460375" indent="-450850">
              <a:buNone/>
            </a:pP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Then I heard the voice of the Lord saying,        	‘Whom shall I send? And who will go for 	us?’ And I [Isaiah] said, ‘[</a:t>
            </a:r>
            <a:r>
              <a:rPr lang="en-US" sz="3600" dirty="0" err="1">
                <a:latin typeface="Times New Roman" panose="02020603050405020304" pitchFamily="18" charset="0"/>
                <a:cs typeface="Times New Roman" panose="02020603050405020304" pitchFamily="18" charset="0"/>
              </a:rPr>
              <a:t>Henani</a:t>
            </a:r>
            <a:r>
              <a:rPr lang="en-US" sz="3600" i="1" dirty="0">
                <a:latin typeface="Times New Roman" panose="02020603050405020304" pitchFamily="18" charset="0"/>
                <a:cs typeface="Times New Roman" panose="02020603050405020304" pitchFamily="18" charset="0"/>
              </a:rPr>
              <a:t>] Here am 	I. Send me!’ ” (Isaiah 6:8, NIV).</a:t>
            </a:r>
          </a:p>
          <a:p>
            <a:endParaRPr lang="pt-BR" sz="2400" dirty="0"/>
          </a:p>
        </p:txBody>
      </p:sp>
    </p:spTree>
    <p:extLst>
      <p:ext uri="{BB962C8B-B14F-4D97-AF65-F5344CB8AC3E}">
        <p14:creationId xmlns:p14="http://schemas.microsoft.com/office/powerpoint/2010/main" val="427795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6440-E834-EC94-A96A-7169F8458D67}"/>
              </a:ext>
            </a:extLst>
          </p:cNvPr>
          <p:cNvSpPr>
            <a:spLocks noGrp="1"/>
          </p:cNvSpPr>
          <p:nvPr>
            <p:ph type="title"/>
          </p:nvPr>
        </p:nvSpPr>
        <p:spPr>
          <a:xfrm>
            <a:off x="265546" y="217344"/>
            <a:ext cx="9959108" cy="1325563"/>
          </a:xfrm>
        </p:spPr>
        <p:txBody>
          <a:bodyPr>
            <a:normAutofit/>
          </a:bodyPr>
          <a:lstStyle/>
          <a:p>
            <a:pPr algn="ctr"/>
            <a:r>
              <a:rPr lang="en-US" b="1" dirty="0">
                <a:latin typeface="Times New Roman" panose="02020603050405020304" pitchFamily="18" charset="0"/>
                <a:cs typeface="Times New Roman" panose="02020603050405020304" pitchFamily="18" charset="0"/>
              </a:rPr>
              <a:t>RESPONSES TO GOD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JONAH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5998E9-A872-BDAD-BAC7-51D19DBAFB41}"/>
              </a:ext>
            </a:extLst>
          </p:cNvPr>
          <p:cNvSpPr>
            <a:spLocks noGrp="1"/>
          </p:cNvSpPr>
          <p:nvPr>
            <p:ph idx="1"/>
          </p:nvPr>
        </p:nvSpPr>
        <p:spPr>
          <a:xfrm>
            <a:off x="265546" y="1850990"/>
            <a:ext cx="10147696" cy="5007010"/>
          </a:xfrm>
        </p:spPr>
        <p:txBody>
          <a:bodyPr>
            <a:normAutofit/>
          </a:bodyPr>
          <a:lstStyle/>
          <a:p>
            <a:r>
              <a:rPr lang="en-US" sz="4400" dirty="0"/>
              <a:t>In Jonah 1:2, God’s call</a:t>
            </a:r>
            <a:r>
              <a:rPr lang="en-US" sz="4400" b="1" dirty="0"/>
              <a:t> </a:t>
            </a:r>
            <a:r>
              <a:rPr lang="en-US" sz="4400" dirty="0"/>
              <a:t>was, “Arise, go to Nineveh, that great city, and cry out against it; for their wickedness has come up before Me.”</a:t>
            </a:r>
            <a:r>
              <a:rPr lang="en-US" sz="4000" dirty="0"/>
              <a:t> </a:t>
            </a:r>
          </a:p>
          <a:p>
            <a:r>
              <a:rPr lang="en-US" sz="4400" dirty="0"/>
              <a:t>What was Jonah’s answer to God’s direct call and request of him?</a:t>
            </a:r>
            <a:r>
              <a:rPr lang="en-US" sz="4000" dirty="0"/>
              <a:t> </a:t>
            </a:r>
          </a:p>
          <a:p>
            <a:pPr marL="0" indent="0">
              <a:buNone/>
            </a:pPr>
            <a:r>
              <a:rPr lang="en-US" sz="4400" dirty="0"/>
              <a:t>                                </a:t>
            </a:r>
            <a:r>
              <a:rPr lang="en-US" sz="4400" dirty="0">
                <a:solidFill>
                  <a:srgbClr val="942221"/>
                </a:solidFill>
              </a:rPr>
              <a:t>Jonah did not answer.</a:t>
            </a:r>
          </a:p>
        </p:txBody>
      </p:sp>
    </p:spTree>
    <p:extLst>
      <p:ext uri="{BB962C8B-B14F-4D97-AF65-F5344CB8AC3E}">
        <p14:creationId xmlns:p14="http://schemas.microsoft.com/office/powerpoint/2010/main" val="398029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EAFD3D4-8A2A-8595-12BE-5B48C835E1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5B3E7-6FE5-597E-20C2-D1EFB2B5AD5E}"/>
              </a:ext>
            </a:extLst>
          </p:cNvPr>
          <p:cNvSpPr>
            <a:spLocks noGrp="1"/>
          </p:cNvSpPr>
          <p:nvPr>
            <p:ph idx="1"/>
          </p:nvPr>
        </p:nvSpPr>
        <p:spPr>
          <a:xfrm>
            <a:off x="265546" y="2001116"/>
            <a:ext cx="9959109" cy="4541086"/>
          </a:xfrm>
        </p:spPr>
        <p:txBody>
          <a:bodyPr>
            <a:normAutofit/>
          </a:bodyPr>
          <a:lstStyle/>
          <a:p>
            <a:pPr marL="0" indent="0">
              <a:buNone/>
            </a:pPr>
            <a:r>
              <a:rPr lang="en-US" sz="4400" dirty="0"/>
              <a:t>“But Jonah arose to flee to Tarshish from the presence of the L</a:t>
            </a:r>
            <a:r>
              <a:rPr lang="en-US" sz="4400" cap="small" dirty="0"/>
              <a:t>ord</a:t>
            </a:r>
            <a:r>
              <a:rPr lang="en-US" sz="4400" dirty="0"/>
              <a:t>. He went down to Joppa, and found a ship going to Tarshish; so he paid the fare, and went down into it, to go with them to Tarshish from the presence of the L</a:t>
            </a:r>
            <a:r>
              <a:rPr lang="en-US" sz="4400" cap="small" dirty="0"/>
              <a:t>ord</a:t>
            </a:r>
            <a:r>
              <a:rPr lang="en-US" sz="4400" dirty="0"/>
              <a:t>” (Jonah 1:3). </a:t>
            </a:r>
          </a:p>
          <a:p>
            <a:pPr marL="0" indent="0">
              <a:buNone/>
            </a:pPr>
            <a:r>
              <a:rPr lang="en-US" sz="4400" dirty="0"/>
              <a:t> </a:t>
            </a:r>
            <a:endParaRPr lang="pt-BR" sz="4400" dirty="0"/>
          </a:p>
          <a:p>
            <a:pPr marL="0" indent="0">
              <a:buNone/>
            </a:pPr>
            <a:endParaRPr lang="pt-BR" sz="4400" dirty="0"/>
          </a:p>
        </p:txBody>
      </p:sp>
    </p:spTree>
    <p:extLst>
      <p:ext uri="{BB962C8B-B14F-4D97-AF65-F5344CB8AC3E}">
        <p14:creationId xmlns:p14="http://schemas.microsoft.com/office/powerpoint/2010/main" val="159998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12E00BD-A528-0D92-270E-727CDC670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1761E-24DE-7E0B-3074-517F9673E92A}"/>
              </a:ext>
            </a:extLst>
          </p:cNvPr>
          <p:cNvSpPr>
            <a:spLocks noGrp="1"/>
          </p:cNvSpPr>
          <p:nvPr>
            <p:ph type="title"/>
          </p:nvPr>
        </p:nvSpPr>
        <p:spPr>
          <a:xfrm>
            <a:off x="265546" y="217344"/>
            <a:ext cx="9959108" cy="1325563"/>
          </a:xfrm>
        </p:spPr>
        <p:txBody>
          <a:bodyPr>
            <a:normAutofit/>
          </a:bodyPr>
          <a:lstStyle/>
          <a:p>
            <a:r>
              <a:rPr lang="en-US" sz="4800" b="1" dirty="0">
                <a:solidFill>
                  <a:schemeClr val="bg1"/>
                </a:solidFill>
              </a:rPr>
              <a:t>JONAH’S ACTION</a:t>
            </a:r>
          </a:p>
        </p:txBody>
      </p:sp>
      <p:sp>
        <p:nvSpPr>
          <p:cNvPr id="3" name="Content Placeholder 2">
            <a:extLst>
              <a:ext uri="{FF2B5EF4-FFF2-40B4-BE49-F238E27FC236}">
                <a16:creationId xmlns:a16="http://schemas.microsoft.com/office/drawing/2014/main" id="{424928F8-E53A-90BD-0C6D-BF8CB954BE93}"/>
              </a:ext>
            </a:extLst>
          </p:cNvPr>
          <p:cNvSpPr>
            <a:spLocks noGrp="1"/>
          </p:cNvSpPr>
          <p:nvPr>
            <p:ph idx="1"/>
          </p:nvPr>
        </p:nvSpPr>
        <p:spPr>
          <a:xfrm>
            <a:off x="265546" y="2001116"/>
            <a:ext cx="10161344" cy="4856884"/>
          </a:xfrm>
        </p:spPr>
        <p:txBody>
          <a:bodyPr>
            <a:normAutofit fontScale="70000" lnSpcReduction="20000"/>
          </a:bodyPr>
          <a:lstStyle/>
          <a:p>
            <a:r>
              <a:rPr lang="en-US" sz="4200" dirty="0">
                <a:latin typeface="Times New Roman" panose="02020603050405020304" pitchFamily="18" charset="0"/>
                <a:cs typeface="Times New Roman" panose="02020603050405020304" pitchFamily="18" charset="0"/>
              </a:rPr>
              <a:t>No words. Jonah did not say </a:t>
            </a:r>
            <a:r>
              <a:rPr lang="en-US" sz="4200" i="1" dirty="0">
                <a:latin typeface="Times New Roman" panose="02020603050405020304" pitchFamily="18" charset="0"/>
                <a:cs typeface="Times New Roman" panose="02020603050405020304" pitchFamily="18" charset="0"/>
              </a:rPr>
              <a:t>anything</a:t>
            </a:r>
            <a:r>
              <a:rPr lang="en-US" sz="4200" dirty="0">
                <a:latin typeface="Times New Roman" panose="02020603050405020304" pitchFamily="18" charset="0"/>
                <a:cs typeface="Times New Roman" panose="02020603050405020304" pitchFamily="18" charset="0"/>
              </a:rPr>
              <a:t>. His actions answered the Lord very loudly. </a:t>
            </a:r>
          </a:p>
          <a:p>
            <a:pPr marL="0" indent="0">
              <a:buNone/>
            </a:pPr>
            <a:endParaRPr lang="en-US" sz="4200" dirty="0">
              <a:latin typeface="Times New Roman" panose="02020603050405020304" pitchFamily="18" charset="0"/>
              <a:cs typeface="Times New Roman" panose="02020603050405020304" pitchFamily="18" charset="0"/>
            </a:endParaRPr>
          </a:p>
          <a:p>
            <a:r>
              <a:rPr lang="en-US" sz="4200" dirty="0">
                <a:latin typeface="Times New Roman" panose="02020603050405020304" pitchFamily="18" charset="0"/>
                <a:cs typeface="Times New Roman" panose="02020603050405020304" pitchFamily="18" charset="0"/>
              </a:rPr>
              <a:t>He not only did not respond; but he also left, going in the opposite direction “from the presence of the L</a:t>
            </a:r>
            <a:r>
              <a:rPr lang="en-US" sz="4200" cap="small" dirty="0">
                <a:latin typeface="Times New Roman" panose="02020603050405020304" pitchFamily="18" charset="0"/>
                <a:cs typeface="Times New Roman" panose="02020603050405020304" pitchFamily="18" charset="0"/>
              </a:rPr>
              <a:t>ord</a:t>
            </a:r>
            <a:r>
              <a:rPr lang="en-US" sz="4200" dirty="0">
                <a:latin typeface="Times New Roman" panose="02020603050405020304" pitchFamily="18" charset="0"/>
                <a:cs typeface="Times New Roman" panose="02020603050405020304" pitchFamily="18" charset="0"/>
              </a:rPr>
              <a:t>.” </a:t>
            </a:r>
          </a:p>
          <a:p>
            <a:pPr marL="0" indent="0">
              <a:buNone/>
            </a:pPr>
            <a:endParaRPr lang="en-US" sz="4200" dirty="0">
              <a:latin typeface="Times New Roman" panose="02020603050405020304" pitchFamily="18" charset="0"/>
              <a:cs typeface="Times New Roman" panose="02020603050405020304" pitchFamily="18" charset="0"/>
            </a:endParaRPr>
          </a:p>
          <a:p>
            <a:r>
              <a:rPr lang="en-US" sz="4200" dirty="0">
                <a:latin typeface="Times New Roman" panose="02020603050405020304" pitchFamily="18" charset="0"/>
                <a:cs typeface="Times New Roman" panose="02020603050405020304" pitchFamily="18" charset="0"/>
              </a:rPr>
              <a:t>He tried to run from the presence of the Lord! </a:t>
            </a:r>
          </a:p>
          <a:p>
            <a:pPr marL="0" indent="0">
              <a:buNone/>
            </a:pPr>
            <a:endParaRPr lang="en-US" sz="4200" b="1" dirty="0">
              <a:solidFill>
                <a:srgbClr val="C00000"/>
              </a:solidFill>
              <a:latin typeface="Times New Roman" panose="02020603050405020304" pitchFamily="18" charset="0"/>
              <a:cs typeface="Times New Roman" panose="02020603050405020304" pitchFamily="18" charset="0"/>
            </a:endParaRPr>
          </a:p>
          <a:p>
            <a:r>
              <a:rPr lang="en-US" sz="4200" dirty="0">
                <a:solidFill>
                  <a:srgbClr val="942221"/>
                </a:solidFill>
                <a:latin typeface="Times New Roman" panose="02020603050405020304" pitchFamily="18" charset="0"/>
                <a:cs typeface="Times New Roman" panose="02020603050405020304" pitchFamily="18" charset="0"/>
              </a:rPr>
              <a:t>On the </a:t>
            </a:r>
            <a:r>
              <a:rPr lang="en-US" sz="4200" i="1" dirty="0">
                <a:solidFill>
                  <a:srgbClr val="942221"/>
                </a:solidFill>
                <a:latin typeface="Times New Roman" panose="02020603050405020304" pitchFamily="18" charset="0"/>
                <a:cs typeface="Times New Roman" panose="02020603050405020304" pitchFamily="18" charset="0"/>
              </a:rPr>
              <a:t>scale of bad to good responses to God’s call,</a:t>
            </a:r>
            <a:r>
              <a:rPr lang="en-US" sz="4200" dirty="0">
                <a:solidFill>
                  <a:srgbClr val="942221"/>
                </a:solidFill>
                <a:latin typeface="Times New Roman" panose="02020603050405020304" pitchFamily="18" charset="0"/>
                <a:cs typeface="Times New Roman" panose="02020603050405020304" pitchFamily="18" charset="0"/>
              </a:rPr>
              <a:t> he gets the prize for </a:t>
            </a:r>
            <a:r>
              <a:rPr lang="en-US" sz="4200" i="1" dirty="0">
                <a:solidFill>
                  <a:srgbClr val="942221"/>
                </a:solidFill>
                <a:latin typeface="Times New Roman" panose="02020603050405020304" pitchFamily="18" charset="0"/>
                <a:cs typeface="Times New Roman" panose="02020603050405020304" pitchFamily="18" charset="0"/>
              </a:rPr>
              <a:t>the worst</a:t>
            </a:r>
            <a:r>
              <a:rPr lang="en-US" sz="4200" dirty="0">
                <a:solidFill>
                  <a:srgbClr val="942221"/>
                </a:solidFill>
                <a:latin typeface="Times New Roman" panose="02020603050405020304" pitchFamily="18" charset="0"/>
                <a:cs typeface="Times New Roman" panose="02020603050405020304" pitchFamily="18" charset="0"/>
              </a:rPr>
              <a:t>.</a:t>
            </a:r>
            <a:endParaRPr lang="en-US" sz="5200" dirty="0">
              <a:solidFill>
                <a:srgbClr val="942221"/>
              </a:solidFill>
              <a:latin typeface="Times New Roman" panose="02020603050405020304" pitchFamily="18" charset="0"/>
              <a:cs typeface="Times New Roman" panose="02020603050405020304" pitchFamily="18" charset="0"/>
            </a:endParaRPr>
          </a:p>
          <a:p>
            <a:pPr marL="0" indent="0">
              <a:buNone/>
            </a:pPr>
            <a:r>
              <a:rPr lang="en-US" sz="4400" dirty="0"/>
              <a:t> </a:t>
            </a:r>
            <a:endParaRPr lang="pt-BR" sz="4400" dirty="0"/>
          </a:p>
          <a:p>
            <a:pPr marL="0" indent="0">
              <a:buNone/>
            </a:pPr>
            <a:endParaRPr lang="pt-BR" sz="4400" dirty="0"/>
          </a:p>
        </p:txBody>
      </p:sp>
    </p:spTree>
    <p:extLst>
      <p:ext uri="{BB962C8B-B14F-4D97-AF65-F5344CB8AC3E}">
        <p14:creationId xmlns:p14="http://schemas.microsoft.com/office/powerpoint/2010/main" val="187735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5DEC95-05A3-0D00-8E0B-9FE61EB04180}"/>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id="{DBC43C29-F9D6-9ADC-E95D-ADDD6023800E}"/>
              </a:ext>
            </a:extLst>
          </p:cNvPr>
          <p:cNvSpPr>
            <a:spLocks noGrp="1"/>
          </p:cNvSpPr>
          <p:nvPr>
            <p:ph idx="1"/>
          </p:nvPr>
        </p:nvSpPr>
        <p:spPr>
          <a:xfrm>
            <a:off x="195209" y="1719618"/>
            <a:ext cx="10029446" cy="5138382"/>
          </a:xfrm>
        </p:spPr>
        <p:txBody>
          <a:bodyPr>
            <a:normAutofit/>
          </a:bodyPr>
          <a:lstStyle/>
          <a:p>
            <a:endParaRPr lang="en-US" sz="3200" dirty="0"/>
          </a:p>
          <a:p>
            <a:r>
              <a:rPr lang="en-US" sz="3200" dirty="0"/>
              <a:t>Have you ever done that when you feel God’s gentle nudge? </a:t>
            </a:r>
          </a:p>
          <a:p>
            <a:r>
              <a:rPr lang="en-US" sz="3200" dirty="0"/>
              <a:t>He wants you to speak up for someone who cannot speak up for themselves. </a:t>
            </a:r>
          </a:p>
          <a:p>
            <a:r>
              <a:rPr lang="en-US" sz="3200" dirty="0"/>
              <a:t>He nudges you to talk to your coworker about Jesus. </a:t>
            </a:r>
          </a:p>
          <a:p>
            <a:r>
              <a:rPr lang="en-US" sz="3200" dirty="0"/>
              <a:t>Someone asks you to lead in a Bible study or get up and sing . . . or maybe it is something else. </a:t>
            </a:r>
          </a:p>
          <a:p>
            <a:endParaRPr lang="pt-BR" sz="2400" dirty="0"/>
          </a:p>
        </p:txBody>
      </p:sp>
    </p:spTree>
    <p:extLst>
      <p:ext uri="{BB962C8B-B14F-4D97-AF65-F5344CB8AC3E}">
        <p14:creationId xmlns:p14="http://schemas.microsoft.com/office/powerpoint/2010/main" val="247009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2984</TotalTime>
  <Words>2884</Words>
  <Application>Microsoft Macintosh PowerPoint</Application>
  <PresentationFormat>Widescreen</PresentationFormat>
  <Paragraphs>235</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Arima Madurai Semi Bold</vt:lpstr>
      <vt:lpstr>Calibri</vt:lpstr>
      <vt:lpstr>Calibri Light</vt:lpstr>
      <vt:lpstr>Montserrat SemiBold</vt:lpstr>
      <vt:lpstr>Rastanty Cortez</vt:lpstr>
      <vt:lpstr>Times New Roman</vt:lpstr>
      <vt:lpstr>Office Theme</vt:lpstr>
      <vt:lpstr>PowerPoint Presentation</vt:lpstr>
      <vt:lpstr>Isaiah 6:8, NIV</vt:lpstr>
      <vt:lpstr>INTRODUCTION</vt:lpstr>
      <vt:lpstr>INTRODUCTION</vt:lpstr>
      <vt:lpstr>Others Who Used Henani</vt:lpstr>
      <vt:lpstr>RESPONSES TO GOD JONAH</vt:lpstr>
      <vt:lpstr>PowerPoint Presentation</vt:lpstr>
      <vt:lpstr>JONAH’S ACTION</vt:lpstr>
      <vt:lpstr>APPLICATION</vt:lpstr>
      <vt:lpstr>APPLICATION</vt:lpstr>
      <vt:lpstr>RESPONSES TO GOD PETER</vt:lpstr>
      <vt:lpstr>Jesus’ Command and Peter’s Response</vt:lpstr>
      <vt:lpstr>Jesus’ Command and Peter’s Response</vt:lpstr>
      <vt:lpstr>Jesus’ Command and Peter’s Response</vt:lpstr>
      <vt:lpstr>The Result</vt:lpstr>
      <vt:lpstr>APPLICATION</vt:lpstr>
      <vt:lpstr>RESPONSES TO GOD SAMUEL</vt:lpstr>
      <vt:lpstr>PowerPoint Presentation</vt:lpstr>
      <vt:lpstr>SAMUEL’S RESPONSE</vt:lpstr>
      <vt:lpstr>SAMUEL’S RESPONSE</vt:lpstr>
      <vt:lpstr>APPLICATION</vt:lpstr>
      <vt:lpstr>PowerPoint Presentation</vt:lpstr>
      <vt:lpstr>RESPONSES TO GOD UNNAMED WOMAN OF SIDON</vt:lpstr>
      <vt:lpstr>PowerPoint Presentation</vt:lpstr>
      <vt:lpstr>PowerPoint Presentation</vt:lpstr>
      <vt:lpstr>PowerPoint Presentation</vt:lpstr>
      <vt:lpstr>PowerPoint Presentation</vt:lpstr>
      <vt:lpstr>APPLICATION</vt:lpstr>
      <vt:lpstr>RESPONSES TO GOD YOUNG VIRGIN: MARY</vt:lpstr>
      <vt:lpstr>PowerPoint Presentation</vt:lpstr>
      <vt:lpstr>PowerPoint Presentation</vt:lpstr>
      <vt:lpstr>PowerPoint Presentation</vt:lpstr>
      <vt:lpstr>PowerPoint Presentation</vt:lpstr>
      <vt:lpstr>APPLICATION</vt:lpstr>
      <vt:lpstr>RESPONSES TO GOD A YOUNG GIRL IN THE LATE 1800s:  AMY CARMICHAEL </vt:lpstr>
      <vt:lpstr>PowerPoint Presentation</vt:lpstr>
      <vt:lpstr>RESPONSES TO GOD MIMI SCHARFFENBERG </vt:lpstr>
      <vt:lpstr>PowerPoint Presentation</vt:lpstr>
      <vt:lpstr>CONCLUSION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33</cp:revision>
  <dcterms:created xsi:type="dcterms:W3CDTF">2023-02-14T12:16:54Z</dcterms:created>
  <dcterms:modified xsi:type="dcterms:W3CDTF">2026-04-06T22:09:28Z</dcterms:modified>
</cp:coreProperties>
</file>