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7.xml" ContentType="application/vnd.openxmlformats-officedocument.presentationml.slide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4.xml" ContentType="application/vnd.openxmlformats-officedocument.presentationml.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12192000" cy="6858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presProps" Target="presProps.xml" /><Relationship Id="rId33" Type="http://schemas.openxmlformats.org/officeDocument/2006/relationships/tableStyles" Target="tableStyles.xml" /><Relationship Id="rId3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Section Hea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8" name="Footer Placeholder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4" name="Footer Placehold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Slide Number Placehold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3" name="Footer Placehold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Slide Number Placeholder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pt-BR"/>
          </a:p>
        </p:txBody>
      </p:sp>
      <p:sp>
        <p:nvSpPr>
          <p:cNvPr id="4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3948545" y="1173019"/>
            <a:ext cx="6063673" cy="809462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pt-BR" sz="5500">
                <a:solidFill>
                  <a:srgbClr val="5E6373"/>
                </a:solidFill>
                <a:latin typeface="Futura LT Book"/>
              </a:rPr>
              <a:t>DOS SEUS OLHOS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756726" y="464498"/>
            <a:ext cx="5255492" cy="708521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pt-BR" sz="5500" b="1">
                <a:solidFill>
                  <a:srgbClr val="A1646A"/>
                </a:solidFill>
                <a:latin typeface="Futura Md BT"/>
              </a:rPr>
              <a:t>A MENINA</a:t>
            </a:r>
            <a:endParaRPr/>
          </a:p>
        </p:txBody>
      </p:sp>
      <p:sp>
        <p:nvSpPr>
          <p:cNvPr id="5" name="TextBox 4" hidden="0"/>
          <p:cNvSpPr txBox="1"/>
          <p:nvPr isPhoto="0" userDrawn="0"/>
        </p:nvSpPr>
        <p:spPr bwMode="auto">
          <a:xfrm>
            <a:off x="3031435" y="6350062"/>
            <a:ext cx="69807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pc="300">
                <a:latin typeface="Futura LT Book"/>
              </a:rPr>
              <a:t>2024 DIA DOS MINISTÉRIOS DA MULHER</a:t>
            </a:r>
            <a:endParaRPr/>
          </a:p>
        </p:txBody>
      </p:sp>
      <p:sp>
        <p:nvSpPr>
          <p:cNvPr id="4" name="TextBox 3" hidden="0"/>
          <p:cNvSpPr txBox="1"/>
          <p:nvPr isPhoto="0" userDrawn="0"/>
        </p:nvSpPr>
        <p:spPr bwMode="auto">
          <a:xfrm>
            <a:off x="6521826" y="1982481"/>
            <a:ext cx="3490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pt-PT"/>
              <a:t>Escrito por Edith-Ruiz-Espinoza</a:t>
            </a:r>
            <a:endParaRPr/>
          </a:p>
          <a:p>
            <a:pPr algn="r">
              <a:defRPr/>
            </a:pPr>
            <a:r>
              <a:rPr lang="pt-PT"/>
              <a:t>Diretora dos Ministérios da Mulher da Divisão </a:t>
            </a:r>
            <a:r>
              <a:rPr lang="pt-PT"/>
              <a:t>Inter-Americana</a:t>
            </a:r>
            <a:endParaRPr lang="pt-P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8421255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3. DEUS DÁ-NOS O SEU ADN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pt-PT"/>
              <a:t>O nosso valor reside no facto de termos sido criados pelo Criador usando a genética do Seu próprio ADN - porque somos feitos à Sua imagem. </a:t>
            </a:r>
            <a:endParaRPr/>
          </a:p>
          <a:p>
            <a:pPr>
              <a:defRPr/>
            </a:pPr>
            <a:r>
              <a:rPr lang="pt-PT"/>
              <a:t>O ADN de Deus torna-nos valiosos porque Ele é o Rei dos reis e o Senhor dos senhores, o que significa que somos Suas filhas e princesas reais. </a:t>
            </a:r>
            <a:endParaRPr/>
          </a:p>
          <a:p>
            <a:pPr marL="0" indent="0">
              <a:buNone/>
              <a:defRPr/>
            </a:pPr>
            <a:endParaRPr lang="en-US"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“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Já que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tens muito valor 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para mim,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Que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te estimo e te amo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…” (</a:t>
            </a:r>
            <a:r>
              <a:rPr lang="pt-PT">
                <a:latin typeface="Avenir Book"/>
                <a:ea typeface="Calibri"/>
                <a:cs typeface="Times New Roman"/>
              </a:rPr>
              <a:t>Isaías 43:4).</a:t>
            </a:r>
            <a:endParaRPr lang="pt-PT">
              <a:latin typeface="Calibri"/>
              <a:ea typeface="Calibri"/>
              <a:cs typeface="Times New Roman"/>
            </a:endParaRPr>
          </a:p>
          <a:p>
            <a:pPr marL="0" indent="0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3" y="217344"/>
            <a:ext cx="8321866" cy="128346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3. DEUS DÁ-NOS O SEU ADN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lvl="1" indent="0">
              <a:spcBef>
                <a:spcPts val="0"/>
              </a:spcBef>
              <a:buNone/>
              <a:defRPr/>
            </a:pPr>
            <a:endParaRPr lang="en-US">
              <a:solidFill>
                <a:srgbClr val="000000"/>
              </a:solidFill>
              <a:latin typeface="Avenir Book"/>
              <a:ea typeface="Calibri"/>
              <a:cs typeface="Segoe UI"/>
            </a:endParaRPr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“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Portanto, se me obedecerem em tudo e forem fiéis à minha aliança,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serão o meu povo preferido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 entre todos os povos, pois toda a terra me pertence.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” (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Êxodo</a:t>
            </a:r>
            <a:r>
              <a:rPr lang="en-US">
                <a:latin typeface="Avenir Book"/>
                <a:ea typeface="Calibri"/>
                <a:cs typeface="Times New Roman"/>
              </a:rPr>
              <a:t> 19:5).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endParaRPr lang="en-US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r>
              <a:rPr lang="pt-PT"/>
              <a:t>Quando compreenderes este conceito de que és filha/filho de Deus - a menina dos Seus olhos, o Seu tesouro especial - encontrarás o teu verdadeiro valor. </a:t>
            </a:r>
            <a:endParaRPr lang="en-US">
              <a:solidFill>
                <a:srgbClr val="000000"/>
              </a:solidFill>
              <a:latin typeface="Avenir Book"/>
              <a:ea typeface="Calibri"/>
              <a:cs typeface="Segoe UI"/>
            </a:endParaRPr>
          </a:p>
          <a:p>
            <a:pPr lvl="1" indent="0">
              <a:spcBef>
                <a:spcPts val="0"/>
              </a:spcBef>
              <a:buNone/>
              <a:defRPr/>
            </a:pPr>
            <a:endParaRPr lang="en-US">
              <a:solidFill>
                <a:srgbClr val="000000"/>
              </a:solidFill>
              <a:latin typeface="Avenir Book"/>
              <a:ea typeface="Calibri"/>
              <a:cs typeface="Segoe UI"/>
            </a:endParaRPr>
          </a:p>
          <a:p>
            <a:pPr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3. DEUS DÁ-NOS O SEU ADN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>
                <a:solidFill>
                  <a:srgbClr val="5E6373"/>
                </a:solidFill>
              </a:rPr>
              <a:t>PARA DISCUSSÃO</a:t>
            </a:r>
            <a:endParaRPr/>
          </a:p>
          <a:p>
            <a:pPr>
              <a:defRPr/>
            </a:pPr>
            <a:r>
              <a:rPr lang="pt-PT"/>
              <a:t>Como é que te avalias a ti própria? </a:t>
            </a:r>
            <a:endParaRPr/>
          </a:p>
          <a:p>
            <a:pPr>
              <a:defRPr/>
            </a:pPr>
            <a:r>
              <a:rPr lang="pt-PT"/>
              <a:t>Como é que o teu valor está relacionado com a avaliação que fazes de ti própria? </a:t>
            </a:r>
            <a:endParaRPr/>
          </a:p>
          <a:p>
            <a:pPr>
              <a:defRPr/>
            </a:pPr>
            <a:r>
              <a:rPr lang="pt-PT"/>
              <a:t>Quando compreendes que o teu verdadeiro valor é a forma como Deus te vê - como Sua filha, Sua princesa real - como é que isso afeta a tua capacidade de te veres a ti própria?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7596307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4. DEUS É O TEU PROTETOR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/>
              <a:t>Sob a Sua sombra não existe medo, apenas segurança e proteção. </a:t>
            </a:r>
            <a:endParaRPr/>
          </a:p>
          <a:p>
            <a:pPr marL="0" indent="0">
              <a:buNone/>
              <a:defRPr/>
            </a:pPr>
            <a:endParaRPr lang="en-US" sz="2400">
              <a:solidFill>
                <a:srgbClr val="000000"/>
              </a:solidFill>
              <a:latin typeface="Avenir Book"/>
              <a:ea typeface="Calibri"/>
              <a:cs typeface="Segoe UI"/>
            </a:endParaRPr>
          </a:p>
          <a:p>
            <a:pPr lvl="2" indent="0">
              <a:spcBef>
                <a:spcPts val="0"/>
              </a:spcBef>
              <a:buNone/>
              <a:defRPr/>
            </a:pPr>
            <a:r>
              <a:rPr lang="en-US" sz="2400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“</a:t>
            </a: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Aquele que habita </a:t>
            </a:r>
            <a:r>
              <a:rPr lang="pt-PT" sz="2400" b="1">
                <a:solidFill>
                  <a:srgbClr val="A1646A"/>
                </a:solidFill>
                <a:latin typeface="Avenir Book"/>
                <a:cs typeface="Segoe UI"/>
              </a:rPr>
              <a:t>sob a proteção </a:t>
            </a: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do </a:t>
            </a: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Áltíssimo</a:t>
            </a: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 </a:t>
            </a:r>
            <a:endParaRPr/>
          </a:p>
          <a:p>
            <a:pPr lvl="2" indent="0">
              <a:spcBef>
                <a:spcPts val="0"/>
              </a:spcBef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e mora à sombra do Omnipotente.</a:t>
            </a:r>
            <a:r>
              <a:rPr lang="en-US" sz="2400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”</a:t>
            </a:r>
            <a:r>
              <a:rPr lang="en-US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 (</a:t>
            </a:r>
            <a:r>
              <a:rPr lang="en-US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Salmos</a:t>
            </a:r>
            <a:r>
              <a:rPr lang="en-US" sz="2400">
                <a:latin typeface="Avenir Book"/>
                <a:ea typeface="Calibri"/>
                <a:cs typeface="Times New Roman"/>
              </a:rPr>
              <a:t> 91:1).</a:t>
            </a:r>
            <a:endParaRPr/>
          </a:p>
          <a:p>
            <a:pPr lvl="2" indent="0">
              <a:spcBef>
                <a:spcPts val="0"/>
              </a:spcBef>
              <a:buNone/>
              <a:defRPr/>
            </a:pPr>
            <a:endParaRPr lang="en-US" sz="2400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r>
              <a:rPr lang="pt-PT"/>
              <a:t>Pratica colocar a tua confiança na força do Senhor que te ama - mesmo quando estiveres a ser teimosa, rebelde ou presa na pior das situações.</a:t>
            </a:r>
            <a:endParaRPr/>
          </a:p>
          <a:p>
            <a:pPr marL="0" indent="0">
              <a:buNone/>
              <a:defRPr/>
            </a:pPr>
            <a:endParaRPr lang="en-US" sz="2400">
              <a:latin typeface="Avenir Book"/>
              <a:ea typeface="Calibri"/>
              <a:cs typeface="Times New Roman"/>
            </a:endParaRPr>
          </a:p>
          <a:p>
            <a:pPr marL="914400" lvl="2" indent="0">
              <a:buNone/>
              <a:defRPr/>
            </a:pPr>
            <a:r>
              <a:rPr lang="en-US" sz="2400">
                <a:latin typeface="Avenir Book"/>
                <a:ea typeface="Calibri"/>
                <a:cs typeface="Times New Roman"/>
              </a:rPr>
              <a:t>“</a:t>
            </a:r>
            <a:r>
              <a:rPr lang="pt-PT" sz="2400">
                <a:latin typeface="Avenir Book"/>
                <a:ea typeface="Calibri"/>
                <a:cs typeface="Times New Roman"/>
              </a:rPr>
              <a:t>O Senhor é o meu poderoso </a:t>
            </a:r>
            <a:r>
              <a:rPr lang="pt-PT" sz="2400" b="1">
                <a:solidFill>
                  <a:srgbClr val="A1646A"/>
                </a:solidFill>
                <a:latin typeface="Avenir Book"/>
                <a:cs typeface="Times New Roman"/>
              </a:rPr>
              <a:t>protetor</a:t>
            </a:r>
            <a:r>
              <a:rPr lang="en-US" sz="2400">
                <a:latin typeface="Avenir Book"/>
                <a:ea typeface="Calibri"/>
                <a:cs typeface="Times New Roman"/>
              </a:rPr>
              <a:t>. . .” (</a:t>
            </a:r>
            <a:r>
              <a:rPr lang="en-US" sz="2400">
                <a:latin typeface="Avenir Book"/>
                <a:ea typeface="Calibri"/>
                <a:cs typeface="Times New Roman"/>
              </a:rPr>
              <a:t>Salmos</a:t>
            </a:r>
            <a:r>
              <a:rPr lang="en-US" sz="2400">
                <a:latin typeface="Avenir Book"/>
                <a:ea typeface="Calibri"/>
                <a:cs typeface="Times New Roman"/>
              </a:rPr>
              <a:t> 28:7</a:t>
            </a:r>
            <a:r>
              <a:rPr lang="en-US" sz="2400">
                <a:latin typeface="Avenir Book"/>
                <a:ea typeface="Calibri"/>
                <a:cs typeface="Times New Roman"/>
              </a:rPr>
              <a:t>).</a:t>
            </a:r>
            <a:endParaRPr lang="en-US" sz="2400">
              <a:latin typeface="Avenir Book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6" y="217344"/>
            <a:ext cx="7526732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4. DEUS É O TEU PROTETOR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pt-PT"/>
              <a:t>A proteção de Deus não significa que não teremos problemas nas nossas vidas. Mas significa que Ele estará connosco mesmo nos momentos difíceis</a:t>
            </a:r>
            <a:r>
              <a:rPr lang="en-US"/>
              <a:t>.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endParaRPr lang="en-US">
              <a:solidFill>
                <a:srgbClr val="000000"/>
              </a:solidFill>
              <a:latin typeface="Avenir Book"/>
              <a:ea typeface="Calibri"/>
              <a:cs typeface="Segoe UI"/>
            </a:endParaRPr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“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Mesmo que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atravesses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 os mares, estarei contigo;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Os rios profundos não te hão de afogar.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Quando caminhares pelo fogo, não te queimarás,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As chamas não te hão de atingir.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” (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Isaías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 43:2).</a:t>
            </a:r>
            <a:endParaRPr lang="en-US">
              <a:latin typeface="Avenir Book"/>
              <a:ea typeface="Calibri"/>
              <a:cs typeface="Times New Roman"/>
            </a:endParaRPr>
          </a:p>
          <a:p>
            <a:pPr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4. DEUS É O TEU PROTETOR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en-US">
                <a:solidFill>
                  <a:srgbClr val="5E6373"/>
                </a:solidFill>
              </a:rPr>
              <a:t>PARA DISCUSSÃO</a:t>
            </a:r>
            <a:endParaRPr/>
          </a:p>
          <a:p>
            <a:pPr>
              <a:defRPr/>
            </a:pPr>
            <a:r>
              <a:rPr lang="pt-PT"/>
              <a:t>Como é que entendes esta promessa? </a:t>
            </a:r>
            <a:endParaRPr/>
          </a:p>
          <a:p>
            <a:pPr marL="0" indent="0">
              <a:buNone/>
              <a:defRPr/>
            </a:pPr>
            <a:endParaRPr lang="en-US">
              <a:solidFill>
                <a:srgbClr val="0E101A"/>
              </a:solidFill>
              <a:latin typeface="Avenir Book"/>
              <a:ea typeface="Times New Roman"/>
              <a:cs typeface="Times New Roman"/>
            </a:endParaRPr>
          </a:p>
          <a:p>
            <a:pPr marL="457200" lvl="1" indent="0">
              <a:buNone/>
              <a:defRPr/>
            </a:pPr>
            <a:r>
              <a:rPr lang="en-US">
                <a:solidFill>
                  <a:srgbClr val="0E101A"/>
                </a:solidFill>
                <a:latin typeface="Avenir Book"/>
                <a:ea typeface="Times New Roman"/>
                <a:cs typeface="Times New Roman"/>
              </a:rPr>
              <a:t>“</a:t>
            </a:r>
            <a:r>
              <a:rPr lang="pt-PT">
                <a:solidFill>
                  <a:srgbClr val="0E101A"/>
                </a:solidFill>
                <a:latin typeface="Avenir Book"/>
                <a:ea typeface="Times New Roman"/>
                <a:cs typeface="Times New Roman"/>
              </a:rPr>
              <a:t>O nome do Senhor é uma </a:t>
            </a:r>
            <a:r>
              <a:rPr lang="pt-PT" b="1">
                <a:solidFill>
                  <a:srgbClr val="A1646A"/>
                </a:solidFill>
                <a:latin typeface="Avenir Book"/>
                <a:cs typeface="Times New Roman"/>
              </a:rPr>
              <a:t>fortaleza de refúgio</a:t>
            </a:r>
            <a:r>
              <a:rPr lang="pt-PT">
                <a:solidFill>
                  <a:srgbClr val="0E101A"/>
                </a:solidFill>
                <a:latin typeface="Avenir Book"/>
                <a:ea typeface="Times New Roman"/>
                <a:cs typeface="Times New Roman"/>
              </a:rPr>
              <a:t>: nela, o justo vai procurar </a:t>
            </a:r>
            <a:r>
              <a:rPr lang="pt-PT" b="1">
                <a:solidFill>
                  <a:srgbClr val="A1646A"/>
                </a:solidFill>
                <a:latin typeface="Avenir Book"/>
                <a:cs typeface="Times New Roman"/>
              </a:rPr>
              <a:t>segurança</a:t>
            </a:r>
            <a:r>
              <a:rPr lang="pt-PT" b="1">
                <a:solidFill>
                  <a:srgbClr val="0E101A"/>
                </a:solidFill>
                <a:latin typeface="Avenir Book"/>
                <a:cs typeface="Times New Roman"/>
              </a:rPr>
              <a:t>.</a:t>
            </a:r>
            <a:r>
              <a:rPr lang="en-US" b="1">
                <a:solidFill>
                  <a:srgbClr val="A1646A"/>
                </a:solidFill>
                <a:latin typeface="Avenir Book"/>
                <a:ea typeface="Times New Roman"/>
                <a:cs typeface="Times New Roman"/>
              </a:rPr>
              <a:t>”</a:t>
            </a:r>
            <a:r>
              <a:rPr lang="en-US">
                <a:solidFill>
                  <a:srgbClr val="0E101A"/>
                </a:solidFill>
                <a:latin typeface="Avenir Book"/>
                <a:ea typeface="Times New Roman"/>
                <a:cs typeface="Times New Roman"/>
              </a:rPr>
              <a:t> (</a:t>
            </a:r>
            <a:r>
              <a:rPr lang="en-US">
                <a:solidFill>
                  <a:srgbClr val="0E101A"/>
                </a:solidFill>
                <a:latin typeface="Avenir Book"/>
                <a:ea typeface="Times New Roman"/>
                <a:cs typeface="Times New Roman"/>
              </a:rPr>
              <a:t>Provérbios</a:t>
            </a:r>
            <a:r>
              <a:rPr lang="en-US">
                <a:solidFill>
                  <a:srgbClr val="0E101A"/>
                </a:solidFill>
                <a:latin typeface="Avenir Book"/>
                <a:ea typeface="Times New Roman"/>
                <a:cs typeface="Times New Roman"/>
              </a:rPr>
              <a:t> 18:10). </a:t>
            </a:r>
            <a:endParaRPr/>
          </a:p>
          <a:p>
            <a:pPr marL="457200" lvl="1" indent="0">
              <a:buNone/>
              <a:defRPr/>
            </a:pPr>
            <a:endParaRPr lang="en-US"/>
          </a:p>
          <a:p>
            <a:pPr>
              <a:defRPr/>
            </a:pPr>
            <a:r>
              <a:rPr lang="pt-PT"/>
              <a:t>Como é que o nome de Deus pode ser uma torre de refúgio para ti? </a:t>
            </a:r>
            <a:endParaRPr/>
          </a:p>
          <a:p>
            <a:pPr>
              <a:defRPr/>
            </a:pPr>
            <a:r>
              <a:rPr lang="pt-PT"/>
              <a:t>Faz uma lista de símbolos e metáforas que os escritores bíblicos usaram para descrever a força e a proteção de Deus.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7695697" cy="143255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5. DEUS É O TEU LIBERTADOR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/>
              <a:t>De </a:t>
            </a:r>
            <a:r>
              <a:rPr lang="en-US"/>
              <a:t>uma</a:t>
            </a:r>
            <a:r>
              <a:rPr lang="en-US"/>
              <a:t> </a:t>
            </a:r>
            <a:r>
              <a:rPr lang="en-US"/>
              <a:t>oração</a:t>
            </a:r>
            <a:r>
              <a:rPr lang="en-US"/>
              <a:t> de David: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endParaRPr lang="en-US">
              <a:solidFill>
                <a:srgbClr val="000000"/>
              </a:solidFill>
              <a:latin typeface="Avenir Book"/>
              <a:ea typeface="Calibri"/>
              <a:cs typeface="Segoe UI"/>
            </a:endParaRPr>
          </a:p>
          <a:p>
            <a:pPr lvl="1" indent="0">
              <a:spcBef>
                <a:spcPts val="0"/>
              </a:spcBef>
              <a:buNone/>
              <a:defRPr/>
            </a:pPr>
            <a:endParaRPr lang="en-US">
              <a:solidFill>
                <a:srgbClr val="000000"/>
              </a:solidFill>
              <a:latin typeface="Avenir Book"/>
              <a:ea typeface="Calibri"/>
              <a:cs typeface="Segoe UI"/>
            </a:endParaRPr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“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Guarda-me como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a pupila dos teus olhos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;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Esconde-me à sombra das tuas asas,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Defendendo-me dos maus que me oprimem,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Dos inimigos mortais que me rodeiam.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” (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Salmos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 17:8-9).</a:t>
            </a:r>
            <a:endParaRPr lang="en-US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L="457200">
              <a:spcBef>
                <a:spcPts val="0"/>
              </a:spcBef>
              <a:defRPr/>
            </a:pPr>
            <a:endParaRPr lang="en-US" sz="1800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7725515" cy="143255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5. DEUS É O TEU LIBERTADOR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/>
              <a:t>O inimigo que interfere contigo, interfere com a menina dos olhos de Deus. E Deus reage sempre a essa interferência</a:t>
            </a:r>
            <a:r>
              <a:rPr lang="en-US"/>
              <a:t>.</a:t>
            </a:r>
            <a:endParaRPr/>
          </a:p>
          <a:p>
            <a:pPr marL="0" indent="0">
              <a:buNone/>
              <a:defRPr/>
            </a:pPr>
            <a:endParaRPr lang="en-US"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Muitas são as aflições dos justos,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Mas o Senhor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livra-os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 de todas elas.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 (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Sa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lmos</a:t>
            </a:r>
            <a:r>
              <a:rPr lang="en-US">
                <a:latin typeface="Avenir Book"/>
                <a:ea typeface="Calibri"/>
                <a:cs typeface="Times New Roman"/>
              </a:rPr>
              <a:t> 34:19).</a:t>
            </a:r>
            <a:endParaRPr/>
          </a:p>
          <a:p>
            <a:pPr marL="0" indent="0">
              <a:buNone/>
              <a:defRPr/>
            </a:pPr>
            <a:endParaRPr lang="en-US"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Mas tu, Senhor, estás do meu lado,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E és forte e poderoso.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E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os que me perseguem cairão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, profundamente envergonhados,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Por nada conseguirem fazer.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A sua desgraça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nunca mais será esquecida.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” (Jeremias 20:11).</a:t>
            </a:r>
            <a:endParaRPr lang="en-US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L="457200">
              <a:spcBef>
                <a:spcPts val="0"/>
              </a:spcBef>
              <a:defRPr/>
            </a:pPr>
            <a:endParaRPr lang="en-US" sz="1800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5. DEUS É O TEU LIBERTADOR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>
                <a:solidFill>
                  <a:srgbClr val="5E6373"/>
                </a:solidFill>
              </a:rPr>
              <a:t>PARA DISCUSSÃO</a:t>
            </a:r>
            <a:endParaRPr/>
          </a:p>
          <a:p>
            <a:pPr>
              <a:defRPr/>
            </a:pPr>
            <a:r>
              <a:rPr lang="pt-PT"/>
              <a:t>Qual é a diferença entre </a:t>
            </a:r>
            <a:endParaRPr/>
          </a:p>
          <a:p>
            <a:pPr marL="0" indent="0">
              <a:buNone/>
              <a:defRPr/>
            </a:pPr>
            <a:r>
              <a:rPr lang="pt-PT" sz="2000"/>
              <a:t>proteção</a:t>
            </a:r>
            <a:endParaRPr/>
          </a:p>
          <a:p>
            <a:pPr marL="0" indent="0">
              <a:buNone/>
              <a:defRPr/>
            </a:pPr>
            <a:r>
              <a:rPr lang="pt-PT" sz="2000"/>
              <a:t>libertação</a:t>
            </a:r>
            <a:endParaRPr/>
          </a:p>
          <a:p>
            <a:pPr marL="0" indent="0">
              <a:buNone/>
              <a:defRPr/>
            </a:pPr>
            <a:endParaRPr lang="pt-PT"/>
          </a:p>
          <a:p>
            <a:pPr>
              <a:defRPr/>
            </a:pPr>
            <a:r>
              <a:rPr lang="pt-PT"/>
              <a:t>Qual é a diferença entre </a:t>
            </a:r>
            <a:endParaRPr/>
          </a:p>
          <a:p>
            <a:pPr marL="0" indent="0">
              <a:buNone/>
              <a:defRPr/>
            </a:pPr>
            <a:r>
              <a:rPr lang="pt-PT" sz="2000"/>
              <a:t>a nossa redenção</a:t>
            </a:r>
            <a:endParaRPr/>
          </a:p>
          <a:p>
            <a:pPr marL="0" indent="0">
              <a:buNone/>
              <a:defRPr/>
            </a:pPr>
            <a:r>
              <a:rPr lang="pt-PT" sz="2000"/>
              <a:t>a nossa restauração</a:t>
            </a:r>
            <a:endParaRPr 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6353915" cy="139279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6. DEUS RESTAURA-TE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/>
              <a:t>Porque Deus é o teu Criador e Redentor, Ele restaura-te com o Seu perdão e, através do teu perdão aos outros</a:t>
            </a:r>
            <a:endParaRPr/>
          </a:p>
          <a:p>
            <a:pPr lvl="2">
              <a:defRPr/>
            </a:pPr>
            <a:r>
              <a:rPr lang="pt-PT"/>
              <a:t>restaura as relações terrenas, </a:t>
            </a:r>
            <a:endParaRPr/>
          </a:p>
          <a:p>
            <a:pPr lvl="2">
              <a:defRPr/>
            </a:pPr>
            <a:r>
              <a:rPr lang="pt-PT"/>
              <a:t>cura as tuas feridas e transforma </a:t>
            </a:r>
            <a:endParaRPr/>
          </a:p>
          <a:p>
            <a:pPr lvl="2">
              <a:defRPr/>
            </a:pPr>
            <a:r>
              <a:rPr lang="pt-PT"/>
              <a:t>a tua tristeza em alegria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endParaRPr lang="en-US" sz="2600">
              <a:solidFill>
                <a:srgbClr val="000000"/>
              </a:solidFill>
              <a:latin typeface="Avenir Book"/>
              <a:ea typeface="Calibri"/>
              <a:cs typeface="Segoe UI"/>
            </a:endParaRPr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“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Mas depois de terem sofrido por um pouco de tempo, Deus, fonte de toda a graça, que vos chamou a tomar parte na sua glória eterna em união com Cristo, vos dará a perfeição e vos tornará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firmes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 e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fortes</a:t>
            </a:r>
            <a:r>
              <a:rPr lang="en-US" b="1">
                <a:solidFill>
                  <a:srgbClr val="000000"/>
                </a:solidFill>
                <a:latin typeface="Avenir Book"/>
                <a:cs typeface="Segoe UI"/>
              </a:rPr>
              <a:t>.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”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 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(</a:t>
            </a:r>
            <a:r>
              <a:rPr lang="en-US">
                <a:latin typeface="Avenir Book"/>
                <a:ea typeface="Calibri"/>
                <a:cs typeface="Times New Roman"/>
              </a:rPr>
              <a:t>1 Pedro 5:10).</a:t>
            </a:r>
            <a:endParaRPr/>
          </a:p>
          <a:p>
            <a:pPr>
              <a:defRPr/>
            </a:pPr>
            <a:endParaRPr lang="en-US" sz="30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755373" y="1560538"/>
            <a:ext cx="8955156" cy="3736923"/>
          </a:xfrm>
        </p:spPr>
        <p:txBody>
          <a:bodyPr/>
          <a:lstStyle/>
          <a:p>
            <a:pPr marL="514350" indent="-514350">
              <a:buAutoNum type="arabicPeriod"/>
              <a:defRPr/>
            </a:pPr>
            <a:r>
              <a:rPr lang="pt-PT">
                <a:latin typeface="Futura Medium"/>
                <a:cs typeface="Futura Medium"/>
              </a:rPr>
              <a:t>Deus preocupa-se contigo. </a:t>
            </a:r>
            <a:endParaRPr/>
          </a:p>
          <a:p>
            <a:pPr marL="514350" indent="-514350">
              <a:buAutoNum type="arabicPeriod"/>
              <a:defRPr/>
            </a:pPr>
            <a:r>
              <a:rPr lang="pt-PT">
                <a:latin typeface="Futura Medium"/>
                <a:cs typeface="Futura Medium"/>
              </a:rPr>
              <a:t>Deus é o teu refúgio.</a:t>
            </a:r>
            <a:endParaRPr/>
          </a:p>
          <a:p>
            <a:pPr marL="514350" indent="-514350">
              <a:buAutoNum type="arabicPeriod"/>
              <a:defRPr/>
            </a:pPr>
            <a:r>
              <a:rPr lang="pt-PT">
                <a:latin typeface="Futura Medium"/>
                <a:cs typeface="Futura Medium"/>
              </a:rPr>
              <a:t>Deus dá-te o seu ADN.</a:t>
            </a:r>
            <a:endParaRPr/>
          </a:p>
          <a:p>
            <a:pPr marL="514350" indent="-514350">
              <a:buAutoNum type="arabicPeriod"/>
              <a:defRPr/>
            </a:pPr>
            <a:r>
              <a:rPr lang="pt-PT">
                <a:latin typeface="Futura Medium"/>
                <a:cs typeface="Futura Medium"/>
              </a:rPr>
              <a:t>Deus é o teu protetor.</a:t>
            </a:r>
            <a:endParaRPr/>
          </a:p>
          <a:p>
            <a:pPr marL="514350" indent="-514350">
              <a:buAutoNum type="arabicPeriod"/>
              <a:defRPr/>
            </a:pPr>
            <a:r>
              <a:rPr lang="pt-PT">
                <a:latin typeface="Futura Medium"/>
                <a:cs typeface="Futura Medium"/>
              </a:rPr>
              <a:t>Deus é o teu Libertador.</a:t>
            </a:r>
            <a:endParaRPr/>
          </a:p>
          <a:p>
            <a:pPr marL="514350" indent="-514350">
              <a:buAutoNum type="arabicPeriod"/>
              <a:defRPr/>
            </a:pPr>
            <a:r>
              <a:rPr lang="pt-PT">
                <a:latin typeface="Futura Medium"/>
                <a:cs typeface="Futura Medium"/>
              </a:rPr>
              <a:t>Deus restaura-te.</a:t>
            </a:r>
            <a:endParaRPr/>
          </a:p>
          <a:p>
            <a:pPr marL="514350" indent="-514350">
              <a:buAutoNum type="arabicPeriod"/>
              <a:defRPr/>
            </a:pPr>
            <a:r>
              <a:rPr lang="pt-PT">
                <a:latin typeface="Futura Medium"/>
                <a:cs typeface="Futura Medium"/>
              </a:rPr>
              <a:t>Deus vai à tua frente.</a:t>
            </a:r>
            <a:endParaRPr/>
          </a:p>
          <a:p>
            <a:pPr marL="514350" indent="-514350">
              <a:buAutoNum type="arabicPeriod"/>
              <a:defRPr/>
            </a:pPr>
            <a:endParaRPr lang="pt-BR">
              <a:latin typeface="Futura Medium"/>
              <a:cs typeface="Futura Medium"/>
            </a:endParaRPr>
          </a:p>
        </p:txBody>
      </p:sp>
      <p:sp>
        <p:nvSpPr>
          <p:cNvPr id="2" name="Subtitle 2" hidden="0"/>
          <p:cNvSpPr txBox="1"/>
          <p:nvPr isPhoto="0" userDrawn="0"/>
        </p:nvSpPr>
        <p:spPr bwMode="auto">
          <a:xfrm>
            <a:off x="755373" y="678754"/>
            <a:ext cx="9781009" cy="7085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pt-BR" sz="5500">
                <a:solidFill>
                  <a:srgbClr val="A1646A"/>
                </a:solidFill>
                <a:latin typeface="Futura Md BT"/>
              </a:rPr>
              <a:t>A MENINA DOS SEUS OLHOS</a:t>
            </a:r>
            <a:endParaRPr/>
          </a:p>
        </p:txBody>
      </p:sp>
      <p:sp>
        <p:nvSpPr>
          <p:cNvPr id="5" name="Title 1" hidden="0"/>
          <p:cNvSpPr txBox="1"/>
          <p:nvPr isPhoto="0" userDrawn="0"/>
        </p:nvSpPr>
        <p:spPr bwMode="auto">
          <a:xfrm>
            <a:off x="857678" y="1387275"/>
            <a:ext cx="9081452" cy="8094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pt-BR" sz="5500">
              <a:solidFill>
                <a:srgbClr val="5E6373"/>
              </a:solidFill>
              <a:latin typeface="Futura LT Boo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688068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6. DEUS RESTAURA-TE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  <a:defRPr/>
            </a:pPr>
            <a:r>
              <a:rPr lang="en-US">
                <a:latin typeface="Avenir Book"/>
              </a:rPr>
              <a:t>“</a:t>
            </a:r>
            <a:r>
              <a:rPr lang="pt-PT">
                <a:latin typeface="Avenir Book"/>
              </a:rPr>
              <a:t>Depois de Job ter intercedido a favor dos seus companheiros, o Senhor </a:t>
            </a:r>
            <a:r>
              <a:rPr lang="pt-PT" b="1">
                <a:solidFill>
                  <a:srgbClr val="A1646A"/>
                </a:solidFill>
                <a:latin typeface="Avenir Book"/>
              </a:rPr>
              <a:t>restabeleceu</a:t>
            </a:r>
            <a:r>
              <a:rPr lang="pt-PT">
                <a:latin typeface="Avenir Book"/>
              </a:rPr>
              <a:t> a antiga condição de Job e deu-lhe de novo todos os seus bens.</a:t>
            </a:r>
            <a:r>
              <a:rPr lang="en-US">
                <a:latin typeface="Avenir Book"/>
              </a:rPr>
              <a:t>” (Job 42:10).</a:t>
            </a:r>
            <a:endParaRPr/>
          </a:p>
          <a:p>
            <a:pPr marL="457200" lvl="1" indent="0">
              <a:buNone/>
              <a:defRPr/>
            </a:pPr>
            <a:endParaRPr lang="en-US"/>
          </a:p>
          <a:p>
            <a:pPr>
              <a:defRPr/>
            </a:pPr>
            <a:r>
              <a:rPr lang="pt-PT"/>
              <a:t>Não sabemos se Deus decidirá repor tudo o que perdemos em todos os casos da nossa vida, mas podemos confiar na Sua sabedoria. </a:t>
            </a:r>
            <a:endParaRPr/>
          </a:p>
          <a:p>
            <a:pPr>
              <a:defRPr/>
            </a:pPr>
            <a:r>
              <a:rPr lang="pt-PT"/>
              <a:t>Podemos confiar que Ele sempre proverá o que precisamos e até mais. A Sua principal preocupação é restaurar as nossas almas.</a:t>
            </a:r>
            <a:endParaRPr/>
          </a:p>
          <a:p>
            <a:pPr>
              <a:defRPr/>
            </a:pP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“</a:t>
            </a:r>
            <a:r>
              <a:rPr lang="pt-PT" b="1">
                <a:solidFill>
                  <a:srgbClr val="A1646A"/>
                </a:solidFill>
                <a:latin typeface="Avenir Book"/>
                <a:cs typeface="Times New Roman"/>
              </a:rPr>
              <a:t>Conforta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 a minha alma e leva-me por caminhos retos, honrando o Seu bom nome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.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” (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Salmos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 23:3).</a:t>
            </a:r>
            <a:endParaRPr lang="en-US">
              <a:latin typeface="Avenir Book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838200" y="596348"/>
            <a:ext cx="8703365" cy="5580615"/>
          </a:xfrm>
        </p:spPr>
        <p:txBody>
          <a:bodyPr/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000">
                <a:solidFill>
                  <a:srgbClr val="000000"/>
                </a:solidFill>
                <a:ea typeface="Calibri"/>
                <a:cs typeface="Times New Roman"/>
              </a:rPr>
              <a:t>Ellen White </a:t>
            </a:r>
            <a:r>
              <a:rPr lang="en-US" sz="4000">
                <a:solidFill>
                  <a:srgbClr val="000000"/>
                </a:solidFill>
                <a:ea typeface="Calibri"/>
                <a:cs typeface="Times New Roman"/>
              </a:rPr>
              <a:t>escreve</a:t>
            </a:r>
            <a:r>
              <a:rPr lang="en-US" sz="4000">
                <a:solidFill>
                  <a:srgbClr val="000000"/>
                </a:solidFill>
                <a:ea typeface="Calibri"/>
                <a:cs typeface="Times New Roman"/>
              </a:rPr>
              <a:t>: </a:t>
            </a:r>
            <a:endParaRPr/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4000">
              <a:solidFill>
                <a:srgbClr val="000000"/>
              </a:solidFill>
              <a:ea typeface="Calibri"/>
              <a:cs typeface="Times New Roman"/>
            </a:endParaRP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Ele restaura a alma disposta e desejosa </a:t>
            </a:r>
            <a:endParaRPr/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do poder de Satanás para Deus</a:t>
            </a:r>
            <a:r>
              <a:rPr lang="en-US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.</a:t>
            </a:r>
            <a:endParaRPr/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CA" sz="1800" i="1">
                <a:latin typeface="Avenir Book"/>
                <a:ea typeface="Calibri"/>
                <a:cs typeface="Times New Roman"/>
              </a:rPr>
              <a:t>The Review and Herald,</a:t>
            </a:r>
            <a:r>
              <a:rPr lang="en-CA" sz="1800">
                <a:latin typeface="Avenir Book"/>
                <a:ea typeface="Calibri"/>
                <a:cs typeface="Times New Roman"/>
              </a:rPr>
              <a:t> 12 </a:t>
            </a:r>
            <a:r>
              <a:rPr lang="en-CA" sz="1800">
                <a:latin typeface="Avenir Book"/>
                <a:ea typeface="Calibri"/>
                <a:cs typeface="Times New Roman"/>
              </a:rPr>
              <a:t>Outubro</a:t>
            </a:r>
            <a:r>
              <a:rPr lang="en-CA" sz="1800">
                <a:latin typeface="Avenir Book"/>
                <a:ea typeface="Calibri"/>
                <a:cs typeface="Times New Roman"/>
              </a:rPr>
              <a:t> 12, 1897</a:t>
            </a:r>
            <a:endParaRPr/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CA" sz="1800">
                <a:latin typeface="Avenir Book"/>
                <a:ea typeface="Calibri"/>
                <a:cs typeface="Times New Roman"/>
              </a:rPr>
              <a:t>parágrafo</a:t>
            </a:r>
            <a:r>
              <a:rPr lang="en-CA" sz="1800">
                <a:latin typeface="Avenir Book"/>
                <a:ea typeface="Calibri"/>
                <a:cs typeface="Times New Roman"/>
              </a:rPr>
              <a:t> 7</a:t>
            </a:r>
            <a:endParaRPr lang="en-US" sz="1800">
              <a:latin typeface="Avenir Book"/>
              <a:ea typeface="Calibri"/>
              <a:cs typeface="Times New Roman"/>
            </a:endParaRP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40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A nossa condição devido ao pecado não é natural, </a:t>
            </a:r>
            <a:endParaRPr/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e o poder que nos restaura tem de ser sobrenatural, </a:t>
            </a:r>
            <a:endParaRPr/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caso contrário não tem valor</a:t>
            </a:r>
            <a:r>
              <a:rPr lang="en-US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.</a:t>
            </a:r>
            <a:endParaRPr/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CA" sz="1800" i="1">
                <a:latin typeface="Avenir Book"/>
                <a:ea typeface="Calibri"/>
                <a:cs typeface="Times New Roman"/>
              </a:rPr>
              <a:t>Ciência</a:t>
            </a:r>
            <a:r>
              <a:rPr lang="en-CA" sz="1800" i="1">
                <a:latin typeface="Avenir Book"/>
                <a:ea typeface="Calibri"/>
                <a:cs typeface="Times New Roman"/>
              </a:rPr>
              <a:t> do Bom </a:t>
            </a:r>
            <a:r>
              <a:rPr lang="en-CA" sz="1800" i="1">
                <a:latin typeface="Avenir Book"/>
                <a:ea typeface="Calibri"/>
                <a:cs typeface="Times New Roman"/>
              </a:rPr>
              <a:t>Viver</a:t>
            </a:r>
            <a:r>
              <a:rPr lang="en-CA" sz="1800">
                <a:latin typeface="Avenir Book"/>
                <a:ea typeface="Calibri"/>
                <a:cs typeface="Times New Roman"/>
              </a:rPr>
              <a:t>, 428.3</a:t>
            </a:r>
            <a:endParaRPr lang="en-US" sz="180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40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838200" y="596348"/>
            <a:ext cx="7699513" cy="5580615"/>
          </a:xfrm>
        </p:spPr>
        <p:txBody>
          <a:bodyPr/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000">
                <a:solidFill>
                  <a:srgbClr val="000000"/>
                </a:solidFill>
                <a:ea typeface="Calibri"/>
                <a:cs typeface="Times New Roman"/>
              </a:rPr>
              <a:t>Ellen White </a:t>
            </a:r>
            <a:r>
              <a:rPr lang="en-US" sz="4000">
                <a:solidFill>
                  <a:srgbClr val="000000"/>
                </a:solidFill>
                <a:ea typeface="Calibri"/>
                <a:cs typeface="Times New Roman"/>
              </a:rPr>
              <a:t>escreve</a:t>
            </a:r>
            <a:r>
              <a:rPr lang="en-US" sz="4000">
                <a:solidFill>
                  <a:srgbClr val="000000"/>
                </a:solidFill>
                <a:ea typeface="Calibri"/>
                <a:cs typeface="Times New Roman"/>
              </a:rPr>
              <a:t>: </a:t>
            </a:r>
            <a:endParaRPr/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400">
              <a:solidFill>
                <a:srgbClr val="000000"/>
              </a:solidFill>
              <a:ea typeface="Calibri"/>
              <a:cs typeface="Times New Roman"/>
            </a:endParaRP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Cristo é o Grande Médico, não só do corpo, mas também da alma. Ele restitui o homem ao seu Deus</a:t>
            </a:r>
            <a:r>
              <a:rPr lang="en-US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.</a:t>
            </a:r>
            <a:endParaRPr/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CA" sz="1800" i="1">
                <a:latin typeface="Avenir Book"/>
                <a:ea typeface="Calibri"/>
                <a:cs typeface="Times New Roman"/>
              </a:rPr>
              <a:t>Medicina</a:t>
            </a:r>
            <a:r>
              <a:rPr lang="en-CA" sz="1800" i="1">
                <a:latin typeface="Avenir Book"/>
                <a:ea typeface="Calibri"/>
                <a:cs typeface="Times New Roman"/>
              </a:rPr>
              <a:t> e </a:t>
            </a:r>
            <a:r>
              <a:rPr lang="en-CA" sz="1800" i="1">
                <a:latin typeface="Avenir Book"/>
                <a:ea typeface="Calibri"/>
                <a:cs typeface="Times New Roman"/>
              </a:rPr>
              <a:t>Salvação</a:t>
            </a:r>
            <a:r>
              <a:rPr lang="en-CA" sz="1800" i="1">
                <a:latin typeface="Avenir Book"/>
                <a:ea typeface="Calibri"/>
                <a:cs typeface="Times New Roman"/>
              </a:rPr>
              <a:t>, 120.3</a:t>
            </a:r>
            <a:endParaRPr lang="en-US" sz="180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40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40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Eles estão espiritualmente cegos, e o Senhor Jesus </a:t>
            </a:r>
            <a:endParaRPr/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realiza um milagre maior quando restaura a </a:t>
            </a:r>
            <a:endParaRPr/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visão espiritual àqueles que foram cegos pelo brilho </a:t>
            </a:r>
            <a:endParaRPr/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e pelos enfeites deste mundo, </a:t>
            </a:r>
            <a:endParaRPr/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pt-PT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do que se curasse a doença mais maligna</a:t>
            </a:r>
            <a:r>
              <a:rPr lang="en-US" sz="2400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.</a:t>
            </a:r>
            <a:r>
              <a:rPr lang="en-US" sz="2400">
                <a:latin typeface="Avenir Book"/>
              </a:rPr>
              <a:t> </a:t>
            </a:r>
            <a:endParaRPr/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en-US" sz="1800" i="1">
                <a:latin typeface="Avenir Book"/>
                <a:ea typeface="Calibri"/>
                <a:cs typeface="Times New Roman"/>
              </a:rPr>
              <a:t>Sinais</a:t>
            </a:r>
            <a:r>
              <a:rPr lang="en-US" sz="1800" i="1">
                <a:latin typeface="Avenir Book"/>
                <a:ea typeface="Calibri"/>
                <a:cs typeface="Times New Roman"/>
              </a:rPr>
              <a:t> dos Tempos,</a:t>
            </a:r>
            <a:r>
              <a:rPr lang="en-US" sz="1800">
                <a:latin typeface="Avenir Book"/>
                <a:ea typeface="Calibri"/>
                <a:cs typeface="Times New Roman"/>
              </a:rPr>
              <a:t> 28 </a:t>
            </a:r>
            <a:r>
              <a:rPr lang="en-US" sz="1800">
                <a:latin typeface="Avenir Book"/>
                <a:ea typeface="Calibri"/>
                <a:cs typeface="Times New Roman"/>
              </a:rPr>
              <a:t>Março</a:t>
            </a:r>
            <a:r>
              <a:rPr lang="en-US" sz="1800">
                <a:latin typeface="Avenir Book"/>
                <a:ea typeface="Calibri"/>
                <a:cs typeface="Times New Roman"/>
              </a:rPr>
              <a:t> 28, 1895</a:t>
            </a:r>
            <a:endParaRPr/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en-US" sz="1800">
                <a:latin typeface="Avenir Book"/>
                <a:ea typeface="Calibri"/>
                <a:cs typeface="Times New Roman"/>
              </a:rPr>
              <a:t>parágrafo</a:t>
            </a:r>
            <a:r>
              <a:rPr lang="en-US" sz="1800">
                <a:latin typeface="Avenir Book"/>
                <a:ea typeface="Calibri"/>
                <a:cs typeface="Times New Roman"/>
              </a:rPr>
              <a:t> 8</a:t>
            </a:r>
            <a:endParaRPr/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>
              <a:solidFill>
                <a:srgbClr val="000000"/>
              </a:solidFill>
              <a:latin typeface="Avenir Book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6. DEUS RESTAURA-TE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>
                <a:solidFill>
                  <a:srgbClr val="5E6373"/>
                </a:solidFill>
              </a:rPr>
              <a:t>PARA DISCUSSÃO</a:t>
            </a:r>
            <a:endParaRPr/>
          </a:p>
          <a:p>
            <a:pPr>
              <a:defRPr/>
            </a:pPr>
            <a:r>
              <a:rPr lang="pt-PT"/>
              <a:t>Que fardos carregaste ou estás a carregar? </a:t>
            </a:r>
            <a:r>
              <a:rPr lang="en-US"/>
              <a:t>? Ellen G. White </a:t>
            </a:r>
            <a:r>
              <a:rPr lang="en-US"/>
              <a:t>escreve</a:t>
            </a:r>
            <a:r>
              <a:rPr lang="en-US"/>
              <a:t>:</a:t>
            </a:r>
            <a:endParaRPr/>
          </a:p>
          <a:p>
            <a:pPr marL="457200" lvl="1" indent="0">
              <a:buNone/>
              <a:defRPr/>
            </a:pPr>
            <a:endParaRPr lang="en-US" sz="1800">
              <a:latin typeface="Avenir Book"/>
            </a:endParaRPr>
          </a:p>
          <a:p>
            <a:pPr marL="457200" lvl="1" indent="0">
              <a:buNone/>
              <a:defRPr/>
            </a:pPr>
            <a:r>
              <a:rPr lang="en-US">
                <a:latin typeface="Avenir Book"/>
              </a:rPr>
              <a:t>“</a:t>
            </a:r>
            <a:r>
              <a:rPr lang="pt-PT">
                <a:latin typeface="Avenir Book"/>
              </a:rPr>
              <a:t>O fardo da doença, da miséria e do pecado, Ele veio para o remover. A Sua missão era trazer aos homens a restauração </a:t>
            </a:r>
            <a:r>
              <a:rPr lang="pt-PT" b="1">
                <a:solidFill>
                  <a:srgbClr val="A1646A"/>
                </a:solidFill>
                <a:latin typeface="Avenir Book"/>
              </a:rPr>
              <a:t>completa</a:t>
            </a:r>
            <a:r>
              <a:rPr lang="en-US">
                <a:latin typeface="Avenir Book"/>
              </a:rPr>
              <a:t>.”</a:t>
            </a:r>
            <a:endParaRPr/>
          </a:p>
          <a:p>
            <a:pPr marL="457200" lvl="1" indent="0" algn="ctr">
              <a:buNone/>
              <a:defRPr/>
            </a:pPr>
            <a:r>
              <a:rPr lang="en-US" sz="1800" i="1">
                <a:latin typeface="Avenir Book"/>
              </a:rPr>
              <a:t>A Call to Stand Apart, </a:t>
            </a:r>
            <a:r>
              <a:rPr lang="en-US" sz="1800">
                <a:latin typeface="Avenir Book"/>
              </a:rPr>
              <a:t>59.1</a:t>
            </a:r>
            <a:endParaRPr/>
          </a:p>
          <a:p>
            <a:pPr marL="457200" lvl="1" indent="0" algn="ctr">
              <a:buNone/>
              <a:defRPr/>
            </a:pPr>
            <a:endParaRPr lang="en-US" sz="1800">
              <a:latin typeface="Avenir Book"/>
            </a:endParaRPr>
          </a:p>
          <a:p>
            <a:pPr>
              <a:defRPr/>
            </a:pPr>
            <a:r>
              <a:rPr lang="pt-PT"/>
              <a:t>De que forma é que Deus já aliviou os teus fardos? </a:t>
            </a:r>
            <a:endParaRPr/>
          </a:p>
          <a:p>
            <a:pPr>
              <a:defRPr/>
            </a:pPr>
            <a:r>
              <a:rPr lang="pt-PT"/>
              <a:t>Tens fardos que precisas de entregar a Jesus?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6. DEUS RESTAURA-TE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>
                <a:solidFill>
                  <a:srgbClr val="5E6373"/>
                </a:solidFill>
              </a:rPr>
              <a:t>PARA DISCUSSÃO</a:t>
            </a:r>
            <a:endParaRPr/>
          </a:p>
          <a:p>
            <a:pPr>
              <a:defRPr/>
            </a:pPr>
            <a:r>
              <a:rPr lang="pt-PT"/>
              <a:t>Por vezes, uma grande perda pode ser a motivação para depender totalmente de Deus, o que, por sua vez, desenvolve a fé e o carácter. </a:t>
            </a:r>
            <a:endParaRPr/>
          </a:p>
          <a:p>
            <a:pPr marL="0" indent="0">
              <a:buNone/>
              <a:defRPr/>
            </a:pPr>
            <a:r>
              <a:rPr lang="pt-PT" sz="2400"/>
              <a:t>- Que perdas já sofreste que te ajudaram a depender de Deus? </a:t>
            </a:r>
            <a:endParaRPr/>
          </a:p>
          <a:p>
            <a:pPr marL="0" indent="0">
              <a:buNone/>
              <a:defRPr/>
            </a:pPr>
            <a:r>
              <a:rPr lang="pt-PT" sz="2400"/>
              <a:t>- Que sofrimento experimentaste que te ajudou a desenvolver a tua fé? </a:t>
            </a:r>
            <a:endParaRPr/>
          </a:p>
          <a:p>
            <a:pPr marL="0" indent="0">
              <a:buNone/>
              <a:defRPr/>
            </a:pPr>
            <a:endParaRPr lang="pt-PT" sz="2400"/>
          </a:p>
          <a:p>
            <a:pPr>
              <a:defRPr/>
            </a:pPr>
            <a:r>
              <a:rPr lang="pt-PT"/>
              <a:t>De que forma é que Deus te restaurou? 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803362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7. DEUS VAI À TUA FRENTE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pt-PT"/>
              <a:t>Quais são os teus desafios atuais?</a:t>
            </a:r>
            <a:endParaRPr/>
          </a:p>
          <a:p>
            <a:pPr marL="0" indent="0">
              <a:buNone/>
              <a:defRPr/>
            </a:pPr>
            <a:r>
              <a:rPr lang="pt-PT" sz="2400"/>
              <a:t> - Sentes medo de uma situação que está fora do teu controlo? </a:t>
            </a:r>
            <a:endParaRPr/>
          </a:p>
          <a:p>
            <a:pPr marL="0" indent="0">
              <a:buNone/>
              <a:defRPr/>
            </a:pPr>
            <a:r>
              <a:rPr lang="pt-PT" sz="2400"/>
              <a:t> - Estás a atravessar uma fase difícil da tua vida? </a:t>
            </a:r>
            <a:endParaRPr/>
          </a:p>
          <a:p>
            <a:pPr marL="0" indent="0">
              <a:buNone/>
              <a:defRPr/>
            </a:pPr>
            <a:r>
              <a:rPr lang="pt-PT" sz="2400"/>
              <a:t> - Sentes que não és suficientemente digna? </a:t>
            </a:r>
            <a:endParaRPr/>
          </a:p>
          <a:p>
            <a:pPr marL="0" indent="0">
              <a:buNone/>
              <a:defRPr/>
            </a:pPr>
            <a:r>
              <a:rPr lang="pt-PT" sz="2400"/>
              <a:t> - Sentes-te sozinha e desprotegida? 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endParaRPr lang="en-US">
              <a:latin typeface="Avenir Book"/>
              <a:ea typeface="Calibri"/>
              <a:cs typeface="Times New Roman"/>
            </a:endParaRPr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“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O Senhor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vai à tua frente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, estará contigo e não te deixará nem abandonará. Portanto, não tenhas medo nem receio, nem percas a coragem.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”</a:t>
            </a:r>
            <a:r>
              <a:rPr lang="en-US">
                <a:latin typeface="Avenir Book"/>
                <a:ea typeface="Calibri"/>
                <a:cs typeface="Times New Roman"/>
              </a:rPr>
              <a:t> (</a:t>
            </a:r>
            <a:r>
              <a:rPr lang="en-US">
                <a:latin typeface="Avenir Book"/>
                <a:ea typeface="Calibri"/>
                <a:cs typeface="Times New Roman"/>
              </a:rPr>
              <a:t>Deuteronómio</a:t>
            </a:r>
            <a:r>
              <a:rPr lang="en-US">
                <a:latin typeface="Avenir Book"/>
                <a:ea typeface="Calibri"/>
                <a:cs typeface="Times New Roman"/>
              </a:rPr>
              <a:t> 31:8).</a:t>
            </a:r>
            <a:endParaRPr/>
          </a:p>
          <a:p>
            <a:pPr marL="457200" lvl="1" indent="0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8202594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7. DEUS VAI À TUA FRENTE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pt-PT"/>
              <a:t>Deixem os vossos assuntos e desafios nas mãos de Deus. Ele vai à tua frente e trava as tuas batalhas.</a:t>
            </a:r>
            <a:endParaRPr/>
          </a:p>
          <a:p>
            <a:pPr marL="0" indent="0">
              <a:buNone/>
              <a:defRPr/>
            </a:pPr>
            <a:endParaRPr lang="en-US">
              <a:latin typeface="Avenir Book"/>
              <a:ea typeface="Calibri"/>
              <a:cs typeface="Times New Roman"/>
            </a:endParaRPr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latin typeface="Avenir Book"/>
                <a:ea typeface="Calibri"/>
                <a:cs typeface="Times New Roman"/>
              </a:rPr>
              <a:t>“</a:t>
            </a:r>
            <a:r>
              <a:rPr lang="pt-PT">
                <a:latin typeface="Avenir Book"/>
                <a:ea typeface="Calibri"/>
                <a:cs typeface="Times New Roman"/>
              </a:rPr>
              <a:t>Não terão necessidade de combater contra eles. </a:t>
            </a:r>
            <a:r>
              <a:rPr lang="pt-PT" b="1">
                <a:solidFill>
                  <a:srgbClr val="A1646A"/>
                </a:solidFill>
                <a:latin typeface="Avenir Book"/>
                <a:cs typeface="Times New Roman"/>
              </a:rPr>
              <a:t>Fiquem quietos, sem arredar pé e verão </a:t>
            </a:r>
            <a:r>
              <a:rPr lang="pt-PT">
                <a:latin typeface="Avenir Book"/>
                <a:ea typeface="Calibri"/>
                <a:cs typeface="Times New Roman"/>
              </a:rPr>
              <a:t>como o Senhor vos alcançará a vitória. (…) não tenham medo nem se assustem</a:t>
            </a:r>
            <a:r>
              <a:rPr lang="en-US">
                <a:latin typeface="Avenir Book"/>
                <a:ea typeface="Calibri"/>
                <a:cs typeface="Times New Roman"/>
              </a:rPr>
              <a:t>…</a:t>
            </a:r>
            <a:r>
              <a:rPr lang="en-US">
                <a:latin typeface="Avenir Book"/>
                <a:ea typeface="Calibri"/>
                <a:cs typeface="Times New Roman"/>
              </a:rPr>
              <a:t>” (2 </a:t>
            </a:r>
            <a:r>
              <a:rPr lang="en-US">
                <a:latin typeface="Avenir Book"/>
                <a:ea typeface="Calibri"/>
                <a:cs typeface="Times New Roman"/>
              </a:rPr>
              <a:t>Crónicas</a:t>
            </a:r>
            <a:r>
              <a:rPr lang="en-US">
                <a:latin typeface="Avenir Book"/>
                <a:ea typeface="Calibri"/>
                <a:cs typeface="Times New Roman"/>
              </a:rPr>
              <a:t> 20:17).</a:t>
            </a:r>
            <a:endParaRPr/>
          </a:p>
          <a:p>
            <a:pPr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7. DEUS VAI À TUA FRENTE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pt-BR">
                <a:solidFill>
                  <a:srgbClr val="5E6373"/>
                </a:solidFill>
              </a:rPr>
              <a:t>PARA DISCUSSÃO</a:t>
            </a:r>
            <a:endParaRPr/>
          </a:p>
          <a:p>
            <a:pPr>
              <a:defRPr/>
            </a:pPr>
            <a:r>
              <a:rPr lang="pt-PT">
                <a:ea typeface="Calibri"/>
                <a:cs typeface="Times New Roman"/>
              </a:rPr>
              <a:t>Qual é a sensação de saber que Deus vai à tua frente para travar as tuas batalhas? </a:t>
            </a:r>
            <a:endParaRPr/>
          </a:p>
          <a:p>
            <a:pPr marL="0" indent="0">
              <a:buNone/>
              <a:defRPr/>
            </a:pPr>
            <a:r>
              <a:rPr lang="pt-PT" sz="2400">
                <a:ea typeface="Calibri"/>
                <a:cs typeface="Times New Roman"/>
              </a:rPr>
              <a:t>- d</a:t>
            </a:r>
            <a:r>
              <a:rPr lang="pt-PT" sz="2400">
                <a:ea typeface="Calibri"/>
                <a:cs typeface="Times New Roman"/>
              </a:rPr>
              <a:t>escreve como te sentes vulnerável. </a:t>
            </a:r>
            <a:endParaRPr/>
          </a:p>
          <a:p>
            <a:pPr marL="0" indent="0">
              <a:buNone/>
              <a:defRPr/>
            </a:pPr>
            <a:endParaRPr lang="pt-PT" sz="2400">
              <a:ea typeface="Calibri"/>
              <a:cs typeface="Times New Roman"/>
            </a:endParaRPr>
          </a:p>
          <a:p>
            <a:pPr>
              <a:defRPr/>
            </a:pPr>
            <a:r>
              <a:rPr lang="pt-PT">
                <a:ea typeface="Calibri"/>
                <a:cs typeface="Times New Roman"/>
              </a:rPr>
              <a:t>Tens alguém em quem confias que te protege? </a:t>
            </a:r>
            <a:endParaRPr/>
          </a:p>
          <a:p>
            <a:pPr>
              <a:defRPr/>
            </a:pPr>
            <a:r>
              <a:rPr lang="pt-PT">
                <a:ea typeface="Calibri"/>
                <a:cs typeface="Times New Roman"/>
              </a:rPr>
              <a:t>Sabias que Deus te protege?</a:t>
            </a:r>
            <a:endParaRPr/>
          </a:p>
          <a:p>
            <a:pPr marL="0" indent="0">
              <a:buNone/>
              <a:defRPr/>
            </a:pPr>
            <a:endParaRPr lang="en-US">
              <a:latin typeface="Avenir Book"/>
              <a:ea typeface="Calibri"/>
              <a:cs typeface="Times New Roman"/>
            </a:endParaRPr>
          </a:p>
          <a:p>
            <a:pPr marL="457200" lvl="1" indent="0">
              <a:buNone/>
              <a:defRPr/>
            </a:pPr>
            <a:r>
              <a:rPr lang="en-US">
                <a:latin typeface="Avenir Book"/>
                <a:ea typeface="Calibri"/>
                <a:cs typeface="Times New Roman"/>
              </a:rPr>
              <a:t>“</a:t>
            </a:r>
            <a:r>
              <a:rPr lang="pt-PT">
                <a:latin typeface="Avenir Book"/>
                <a:ea typeface="Calibri"/>
                <a:cs typeface="Times New Roman"/>
              </a:rPr>
              <a:t>Desta vez, não devem partir com precipitação, nem retirar-se como fugitivos, porque à vossa frente caminha o Senhor, e </a:t>
            </a:r>
            <a:r>
              <a:rPr lang="pt-PT" b="1">
                <a:solidFill>
                  <a:srgbClr val="A1646A"/>
                </a:solidFill>
                <a:latin typeface="Avenir Book"/>
                <a:cs typeface="Times New Roman"/>
              </a:rPr>
              <a:t>à vossa retaguarda</a:t>
            </a:r>
            <a:r>
              <a:rPr lang="pt-PT">
                <a:latin typeface="Avenir Book"/>
                <a:ea typeface="Calibri"/>
                <a:cs typeface="Times New Roman"/>
              </a:rPr>
              <a:t>, o Deus de Israel</a:t>
            </a:r>
            <a:r>
              <a:rPr lang="en-US">
                <a:latin typeface="Avenir Book"/>
                <a:ea typeface="Calibri"/>
                <a:cs typeface="Times New Roman"/>
              </a:rPr>
              <a:t>.</a:t>
            </a:r>
            <a:r>
              <a:rPr lang="en-US" b="1">
                <a:solidFill>
                  <a:srgbClr val="A1646A"/>
                </a:solidFill>
                <a:latin typeface="Avenir Book"/>
                <a:ea typeface="Calibri"/>
                <a:cs typeface="Times New Roman"/>
              </a:rPr>
              <a:t>”</a:t>
            </a:r>
            <a:r>
              <a:rPr lang="en-US">
                <a:latin typeface="Avenir Book"/>
                <a:ea typeface="Calibri"/>
                <a:cs typeface="Times New Roman"/>
              </a:rPr>
              <a:t> (</a:t>
            </a:r>
            <a:r>
              <a:rPr lang="en-US">
                <a:latin typeface="Avenir Book"/>
                <a:ea typeface="Calibri"/>
                <a:cs typeface="Times New Roman"/>
              </a:rPr>
              <a:t>Isaías</a:t>
            </a:r>
            <a:r>
              <a:rPr lang="en-US">
                <a:latin typeface="Avenir Book"/>
                <a:ea typeface="Calibri"/>
                <a:cs typeface="Times New Roman"/>
              </a:rPr>
              <a:t> 52:12).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6" y="217344"/>
            <a:ext cx="5830453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CONCLUSÃO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pt-PT"/>
              <a:t>Ser a menina dos olhos de Deus significa estar no centro da Sua atenção e proteção.</a:t>
            </a:r>
            <a:endParaRPr/>
          </a:p>
          <a:p>
            <a:pPr marL="0" indent="0">
              <a:buNone/>
              <a:defRPr/>
            </a:pPr>
            <a:endParaRPr lang="en-US">
              <a:latin typeface="Avenir Book"/>
              <a:ea typeface="Calibri"/>
              <a:cs typeface="Times New Roman"/>
            </a:endParaRPr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O Senhor todo-poderoso que me enviou com esta mensagem contra as nações que vos despojaram diz: “Se alguém toca em vós, povo de Sião, toca na </a:t>
            </a:r>
            <a:r>
              <a:rPr lang="pt-PT">
                <a:solidFill>
                  <a:srgbClr val="A1646A"/>
                </a:solidFill>
                <a:latin typeface="Avenir Book"/>
                <a:cs typeface="Segoe UI"/>
              </a:rPr>
              <a:t>menina dos olhos.</a:t>
            </a:r>
            <a:r>
              <a:rPr lang="en-US">
                <a:solidFill>
                  <a:srgbClr val="A1646A"/>
                </a:solidFill>
                <a:latin typeface="Avenir Book"/>
                <a:ea typeface="Calibri"/>
                <a:cs typeface="Segoe UI"/>
              </a:rPr>
              <a:t>”</a:t>
            </a:r>
            <a:r>
              <a:rPr lang="en-US">
                <a:latin typeface="Avenir Book"/>
                <a:ea typeface="Calibri"/>
                <a:cs typeface="Times New Roman"/>
              </a:rPr>
              <a:t> (Zacarias 2:8).</a:t>
            </a:r>
            <a:endParaRPr/>
          </a:p>
          <a:p>
            <a:pPr marL="457200" lvl="1" indent="0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CONCLUSÃO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>
                <a:solidFill>
                  <a:srgbClr val="5E6373"/>
                </a:solidFill>
              </a:rPr>
              <a:t>PARA DISCUSSÃO</a:t>
            </a:r>
            <a:endParaRPr/>
          </a:p>
          <a:p>
            <a:pPr>
              <a:defRPr/>
            </a:pPr>
            <a:r>
              <a:rPr lang="pt-PT"/>
              <a:t>O que é que aprendeste hoje que mudou a tua perspetiva </a:t>
            </a:r>
            <a:endParaRPr/>
          </a:p>
          <a:p>
            <a:pPr>
              <a:defRPr/>
            </a:pPr>
            <a:r>
              <a:rPr lang="pt-PT"/>
              <a:t>sobre </a:t>
            </a:r>
            <a:r>
              <a:rPr lang="pt-PT" b="1">
                <a:solidFill>
                  <a:srgbClr val="A1646A"/>
                </a:solidFill>
              </a:rPr>
              <a:t>ti própria</a:t>
            </a:r>
            <a:r>
              <a:rPr lang="pt-PT"/>
              <a:t>?</a:t>
            </a:r>
            <a:endParaRPr/>
          </a:p>
          <a:p>
            <a:pPr>
              <a:defRPr/>
            </a:pPr>
            <a:r>
              <a:rPr lang="pt-PT"/>
              <a:t>acerca de </a:t>
            </a:r>
            <a:r>
              <a:rPr lang="pt-PT" b="1">
                <a:solidFill>
                  <a:srgbClr val="A1646A"/>
                </a:solidFill>
              </a:rPr>
              <a:t>Deus</a:t>
            </a:r>
            <a:r>
              <a:rPr lang="pt-PT"/>
              <a:t>?</a:t>
            </a:r>
            <a:endParaRPr/>
          </a:p>
          <a:p>
            <a:pPr marL="0" indent="0">
              <a:buNone/>
              <a:defRPr/>
            </a:pPr>
            <a:endParaRPr lang="en-US">
              <a:solidFill>
                <a:srgbClr val="A1646A"/>
              </a:solidFill>
            </a:endParaRPr>
          </a:p>
          <a:p>
            <a:pPr>
              <a:defRPr/>
            </a:pPr>
            <a:r>
              <a:rPr lang="pt-PT"/>
              <a:t>O que é que retiras do seminário "A Menina dos Seus Olhos"?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4" y="217344"/>
            <a:ext cx="6239165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1. DEUS PREOCUPA-SE</a:t>
            </a:r>
            <a:br>
              <a:rPr lang="pt-BR" sz="4000">
                <a:latin typeface="Futura LT Book"/>
              </a:rPr>
            </a:br>
            <a:r>
              <a:rPr lang="pt-BR" sz="4000">
                <a:latin typeface="Futura LT Book"/>
              </a:rPr>
              <a:t>CONTIGO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pt-PT"/>
              <a:t>Devido à necessidade de proteger este órgão, a pupila é também vulgarmente conhecida como "a menina do olho".</a:t>
            </a:r>
            <a:endParaRPr/>
          </a:p>
          <a:p>
            <a:pPr>
              <a:defRPr/>
            </a:pPr>
            <a:r>
              <a:rPr lang="pt-PT"/>
              <a:t>Tal como os seres humanos têm um cuidado especial com a pupila do olho, da mesma forma Deus usa esta linguagem figurativa para mostrar que cuida de nós</a:t>
            </a:r>
            <a:r>
              <a:rPr lang="en-US"/>
              <a:t>.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endParaRPr lang="en-US">
              <a:solidFill>
                <a:srgbClr val="000000"/>
              </a:solidFill>
              <a:latin typeface="Avenir Book"/>
              <a:ea typeface="Calibri"/>
              <a:cs typeface="Segoe UI"/>
            </a:endParaRPr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“…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r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odeou-o de cuidados e instruiu-o,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Tratou-o como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a menina dos seus olhos.</a:t>
            </a:r>
            <a:r>
              <a:rPr lang="en-US">
                <a:solidFill>
                  <a:srgbClr val="A1646A"/>
                </a:solidFill>
                <a:latin typeface="Avenir Book"/>
                <a:ea typeface="Calibri"/>
                <a:cs typeface="Segoe UI"/>
              </a:rPr>
              <a:t>”</a:t>
            </a:r>
            <a:r>
              <a:rPr lang="en-US" b="1">
                <a:solidFill>
                  <a:srgbClr val="A1646A"/>
                </a:solidFill>
                <a:latin typeface="Avenir Book"/>
                <a:ea typeface="Calibri"/>
                <a:cs typeface="Segoe UI"/>
              </a:rPr>
              <a:t> </a:t>
            </a:r>
            <a:r>
              <a:rPr lang="en-US">
                <a:latin typeface="Avenir Book"/>
                <a:ea typeface="Calibri"/>
                <a:cs typeface="Segoe UI"/>
              </a:rPr>
              <a:t>(</a:t>
            </a:r>
            <a:r>
              <a:rPr lang="pt-PT">
                <a:latin typeface="Avenir Book"/>
                <a:ea typeface="Calibri"/>
                <a:cs typeface="Times New Roman"/>
              </a:rPr>
              <a:t>Deuteronómio </a:t>
            </a:r>
            <a:r>
              <a:rPr lang="en-US">
                <a:latin typeface="Avenir Book"/>
                <a:ea typeface="Calibri"/>
                <a:cs typeface="Times New Roman"/>
              </a:rPr>
              <a:t>32:10).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endParaRPr lang="en-US">
              <a:latin typeface="Avenir Book"/>
              <a:ea typeface="Calibri"/>
              <a:cs typeface="Times New Roman"/>
            </a:endParaRPr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latin typeface="Avenir Book"/>
                <a:ea typeface="Calibri"/>
                <a:cs typeface="Times New Roman"/>
              </a:rPr>
              <a:t>“…</a:t>
            </a:r>
            <a:r>
              <a:rPr lang="pt-PT">
                <a:latin typeface="Avenir Book"/>
                <a:ea typeface="Calibri"/>
                <a:cs typeface="Times New Roman"/>
              </a:rPr>
              <a:t>porque aquele que vos toca, toca </a:t>
            </a:r>
            <a:r>
              <a:rPr lang="pt-PT" b="1">
                <a:solidFill>
                  <a:srgbClr val="A1646A"/>
                </a:solidFill>
                <a:latin typeface="Avenir Book"/>
                <a:cs typeface="Times New Roman"/>
              </a:rPr>
              <a:t>na menina do Seu olho</a:t>
            </a:r>
            <a:r>
              <a:rPr lang="en-US" b="1">
                <a:solidFill>
                  <a:srgbClr val="A1646A"/>
                </a:solidFill>
                <a:latin typeface="Avenir Book"/>
                <a:cs typeface="Times New Roman"/>
              </a:rPr>
              <a:t>.</a:t>
            </a:r>
            <a:r>
              <a:rPr lang="en-US" b="1">
                <a:solidFill>
                  <a:srgbClr val="A1646A"/>
                </a:solidFill>
                <a:latin typeface="Avenir Book"/>
                <a:ea typeface="Calibri"/>
                <a:cs typeface="Times New Roman"/>
              </a:rPr>
              <a:t>” </a:t>
            </a:r>
            <a:r>
              <a:rPr lang="en-US">
                <a:latin typeface="Avenir Book"/>
                <a:ea typeface="Calibri"/>
                <a:cs typeface="Times New Roman"/>
              </a:rPr>
              <a:t>(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Zacarias 2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: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Times New Roman"/>
              </a:rPr>
              <a:t>8).</a:t>
            </a:r>
            <a:endParaRPr lang="en-US">
              <a:latin typeface="Avenir Book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1. DEUS CUIDA DE TI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pt-BR">
                <a:solidFill>
                  <a:srgbClr val="5E6373"/>
                </a:solidFill>
              </a:rPr>
              <a:t>PARA DISCUSSÃO</a:t>
            </a:r>
            <a:endParaRPr/>
          </a:p>
          <a:p>
            <a:pPr>
              <a:defRPr/>
            </a:pPr>
            <a:r>
              <a:rPr lang="pt-PT"/>
              <a:t>Olhem um para o outro e descrevam a cor dos olhos da pessoa que está à vossa direita. Sejam tão precisos quanto possível. </a:t>
            </a:r>
            <a:endParaRPr/>
          </a:p>
          <a:p>
            <a:pPr>
              <a:defRPr/>
            </a:pPr>
            <a:r>
              <a:rPr lang="pt-PT"/>
              <a:t>Qual é a cor da pupila dela? </a:t>
            </a:r>
            <a:endParaRPr/>
          </a:p>
          <a:p>
            <a:pPr>
              <a:defRPr/>
            </a:pPr>
            <a:r>
              <a:rPr lang="pt-PT"/>
              <a:t>Que aplicação tem?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1. DEUS CUIDA DE TI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>
                <a:solidFill>
                  <a:srgbClr val="5E6373"/>
                </a:solidFill>
              </a:rPr>
              <a:t>PARA DISCUSSÃO</a:t>
            </a:r>
            <a:endParaRPr/>
          </a:p>
          <a:p>
            <a:pPr>
              <a:defRPr/>
            </a:pPr>
            <a:r>
              <a:rPr lang="pt-PT"/>
              <a:t>Quem tomou conta de ti na infância: </a:t>
            </a:r>
            <a:endParaRPr/>
          </a:p>
          <a:p>
            <a:pPr marL="0" indent="0">
              <a:buNone/>
              <a:defRPr/>
            </a:pPr>
            <a:r>
              <a:rPr lang="pt-PT" sz="2000"/>
              <a:t>- um pai, um avô, um irmão ou outro prestador de cuidados? </a:t>
            </a:r>
            <a:endParaRPr/>
          </a:p>
          <a:p>
            <a:pPr>
              <a:defRPr/>
            </a:pPr>
            <a:r>
              <a:rPr lang="pt-PT"/>
              <a:t>Isso ajudou-te a desenvolver confiança ou desconfiança nessa pessoa? </a:t>
            </a:r>
            <a:endParaRPr/>
          </a:p>
          <a:p>
            <a:pPr>
              <a:defRPr/>
            </a:pPr>
            <a:r>
              <a:rPr lang="pt-PT"/>
              <a:t>Conseguiste manter uma relação próxima com essa pessoa ao longo dos anos? </a:t>
            </a:r>
            <a:endParaRPr/>
          </a:p>
          <a:p>
            <a:pPr>
              <a:defRPr/>
            </a:pPr>
            <a:r>
              <a:rPr lang="pt-PT"/>
              <a:t>Estas relações assemelham-se ao cuidado que Deus tem por ti e à tua relação com Ele?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6" y="217344"/>
            <a:ext cx="6363854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2. DEUS É O TEU REFÚGIO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5"/>
            <a:ext cx="9959109" cy="4429501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pt-PT"/>
              <a:t>Deus providencia um abrigo, um refúgio no nosso tempo de aflição. Um refúgio (um abrigo) é um lugar que serve de proteção contra o perigo. </a:t>
            </a:r>
            <a:endParaRPr/>
          </a:p>
          <a:p>
            <a:pPr marL="0" indent="0">
              <a:buNone/>
              <a:defRPr/>
            </a:pPr>
            <a:endParaRPr lang="en-US"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latin typeface="Avenir Book"/>
                <a:ea typeface="Calibri"/>
                <a:cs typeface="Times New Roman"/>
              </a:rPr>
              <a:t>“</a:t>
            </a:r>
            <a:r>
              <a:rPr lang="pt-PT">
                <a:latin typeface="Avenir Book"/>
                <a:ea typeface="Calibri"/>
                <a:cs typeface="Times New Roman"/>
              </a:rPr>
              <a:t>Que todos confiem sempre nele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latin typeface="Avenir Book"/>
                <a:ea typeface="Calibri"/>
                <a:cs typeface="Times New Roman"/>
              </a:rPr>
              <a:t>E lhe falem com toda a confiança!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latin typeface="Avenir Book"/>
                <a:ea typeface="Calibri"/>
                <a:cs typeface="Times New Roman"/>
              </a:rPr>
              <a:t>Deus é o nosso </a:t>
            </a:r>
            <a:r>
              <a:rPr lang="pt-PT" b="1">
                <a:solidFill>
                  <a:srgbClr val="A1646A"/>
                </a:solidFill>
                <a:latin typeface="Avenir Book"/>
                <a:cs typeface="Times New Roman"/>
              </a:rPr>
              <a:t>refúgio</a:t>
            </a:r>
            <a:r>
              <a:rPr lang="en-US" b="1">
                <a:solidFill>
                  <a:srgbClr val="A1646A"/>
                </a:solidFill>
                <a:latin typeface="Avenir Book"/>
                <a:cs typeface="Times New Roman"/>
              </a:rPr>
              <a:t>.</a:t>
            </a:r>
            <a:r>
              <a:rPr lang="en-US">
                <a:latin typeface="Avenir Book"/>
                <a:ea typeface="Calibri"/>
                <a:cs typeface="Times New Roman"/>
              </a:rPr>
              <a:t>” (</a:t>
            </a:r>
            <a:r>
              <a:rPr lang="en-US">
                <a:latin typeface="Avenir Book"/>
                <a:ea typeface="Calibri"/>
                <a:cs typeface="Times New Roman"/>
              </a:rPr>
              <a:t>Salmos</a:t>
            </a:r>
            <a:r>
              <a:rPr lang="en-US">
                <a:latin typeface="Avenir Book"/>
                <a:ea typeface="Calibri"/>
                <a:cs typeface="Times New Roman"/>
              </a:rPr>
              <a:t> 62:8).</a:t>
            </a:r>
            <a:endParaRPr/>
          </a:p>
          <a:p>
            <a:pPr marL="0" indent="0">
              <a:buNone/>
              <a:defRPr/>
            </a:pPr>
            <a:r>
              <a:rPr lang="en-US"/>
              <a:t> </a:t>
            </a:r>
            <a:endParaRPr/>
          </a:p>
          <a:p>
            <a:pPr>
              <a:defRPr/>
            </a:pPr>
            <a:r>
              <a:rPr lang="pt-PT"/>
              <a:t>Depois de satisfeitas as necessidades humanas básicas de alimentação/água e vestuário, a hierarquia das necessidades de Abraham </a:t>
            </a:r>
            <a:r>
              <a:rPr lang="pt-PT"/>
              <a:t>Maslow</a:t>
            </a:r>
            <a:r>
              <a:rPr lang="pt-PT"/>
              <a:t> mostra que a segurança e a proteção devem ser satisfeitas para que os seres humanos sobrevivam.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5" hidden="0"/>
          <p:cNvSpPr txBox="1"/>
          <p:nvPr isPhoto="0" userDrawn="0"/>
        </p:nvSpPr>
        <p:spPr bwMode="auto">
          <a:xfrm>
            <a:off x="551622" y="659882"/>
            <a:ext cx="937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t-PT" sz="4000">
                <a:solidFill>
                  <a:srgbClr val="A1646A"/>
                </a:solidFill>
                <a:latin typeface="Futura Medium"/>
                <a:cs typeface="Futura Medium"/>
              </a:rPr>
              <a:t>Hierarquia de Necessidades de </a:t>
            </a:r>
            <a:r>
              <a:rPr lang="pt-PT" sz="4000">
                <a:solidFill>
                  <a:srgbClr val="A1646A"/>
                </a:solidFill>
                <a:latin typeface="Futura Medium"/>
                <a:cs typeface="Futura Medium"/>
              </a:rPr>
              <a:t>Maslow</a:t>
            </a:r>
            <a:endParaRPr lang="pt-PT" sz="4000">
              <a:solidFill>
                <a:srgbClr val="A1646A"/>
              </a:solidFill>
              <a:latin typeface="Futura Medium"/>
              <a:cs typeface="Futura Medium"/>
            </a:endParaRPr>
          </a:p>
        </p:txBody>
      </p:sp>
      <p:sp>
        <p:nvSpPr>
          <p:cNvPr id="4" name="Triangle 3" hidden="0"/>
          <p:cNvSpPr/>
          <p:nvPr isPhoto="0" userDrawn="0"/>
        </p:nvSpPr>
        <p:spPr bwMode="auto">
          <a:xfrm>
            <a:off x="1967948" y="1752236"/>
            <a:ext cx="6480311" cy="4499477"/>
          </a:xfrm>
          <a:prstGeom prst="triangle">
            <a:avLst>
              <a:gd name="adj" fmla="val 49690"/>
            </a:avLst>
          </a:prstGeom>
          <a:solidFill>
            <a:srgbClr val="A1646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 hidden="0"/>
          <p:cNvCxnSpPr>
            <a:cxnSpLocks/>
          </p:cNvCxnSpPr>
          <p:nvPr isPhoto="0" userDrawn="0"/>
        </p:nvCxnSpPr>
        <p:spPr bwMode="auto">
          <a:xfrm>
            <a:off x="2494722" y="5526156"/>
            <a:ext cx="54267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 hidden="0"/>
          <p:cNvCxnSpPr>
            <a:cxnSpLocks/>
          </p:cNvCxnSpPr>
          <p:nvPr isPhoto="0" userDrawn="0"/>
        </p:nvCxnSpPr>
        <p:spPr bwMode="auto">
          <a:xfrm>
            <a:off x="2991678" y="4810539"/>
            <a:ext cx="4398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hidden="0"/>
          <p:cNvCxnSpPr>
            <a:cxnSpLocks/>
          </p:cNvCxnSpPr>
          <p:nvPr isPhoto="0" userDrawn="0"/>
        </p:nvCxnSpPr>
        <p:spPr bwMode="auto">
          <a:xfrm>
            <a:off x="3960742" y="3429000"/>
            <a:ext cx="24499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 hidden="0"/>
          <p:cNvCxnSpPr>
            <a:cxnSpLocks/>
          </p:cNvCxnSpPr>
          <p:nvPr isPhoto="0" userDrawn="0"/>
        </p:nvCxnSpPr>
        <p:spPr bwMode="auto">
          <a:xfrm>
            <a:off x="3478694" y="4143755"/>
            <a:ext cx="34588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 hidden="0"/>
          <p:cNvSpPr txBox="1"/>
          <p:nvPr isPhoto="0" userDrawn="0"/>
        </p:nvSpPr>
        <p:spPr bwMode="auto">
          <a:xfrm>
            <a:off x="4062617" y="2607114"/>
            <a:ext cx="22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t-PT">
                <a:solidFill>
                  <a:schemeClr val="bg1"/>
                </a:solidFill>
              </a:rPr>
              <a:t>Auto realização</a:t>
            </a:r>
            <a:endParaRPr/>
          </a:p>
        </p:txBody>
      </p:sp>
      <p:sp>
        <p:nvSpPr>
          <p:cNvPr id="21" name="TextBox 20" hidden="0"/>
          <p:cNvSpPr txBox="1"/>
          <p:nvPr isPhoto="0" userDrawn="0"/>
        </p:nvSpPr>
        <p:spPr bwMode="auto">
          <a:xfrm>
            <a:off x="3838985" y="3608671"/>
            <a:ext cx="2723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t-PT">
                <a:solidFill>
                  <a:schemeClr val="bg1"/>
                </a:solidFill>
              </a:rPr>
              <a:t>Autoestima</a:t>
            </a:r>
            <a:endParaRPr/>
          </a:p>
        </p:txBody>
      </p:sp>
      <p:sp>
        <p:nvSpPr>
          <p:cNvPr id="22" name="TextBox 21" hidden="0"/>
          <p:cNvSpPr txBox="1"/>
          <p:nvPr isPhoto="0" userDrawn="0"/>
        </p:nvSpPr>
        <p:spPr bwMode="auto">
          <a:xfrm>
            <a:off x="3180521" y="4267275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t-PT">
                <a:solidFill>
                  <a:schemeClr val="bg1"/>
                </a:solidFill>
              </a:rPr>
              <a:t>Amor e Pertença</a:t>
            </a:r>
            <a:endParaRPr/>
          </a:p>
        </p:txBody>
      </p:sp>
      <p:sp>
        <p:nvSpPr>
          <p:cNvPr id="23" name="TextBox 22" hidden="0"/>
          <p:cNvSpPr txBox="1"/>
          <p:nvPr isPhoto="0" userDrawn="0"/>
        </p:nvSpPr>
        <p:spPr bwMode="auto">
          <a:xfrm>
            <a:off x="2599082" y="5001046"/>
            <a:ext cx="5203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t-PT">
                <a:solidFill>
                  <a:schemeClr val="bg1"/>
                </a:solidFill>
              </a:rPr>
              <a:t>Segurança</a:t>
            </a:r>
            <a:endParaRPr/>
          </a:p>
        </p:txBody>
      </p:sp>
      <p:sp>
        <p:nvSpPr>
          <p:cNvPr id="24" name="TextBox 23" hidden="0"/>
          <p:cNvSpPr txBox="1"/>
          <p:nvPr isPhoto="0" userDrawn="0"/>
        </p:nvSpPr>
        <p:spPr bwMode="auto">
          <a:xfrm>
            <a:off x="2117034" y="5716664"/>
            <a:ext cx="6182139" cy="369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t-PT">
                <a:solidFill>
                  <a:schemeClr val="bg1"/>
                </a:solidFill>
              </a:rPr>
              <a:t>Necessidades fisiológicas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6353915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2. DEUS É O TEU REFÚGIO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pt-PT"/>
              <a:t>Deus é o nosso refúgio em tempos de angústia. Podemos recorrer a Ele para obter segurança e proteção. </a:t>
            </a:r>
            <a:endParaRPr/>
          </a:p>
          <a:p>
            <a:pPr marL="0" indent="0">
              <a:buNone/>
              <a:defRPr/>
            </a:pPr>
            <a:endParaRPr lang="en-US"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“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Tu és </a:t>
            </a:r>
            <a:r>
              <a:rPr lang="pt-PT" b="1">
                <a:solidFill>
                  <a:srgbClr val="A1646A"/>
                </a:solidFill>
                <a:latin typeface="Avenir Book"/>
                <a:cs typeface="Segoe UI"/>
              </a:rPr>
              <a:t>o meu refúgio</a:t>
            </a: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: 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Tu me salvarás da angústia.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És a minha proteção: </a:t>
            </a:r>
            <a:endParaRPr/>
          </a:p>
          <a:p>
            <a:pPr lvl="1" indent="0">
              <a:spcBef>
                <a:spcPts val="0"/>
              </a:spcBef>
              <a:buNone/>
              <a:defRPr/>
            </a:pPr>
            <a:r>
              <a:rPr lang="pt-PT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Tu me livrarás e guardarás.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” (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Salmos</a:t>
            </a:r>
            <a:r>
              <a:rPr lang="en-US">
                <a:solidFill>
                  <a:srgbClr val="000000"/>
                </a:solidFill>
                <a:latin typeface="Avenir Book"/>
                <a:ea typeface="Calibri"/>
                <a:cs typeface="Segoe UI"/>
              </a:rPr>
              <a:t> 32:7).</a:t>
            </a:r>
            <a:endParaRPr lang="en-US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latin typeface="Futura LT Book"/>
              </a:rPr>
              <a:t>2. DEUS É O TEU REFÚGIO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pt-BR">
                <a:solidFill>
                  <a:srgbClr val="5E6373"/>
                </a:solidFill>
              </a:rPr>
              <a:t>PARA DISCUSSÃO</a:t>
            </a:r>
            <a:endParaRPr/>
          </a:p>
          <a:p>
            <a:pPr>
              <a:defRPr/>
            </a:pPr>
            <a:r>
              <a:rPr lang="pt-PT"/>
              <a:t>Partilha algumas experiências em que tiveste medo ou estiveste numa situação perigosa, mas Deus ajudou-te ou salvou-te. </a:t>
            </a:r>
            <a:endParaRPr/>
          </a:p>
          <a:p>
            <a:pPr marL="0" indent="0">
              <a:buNone/>
              <a:defRPr/>
            </a:pPr>
            <a:r>
              <a:rPr lang="pt-PT" sz="2000"/>
              <a:t>	Fala sobre as emoções que sentiste nessa situação. </a:t>
            </a:r>
            <a:endParaRPr/>
          </a:p>
          <a:p>
            <a:pPr marL="0" indent="0">
              <a:buNone/>
              <a:defRPr/>
            </a:pPr>
            <a:r>
              <a:rPr lang="pt-PT" sz="2000"/>
              <a:t>	Esta experiência reforçou a tua fé em Deus?</a:t>
            </a:r>
            <a:endParaRPr/>
          </a:p>
          <a:p>
            <a:pPr>
              <a:defRPr/>
            </a:pPr>
            <a:r>
              <a:rPr lang="pt-PT"/>
              <a:t>Alguém disse: </a:t>
            </a:r>
            <a:r>
              <a:rPr lang="en-US">
                <a:solidFill>
                  <a:srgbClr val="A1646A"/>
                </a:solidFill>
              </a:rPr>
              <a:t>“</a:t>
            </a:r>
            <a:r>
              <a:rPr lang="pt-PT">
                <a:solidFill>
                  <a:srgbClr val="A1646A"/>
                </a:solidFill>
              </a:rPr>
              <a:t>Não receies pelo futuro; Deus já lá está</a:t>
            </a:r>
            <a:r>
              <a:rPr lang="en-US">
                <a:solidFill>
                  <a:srgbClr val="A1646A"/>
                </a:solidFill>
              </a:rPr>
              <a:t>.”</a:t>
            </a:r>
            <a:endParaRPr/>
          </a:p>
          <a:p>
            <a:pPr lvl="1">
              <a:defRPr/>
            </a:pPr>
            <a:r>
              <a:rPr lang="pt-PT"/>
              <a:t>Concordas?</a:t>
            </a:r>
            <a:endParaRPr/>
          </a:p>
          <a:p>
            <a:pPr lvl="1">
              <a:defRPr/>
            </a:pPr>
            <a:r>
              <a:rPr lang="pt-PT"/>
              <a:t>Quais são as tuas preocupações atuais? </a:t>
            </a:r>
            <a:endParaRPr/>
          </a:p>
          <a:p>
            <a:pPr lvl="1">
              <a:defRPr/>
            </a:pPr>
            <a:r>
              <a:rPr lang="pt-PT"/>
              <a:t>Podes aplicar este pensamento à tua situação?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ONLYOFFICE/7.1.1.23</Application>
  <DocSecurity>0</DocSecurity>
  <PresentationFormat>Ecrã Panorâmico</PresentationFormat>
  <Paragraphs>0</Paragraphs>
  <Slides>29</Slides>
  <Notes>29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subject/>
  <dc:creator>Erika Miike</dc:creator>
  <cp:keywords/>
  <dc:description/>
  <dc:identifier/>
  <dc:language/>
  <cp:lastModifiedBy>Anonymous</cp:lastModifiedBy>
  <cp:revision>15</cp:revision>
  <dcterms:created xsi:type="dcterms:W3CDTF">2023-02-14T12:16:54Z</dcterms:created>
  <dcterms:modified xsi:type="dcterms:W3CDTF">2024-02-21T18:43:49Z</dcterms:modified>
  <cp:category/>
  <cp:contentStatus/>
  <cp:version/>
</cp:coreProperties>
</file>