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84" r:id="rId3"/>
    <p:sldId id="257" r:id="rId4"/>
    <p:sldId id="258" r:id="rId5"/>
    <p:sldId id="287" r:id="rId6"/>
    <p:sldId id="288" r:id="rId7"/>
    <p:sldId id="260" r:id="rId8"/>
    <p:sldId id="259" r:id="rId9"/>
    <p:sldId id="282" r:id="rId10"/>
    <p:sldId id="261" r:id="rId11"/>
    <p:sldId id="262" r:id="rId12"/>
    <p:sldId id="263" r:id="rId13"/>
    <p:sldId id="264" r:id="rId14"/>
    <p:sldId id="285" r:id="rId15"/>
    <p:sldId id="286" r:id="rId16"/>
    <p:sldId id="280" r:id="rId17"/>
    <p:sldId id="289" r:id="rId18"/>
    <p:sldId id="281"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83" r:id="rId33"/>
    <p:sldId id="278"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p:restoredTop sz="75574"/>
  </p:normalViewPr>
  <p:slideViewPr>
    <p:cSldViewPr snapToGrid="0" snapToObjects="1">
      <p:cViewPr varScale="1">
        <p:scale>
          <a:sx n="100" d="100"/>
          <a:sy n="100" d="100"/>
        </p:scale>
        <p:origin x="168" y="600"/>
      </p:cViewPr>
      <p:guideLst/>
    </p:cSldViewPr>
  </p:slideViewPr>
  <p:notesTextViewPr>
    <p:cViewPr>
      <p:scale>
        <a:sx n="1" d="1"/>
        <a:sy n="1" d="1"/>
      </p:scale>
      <p:origin x="0" y="-1384"/>
    </p:cViewPr>
  </p:notesTextViewPr>
  <p:sorterViewPr>
    <p:cViewPr>
      <p:scale>
        <a:sx n="66" d="100"/>
        <a:sy n="66" d="100"/>
      </p:scale>
      <p:origin x="0" y="0"/>
    </p:cViewPr>
  </p:sorter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0107-3025-CF40-8EB1-7C31F2664C89}" type="datetimeFigureOut">
              <a:rPr lang="en-US" smtClean="0"/>
              <a:t>3/29/18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DF28-F30B-FF47-8F8A-1A1B5A783041}" type="slidenum">
              <a:rPr lang="en-US" smtClean="0"/>
              <a:t>‹#›</a:t>
            </a:fld>
            <a:endParaRPr lang="en-US"/>
          </a:p>
        </p:txBody>
      </p:sp>
    </p:spTree>
    <p:extLst>
      <p:ext uri="{BB962C8B-B14F-4D97-AF65-F5344CB8AC3E}">
        <p14:creationId xmlns:p14="http://schemas.microsoft.com/office/powerpoint/2010/main" val="318863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sychologytoday.com/basics/relationship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sychologytoday.com/basics/passive-aggress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sychologytoday.com/blog/traversing-the-inner-terrain/201609/when-is-it-emotional-abu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omenshealth.gov/relationships-and-safety/other-types/emotional-and-verbal-abu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whiteestate.org/books/pp/pp65.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egwwritings.org/en/book/128.877#896"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m.egwwritings.org/en/book/128.45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m.egwwritings.org/en/book/128.48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violenceprevention/pdf/nisvs_report2010-a.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mc/articles/PMC496931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Sermon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WORDS THAT WOUND: The Trauma of Emotional Abuse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By Dr. Katia G. </a:t>
            </a:r>
            <a:r>
              <a:rPr lang="en-US" sz="1200" b="1" kern="1200" dirty="0" err="1">
                <a:solidFill>
                  <a:schemeClr val="tx1"/>
                </a:solidFill>
                <a:effectLst/>
                <a:latin typeface="+mn-lt"/>
                <a:ea typeface="+mn-ea"/>
                <a:cs typeface="+mn-cs"/>
              </a:rPr>
              <a:t>Reinert</a:t>
            </a:r>
            <a:r>
              <a:rPr lang="en-US" sz="1200" b="1" kern="1200" dirty="0">
                <a:solidFill>
                  <a:schemeClr val="tx1"/>
                </a:solidFill>
                <a:effectLst/>
                <a:latin typeface="+mn-lt"/>
                <a:ea typeface="+mn-ea"/>
                <a:cs typeface="+mn-cs"/>
              </a:rPr>
              <a:t>, Associate Director, General Conference Health Ministries Department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Scripture Reading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scripture for this morning is taken from Ephesians 4:29, New Living Translation. I invite you to open your Bibles and meditate on these words.</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a:t>
            </a:fld>
            <a:endParaRPr lang="en-US"/>
          </a:p>
        </p:txBody>
      </p:sp>
    </p:spTree>
    <p:extLst>
      <p:ext uri="{BB962C8B-B14F-4D97-AF65-F5344CB8AC3E}">
        <p14:creationId xmlns:p14="http://schemas.microsoft.com/office/powerpoint/2010/main" val="322363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44550"/>
            <a:ext cx="5486400" cy="3086100"/>
          </a:xfrm>
        </p:spPr>
      </p:sp>
      <p:sp>
        <p:nvSpPr>
          <p:cNvPr id="3" name="Notes Placeholder 2"/>
          <p:cNvSpPr>
            <a:spLocks noGrp="1"/>
          </p:cNvSpPr>
          <p:nvPr>
            <p:ph type="body" idx="1"/>
          </p:nvPr>
        </p:nvSpPr>
        <p:spPr>
          <a:xfrm>
            <a:off x="685800" y="4109602"/>
            <a:ext cx="5486400" cy="3600450"/>
          </a:xfrm>
        </p:spPr>
        <p:txBody>
          <a:bodyPr/>
          <a:lstStyle/>
          <a:p>
            <a:pPr fontAlgn="base"/>
            <a:r>
              <a:rPr lang="en-US" sz="1200" b="1" kern="1200" dirty="0">
                <a:solidFill>
                  <a:schemeClr val="tx1"/>
                </a:solidFill>
                <a:effectLst/>
                <a:latin typeface="+mn-lt"/>
                <a:ea typeface="+mn-ea"/>
                <a:cs typeface="+mn-cs"/>
              </a:rPr>
              <a:t>Defining Emotional Abuse</a:t>
            </a: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Emotional and verbal abuse can be any treatment that may diminish the identity, dignity and self-worth of someone. In other words, emotional abuse is speech and/or behavior that is controlling, derogating, punishing, or manipulative. It includes insults and attempts to scare, isolate, or control you. It is also often a sign that physical abuse may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Withholding </a:t>
            </a:r>
            <a:r>
              <a:rPr lang="en-US" sz="1200" u="sng" kern="1200" dirty="0">
                <a:solidFill>
                  <a:schemeClr val="tx1"/>
                </a:solidFill>
                <a:effectLst/>
                <a:latin typeface="+mn-lt"/>
                <a:ea typeface="+mn-ea"/>
                <a:cs typeface="+mn-cs"/>
                <a:hlinkClick r:id="rId3" tooltip="Psychology Today looks at love"/>
              </a:rPr>
              <a:t>love</a:t>
            </a:r>
            <a:r>
              <a:rPr lang="en-US" sz="1200" kern="1200" dirty="0">
                <a:solidFill>
                  <a:schemeClr val="tx1"/>
                </a:solidFill>
                <a:effectLst/>
                <a:latin typeface="+mn-lt"/>
                <a:ea typeface="+mn-ea"/>
                <a:cs typeface="+mn-cs"/>
              </a:rPr>
              <a:t>, communication, support, or money are indirect methods of control and maintaining power. </a:t>
            </a:r>
            <a:r>
              <a:rPr lang="en-US" sz="1200" u="sng" kern="1200" dirty="0">
                <a:solidFill>
                  <a:schemeClr val="tx1"/>
                </a:solidFill>
                <a:effectLst/>
                <a:latin typeface="+mn-lt"/>
                <a:ea typeface="+mn-ea"/>
                <a:cs typeface="+mn-cs"/>
                <a:hlinkClick r:id="rId4" tooltip="Psychology Today looks at Passive-aggressive"/>
              </a:rPr>
              <a:t>Passive-aggressive</a:t>
            </a:r>
            <a:r>
              <a:rPr lang="en-US" sz="1200" kern="1200" dirty="0">
                <a:solidFill>
                  <a:schemeClr val="tx1"/>
                </a:solidFill>
                <a:effectLst/>
                <a:latin typeface="+mn-lt"/>
                <a:ea typeface="+mn-ea"/>
                <a:cs typeface="+mn-cs"/>
              </a:rPr>
              <a:t> behavior is covert hostility. The passive-aggressor is "a wolf in sheep's clothing." </a:t>
            </a:r>
          </a:p>
          <a:p>
            <a:r>
              <a:rPr lang="en-US" sz="1200" kern="1200" dirty="0">
                <a:solidFill>
                  <a:schemeClr val="tx1"/>
                </a:solidFill>
                <a:effectLst/>
                <a:latin typeface="+mn-lt"/>
                <a:ea typeface="+mn-ea"/>
                <a:cs typeface="+mn-cs"/>
              </a:rPr>
              <a:t>Abusive behavior dictates where you go, to whom you talk, or what you think. It is one thing to say, “If you buy the dining room set, we cannot afford a vacation,” and another to cut up your credit cards. Spying, stalking, and invading your person, space, or belongings is also abusive, because it disregards personal boundaries.</a:t>
            </a:r>
          </a:p>
          <a:p>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Unlike physical abuse, emotional abuse has no visible symptoms and often is challenging to detect. You may not think you are being abused if you’re not being hurt physically. But emotional and verbal abuse can have short-term and long-lasting effects that are just as serious as the effects of physical abuse.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Fraser Health Authority says emotional abuse takes place when "A person is verbally assaulted, insulted, yelled at, threatened or humiliated by someone close to them." In Canada, the Vancouver Coastal Health Authority defines emotional abuse as: "Any treatment that may diminish the sense of identity, dignity and self-worth."</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10</a:t>
            </a:fld>
            <a:endParaRPr lang="en-US"/>
          </a:p>
        </p:txBody>
      </p:sp>
    </p:spTree>
    <p:extLst>
      <p:ext uri="{BB962C8B-B14F-4D97-AF65-F5344CB8AC3E}">
        <p14:creationId xmlns:p14="http://schemas.microsoft.com/office/powerpoint/2010/main" val="101838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An emotionally abused person often feels invisible and insignificant which can leave a more lasting scar than a physical act. A family counselor explains it this way. “Physical abuse says, ‘You are not worth it.’ Emotional abuse and neglect say, ‘You don’t even exist.’” </a:t>
            </a:r>
          </a:p>
          <a:p>
            <a:pPr fontAlgn="base"/>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Karin Gregory, a registered counsellor at Focus on the Family Canada.</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11</a:t>
            </a:fld>
            <a:endParaRPr lang="en-US"/>
          </a:p>
        </p:txBody>
      </p:sp>
    </p:spTree>
    <p:extLst>
      <p:ext uri="{BB962C8B-B14F-4D97-AF65-F5344CB8AC3E}">
        <p14:creationId xmlns:p14="http://schemas.microsoft.com/office/powerpoint/2010/main" val="414919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How to Recognize Emotional Abuse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 order to recognize an abusive relationship, it is important to differentiate between abuse and normal conflict. Conflict is common in a marriage or in other relationships and it does not necessarily mean abuse. People need to have their own opinions and be free to express it. But the way one expresses his or her opinion is key.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According to an expert, “It is not emotionally abusive to break up with a partner. It is not emotionally abusive to argue with your partner. It is not emotionally abusive when someone reacts to what you have done with hurt. People react out of their own perceptions, so their reactions do not define your behavior. It is also not emotional abuse to speak one’s mind with blunt honesty. Perhaps the statement lacks tact, but it is not emotionally abusive. Again, just because someone reacts to what has been said with hurt does not mean that one has been emotionally abused.”</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 emotional abuse, there is an intentional dominance, a power dynamic that is chosen by a person who is using that behavior in order to have power and keep the other under control.</a:t>
            </a:r>
          </a:p>
          <a:p>
            <a:r>
              <a:rPr lang="en-US" sz="1200" u="sng" kern="1200" dirty="0">
                <a:solidFill>
                  <a:schemeClr val="tx1"/>
                </a:solidFill>
                <a:effectLst/>
                <a:latin typeface="+mn-lt"/>
                <a:ea typeface="+mn-ea"/>
                <a:cs typeface="+mn-cs"/>
                <a:hlinkClick r:id="rId3"/>
              </a:rPr>
              <a:t>https://www.psychologytoday.com/blog/traversing-the-inner-terrain/201609/when-is-it-emotional-abuse</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12</a:t>
            </a:fld>
            <a:endParaRPr lang="en-US"/>
          </a:p>
        </p:txBody>
      </p:sp>
    </p:spTree>
    <p:extLst>
      <p:ext uri="{BB962C8B-B14F-4D97-AF65-F5344CB8AC3E}">
        <p14:creationId xmlns:p14="http://schemas.microsoft.com/office/powerpoint/2010/main" val="360408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Sometimes, there are physical signs as well. The teeth can be clenched due to tension; the heart can start pounding. This is the body telling you that something is wrong. Every time you try to have a conversation like normal people do to resolve a problem or a conflict, it feels like it becomes an attack on you.</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Finally, your own behavior can also give evidence of emotional abuse. Do you feel like you’re constantly apologizing for your spouse’s behavior? Do you feel you need to change things about yourself to accommodate to your spouse’s demands? Unwarranted apologies and self-blame are common characteristics of an emotionally abused spouse.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victim may think, “I need to change this about myself because it is never good enough, it never measures up…what can I do to fix it?"</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13</a:t>
            </a:fld>
            <a:endParaRPr lang="en-US"/>
          </a:p>
        </p:txBody>
      </p:sp>
    </p:spTree>
    <p:extLst>
      <p:ext uri="{BB962C8B-B14F-4D97-AF65-F5344CB8AC3E}">
        <p14:creationId xmlns:p14="http://schemas.microsoft.com/office/powerpoint/2010/main" val="242200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you’re wondering if your relationship is emotionally abusive, it probably is. Here is a self-test for you to do right now. Ready? if your spouse or someone else in your life: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Wants to know what you’re doing all the time and wants you to be in constant contact.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Demands passwords to things like your phone, email, and social media.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Acts very jealous, including constantly accusing you of cheating.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Prevents or discourages you from seeing friends or family.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Tries to stop you from going to work or school.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Gets angry in a way that is frightening to you.</a:t>
            </a:r>
          </a:p>
          <a:p>
            <a:r>
              <a:rPr lang="en-US" sz="1200" u="sng" kern="1200" dirty="0">
                <a:solidFill>
                  <a:schemeClr val="tx1"/>
                </a:solidFill>
                <a:effectLst/>
                <a:latin typeface="+mn-lt"/>
                <a:ea typeface="+mn-ea"/>
                <a:cs typeface="+mn-cs"/>
                <a:hlinkClick r:id="rId3"/>
              </a:rPr>
              <a:t>https://www.womenshealth.gov/relationships-and-safety/other-types/emotional-and-verbal-abuse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14</a:t>
            </a:fld>
            <a:endParaRPr lang="en-US"/>
          </a:p>
        </p:txBody>
      </p:sp>
    </p:spTree>
    <p:extLst>
      <p:ext uri="{BB962C8B-B14F-4D97-AF65-F5344CB8AC3E}">
        <p14:creationId xmlns:p14="http://schemas.microsoft.com/office/powerpoint/2010/main" val="216380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Controls all your finances or how you spend your money.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Stops you from seeing a doctor.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Humiliates you in front of others.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Calls you insulting names (such as “stupid,” “disgusting,” “worthless,” “whore,” or “fat”).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Threatens to hurt you, people you care about, or pets.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Threatens to call the authorities to report you for wrongdoing.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Threatens to harm himself or herself when upset with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Says things like, “If I can’t have you, then no one can.”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Decides things for you that you should decide (like what to wear or eat).</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15</a:t>
            </a:fld>
            <a:endParaRPr lang="en-US"/>
          </a:p>
        </p:txBody>
      </p:sp>
    </p:spTree>
    <p:extLst>
      <p:ext uri="{BB962C8B-B14F-4D97-AF65-F5344CB8AC3E}">
        <p14:creationId xmlns:p14="http://schemas.microsoft.com/office/powerpoint/2010/main" val="24067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3028950" cy="1704975"/>
          </a:xfrm>
        </p:spPr>
      </p:sp>
      <p:sp>
        <p:nvSpPr>
          <p:cNvPr id="3" name="Notes Placeholder 2"/>
          <p:cNvSpPr>
            <a:spLocks noGrp="1"/>
          </p:cNvSpPr>
          <p:nvPr>
            <p:ph type="body" idx="1"/>
          </p:nvPr>
        </p:nvSpPr>
        <p:spPr>
          <a:xfrm>
            <a:off x="665018" y="2093764"/>
            <a:ext cx="5486400" cy="3600450"/>
          </a:xfrm>
        </p:spPr>
        <p:txBody>
          <a:bodyPr/>
          <a:lstStyle/>
          <a:p>
            <a:pPr fontAlgn="base"/>
            <a:r>
              <a:rPr lang="en-US" sz="1100" b="1" kern="1200" dirty="0">
                <a:solidFill>
                  <a:schemeClr val="tx1"/>
                </a:solidFill>
                <a:effectLst/>
                <a:latin typeface="+mn-lt"/>
                <a:ea typeface="+mn-ea"/>
                <a:cs typeface="+mn-cs"/>
              </a:rPr>
              <a:t>How would you respond if you are being psychologically abused?</a:t>
            </a:r>
          </a:p>
          <a:p>
            <a:pPr fontAlgn="base"/>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It is important to confront the abuser kindly but firmly. Here are five ways counselors suggest a survivor of emotional abuse to respond:</a:t>
            </a:r>
          </a:p>
          <a:p>
            <a:endParaRPr lang="en-US" sz="1100" dirty="0"/>
          </a:p>
          <a:p>
            <a:pPr lvl="0" fontAlgn="base"/>
            <a:r>
              <a:rPr lang="en-US" sz="1100" b="1" kern="1200" dirty="0">
                <a:solidFill>
                  <a:schemeClr val="tx1"/>
                </a:solidFill>
                <a:effectLst/>
                <a:latin typeface="+mn-lt"/>
                <a:ea typeface="+mn-ea"/>
                <a:cs typeface="+mn-cs"/>
              </a:rPr>
              <a:t>Study the emotionally abusive tactics and learn to be assertive.</a:t>
            </a:r>
            <a:r>
              <a:rPr lang="en-US" sz="1100" kern="1200" dirty="0">
                <a:solidFill>
                  <a:schemeClr val="tx1"/>
                </a:solidFill>
                <a:effectLst/>
                <a:latin typeface="+mn-lt"/>
                <a:ea typeface="+mn-ea"/>
                <a:cs typeface="+mn-cs"/>
              </a:rPr>
              <a:t> </a:t>
            </a:r>
          </a:p>
          <a:p>
            <a:pPr fontAlgn="base"/>
            <a:r>
              <a:rPr lang="en-US" sz="1100" kern="1200" dirty="0">
                <a:solidFill>
                  <a:schemeClr val="tx1"/>
                </a:solidFill>
                <a:effectLst/>
                <a:latin typeface="+mn-lt"/>
                <a:ea typeface="+mn-ea"/>
                <a:cs typeface="+mn-cs"/>
              </a:rPr>
              <a:t>Know who you are dealing with. Manipulators know your triggers. It is important to understand that the intent of the abuser is to control you and avoid meaningful conversation. Abuse is used as a tactic to manipulate and have power over you. If you focus on the content, you’ll fall into the trap of trying to respond rationally, denying accusations, and explaining yourself. The abuser has won at that point and deflected responsibility for the verbal abuse.</a:t>
            </a:r>
          </a:p>
          <a:p>
            <a:pPr fontAlgn="base"/>
            <a:r>
              <a:rPr lang="en-US" sz="1100" kern="1200" dirty="0">
                <a:solidFill>
                  <a:schemeClr val="tx1"/>
                </a:solidFill>
                <a:effectLst/>
                <a:latin typeface="+mn-lt"/>
                <a:ea typeface="+mn-ea"/>
                <a:cs typeface="+mn-cs"/>
              </a:rPr>
              <a:t> </a:t>
            </a:r>
          </a:p>
          <a:p>
            <a:pPr lvl="0" fontAlgn="base"/>
            <a:r>
              <a:rPr lang="en-US" sz="1100" b="1" kern="1200" dirty="0">
                <a:solidFill>
                  <a:schemeClr val="tx1"/>
                </a:solidFill>
                <a:effectLst/>
                <a:latin typeface="+mn-lt"/>
                <a:ea typeface="+mn-ea"/>
                <a:cs typeface="+mn-cs"/>
              </a:rPr>
              <a:t>Set healthy boundaries.</a:t>
            </a:r>
            <a:r>
              <a:rPr lang="en-US" sz="1100" kern="1200" dirty="0">
                <a:solidFill>
                  <a:schemeClr val="tx1"/>
                </a:solidFill>
                <a:effectLst/>
                <a:latin typeface="+mn-lt"/>
                <a:ea typeface="+mn-ea"/>
                <a:cs typeface="+mn-cs"/>
              </a:rPr>
              <a:t> </a:t>
            </a:r>
          </a:p>
          <a:p>
            <a:pPr fontAlgn="base"/>
            <a:r>
              <a:rPr lang="en-US" sz="1100" kern="1200" dirty="0">
                <a:solidFill>
                  <a:schemeClr val="tx1"/>
                </a:solidFill>
                <a:effectLst/>
                <a:latin typeface="+mn-lt"/>
                <a:ea typeface="+mn-ea"/>
                <a:cs typeface="+mn-cs"/>
              </a:rPr>
              <a:t>Even Christ felt the need to set boundaries in His life. We should do the same. We have our own individuality given to us by God, and with it the right to manage things that are on our “side of the fence”. So, we must not be afraid of confronting abuse or setting limits to how much abuse we will tolerate. Establish boundaries in your relationship. Stay in control of the situation and </a:t>
            </a:r>
            <a:r>
              <a:rPr lang="en-US" sz="1100" u="sng" kern="1200" dirty="0">
                <a:solidFill>
                  <a:schemeClr val="tx1"/>
                </a:solidFill>
                <a:effectLst/>
                <a:latin typeface="+mn-lt"/>
                <a:ea typeface="+mn-ea"/>
                <a:cs typeface="+mn-cs"/>
              </a:rPr>
              <a:t>draw the boundary on yourself rather than your spouse</a:t>
            </a:r>
            <a:r>
              <a:rPr lang="en-US" sz="1100" kern="1200" dirty="0">
                <a:solidFill>
                  <a:schemeClr val="tx1"/>
                </a:solidFill>
                <a:effectLst/>
                <a:latin typeface="+mn-lt"/>
                <a:ea typeface="+mn-ea"/>
                <a:cs typeface="+mn-cs"/>
              </a:rPr>
              <a:t>. For example, if your spouse has road rage when driving, say, "Stop driving like that, or I won’t travel with you," rather than, "Can you please slow down when you’re driving?”</a:t>
            </a:r>
          </a:p>
          <a:p>
            <a:pPr fontAlgn="base"/>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In some cases, verbal abuse is best addressed with forceful statements such as, “Stop it,” “Don’t talk to me that way,” “That’s demeaning,” “Don’t call me names,” “Don’t raise your voice at me,” “Don’t use that tone with me,” “I don’t respond to orders,” etc. In this way, you set a boundary of how you want to be treated and take back your power. The abuser may respond with, “Or what?” You can say, “I will not continue this conversation.”</a:t>
            </a:r>
          </a:p>
          <a:p>
            <a:pPr fontAlgn="base"/>
            <a:r>
              <a:rPr lang="en-US" sz="1100" kern="1200" dirty="0">
                <a:solidFill>
                  <a:schemeClr val="tx1"/>
                </a:solidFill>
                <a:effectLst/>
                <a:latin typeface="+mn-lt"/>
                <a:ea typeface="+mn-ea"/>
                <a:cs typeface="+mn-cs"/>
              </a:rPr>
              <a:t> </a:t>
            </a:r>
          </a:p>
          <a:p>
            <a:pPr lvl="0" fontAlgn="base"/>
            <a:r>
              <a:rPr lang="en-US" sz="1100" b="1" kern="1200" dirty="0">
                <a:solidFill>
                  <a:schemeClr val="tx1"/>
                </a:solidFill>
                <a:effectLst/>
                <a:latin typeface="+mn-lt"/>
                <a:ea typeface="+mn-ea"/>
                <a:cs typeface="+mn-cs"/>
              </a:rPr>
              <a:t>Build your self-worth and self-respect.</a:t>
            </a:r>
            <a:r>
              <a:rPr lang="en-US" sz="1100" kern="1200" dirty="0">
                <a:solidFill>
                  <a:schemeClr val="tx1"/>
                </a:solidFill>
                <a:effectLst/>
                <a:latin typeface="+mn-lt"/>
                <a:ea typeface="+mn-ea"/>
                <a:cs typeface="+mn-cs"/>
              </a:rPr>
              <a:t> </a:t>
            </a:r>
          </a:p>
          <a:p>
            <a:pPr fontAlgn="base"/>
            <a:r>
              <a:rPr lang="en-US" sz="1100" kern="1200" dirty="0">
                <a:solidFill>
                  <a:schemeClr val="tx1"/>
                </a:solidFill>
                <a:effectLst/>
                <a:latin typeface="+mn-lt"/>
                <a:ea typeface="+mn-ea"/>
                <a:cs typeface="+mn-cs"/>
              </a:rPr>
              <a:t>Abuse can slowly chip away at self-esteem. Usually, both the abuser and the victim in a relationship have experienced shaming in childhood and already have impaired self-esteem. Remember, it is not your fault. The Bible contains many wonderful reminders of how precious you are. “I have loved you with an everlasting love; I have drawn you with unfailing kindness. I will build you up again…” (Jeremiah 31:3, NKJV). </a:t>
            </a:r>
          </a:p>
          <a:p>
            <a:pPr fontAlgn="base"/>
            <a:r>
              <a:rPr lang="en-US" sz="1100" kern="1200" dirty="0">
                <a:solidFill>
                  <a:schemeClr val="tx1"/>
                </a:solidFill>
                <a:effectLst/>
                <a:latin typeface="+mn-lt"/>
                <a:ea typeface="+mn-ea"/>
                <a:cs typeface="+mn-cs"/>
              </a:rPr>
              <a:t>Christ would have come to this earth to die just for you. You are the apple of His eye. Speak up. Speak to your spouse with respect, but be honest and vulnerable, rather than keeping everything in and growing bitter and resentful. If your spouse refuses to reach back and reconcile after you speak up and stand up for yourself, tell them that they need to respect you or that you will have to place distance between the two of you.</a:t>
            </a: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16</a:t>
            </a:fld>
            <a:endParaRPr lang="en-US"/>
          </a:p>
        </p:txBody>
      </p:sp>
    </p:spTree>
    <p:extLst>
      <p:ext uri="{BB962C8B-B14F-4D97-AF65-F5344CB8AC3E}">
        <p14:creationId xmlns:p14="http://schemas.microsoft.com/office/powerpoint/2010/main" val="305490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95288"/>
            <a:ext cx="4414837" cy="2482850"/>
          </a:xfrm>
        </p:spPr>
      </p:sp>
      <p:sp>
        <p:nvSpPr>
          <p:cNvPr id="3" name="Notes Placeholder 2"/>
          <p:cNvSpPr>
            <a:spLocks noGrp="1"/>
          </p:cNvSpPr>
          <p:nvPr>
            <p:ph type="body" idx="1"/>
          </p:nvPr>
        </p:nvSpPr>
        <p:spPr>
          <a:xfrm>
            <a:off x="685800" y="2997784"/>
            <a:ext cx="5486400" cy="3600450"/>
          </a:xfrm>
        </p:spPr>
        <p:txBody>
          <a:bodyPr/>
          <a:lstStyle/>
          <a:p>
            <a:pPr lvl="0" fontAlgn="base"/>
            <a:r>
              <a:rPr lang="en-US" sz="1100" b="1" kern="1200" dirty="0">
                <a:solidFill>
                  <a:schemeClr val="tx1"/>
                </a:solidFill>
                <a:effectLst/>
                <a:latin typeface="+mn-lt"/>
                <a:ea typeface="+mn-ea"/>
                <a:cs typeface="+mn-cs"/>
              </a:rPr>
              <a:t>Seek immediate help of a professional counselor. </a:t>
            </a:r>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If you are in immediate danger, call the police or crisis number. If you are not in immediate danger, reach out to a trusted friend or family member, therapist, or volunteer with an abuse shelter or domestic violence hotline. Confronting an abuser, especially in a long-term relationship, can be challenging. It often takes the support and validation of a group, therapist, or counselor to be able to consistently stand-up to abuse. Without it, you may doubt your reality, feel guilty, and fear loss of the relationship or reprisal. Once you take back your power and regain your self-esteem, you won’t allow someone to abuse you. If the abuse stops, a relationship may improve, but for real, positive change, both of you must be willing to risk change. Consider individual and possibly couple’s therapy and counseling. </a:t>
            </a:r>
          </a:p>
          <a:p>
            <a:pPr fontAlgn="base"/>
            <a:r>
              <a:rPr lang="en-US" sz="1100" u="sng" kern="1200" dirty="0">
                <a:solidFill>
                  <a:schemeClr val="tx1"/>
                </a:solidFill>
                <a:effectLst/>
                <a:latin typeface="+mn-lt"/>
                <a:ea typeface="+mn-ea"/>
                <a:cs typeface="+mn-cs"/>
              </a:rPr>
              <a:t>Caution:</a:t>
            </a:r>
            <a:r>
              <a:rPr lang="en-US" sz="1100" kern="1200" dirty="0">
                <a:solidFill>
                  <a:schemeClr val="tx1"/>
                </a:solidFill>
                <a:effectLst/>
                <a:latin typeface="+mn-lt"/>
                <a:ea typeface="+mn-ea"/>
                <a:cs typeface="+mn-cs"/>
              </a:rPr>
              <a:t> Preferably don’t start by doing counseling as a couple at this stage. It can be unsafe for the victim to tell the counsellor the whole truth with the abuser present. The abuse isn’t the victim’s fault, and it is something the abuser needs to work through on their own before going through couple’s therapy. How can a spouse safely discuss things in therapy and then endure a ride home filled with the same belittling, blaming and emotional 'beating up' that took them to therapy, even if there's never been a blow landed on the body? Couples work of any sort cannot take place safely and effectively while abuse is still going on.</a:t>
            </a:r>
          </a:p>
          <a:p>
            <a:pPr fontAlgn="base"/>
            <a:r>
              <a:rPr lang="en-US" sz="1100" kern="1200" dirty="0">
                <a:solidFill>
                  <a:schemeClr val="tx1"/>
                </a:solidFill>
                <a:effectLst/>
                <a:latin typeface="+mn-lt"/>
                <a:ea typeface="+mn-ea"/>
                <a:cs typeface="+mn-cs"/>
              </a:rPr>
              <a:t>If the abuse perpetrator is willing to recognize their need, there is hope for change. If not, you may need to ask yourself, what am I willing to live with, and what am I no longer willing to accept? If that person isn’t going to make changes, you can’t make changes for them, and you can’t make them want to change. They have to choose it for themselves. In this case, boundaries need to be reinforced. </a:t>
            </a:r>
          </a:p>
          <a:p>
            <a:pPr fontAlgn="base"/>
            <a:r>
              <a:rPr lang="en-US" sz="1100" kern="1200" dirty="0">
                <a:solidFill>
                  <a:schemeClr val="tx1"/>
                </a:solidFill>
                <a:effectLst/>
                <a:latin typeface="+mn-lt"/>
                <a:ea typeface="+mn-ea"/>
                <a:cs typeface="+mn-cs"/>
              </a:rPr>
              <a:t> </a:t>
            </a:r>
          </a:p>
          <a:p>
            <a:pPr lvl="0" fontAlgn="base"/>
            <a:r>
              <a:rPr lang="en-US" sz="1100" b="1" kern="1200" dirty="0">
                <a:solidFill>
                  <a:schemeClr val="tx1"/>
                </a:solidFill>
                <a:effectLst/>
                <a:latin typeface="+mn-lt"/>
                <a:ea typeface="+mn-ea"/>
                <a:cs typeface="+mn-cs"/>
              </a:rPr>
              <a:t>Seek comfort, healing and wisdom from God.</a:t>
            </a:r>
            <a:r>
              <a:rPr lang="en-US" sz="1100" kern="1200" dirty="0">
                <a:solidFill>
                  <a:schemeClr val="tx1"/>
                </a:solidFill>
                <a:effectLst/>
                <a:latin typeface="+mn-lt"/>
                <a:ea typeface="+mn-ea"/>
                <a:cs typeface="+mn-cs"/>
              </a:rPr>
              <a:t> </a:t>
            </a:r>
          </a:p>
          <a:p>
            <a:pPr fontAlgn="base"/>
            <a:r>
              <a:rPr lang="en-US" sz="1100" kern="1200" dirty="0">
                <a:solidFill>
                  <a:schemeClr val="tx1"/>
                </a:solidFill>
                <a:effectLst/>
                <a:latin typeface="+mn-lt"/>
                <a:ea typeface="+mn-ea"/>
                <a:cs typeface="+mn-cs"/>
              </a:rPr>
              <a:t>The Holy Spirit is our Comforter and will guide us in all wisdom and truth. He can warm our heart with God’s love in a healing way. He can teach us what words to say. Jesus has suffered all forms of abuse, including psychological and emotional abuse himself. The difference is that he took all the abuse and did not protect himself against it, as we normally do. The pain He felt was much deeper than the pain we feel today, because we often try to protect ourselves from the pain, and He did not do that. </a:t>
            </a: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17</a:t>
            </a:fld>
            <a:endParaRPr lang="en-US"/>
          </a:p>
        </p:txBody>
      </p:sp>
    </p:spTree>
    <p:extLst>
      <p:ext uri="{BB962C8B-B14F-4D97-AF65-F5344CB8AC3E}">
        <p14:creationId xmlns:p14="http://schemas.microsoft.com/office/powerpoint/2010/main" val="19025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Ellen G. White writes in </a:t>
            </a:r>
            <a:r>
              <a:rPr lang="en-US" sz="1200" i="1" kern="1200" dirty="0">
                <a:solidFill>
                  <a:schemeClr val="tx1"/>
                </a:solidFill>
                <a:effectLst/>
                <a:latin typeface="+mn-lt"/>
                <a:ea typeface="+mn-ea"/>
                <a:cs typeface="+mn-cs"/>
              </a:rPr>
              <a:t>The Desire of Ages: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He says, “I know your tears; I also have wept. The griefs that lie too deep to be breathed into any human ear, I know. Think not that you are desolate and forsaken. Though your pain touches no responsive chord in any heart on earth, look unto Me, and live.” </a:t>
            </a: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Ellen G. White, </a:t>
            </a:r>
            <a:r>
              <a:rPr lang="en-US" sz="1200" i="1" kern="1200" dirty="0">
                <a:solidFill>
                  <a:schemeClr val="tx1"/>
                </a:solidFill>
                <a:effectLst/>
                <a:latin typeface="+mn-lt"/>
                <a:ea typeface="+mn-ea"/>
                <a:cs typeface="+mn-cs"/>
              </a:rPr>
              <a:t>The Desire of Ages</a:t>
            </a:r>
            <a:r>
              <a:rPr lang="en-US" sz="1200" kern="1200" dirty="0">
                <a:solidFill>
                  <a:schemeClr val="tx1"/>
                </a:solidFill>
                <a:effectLst/>
                <a:latin typeface="+mn-lt"/>
                <a:ea typeface="+mn-ea"/>
                <a:cs typeface="+mn-cs"/>
              </a:rPr>
              <a:t>, p. 483.</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18</a:t>
            </a:fld>
            <a:endParaRPr lang="en-US"/>
          </a:p>
        </p:txBody>
      </p:sp>
    </p:spTree>
    <p:extLst>
      <p:ext uri="{BB962C8B-B14F-4D97-AF65-F5344CB8AC3E}">
        <p14:creationId xmlns:p14="http://schemas.microsoft.com/office/powerpoint/2010/main" val="101340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WORDS THAT BRING PEACE or WORDS THAT INFLICT WOUNDS</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The Bible counsels us that our words are powerful. They can edify, bring peace and healing, or they can inflict wounds that may cause someone to carry deep scars for a lifetime. Here are four translations of our scripture text, Ephesians 4:29, to carefully consider.</a:t>
            </a:r>
          </a:p>
          <a:p>
            <a:pPr fontAlgn="base"/>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New Living Translation:</a:t>
            </a:r>
            <a:r>
              <a:rPr lang="en-US" sz="1200" kern="1200" dirty="0">
                <a:solidFill>
                  <a:schemeClr val="tx1"/>
                </a:solidFill>
                <a:effectLst/>
                <a:latin typeface="+mn-lt"/>
                <a:ea typeface="+mn-ea"/>
                <a:cs typeface="+mn-cs"/>
              </a:rPr>
              <a:t> “Don’t use </a:t>
            </a:r>
            <a:r>
              <a:rPr lang="en-US" sz="1200" i="1" kern="1200" dirty="0">
                <a:solidFill>
                  <a:schemeClr val="tx1"/>
                </a:solidFill>
                <a:effectLst/>
                <a:latin typeface="+mn-lt"/>
                <a:ea typeface="+mn-ea"/>
                <a:cs typeface="+mn-cs"/>
              </a:rPr>
              <a:t>foul or abusive language</a:t>
            </a:r>
            <a:r>
              <a:rPr lang="en-US" sz="1200" kern="1200" dirty="0">
                <a:solidFill>
                  <a:schemeClr val="tx1"/>
                </a:solidFill>
                <a:effectLst/>
                <a:latin typeface="+mn-lt"/>
                <a:ea typeface="+mn-ea"/>
                <a:cs typeface="+mn-cs"/>
              </a:rPr>
              <a:t>. Let everything you say be </a:t>
            </a:r>
            <a:r>
              <a:rPr lang="en-US" sz="1200" b="1" kern="1200" dirty="0">
                <a:solidFill>
                  <a:schemeClr val="tx1"/>
                </a:solidFill>
                <a:effectLst/>
                <a:latin typeface="+mn-lt"/>
                <a:ea typeface="+mn-ea"/>
                <a:cs typeface="+mn-cs"/>
              </a:rPr>
              <a:t>good and helpful,</a:t>
            </a:r>
            <a:r>
              <a:rPr lang="en-US" sz="1200" kern="1200" dirty="0">
                <a:solidFill>
                  <a:schemeClr val="tx1"/>
                </a:solidFill>
                <a:effectLst/>
                <a:latin typeface="+mn-lt"/>
                <a:ea typeface="+mn-ea"/>
                <a:cs typeface="+mn-cs"/>
              </a:rPr>
              <a:t> so that your words will be an </a:t>
            </a:r>
            <a:r>
              <a:rPr lang="en-US" sz="1200" b="1" kern="1200" dirty="0">
                <a:solidFill>
                  <a:schemeClr val="tx1"/>
                </a:solidFill>
                <a:effectLst/>
                <a:latin typeface="+mn-lt"/>
                <a:ea typeface="+mn-ea"/>
                <a:cs typeface="+mn-cs"/>
              </a:rPr>
              <a:t>encouragement</a:t>
            </a:r>
            <a:r>
              <a:rPr lang="en-US" sz="1200" kern="1200" dirty="0">
                <a:solidFill>
                  <a:schemeClr val="tx1"/>
                </a:solidFill>
                <a:effectLst/>
                <a:latin typeface="+mn-lt"/>
                <a:ea typeface="+mn-ea"/>
                <a:cs typeface="+mn-cs"/>
              </a:rPr>
              <a:t> to those who hear them.”</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19</a:t>
            </a:fld>
            <a:endParaRPr lang="en-US"/>
          </a:p>
        </p:txBody>
      </p:sp>
    </p:spTree>
    <p:extLst>
      <p:ext uri="{BB962C8B-B14F-4D97-AF65-F5344CB8AC3E}">
        <p14:creationId xmlns:p14="http://schemas.microsoft.com/office/powerpoint/2010/main" val="21337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Don’t use foul or abusive language. Let everything you say be good and helpful,</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that your words will be an encouragement to those who hear them.</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Ephesians 4:29, NLT</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On this </a:t>
            </a:r>
            <a:r>
              <a:rPr lang="en-US" sz="1200" b="1" kern="1200" dirty="0" err="1">
                <a:solidFill>
                  <a:schemeClr val="tx1"/>
                </a:solidFill>
                <a:effectLst/>
                <a:latin typeface="+mn-lt"/>
                <a:ea typeface="+mn-ea"/>
                <a:cs typeface="+mn-cs"/>
              </a:rPr>
              <a:t>enditnow</a:t>
            </a:r>
            <a:r>
              <a:rPr lang="en-US" sz="1200" b="1"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Emphasis Day Sabbath, the Seventh-day Adventist Church comes together globally to raise awareness about abuse and violence in all its forms. We raise our voices bringing to light forms of abuse that dehumanize women, men, boys, girls, and vulnerable senior adults. Why is this </a:t>
            </a:r>
            <a:r>
              <a:rPr lang="en-US" sz="1200" b="1" kern="1200" dirty="0" err="1">
                <a:solidFill>
                  <a:schemeClr val="tx1"/>
                </a:solidFill>
                <a:effectLst/>
                <a:latin typeface="+mn-lt"/>
                <a:ea typeface="+mn-ea"/>
                <a:cs typeface="+mn-cs"/>
              </a:rPr>
              <a:t>enditnow</a:t>
            </a:r>
            <a:r>
              <a:rPr lang="en-US" sz="1200" b="1"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Sabbath effort so important?</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a:t>
            </a:fld>
            <a:endParaRPr lang="en-US"/>
          </a:p>
        </p:txBody>
      </p:sp>
    </p:spTree>
    <p:extLst>
      <p:ext uri="{BB962C8B-B14F-4D97-AF65-F5344CB8AC3E}">
        <p14:creationId xmlns:p14="http://schemas.microsoft.com/office/powerpoint/2010/main" val="239617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New International Version: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not let any </a:t>
            </a:r>
            <a:r>
              <a:rPr lang="en-US" sz="1200" i="1" kern="1200" dirty="0">
                <a:solidFill>
                  <a:schemeClr val="tx1"/>
                </a:solidFill>
                <a:effectLst/>
                <a:latin typeface="+mn-lt"/>
                <a:ea typeface="+mn-ea"/>
                <a:cs typeface="+mn-cs"/>
              </a:rPr>
              <a:t>unwholesome talk</a:t>
            </a:r>
            <a:r>
              <a:rPr lang="en-US" sz="1200" kern="1200" dirty="0">
                <a:solidFill>
                  <a:schemeClr val="tx1"/>
                </a:solidFill>
                <a:effectLst/>
                <a:latin typeface="+mn-lt"/>
                <a:ea typeface="+mn-ea"/>
                <a:cs typeface="+mn-cs"/>
              </a:rPr>
              <a:t> come out of your mouths, but only what is helpful for </a:t>
            </a:r>
            <a:r>
              <a:rPr lang="en-US" sz="1200" b="1" kern="1200" dirty="0">
                <a:solidFill>
                  <a:schemeClr val="tx1"/>
                </a:solidFill>
                <a:effectLst/>
                <a:latin typeface="+mn-lt"/>
                <a:ea typeface="+mn-ea"/>
                <a:cs typeface="+mn-cs"/>
              </a:rPr>
              <a:t>building others up </a:t>
            </a:r>
            <a:r>
              <a:rPr lang="en-US" sz="1200" kern="1200" dirty="0">
                <a:solidFill>
                  <a:schemeClr val="tx1"/>
                </a:solidFill>
                <a:effectLst/>
                <a:latin typeface="+mn-lt"/>
                <a:ea typeface="+mn-ea"/>
                <a:cs typeface="+mn-cs"/>
              </a:rPr>
              <a:t>according to their </a:t>
            </a:r>
            <a:r>
              <a:rPr lang="en-US" sz="1200" b="1" kern="1200" dirty="0">
                <a:solidFill>
                  <a:schemeClr val="tx1"/>
                </a:solidFill>
                <a:effectLst/>
                <a:latin typeface="+mn-lt"/>
                <a:ea typeface="+mn-ea"/>
                <a:cs typeface="+mn-cs"/>
              </a:rPr>
              <a:t>needs</a:t>
            </a:r>
            <a:r>
              <a:rPr lang="en-US" sz="1200" kern="1200" dirty="0">
                <a:solidFill>
                  <a:schemeClr val="tx1"/>
                </a:solidFill>
                <a:effectLst/>
                <a:latin typeface="+mn-lt"/>
                <a:ea typeface="+mn-ea"/>
                <a:cs typeface="+mn-cs"/>
              </a:rPr>
              <a:t>, that it may </a:t>
            </a:r>
            <a:r>
              <a:rPr lang="en-US" sz="1200" b="1" kern="1200" dirty="0">
                <a:solidFill>
                  <a:schemeClr val="tx1"/>
                </a:solidFill>
                <a:effectLst/>
                <a:latin typeface="+mn-lt"/>
                <a:ea typeface="+mn-ea"/>
                <a:cs typeface="+mn-cs"/>
              </a:rPr>
              <a:t>benefit</a:t>
            </a:r>
            <a:r>
              <a:rPr lang="en-US" sz="1200" kern="1200" dirty="0">
                <a:solidFill>
                  <a:schemeClr val="tx1"/>
                </a:solidFill>
                <a:effectLst/>
                <a:latin typeface="+mn-lt"/>
                <a:ea typeface="+mn-ea"/>
                <a:cs typeface="+mn-cs"/>
              </a:rPr>
              <a:t> those who listen.”</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20</a:t>
            </a:fld>
            <a:endParaRPr lang="en-US"/>
          </a:p>
        </p:txBody>
      </p:sp>
    </p:spTree>
    <p:extLst>
      <p:ext uri="{BB962C8B-B14F-4D97-AF65-F5344CB8AC3E}">
        <p14:creationId xmlns:p14="http://schemas.microsoft.com/office/powerpoint/2010/main" val="423431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Message Bible: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“Watch the way you talk. Let nothing </a:t>
            </a:r>
            <a:r>
              <a:rPr lang="en-US" sz="1200" i="1" kern="1200" dirty="0">
                <a:solidFill>
                  <a:schemeClr val="tx1"/>
                </a:solidFill>
                <a:effectLst/>
                <a:latin typeface="+mn-lt"/>
                <a:ea typeface="+mn-ea"/>
                <a:cs typeface="+mn-cs"/>
              </a:rPr>
              <a:t>foul or dirty</a:t>
            </a:r>
            <a:r>
              <a:rPr lang="en-US" sz="1200" kern="1200" dirty="0">
                <a:solidFill>
                  <a:schemeClr val="tx1"/>
                </a:solidFill>
                <a:effectLst/>
                <a:latin typeface="+mn-lt"/>
                <a:ea typeface="+mn-ea"/>
                <a:cs typeface="+mn-cs"/>
              </a:rPr>
              <a:t> come out of your mouth. Say only </a:t>
            </a:r>
            <a:r>
              <a:rPr lang="en-US" sz="1200" b="1" kern="1200" dirty="0">
                <a:solidFill>
                  <a:schemeClr val="tx1"/>
                </a:solidFill>
                <a:effectLst/>
                <a:latin typeface="+mn-lt"/>
                <a:ea typeface="+mn-ea"/>
                <a:cs typeface="+mn-cs"/>
              </a:rPr>
              <a:t>what helps</a:t>
            </a:r>
            <a:r>
              <a:rPr lang="en-US" sz="1200" kern="1200" dirty="0">
                <a:solidFill>
                  <a:schemeClr val="tx1"/>
                </a:solidFill>
                <a:effectLst/>
                <a:latin typeface="+mn-lt"/>
                <a:ea typeface="+mn-ea"/>
                <a:cs typeface="+mn-cs"/>
              </a:rPr>
              <a:t>, each word </a:t>
            </a:r>
            <a:r>
              <a:rPr lang="en-US" sz="1200" b="1" kern="1200" dirty="0">
                <a:solidFill>
                  <a:schemeClr val="tx1"/>
                </a:solidFill>
                <a:effectLst/>
                <a:latin typeface="+mn-lt"/>
                <a:ea typeface="+mn-ea"/>
                <a:cs typeface="+mn-cs"/>
              </a:rPr>
              <a:t>a gift</a:t>
            </a:r>
            <a:r>
              <a:rPr lang="en-US" sz="1200" kern="1200" dirty="0">
                <a:solidFill>
                  <a:schemeClr val="tx1"/>
                </a:solidFill>
                <a:effectLst/>
                <a:latin typeface="+mn-lt"/>
                <a:ea typeface="+mn-ea"/>
                <a:cs typeface="+mn-cs"/>
              </a:rPr>
              <a:t>.”</a:t>
            </a:r>
          </a:p>
          <a:p>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21</a:t>
            </a:fld>
            <a:endParaRPr lang="en-US"/>
          </a:p>
        </p:txBody>
      </p:sp>
    </p:spTree>
    <p:extLst>
      <p:ext uri="{BB962C8B-B14F-4D97-AF65-F5344CB8AC3E}">
        <p14:creationId xmlns:p14="http://schemas.microsoft.com/office/powerpoint/2010/main" val="3595971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New King James Version:</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 no </a:t>
            </a:r>
            <a:r>
              <a:rPr lang="en-US" sz="1200" i="1" kern="1200" dirty="0">
                <a:solidFill>
                  <a:schemeClr val="tx1"/>
                </a:solidFill>
                <a:effectLst/>
                <a:latin typeface="+mn-lt"/>
                <a:ea typeface="+mn-ea"/>
                <a:cs typeface="+mn-cs"/>
              </a:rPr>
              <a:t>corrupt word</a:t>
            </a:r>
            <a:r>
              <a:rPr lang="en-US" sz="1200" kern="1200" dirty="0">
                <a:solidFill>
                  <a:schemeClr val="tx1"/>
                </a:solidFill>
                <a:effectLst/>
                <a:latin typeface="+mn-lt"/>
                <a:ea typeface="+mn-ea"/>
                <a:cs typeface="+mn-cs"/>
              </a:rPr>
              <a:t> proceed out of your mouth, but what is </a:t>
            </a:r>
            <a:r>
              <a:rPr lang="en-US" sz="1200" b="1" kern="1200" dirty="0">
                <a:solidFill>
                  <a:schemeClr val="tx1"/>
                </a:solidFill>
                <a:effectLst/>
                <a:latin typeface="+mn-lt"/>
                <a:ea typeface="+mn-ea"/>
                <a:cs typeface="+mn-cs"/>
              </a:rPr>
              <a:t>good</a:t>
            </a:r>
            <a:r>
              <a:rPr lang="en-US" sz="1200" kern="1200" dirty="0">
                <a:solidFill>
                  <a:schemeClr val="tx1"/>
                </a:solidFill>
                <a:effectLst/>
                <a:latin typeface="+mn-lt"/>
                <a:ea typeface="+mn-ea"/>
                <a:cs typeface="+mn-cs"/>
              </a:rPr>
              <a:t> for necessary edification, that it may </a:t>
            </a:r>
            <a:r>
              <a:rPr lang="en-US" sz="1200" b="1" kern="1200" dirty="0">
                <a:solidFill>
                  <a:schemeClr val="tx1"/>
                </a:solidFill>
                <a:effectLst/>
                <a:latin typeface="+mn-lt"/>
                <a:ea typeface="+mn-ea"/>
                <a:cs typeface="+mn-cs"/>
              </a:rPr>
              <a:t>impart grace</a:t>
            </a:r>
            <a:r>
              <a:rPr lang="en-US" sz="1200" kern="1200" dirty="0">
                <a:solidFill>
                  <a:schemeClr val="tx1"/>
                </a:solidFill>
                <a:effectLst/>
                <a:latin typeface="+mn-lt"/>
                <a:ea typeface="+mn-ea"/>
                <a:cs typeface="+mn-cs"/>
              </a:rPr>
              <a:t> to the hearers.”</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22</a:t>
            </a:fld>
            <a:endParaRPr lang="en-US"/>
          </a:p>
        </p:txBody>
      </p:sp>
    </p:spTree>
    <p:extLst>
      <p:ext uri="{BB962C8B-B14F-4D97-AF65-F5344CB8AC3E}">
        <p14:creationId xmlns:p14="http://schemas.microsoft.com/office/powerpoint/2010/main" val="120263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98475"/>
            <a:ext cx="3546475" cy="1995488"/>
          </a:xfrm>
        </p:spPr>
      </p:sp>
      <p:sp>
        <p:nvSpPr>
          <p:cNvPr id="3" name="Notes Placeholder 2"/>
          <p:cNvSpPr>
            <a:spLocks noGrp="1"/>
          </p:cNvSpPr>
          <p:nvPr>
            <p:ph type="body" idx="1"/>
          </p:nvPr>
        </p:nvSpPr>
        <p:spPr>
          <a:xfrm>
            <a:off x="685799" y="2467841"/>
            <a:ext cx="5746173" cy="3600450"/>
          </a:xfrm>
        </p:spPr>
        <p:txBody>
          <a:bodyPr/>
          <a:lstStyle/>
          <a:p>
            <a:pPr fontAlgn="base"/>
            <a:r>
              <a:rPr lang="en-US" sz="1100" b="1" kern="1200" dirty="0">
                <a:solidFill>
                  <a:schemeClr val="tx1"/>
                </a:solidFill>
                <a:effectLst/>
                <a:latin typeface="+mn-lt"/>
                <a:ea typeface="+mn-ea"/>
                <a:cs typeface="+mn-cs"/>
              </a:rPr>
              <a:t>The Power of Words</a:t>
            </a:r>
            <a:endParaRPr lang="en-US" sz="1100" kern="1200" dirty="0">
              <a:solidFill>
                <a:schemeClr val="tx1"/>
              </a:solidFill>
              <a:effectLst/>
              <a:latin typeface="+mn-lt"/>
              <a:ea typeface="+mn-ea"/>
              <a:cs typeface="+mn-cs"/>
            </a:endParaRPr>
          </a:p>
          <a:p>
            <a:pPr fontAlgn="base"/>
            <a:r>
              <a:rPr lang="en-US" sz="1100" kern="1200" dirty="0">
                <a:solidFill>
                  <a:schemeClr val="tx1"/>
                </a:solidFill>
                <a:effectLst/>
                <a:latin typeface="+mn-lt"/>
                <a:ea typeface="+mn-ea"/>
                <a:cs typeface="+mn-cs"/>
              </a:rPr>
              <a:t>Our words should be a gift to others, they should bring peace, impart grace, and build other people up. They should be spoken with respect, in a wholesome tone, edifying people, especially those we love. </a:t>
            </a:r>
          </a:p>
          <a:p>
            <a:pPr fontAlgn="base"/>
            <a:r>
              <a:rPr lang="en-US" sz="1100" kern="1200" dirty="0">
                <a:solidFill>
                  <a:schemeClr val="tx1"/>
                </a:solidFill>
                <a:effectLst/>
                <a:latin typeface="+mn-lt"/>
                <a:ea typeface="+mn-ea"/>
                <a:cs typeface="+mn-cs"/>
              </a:rPr>
              <a:t>The story of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and his wife Abigail provides a sharp contrast between words that edify and heal and words that disrespect and hurt others. </a:t>
            </a:r>
          </a:p>
          <a:p>
            <a:pPr fontAlgn="base"/>
            <a:endParaRPr lang="en-US" sz="1100" kern="1200" dirty="0">
              <a:solidFill>
                <a:schemeClr val="tx1"/>
              </a:solidFill>
              <a:effectLst/>
              <a:latin typeface="+mn-lt"/>
              <a:ea typeface="+mn-ea"/>
              <a:cs typeface="+mn-cs"/>
            </a:endParaRPr>
          </a:p>
          <a:p>
            <a:pPr fontAlgn="base"/>
            <a:r>
              <a:rPr lang="en-US" sz="1100" b="1" kern="1200" dirty="0">
                <a:solidFill>
                  <a:schemeClr val="tx1"/>
                </a:solidFill>
                <a:effectLst/>
                <a:latin typeface="+mn-lt"/>
                <a:ea typeface="+mn-ea"/>
                <a:cs typeface="+mn-cs"/>
              </a:rPr>
              <a:t>1 Samuel 25:2-38:</a:t>
            </a:r>
            <a:r>
              <a:rPr lang="en-US" sz="1100" kern="1200" dirty="0">
                <a:solidFill>
                  <a:schemeClr val="tx1"/>
                </a:solidFill>
                <a:effectLst/>
                <a:latin typeface="+mn-lt"/>
                <a:ea typeface="+mn-ea"/>
                <a:cs typeface="+mn-cs"/>
              </a:rPr>
              <a:t> </a:t>
            </a:r>
            <a:r>
              <a:rPr lang="en-US" sz="1100" kern="1200" baseline="30000" dirty="0">
                <a:solidFill>
                  <a:schemeClr val="tx1"/>
                </a:solidFill>
                <a:effectLst/>
                <a:latin typeface="+mn-lt"/>
                <a:ea typeface="+mn-ea"/>
                <a:cs typeface="+mn-cs"/>
              </a:rPr>
              <a:t>2</a:t>
            </a:r>
            <a:r>
              <a:rPr lang="en-US" sz="1100" kern="1200" dirty="0">
                <a:solidFill>
                  <a:schemeClr val="tx1"/>
                </a:solidFill>
                <a:effectLst/>
                <a:latin typeface="+mn-lt"/>
                <a:ea typeface="+mn-ea"/>
                <a:cs typeface="+mn-cs"/>
              </a:rPr>
              <a:t>Now there was a man in </a:t>
            </a:r>
            <a:r>
              <a:rPr lang="en-US" sz="1100" kern="1200" dirty="0" err="1">
                <a:solidFill>
                  <a:schemeClr val="tx1"/>
                </a:solidFill>
                <a:effectLst/>
                <a:latin typeface="+mn-lt"/>
                <a:ea typeface="+mn-ea"/>
                <a:cs typeface="+mn-cs"/>
              </a:rPr>
              <a:t>Maon</a:t>
            </a:r>
            <a:r>
              <a:rPr lang="en-US" sz="1100" kern="1200" dirty="0">
                <a:solidFill>
                  <a:schemeClr val="tx1"/>
                </a:solidFill>
                <a:effectLst/>
                <a:latin typeface="+mn-lt"/>
                <a:ea typeface="+mn-ea"/>
                <a:cs typeface="+mn-cs"/>
              </a:rPr>
              <a:t> whose business was in Carmel, and the man was very rich...</a:t>
            </a:r>
            <a:r>
              <a:rPr lang="en-US" sz="1100" kern="1200" baseline="30000" dirty="0">
                <a:solidFill>
                  <a:schemeClr val="tx1"/>
                </a:solidFill>
                <a:effectLst/>
                <a:latin typeface="+mn-lt"/>
                <a:ea typeface="+mn-ea"/>
                <a:cs typeface="+mn-cs"/>
              </a:rPr>
              <a:t>3</a:t>
            </a:r>
            <a:r>
              <a:rPr lang="en-US" sz="1100" kern="1200" dirty="0">
                <a:solidFill>
                  <a:schemeClr val="tx1"/>
                </a:solidFill>
                <a:effectLst/>
                <a:latin typeface="+mn-lt"/>
                <a:ea typeface="+mn-ea"/>
                <a:cs typeface="+mn-cs"/>
              </a:rPr>
              <a:t>The name of the man was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and the name of his wife Abigail. And she was a woman of good understanding and beautiful appearance; but </a:t>
            </a:r>
            <a:r>
              <a:rPr lang="en-US" sz="1100" u="sng" kern="1200" dirty="0">
                <a:solidFill>
                  <a:schemeClr val="tx1"/>
                </a:solidFill>
                <a:effectLst/>
                <a:latin typeface="+mn-lt"/>
                <a:ea typeface="+mn-ea"/>
                <a:cs typeface="+mn-cs"/>
              </a:rPr>
              <a:t>the man was harsh and evil in his doings</a:t>
            </a:r>
            <a:r>
              <a:rPr lang="en-US" sz="1100" kern="1200" dirty="0">
                <a:solidFill>
                  <a:schemeClr val="tx1"/>
                </a:solidFill>
                <a:effectLst/>
                <a:latin typeface="+mn-lt"/>
                <a:ea typeface="+mn-ea"/>
                <a:cs typeface="+mn-cs"/>
              </a:rPr>
              <a:t> (1 Samuel 25:2, 3, NJKV). </a:t>
            </a:r>
          </a:p>
          <a:p>
            <a:pPr fontAlgn="base"/>
            <a:endParaRPr lang="en-US" sz="1100" kern="1200" dirty="0">
              <a:solidFill>
                <a:schemeClr val="tx1"/>
              </a:solidFill>
              <a:effectLst/>
              <a:latin typeface="+mn-lt"/>
              <a:ea typeface="+mn-ea"/>
              <a:cs typeface="+mn-cs"/>
            </a:endParaRPr>
          </a:p>
          <a:p>
            <a:pPr fontAlgn="base"/>
            <a:r>
              <a:rPr lang="en-US" sz="1100" i="1" kern="1200" dirty="0">
                <a:solidFill>
                  <a:schemeClr val="tx1"/>
                </a:solidFill>
                <a:effectLst/>
                <a:latin typeface="+mn-lt"/>
                <a:ea typeface="+mn-ea"/>
                <a:cs typeface="+mn-cs"/>
              </a:rPr>
              <a:t>[Read the full passage of Bible verses and recount the story of </a:t>
            </a:r>
            <a:r>
              <a:rPr lang="en-US" sz="1100" i="1" kern="1200" dirty="0" err="1">
                <a:solidFill>
                  <a:schemeClr val="tx1"/>
                </a:solidFill>
                <a:effectLst/>
                <a:latin typeface="+mn-lt"/>
                <a:ea typeface="+mn-ea"/>
                <a:cs typeface="+mn-cs"/>
              </a:rPr>
              <a:t>Nabal’s</a:t>
            </a:r>
            <a:r>
              <a:rPr lang="en-US" sz="1100" i="1" kern="1200" dirty="0">
                <a:solidFill>
                  <a:schemeClr val="tx1"/>
                </a:solidFill>
                <a:effectLst/>
                <a:latin typeface="+mn-lt"/>
                <a:ea typeface="+mn-ea"/>
                <a:cs typeface="+mn-cs"/>
              </a:rPr>
              <a:t> words to David as well as Abigail’s response to David.]</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Bible describes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as foolish, harsh and evil in his ways. As with many who abuse words and regret them later,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is </a:t>
            </a:r>
            <a:r>
              <a:rPr lang="en-US" sz="1100" b="1" kern="1200" dirty="0">
                <a:solidFill>
                  <a:schemeClr val="tx1"/>
                </a:solidFill>
                <a:effectLst/>
                <a:latin typeface="+mn-lt"/>
                <a:ea typeface="+mn-ea"/>
                <a:cs typeface="+mn-cs"/>
              </a:rPr>
              <a:t>intoxicated</a:t>
            </a:r>
            <a:r>
              <a:rPr lang="en-US" sz="1100" kern="1200" dirty="0">
                <a:solidFill>
                  <a:schemeClr val="tx1"/>
                </a:solidFill>
                <a:effectLst/>
                <a:latin typeface="+mn-lt"/>
                <a:ea typeface="+mn-ea"/>
                <a:cs typeface="+mn-cs"/>
              </a:rPr>
              <a:t> with alcohol. </a:t>
            </a:r>
          </a:p>
          <a:p>
            <a:r>
              <a:rPr lang="en-US" sz="1100" kern="1200" dirty="0">
                <a:solidFill>
                  <a:schemeClr val="tx1"/>
                </a:solidFill>
                <a:effectLst/>
                <a:latin typeface="+mn-lt"/>
                <a:ea typeface="+mn-ea"/>
                <a:cs typeface="+mn-cs"/>
              </a:rPr>
              <a:t>David and his men have assisted </a:t>
            </a:r>
            <a:r>
              <a:rPr lang="en-US" sz="1100" kern="1200" dirty="0" err="1">
                <a:solidFill>
                  <a:schemeClr val="tx1"/>
                </a:solidFill>
                <a:effectLst/>
                <a:latin typeface="+mn-lt"/>
                <a:ea typeface="+mn-ea"/>
                <a:cs typeface="+mn-cs"/>
              </a:rPr>
              <a:t>Nabal’s</a:t>
            </a:r>
            <a:r>
              <a:rPr lang="en-US" sz="1100" kern="1200" dirty="0">
                <a:solidFill>
                  <a:schemeClr val="tx1"/>
                </a:solidFill>
                <a:effectLst/>
                <a:latin typeface="+mn-lt"/>
                <a:ea typeface="+mn-ea"/>
                <a:cs typeface="+mn-cs"/>
              </a:rPr>
              <a:t> workers, protecting his sheep at night. David feels they rightfully deserve to be included in the feast of </a:t>
            </a:r>
            <a:r>
              <a:rPr lang="en-US" sz="1100" kern="1200" dirty="0" err="1">
                <a:solidFill>
                  <a:schemeClr val="tx1"/>
                </a:solidFill>
                <a:effectLst/>
                <a:latin typeface="+mn-lt"/>
                <a:ea typeface="+mn-ea"/>
                <a:cs typeface="+mn-cs"/>
              </a:rPr>
              <a:t>sheepshearing</a:t>
            </a:r>
            <a:r>
              <a:rPr lang="en-US" sz="1100" kern="1200" dirty="0">
                <a:solidFill>
                  <a:schemeClr val="tx1"/>
                </a:solidFill>
                <a:effectLst/>
                <a:latin typeface="+mn-lt"/>
                <a:ea typeface="+mn-ea"/>
                <a:cs typeface="+mn-cs"/>
              </a:rPr>
              <a:t> with the other shepherds. In response to David’s polite request,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(whose name means “foolish one”) uses words of </a:t>
            </a:r>
            <a:r>
              <a:rPr lang="en-US" sz="1100" b="1" kern="1200" dirty="0">
                <a:solidFill>
                  <a:schemeClr val="tx1"/>
                </a:solidFill>
                <a:effectLst/>
                <a:latin typeface="+mn-lt"/>
                <a:ea typeface="+mn-ea"/>
                <a:cs typeface="+mn-cs"/>
              </a:rPr>
              <a:t>disrespect</a:t>
            </a:r>
            <a:r>
              <a:rPr lang="en-US" sz="1100" kern="1200" dirty="0">
                <a:solidFill>
                  <a:schemeClr val="tx1"/>
                </a:solidFill>
                <a:effectLst/>
                <a:latin typeface="+mn-lt"/>
                <a:ea typeface="+mn-ea"/>
                <a:cs typeface="+mn-cs"/>
              </a:rPr>
              <a:t> toward David. “Who is David, and who is the son of Jesse?” (v. 10). This is an insult with the purpose to make someone feel </a:t>
            </a:r>
            <a:r>
              <a:rPr lang="en-US" sz="1100" b="1" kern="1200" dirty="0">
                <a:solidFill>
                  <a:schemeClr val="tx1"/>
                </a:solidFill>
                <a:effectLst/>
                <a:latin typeface="+mn-lt"/>
                <a:ea typeface="+mn-ea"/>
                <a:cs typeface="+mn-cs"/>
              </a:rPr>
              <a:t>invisible</a:t>
            </a:r>
            <a:r>
              <a:rPr lang="en-US" sz="1100" kern="1200" dirty="0">
                <a:solidFill>
                  <a:schemeClr val="tx1"/>
                </a:solidFill>
                <a:effectLst/>
                <a:latin typeface="+mn-lt"/>
                <a:ea typeface="+mn-ea"/>
                <a:cs typeface="+mn-cs"/>
              </a:rPr>
              <a:t>. In addition,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asserts that David is </a:t>
            </a:r>
            <a:r>
              <a:rPr lang="en-US" sz="1100" b="1" kern="1200" dirty="0">
                <a:solidFill>
                  <a:schemeClr val="tx1"/>
                </a:solidFill>
                <a:effectLst/>
                <a:latin typeface="+mn-lt"/>
                <a:ea typeface="+mn-ea"/>
                <a:cs typeface="+mn-cs"/>
              </a:rPr>
              <a:t>insignificant</a:t>
            </a:r>
            <a:r>
              <a:rPr lang="en-US" sz="1100" kern="1200" dirty="0">
                <a:solidFill>
                  <a:schemeClr val="tx1"/>
                </a:solidFill>
                <a:effectLst/>
                <a:latin typeface="+mn-lt"/>
                <a:ea typeface="+mn-ea"/>
                <a:cs typeface="+mn-cs"/>
              </a:rPr>
              <a:t> when he dismissively alludes to the anointed future king as a runaway slave.</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When it is discovered that the angry David and 400 men are marching toward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a servant brings the frightening news to Abigail. He reports that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a:t>
            </a:r>
            <a:r>
              <a:rPr lang="en-US" sz="1100" b="1" kern="1200" dirty="0">
                <a:solidFill>
                  <a:schemeClr val="tx1"/>
                </a:solidFill>
                <a:effectLst/>
                <a:latin typeface="+mn-lt"/>
                <a:ea typeface="+mn-ea"/>
                <a:cs typeface="+mn-cs"/>
              </a:rPr>
              <a:t>insulted</a:t>
            </a:r>
            <a:r>
              <a:rPr lang="en-US" sz="1100" kern="1200" dirty="0">
                <a:solidFill>
                  <a:schemeClr val="tx1"/>
                </a:solidFill>
                <a:effectLst/>
                <a:latin typeface="+mn-lt"/>
                <a:ea typeface="+mn-ea"/>
                <a:cs typeface="+mn-cs"/>
              </a:rPr>
              <a:t> David. Apparently,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is </a:t>
            </a:r>
            <a:r>
              <a:rPr lang="en-US" sz="1100" b="1" kern="1200" dirty="0">
                <a:solidFill>
                  <a:schemeClr val="tx1"/>
                </a:solidFill>
                <a:effectLst/>
                <a:latin typeface="+mn-lt"/>
                <a:ea typeface="+mn-ea"/>
                <a:cs typeface="+mn-cs"/>
              </a:rPr>
              <a:t>verbally abusive</a:t>
            </a:r>
            <a:r>
              <a:rPr lang="en-US" sz="1100" kern="1200" dirty="0">
                <a:solidFill>
                  <a:schemeClr val="tx1"/>
                </a:solidFill>
                <a:effectLst/>
                <a:latin typeface="+mn-lt"/>
                <a:ea typeface="+mn-ea"/>
                <a:cs typeface="+mn-cs"/>
              </a:rPr>
              <a:t> to his own servants because the servant calls him a scoundrel and mentions </a:t>
            </a:r>
            <a:r>
              <a:rPr lang="en-US" sz="1100" b="1" kern="1200" dirty="0">
                <a:solidFill>
                  <a:schemeClr val="tx1"/>
                </a:solidFill>
                <a:effectLst/>
                <a:latin typeface="+mn-lt"/>
                <a:ea typeface="+mn-ea"/>
                <a:cs typeface="+mn-cs"/>
              </a:rPr>
              <a:t>no one can talk to him</a:t>
            </a:r>
            <a:r>
              <a:rPr lang="en-US" sz="1100" kern="1200" dirty="0">
                <a:solidFill>
                  <a:schemeClr val="tx1"/>
                </a:solidFill>
                <a:effectLst/>
                <a:latin typeface="+mn-lt"/>
                <a:ea typeface="+mn-ea"/>
                <a:cs typeface="+mn-cs"/>
              </a:rPr>
              <a:t>. It seems not at all unusual for the servants to interact with this woman of good understanding—the kind and wise Abigail. The servant gives her the respect of the true power and authority of their household and business and begs her to do something.</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Abigail immediately decides her course of action without consulting her husband. Perhaps she wants to avoid a verbal war. It is highly likely that </a:t>
            </a:r>
            <a:r>
              <a:rPr lang="en-US" sz="1100" kern="1200" dirty="0" err="1">
                <a:solidFill>
                  <a:schemeClr val="tx1"/>
                </a:solidFill>
                <a:effectLst/>
                <a:latin typeface="+mn-lt"/>
                <a:ea typeface="+mn-ea"/>
                <a:cs typeface="+mn-cs"/>
              </a:rPr>
              <a:t>Nabal</a:t>
            </a:r>
            <a:r>
              <a:rPr lang="en-US" sz="1100" kern="1200" dirty="0">
                <a:solidFill>
                  <a:schemeClr val="tx1"/>
                </a:solidFill>
                <a:effectLst/>
                <a:latin typeface="+mn-lt"/>
                <a:ea typeface="+mn-ea"/>
                <a:cs typeface="+mn-cs"/>
              </a:rPr>
              <a:t> is </a:t>
            </a:r>
            <a:r>
              <a:rPr lang="en-US" sz="1100" b="1" kern="1200" dirty="0">
                <a:solidFill>
                  <a:schemeClr val="tx1"/>
                </a:solidFill>
                <a:effectLst/>
                <a:latin typeface="+mn-lt"/>
                <a:ea typeface="+mn-ea"/>
                <a:cs typeface="+mn-cs"/>
              </a:rPr>
              <a:t>emotionally abusive</a:t>
            </a:r>
            <a:r>
              <a:rPr lang="en-US" sz="1100" kern="1200" dirty="0">
                <a:solidFill>
                  <a:schemeClr val="tx1"/>
                </a:solidFill>
                <a:effectLst/>
                <a:latin typeface="+mn-lt"/>
                <a:ea typeface="+mn-ea"/>
                <a:cs typeface="+mn-cs"/>
              </a:rPr>
              <a:t> not only with the servants, but also with his wife and others in the household; they seem to be adept at avoiding the risk of abuse by making decisions and implementing actions without involving him. Later Abigail </a:t>
            </a:r>
            <a:r>
              <a:rPr lang="en-US" sz="1100" b="1" kern="1200" dirty="0">
                <a:solidFill>
                  <a:schemeClr val="tx1"/>
                </a:solidFill>
                <a:effectLst/>
                <a:latin typeface="+mn-lt"/>
                <a:ea typeface="+mn-ea"/>
                <a:cs typeface="+mn-cs"/>
              </a:rPr>
              <a:t>takes the blame</a:t>
            </a:r>
            <a:r>
              <a:rPr lang="en-US" sz="1100" kern="1200" dirty="0">
                <a:solidFill>
                  <a:schemeClr val="tx1"/>
                </a:solidFill>
                <a:effectLst/>
                <a:latin typeface="+mn-lt"/>
                <a:ea typeface="+mn-ea"/>
                <a:cs typeface="+mn-cs"/>
              </a:rPr>
              <a:t> on herself and </a:t>
            </a:r>
            <a:r>
              <a:rPr lang="en-US" sz="1100" b="1" kern="1200" dirty="0">
                <a:solidFill>
                  <a:schemeClr val="tx1"/>
                </a:solidFill>
                <a:effectLst/>
                <a:latin typeface="+mn-lt"/>
                <a:ea typeface="+mn-ea"/>
                <a:cs typeface="+mn-cs"/>
              </a:rPr>
              <a:t>apologizes profusely</a:t>
            </a:r>
            <a:r>
              <a:rPr lang="en-US" sz="1100" kern="1200" dirty="0">
                <a:solidFill>
                  <a:schemeClr val="tx1"/>
                </a:solidFill>
                <a:effectLst/>
                <a:latin typeface="+mn-lt"/>
                <a:ea typeface="+mn-ea"/>
                <a:cs typeface="+mn-cs"/>
              </a:rPr>
              <a:t> to David for her husband’s foolishness, perhaps indicating she normally must do so </a:t>
            </a:r>
            <a:r>
              <a:rPr lang="en-US" sz="1100" b="1" kern="1200" dirty="0">
                <a:solidFill>
                  <a:schemeClr val="tx1"/>
                </a:solidFill>
                <a:effectLst/>
                <a:latin typeface="+mn-lt"/>
                <a:ea typeface="+mn-ea"/>
                <a:cs typeface="+mn-cs"/>
              </a:rPr>
              <a:t>to smooth people’s ruffled feelings</a:t>
            </a:r>
            <a:r>
              <a:rPr lang="en-US" sz="1100" kern="1200" dirty="0">
                <a:solidFill>
                  <a:schemeClr val="tx1"/>
                </a:solidFill>
                <a:effectLst/>
                <a:latin typeface="+mn-lt"/>
                <a:ea typeface="+mn-ea"/>
                <a:cs typeface="+mn-cs"/>
              </a:rPr>
              <a:t> following his harsh </a:t>
            </a:r>
            <a:r>
              <a:rPr lang="en-US" sz="1100" b="1" kern="1200" dirty="0">
                <a:solidFill>
                  <a:schemeClr val="tx1"/>
                </a:solidFill>
                <a:effectLst/>
                <a:latin typeface="+mn-lt"/>
                <a:ea typeface="+mn-ea"/>
                <a:cs typeface="+mn-cs"/>
              </a:rPr>
              <a:t>outbursts</a:t>
            </a:r>
            <a:r>
              <a:rPr lang="en-US" sz="1100" kern="1200" dirty="0">
                <a:solidFill>
                  <a:schemeClr val="tx1"/>
                </a:solidFill>
                <a:effectLst/>
                <a:latin typeface="+mn-lt"/>
                <a:ea typeface="+mn-ea"/>
                <a:cs typeface="+mn-cs"/>
              </a:rPr>
              <a:t>.</a:t>
            </a: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23</a:t>
            </a:fld>
            <a:endParaRPr lang="en-US"/>
          </a:p>
        </p:txBody>
      </p:sp>
    </p:spTree>
    <p:extLst>
      <p:ext uri="{BB962C8B-B14F-4D97-AF65-F5344CB8AC3E}">
        <p14:creationId xmlns:p14="http://schemas.microsoft.com/office/powerpoint/2010/main" val="413631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Power of Abigail’s Words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Filled with the Spirit of God, Abigail meets David with words of kindness and “gifts” of food. Her most precious gift is not the food, but her wise words of counsel. Her words bring peace, impart grace, encourage and edify the hearer, and fit the need. David himself acknowledges this (v. 33). The pen of inspiration confirms this.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Ellen G. White writes in </a:t>
            </a:r>
            <a:r>
              <a:rPr lang="en-US" sz="1200" i="1" kern="1200" dirty="0">
                <a:solidFill>
                  <a:schemeClr val="tx1"/>
                </a:solidFill>
                <a:effectLst/>
                <a:latin typeface="+mn-lt"/>
                <a:ea typeface="+mn-ea"/>
                <a:cs typeface="+mn-cs"/>
              </a:rPr>
              <a:t>Patriarchs and Prophets: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Abigail’s words “could have come only from the lips of one who had partaken of the wisdom from above. The piety of Abigail, like the fragrance of a flower, breathed out all unconsciously in face and word and action. The Spirit of the Son of God was abiding in her soul. Her speech, seasoned with grace, and full of kindness and peace, shed a heavenly influence. Better impulses came to David, and he trembled as he thought what might have been the consequences of his rash purpose…. David’s passion died away under the power of her influence and reasoning.” Abigail soothed the irritated feelings of the man anointed to become king “by words of calm and well-directed wisdom.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Ellen G. White, </a:t>
            </a:r>
            <a:r>
              <a:rPr lang="en-US" sz="1200" i="1" kern="1200" dirty="0">
                <a:solidFill>
                  <a:schemeClr val="tx1"/>
                </a:solidFill>
                <a:effectLst/>
                <a:latin typeface="+mn-lt"/>
                <a:ea typeface="+mn-ea"/>
                <a:cs typeface="+mn-cs"/>
              </a:rPr>
              <a:t>Patriarchs and Prophets</a:t>
            </a:r>
            <a:r>
              <a:rPr lang="en-US" sz="1200" kern="1200" dirty="0">
                <a:solidFill>
                  <a:schemeClr val="tx1"/>
                </a:solidFill>
                <a:effectLst/>
                <a:latin typeface="+mn-lt"/>
                <a:ea typeface="+mn-ea"/>
                <a:cs typeface="+mn-cs"/>
              </a:rPr>
              <a:t>, p. 667. Retrieved online March 2, 2018 </a:t>
            </a:r>
            <a:r>
              <a:rPr lang="en-US" sz="1200" u="sng" kern="1200" dirty="0">
                <a:solidFill>
                  <a:schemeClr val="tx1"/>
                </a:solidFill>
                <a:effectLst/>
                <a:latin typeface="+mn-lt"/>
                <a:ea typeface="+mn-ea"/>
                <a:cs typeface="+mn-cs"/>
                <a:hlinkClick r:id="rId3"/>
              </a:rPr>
              <a:t>http://www.whiteestate.org/books/pp/pp65.html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24</a:t>
            </a:fld>
            <a:endParaRPr lang="en-US"/>
          </a:p>
        </p:txBody>
      </p:sp>
    </p:spTree>
    <p:extLst>
      <p:ext uri="{BB962C8B-B14F-4D97-AF65-F5344CB8AC3E}">
        <p14:creationId xmlns:p14="http://schemas.microsoft.com/office/powerpoint/2010/main" val="414480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The Power of Tender Words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Ellen G. White writes in </a:t>
            </a:r>
            <a:r>
              <a:rPr lang="en-US" sz="1200" i="1" kern="1200" dirty="0">
                <a:solidFill>
                  <a:schemeClr val="tx1"/>
                </a:solidFill>
                <a:effectLst/>
                <a:latin typeface="+mn-lt"/>
                <a:ea typeface="+mn-ea"/>
                <a:cs typeface="+mn-cs"/>
              </a:rPr>
              <a:t>Signs of the Times</a:t>
            </a:r>
            <a:r>
              <a:rPr lang="en-US" sz="1200" kern="1200" dirty="0">
                <a:solidFill>
                  <a:schemeClr val="tx1"/>
                </a:solidFill>
                <a:effectLst/>
                <a:latin typeface="+mn-lt"/>
                <a:ea typeface="+mn-ea"/>
                <a:cs typeface="+mn-cs"/>
              </a:rPr>
              <a:t>:</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In many families there is a great lack in expressing affection one for another. While there is no need of sentimentalism, there is need of expressing love and </a:t>
            </a:r>
            <a:r>
              <a:rPr lang="en-US" sz="1200" b="1" kern="1200" dirty="0">
                <a:solidFill>
                  <a:schemeClr val="tx1"/>
                </a:solidFill>
                <a:effectLst/>
                <a:latin typeface="+mn-lt"/>
                <a:ea typeface="+mn-ea"/>
                <a:cs typeface="+mn-cs"/>
              </a:rPr>
              <a:t>tenderness</a:t>
            </a:r>
            <a:r>
              <a:rPr lang="en-US" sz="1200" kern="1200" dirty="0">
                <a:solidFill>
                  <a:schemeClr val="tx1"/>
                </a:solidFill>
                <a:effectLst/>
                <a:latin typeface="+mn-lt"/>
                <a:ea typeface="+mn-ea"/>
                <a:cs typeface="+mn-cs"/>
              </a:rPr>
              <a:t> in a chaste, pure, dignified way. Many absolutely cultivate hardness of heart and in word and action reveal the satanic side of the character. </a:t>
            </a:r>
            <a:r>
              <a:rPr lang="en-US" sz="1200" b="1" kern="1200" dirty="0">
                <a:solidFill>
                  <a:schemeClr val="tx1"/>
                </a:solidFill>
                <a:effectLst/>
                <a:latin typeface="+mn-lt"/>
                <a:ea typeface="+mn-ea"/>
                <a:cs typeface="+mn-cs"/>
              </a:rPr>
              <a:t>Tender affection</a:t>
            </a:r>
            <a:r>
              <a:rPr lang="en-US" sz="1200" kern="1200" dirty="0">
                <a:solidFill>
                  <a:schemeClr val="tx1"/>
                </a:solidFill>
                <a:effectLst/>
                <a:latin typeface="+mn-lt"/>
                <a:ea typeface="+mn-ea"/>
                <a:cs typeface="+mn-cs"/>
              </a:rPr>
              <a:t> should ever be cherished between…</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25</a:t>
            </a:fld>
            <a:endParaRPr lang="en-US"/>
          </a:p>
        </p:txBody>
      </p:sp>
    </p:spTree>
    <p:extLst>
      <p:ext uri="{BB962C8B-B14F-4D97-AF65-F5344CB8AC3E}">
        <p14:creationId xmlns:p14="http://schemas.microsoft.com/office/powerpoint/2010/main" val="1747272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…husband and wife, parents and children, brothers and sisters. Every hasty word should be checked, and there should not be even the appearance of the lack of love one for another. It is the duty of everyone in the family to be pleasant, to speak </a:t>
            </a:r>
            <a:r>
              <a:rPr lang="en-US" sz="1200" b="1" kern="1200" dirty="0">
                <a:solidFill>
                  <a:schemeClr val="tx1"/>
                </a:solidFill>
                <a:effectLst/>
                <a:latin typeface="+mn-lt"/>
                <a:ea typeface="+mn-ea"/>
                <a:cs typeface="+mn-cs"/>
              </a:rPr>
              <a:t>kindly</a:t>
            </a:r>
            <a:r>
              <a:rPr lang="en-US" sz="1200" kern="1200" dirty="0">
                <a:solidFill>
                  <a:schemeClr val="tx1"/>
                </a:solidFill>
                <a:effectLst/>
                <a:latin typeface="+mn-lt"/>
                <a:ea typeface="+mn-ea"/>
                <a:cs typeface="+mn-cs"/>
              </a:rPr>
              <a:t>.</a:t>
            </a: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EGW. The Signs of the Times, AH 198.2 </a:t>
            </a:r>
            <a:r>
              <a:rPr lang="en-US" sz="1200" u="sng" kern="1200" dirty="0">
                <a:solidFill>
                  <a:schemeClr val="tx1"/>
                </a:solidFill>
                <a:effectLst/>
                <a:latin typeface="+mn-lt"/>
                <a:ea typeface="+mn-ea"/>
                <a:cs typeface="+mn-cs"/>
                <a:hlinkClick r:id="rId3"/>
              </a:rPr>
              <a:t>https://m.egwwritings.org/en/book/128.877#896</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26</a:t>
            </a:fld>
            <a:endParaRPr lang="en-US"/>
          </a:p>
        </p:txBody>
      </p:sp>
    </p:spTree>
    <p:extLst>
      <p:ext uri="{BB962C8B-B14F-4D97-AF65-F5344CB8AC3E}">
        <p14:creationId xmlns:p14="http://schemas.microsoft.com/office/powerpoint/2010/main" val="575107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The Power of Respectful Words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Ellen G. White writes in </a:t>
            </a:r>
            <a:r>
              <a:rPr lang="en-US" sz="1200" i="1" kern="1200" dirty="0">
                <a:solidFill>
                  <a:schemeClr val="tx1"/>
                </a:solidFill>
                <a:effectLst/>
                <a:latin typeface="+mn-lt"/>
                <a:ea typeface="+mn-ea"/>
                <a:cs typeface="+mn-cs"/>
              </a:rPr>
              <a:t>Adventist Home</a:t>
            </a:r>
            <a:r>
              <a:rPr lang="en-US" sz="1200" kern="1200" dirty="0">
                <a:solidFill>
                  <a:schemeClr val="tx1"/>
                </a:solidFill>
                <a:effectLst/>
                <a:latin typeface="+mn-lt"/>
                <a:ea typeface="+mn-ea"/>
                <a:cs typeface="+mn-cs"/>
              </a:rPr>
              <a:t>: </a:t>
            </a: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Neither husband nor wife is to make a plea for </a:t>
            </a:r>
            <a:r>
              <a:rPr lang="en-US" sz="1200" b="1" kern="1200" dirty="0" err="1">
                <a:solidFill>
                  <a:schemeClr val="tx1"/>
                </a:solidFill>
                <a:effectLst/>
                <a:latin typeface="+mn-lt"/>
                <a:ea typeface="+mn-ea"/>
                <a:cs typeface="+mn-cs"/>
              </a:rPr>
              <a:t>rulership</a:t>
            </a:r>
            <a:r>
              <a:rPr lang="en-US" sz="1200" kern="1200" dirty="0">
                <a:solidFill>
                  <a:schemeClr val="tx1"/>
                </a:solidFill>
                <a:effectLst/>
                <a:latin typeface="+mn-lt"/>
                <a:ea typeface="+mn-ea"/>
                <a:cs typeface="+mn-cs"/>
              </a:rPr>
              <a:t>. The Lord has laid down the principle that is to guide in this matter. The husband is to cherish his wife as Christ cherishes the church. And the wife is to </a:t>
            </a:r>
            <a:r>
              <a:rPr lang="en-US" sz="1200" b="1" kern="1200" dirty="0">
                <a:solidFill>
                  <a:schemeClr val="tx1"/>
                </a:solidFill>
                <a:effectLst/>
                <a:latin typeface="+mn-lt"/>
                <a:ea typeface="+mn-ea"/>
                <a:cs typeface="+mn-cs"/>
              </a:rPr>
              <a:t>respect</a:t>
            </a:r>
            <a:r>
              <a:rPr lang="en-US" sz="1200" kern="1200" dirty="0">
                <a:solidFill>
                  <a:schemeClr val="tx1"/>
                </a:solidFill>
                <a:effectLst/>
                <a:latin typeface="+mn-lt"/>
                <a:ea typeface="+mn-ea"/>
                <a:cs typeface="+mn-cs"/>
              </a:rPr>
              <a:t> and love her husband. Both are to cultivate the spirit of kindness, being determined never to grieve or injure the other.... </a:t>
            </a:r>
            <a:r>
              <a:rPr lang="en-US" sz="1200" b="1" kern="1200" dirty="0">
                <a:solidFill>
                  <a:schemeClr val="tx1"/>
                </a:solidFill>
                <a:effectLst/>
                <a:latin typeface="+mn-lt"/>
                <a:ea typeface="+mn-ea"/>
                <a:cs typeface="+mn-cs"/>
              </a:rPr>
              <a:t>Do not try to compel each other</a:t>
            </a:r>
            <a:r>
              <a:rPr lang="en-US" sz="1200" kern="1200" dirty="0">
                <a:solidFill>
                  <a:schemeClr val="tx1"/>
                </a:solidFill>
                <a:effectLst/>
                <a:latin typeface="+mn-lt"/>
                <a:ea typeface="+mn-ea"/>
                <a:cs typeface="+mn-cs"/>
              </a:rPr>
              <a:t> to do as you wish. </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27</a:t>
            </a:fld>
            <a:endParaRPr lang="en-US"/>
          </a:p>
        </p:txBody>
      </p:sp>
    </p:spTree>
    <p:extLst>
      <p:ext uri="{BB962C8B-B14F-4D97-AF65-F5344CB8AC3E}">
        <p14:creationId xmlns:p14="http://schemas.microsoft.com/office/powerpoint/2010/main" val="1933048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You cannot do this and retain each other's love. Manifestations of self-will destroy the peace and happiness of the home. Let not your married life be one of contention. If you do, you will both be unhappy. </a:t>
            </a:r>
            <a:r>
              <a:rPr lang="en-US" sz="1200" b="1" kern="1200" dirty="0">
                <a:solidFill>
                  <a:schemeClr val="tx1"/>
                </a:solidFill>
                <a:effectLst/>
                <a:latin typeface="+mn-lt"/>
                <a:ea typeface="+mn-ea"/>
                <a:cs typeface="+mn-cs"/>
              </a:rPr>
              <a:t>Be kind in speech and gentle</a:t>
            </a:r>
            <a:r>
              <a:rPr lang="en-US" sz="1200" kern="1200" dirty="0">
                <a:solidFill>
                  <a:schemeClr val="tx1"/>
                </a:solidFill>
                <a:effectLst/>
                <a:latin typeface="+mn-lt"/>
                <a:ea typeface="+mn-ea"/>
                <a:cs typeface="+mn-cs"/>
              </a:rPr>
              <a:t> in action, </a:t>
            </a:r>
            <a:r>
              <a:rPr lang="en-US" sz="1200" b="1" kern="1200" dirty="0">
                <a:solidFill>
                  <a:schemeClr val="tx1"/>
                </a:solidFill>
                <a:effectLst/>
                <a:latin typeface="+mn-lt"/>
                <a:ea typeface="+mn-ea"/>
                <a:cs typeface="+mn-cs"/>
              </a:rPr>
              <a:t>giving up your own wishes</a:t>
            </a:r>
            <a:r>
              <a:rPr lang="en-US" sz="1200" kern="1200" dirty="0">
                <a:solidFill>
                  <a:schemeClr val="tx1"/>
                </a:solidFill>
                <a:effectLst/>
                <a:latin typeface="+mn-lt"/>
                <a:ea typeface="+mn-ea"/>
                <a:cs typeface="+mn-cs"/>
              </a:rPr>
              <a:t>. Watch well your words, for they have a powerful influence for good or for ill. Allow </a:t>
            </a:r>
            <a:r>
              <a:rPr lang="en-US" sz="1200" b="1" kern="1200" dirty="0">
                <a:solidFill>
                  <a:schemeClr val="tx1"/>
                </a:solidFill>
                <a:effectLst/>
                <a:latin typeface="+mn-lt"/>
                <a:ea typeface="+mn-ea"/>
                <a:cs typeface="+mn-cs"/>
              </a:rPr>
              <a:t>no sharpness</a:t>
            </a:r>
            <a:r>
              <a:rPr lang="en-US" sz="1200" kern="1200" dirty="0">
                <a:solidFill>
                  <a:schemeClr val="tx1"/>
                </a:solidFill>
                <a:effectLst/>
                <a:latin typeface="+mn-lt"/>
                <a:ea typeface="+mn-ea"/>
                <a:cs typeface="+mn-cs"/>
              </a:rPr>
              <a:t> to come in.</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That is our duty. To have a home that is a little Heaven and where God and the angels can abide in. </a:t>
            </a:r>
            <a:r>
              <a:rPr lang="en-US" sz="1200" u="sng" kern="1200" dirty="0">
                <a:solidFill>
                  <a:schemeClr val="tx1"/>
                </a:solidFill>
                <a:effectLst/>
                <a:latin typeface="+mn-lt"/>
                <a:ea typeface="+mn-ea"/>
                <a:cs typeface="+mn-cs"/>
              </a:rPr>
              <a:t>But here is the good news!</a:t>
            </a:r>
            <a:r>
              <a:rPr lang="en-US" sz="1200" kern="1200" dirty="0">
                <a:solidFill>
                  <a:schemeClr val="tx1"/>
                </a:solidFill>
                <a:effectLst/>
                <a:latin typeface="+mn-lt"/>
                <a:ea typeface="+mn-ea"/>
                <a:cs typeface="+mn-cs"/>
              </a:rPr>
              <a:t> Even when the relationship has not been healthy, and emotionally abusive patterns exists there is hope!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Ibid. Adventist Home, AH 106.4 </a:t>
            </a:r>
            <a:r>
              <a:rPr lang="en-US" sz="1200" u="sng" kern="1200" dirty="0">
                <a:solidFill>
                  <a:schemeClr val="tx1"/>
                </a:solidFill>
                <a:effectLst/>
                <a:latin typeface="+mn-lt"/>
                <a:ea typeface="+mn-ea"/>
                <a:cs typeface="+mn-cs"/>
                <a:hlinkClick r:id="rId3"/>
              </a:rPr>
              <a:t>https://m.egwwritings.org/en/book/128.459</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28</a:t>
            </a:fld>
            <a:endParaRPr lang="en-US"/>
          </a:p>
        </p:txBody>
      </p:sp>
    </p:spTree>
    <p:extLst>
      <p:ext uri="{BB962C8B-B14F-4D97-AF65-F5344CB8AC3E}">
        <p14:creationId xmlns:p14="http://schemas.microsoft.com/office/powerpoint/2010/main" val="356861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The Power of Surrendered and United words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Ellen G. White writes in </a:t>
            </a:r>
            <a:r>
              <a:rPr lang="en-US" sz="1200" i="1" kern="1200" dirty="0">
                <a:solidFill>
                  <a:schemeClr val="tx1"/>
                </a:solidFill>
                <a:effectLst/>
                <a:latin typeface="+mn-lt"/>
                <a:ea typeface="+mn-ea"/>
                <a:cs typeface="+mn-cs"/>
              </a:rPr>
              <a:t>Ministry of Healing</a:t>
            </a:r>
            <a:r>
              <a:rPr lang="en-US" sz="1200" kern="1200" dirty="0">
                <a:solidFill>
                  <a:schemeClr val="tx1"/>
                </a:solidFill>
                <a:effectLst/>
                <a:latin typeface="+mn-lt"/>
                <a:ea typeface="+mn-ea"/>
                <a:cs typeface="+mn-cs"/>
              </a:rPr>
              <a:t>:</a:t>
            </a: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Men and women can reach God's ideal for them if they will </a:t>
            </a:r>
            <a:r>
              <a:rPr lang="en-US" sz="1200" b="1" kern="1200" dirty="0">
                <a:solidFill>
                  <a:schemeClr val="tx1"/>
                </a:solidFill>
                <a:effectLst/>
                <a:latin typeface="+mn-lt"/>
                <a:ea typeface="+mn-ea"/>
                <a:cs typeface="+mn-cs"/>
              </a:rPr>
              <a:t>take Christ as their helper</a:t>
            </a:r>
            <a:r>
              <a:rPr lang="en-US" sz="1200" kern="1200" dirty="0">
                <a:solidFill>
                  <a:schemeClr val="tx1"/>
                </a:solidFill>
                <a:effectLst/>
                <a:latin typeface="+mn-lt"/>
                <a:ea typeface="+mn-ea"/>
                <a:cs typeface="+mn-cs"/>
              </a:rPr>
              <a:t>. What human wisdom cannot do, </a:t>
            </a:r>
            <a:r>
              <a:rPr lang="en-US" sz="1200" b="1" kern="1200" dirty="0">
                <a:solidFill>
                  <a:schemeClr val="tx1"/>
                </a:solidFill>
                <a:effectLst/>
                <a:latin typeface="+mn-lt"/>
                <a:ea typeface="+mn-ea"/>
                <a:cs typeface="+mn-cs"/>
              </a:rPr>
              <a:t>His grace will accomplish</a:t>
            </a:r>
            <a:r>
              <a:rPr lang="en-US" sz="1200" kern="1200" dirty="0">
                <a:solidFill>
                  <a:schemeClr val="tx1"/>
                </a:solidFill>
                <a:effectLst/>
                <a:latin typeface="+mn-lt"/>
                <a:ea typeface="+mn-ea"/>
                <a:cs typeface="+mn-cs"/>
              </a:rPr>
              <a:t> for those who give themselves to Him in loving trust. His providence can </a:t>
            </a:r>
            <a:r>
              <a:rPr lang="en-US" sz="1200" b="1" kern="1200" dirty="0">
                <a:solidFill>
                  <a:schemeClr val="tx1"/>
                </a:solidFill>
                <a:effectLst/>
                <a:latin typeface="+mn-lt"/>
                <a:ea typeface="+mn-ea"/>
                <a:cs typeface="+mn-cs"/>
              </a:rPr>
              <a:t>unite hearts in bonds</a:t>
            </a:r>
            <a:r>
              <a:rPr lang="en-US" sz="1200" kern="1200" dirty="0">
                <a:solidFill>
                  <a:schemeClr val="tx1"/>
                </a:solidFill>
                <a:effectLst/>
                <a:latin typeface="+mn-lt"/>
                <a:ea typeface="+mn-ea"/>
                <a:cs typeface="+mn-cs"/>
              </a:rPr>
              <a:t> that are of heavenly origin. </a:t>
            </a:r>
            <a:r>
              <a:rPr lang="en-US" sz="1200" b="1" kern="1200" dirty="0">
                <a:solidFill>
                  <a:schemeClr val="tx1"/>
                </a:solidFill>
                <a:effectLst/>
                <a:latin typeface="+mn-lt"/>
                <a:ea typeface="+mn-ea"/>
                <a:cs typeface="+mn-cs"/>
              </a:rPr>
              <a:t>Love</a:t>
            </a:r>
            <a:r>
              <a:rPr lang="en-US" sz="1200" kern="1200" dirty="0">
                <a:solidFill>
                  <a:schemeClr val="tx1"/>
                </a:solidFill>
                <a:effectLst/>
                <a:latin typeface="+mn-lt"/>
                <a:ea typeface="+mn-ea"/>
                <a:cs typeface="+mn-cs"/>
              </a:rPr>
              <a:t> will not be a mere exchange of soft and flattering words. </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29</a:t>
            </a:fld>
            <a:endParaRPr lang="en-US"/>
          </a:p>
        </p:txBody>
      </p:sp>
    </p:spTree>
    <p:extLst>
      <p:ext uri="{BB962C8B-B14F-4D97-AF65-F5344CB8AC3E}">
        <p14:creationId xmlns:p14="http://schemas.microsoft.com/office/powerpoint/2010/main" val="158285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Reason 1</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first reason to speak up against violence in all its forms is because many children of God globally are either dying or suffering negative consequences for their health and well-being as a result of violence and abuse.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Health authorities tell us that 1.3 million people worldwide die each year as a result of violence in all its forms: collective (as in the case of gangs or war), self-directed (as in the case of suicide), interpersonal (as in the case of domestic violence). These deaths account for 2.5% of global mortality each year. In the first 15 years of the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about 6 million people have been killed worldwide due to acts of interpersonal violence alone.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But in addition to death, many are victims of non-fatal violence each day. These are survivors of interpersonal violence (physical, sexual, and psychological abuse, or neglect). Non-fatal interpersonal violence is more common than homicide and has serious lifelong health and social consequences. The wounds of interpersonal violence survivors may not be visible, but are felt deeply, and consequences can be crippling and long lasting. </a:t>
            </a:r>
          </a:p>
          <a:p>
            <a:pPr fontAlgn="base"/>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WHO Report “Global Status report on violence prevention” 2014. </a:t>
            </a:r>
          </a:p>
          <a:p>
            <a:r>
              <a:rPr lang="en-US" sz="1200" kern="1200" dirty="0" err="1">
                <a:solidFill>
                  <a:schemeClr val="tx1"/>
                </a:solidFill>
                <a:effectLst/>
                <a:latin typeface="+mn-lt"/>
                <a:ea typeface="+mn-ea"/>
                <a:cs typeface="+mn-cs"/>
              </a:rPr>
              <a:t>www.who.int</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violence_injury_prevention</a:t>
            </a:r>
            <a:r>
              <a:rPr lang="en-US" sz="1200" kern="1200" dirty="0">
                <a:solidFill>
                  <a:schemeClr val="tx1"/>
                </a:solidFill>
                <a:effectLst/>
                <a:latin typeface="+mn-lt"/>
                <a:ea typeface="+mn-ea"/>
                <a:cs typeface="+mn-cs"/>
              </a:rPr>
              <a:t>/violence/</a:t>
            </a:r>
            <a:r>
              <a:rPr lang="en-US" sz="1200" kern="1200" dirty="0" err="1">
                <a:solidFill>
                  <a:schemeClr val="tx1"/>
                </a:solidFill>
                <a:effectLst/>
                <a:latin typeface="+mn-lt"/>
                <a:ea typeface="+mn-ea"/>
                <a:cs typeface="+mn-cs"/>
              </a:rPr>
              <a:t>status_report</a:t>
            </a:r>
            <a:r>
              <a:rPr lang="en-US" sz="1200" kern="1200" dirty="0">
                <a:solidFill>
                  <a:schemeClr val="tx1"/>
                </a:solidFill>
                <a:effectLst/>
                <a:latin typeface="+mn-lt"/>
                <a:ea typeface="+mn-ea"/>
                <a:cs typeface="+mn-cs"/>
              </a:rPr>
              <a:t>/2014/report/report/</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a:t>
            </a:fld>
            <a:endParaRPr lang="en-US"/>
          </a:p>
        </p:txBody>
      </p:sp>
    </p:spTree>
    <p:extLst>
      <p:ext uri="{BB962C8B-B14F-4D97-AF65-F5344CB8AC3E}">
        <p14:creationId xmlns:p14="http://schemas.microsoft.com/office/powerpoint/2010/main" val="75735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loom of heaven weaves with warp and woof finer, yet </a:t>
            </a:r>
            <a:r>
              <a:rPr lang="en-US" sz="1200" b="1" kern="1200" dirty="0">
                <a:solidFill>
                  <a:schemeClr val="tx1"/>
                </a:solidFill>
                <a:effectLst/>
                <a:latin typeface="+mn-lt"/>
                <a:ea typeface="+mn-ea"/>
                <a:cs typeface="+mn-cs"/>
              </a:rPr>
              <a:t>more firm</a:t>
            </a:r>
            <a:r>
              <a:rPr lang="en-US" sz="1200" kern="1200" dirty="0">
                <a:solidFill>
                  <a:schemeClr val="tx1"/>
                </a:solidFill>
                <a:effectLst/>
                <a:latin typeface="+mn-lt"/>
                <a:ea typeface="+mn-ea"/>
                <a:cs typeface="+mn-cs"/>
              </a:rPr>
              <a:t>, than can be woven by the looms of earth. </a:t>
            </a:r>
            <a:r>
              <a:rPr lang="en-US" sz="1200" b="1" kern="1200" dirty="0">
                <a:solidFill>
                  <a:schemeClr val="tx1"/>
                </a:solidFill>
                <a:effectLst/>
                <a:latin typeface="+mn-lt"/>
                <a:ea typeface="+mn-ea"/>
                <a:cs typeface="+mn-cs"/>
              </a:rPr>
              <a:t>The result</a:t>
            </a:r>
            <a:r>
              <a:rPr lang="en-US" sz="1200" kern="1200" dirty="0">
                <a:solidFill>
                  <a:schemeClr val="tx1"/>
                </a:solidFill>
                <a:effectLst/>
                <a:latin typeface="+mn-lt"/>
                <a:ea typeface="+mn-ea"/>
                <a:cs typeface="+mn-cs"/>
              </a:rPr>
              <a:t> is not a tissue fabric, but a </a:t>
            </a:r>
            <a:r>
              <a:rPr lang="en-US" sz="1200" b="1" kern="1200" dirty="0">
                <a:solidFill>
                  <a:schemeClr val="tx1"/>
                </a:solidFill>
                <a:effectLst/>
                <a:latin typeface="+mn-lt"/>
                <a:ea typeface="+mn-ea"/>
                <a:cs typeface="+mn-cs"/>
              </a:rPr>
              <a:t>texture that will bear wear and test and trial</a:t>
            </a:r>
            <a:r>
              <a:rPr lang="en-US" sz="1200" kern="1200" dirty="0">
                <a:solidFill>
                  <a:schemeClr val="tx1"/>
                </a:solidFill>
                <a:effectLst/>
                <a:latin typeface="+mn-lt"/>
                <a:ea typeface="+mn-ea"/>
                <a:cs typeface="+mn-cs"/>
              </a:rPr>
              <a:t>. Heart will be </a:t>
            </a:r>
            <a:r>
              <a:rPr lang="en-US" sz="1200" b="1" kern="1200" dirty="0">
                <a:solidFill>
                  <a:schemeClr val="tx1"/>
                </a:solidFill>
                <a:effectLst/>
                <a:latin typeface="+mn-lt"/>
                <a:ea typeface="+mn-ea"/>
                <a:cs typeface="+mn-cs"/>
              </a:rPr>
              <a:t>bound</a:t>
            </a:r>
            <a:r>
              <a:rPr lang="en-US" sz="1200" kern="1200" dirty="0">
                <a:solidFill>
                  <a:schemeClr val="tx1"/>
                </a:solidFill>
                <a:effectLst/>
                <a:latin typeface="+mn-lt"/>
                <a:ea typeface="+mn-ea"/>
                <a:cs typeface="+mn-cs"/>
              </a:rPr>
              <a:t> to heart </a:t>
            </a:r>
            <a:r>
              <a:rPr lang="en-US" sz="1200" b="1" kern="1200" dirty="0">
                <a:solidFill>
                  <a:schemeClr val="tx1"/>
                </a:solidFill>
                <a:effectLst/>
                <a:latin typeface="+mn-lt"/>
                <a:ea typeface="+mn-ea"/>
                <a:cs typeface="+mn-cs"/>
              </a:rPr>
              <a:t>in the golden bonds of a love</a:t>
            </a:r>
            <a:r>
              <a:rPr lang="en-US" sz="1200" kern="1200" dirty="0">
                <a:solidFill>
                  <a:schemeClr val="tx1"/>
                </a:solidFill>
                <a:effectLst/>
                <a:latin typeface="+mn-lt"/>
                <a:ea typeface="+mn-ea"/>
                <a:cs typeface="+mn-cs"/>
              </a:rPr>
              <a:t> that is enduring.</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Ibid. The Ministry of Healing, 362 AH 112.4 </a:t>
            </a:r>
            <a:r>
              <a:rPr lang="en-US" sz="1200" u="sng" kern="1200" dirty="0">
                <a:solidFill>
                  <a:schemeClr val="tx1"/>
                </a:solidFill>
                <a:effectLst/>
                <a:latin typeface="+mn-lt"/>
                <a:ea typeface="+mn-ea"/>
                <a:cs typeface="+mn-cs"/>
                <a:hlinkClick r:id="rId3"/>
              </a:rPr>
              <a:t>https://m.egwwritings.org/en/book/128.488</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30</a:t>
            </a:fld>
            <a:endParaRPr lang="en-US"/>
          </a:p>
        </p:txBody>
      </p:sp>
    </p:spTree>
    <p:extLst>
      <p:ext uri="{BB962C8B-B14F-4D97-AF65-F5344CB8AC3E}">
        <p14:creationId xmlns:p14="http://schemas.microsoft.com/office/powerpoint/2010/main" val="1944575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The Power of God’s Word for you</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If you recognize that you are in a dysfunctional abusive relationship, remember to see yourself in the context of Biblical truth. You may not be able to talk to anyone about this yet.  That is ok. Don’t believe what your abuser says about you, but rather, focus on what God says about you: “…I have </a:t>
            </a:r>
            <a:r>
              <a:rPr lang="en-US" sz="1200" b="1" kern="1200" dirty="0">
                <a:solidFill>
                  <a:schemeClr val="tx1"/>
                </a:solidFill>
                <a:effectLst/>
                <a:latin typeface="+mn-lt"/>
                <a:ea typeface="+mn-ea"/>
                <a:cs typeface="+mn-cs"/>
              </a:rPr>
              <a:t>called you by your name</a:t>
            </a:r>
            <a:r>
              <a:rPr lang="en-US" sz="1200" kern="1200" dirty="0">
                <a:solidFill>
                  <a:schemeClr val="tx1"/>
                </a:solidFill>
                <a:effectLst/>
                <a:latin typeface="+mn-lt"/>
                <a:ea typeface="+mn-ea"/>
                <a:cs typeface="+mn-cs"/>
              </a:rPr>
              <a:t>, you are </a:t>
            </a:r>
            <a:r>
              <a:rPr lang="en-US" sz="1200" b="1" kern="1200" dirty="0">
                <a:solidFill>
                  <a:schemeClr val="tx1"/>
                </a:solidFill>
                <a:effectLst/>
                <a:latin typeface="+mn-lt"/>
                <a:ea typeface="+mn-ea"/>
                <a:cs typeface="+mn-cs"/>
              </a:rPr>
              <a:t>Mine</a:t>
            </a:r>
            <a:r>
              <a:rPr lang="en-US" sz="1200" kern="1200" dirty="0">
                <a:solidFill>
                  <a:schemeClr val="tx1"/>
                </a:solidFill>
                <a:effectLst/>
                <a:latin typeface="+mn-lt"/>
                <a:ea typeface="+mn-ea"/>
                <a:cs typeface="+mn-cs"/>
              </a:rPr>
              <a:t>” (Isaiah 43:1, NKJV). Here are some beautiful Biblical truths about you.</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31</a:t>
            </a:fld>
            <a:endParaRPr lang="en-US"/>
          </a:p>
        </p:txBody>
      </p:sp>
    </p:spTree>
    <p:extLst>
      <p:ext uri="{BB962C8B-B14F-4D97-AF65-F5344CB8AC3E}">
        <p14:creationId xmlns:p14="http://schemas.microsoft.com/office/powerpoint/2010/main" val="4004573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Psalm 139:13, 14, NIV:</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You created my inmost being; You knit me together in my mother’s womb. I praise You because I am fearfully and wonderfully made; Your works are wonderful, I know that full well.</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32</a:t>
            </a:fld>
            <a:endParaRPr lang="en-US"/>
          </a:p>
        </p:txBody>
      </p:sp>
    </p:spTree>
    <p:extLst>
      <p:ext uri="{BB962C8B-B14F-4D97-AF65-F5344CB8AC3E}">
        <p14:creationId xmlns:p14="http://schemas.microsoft.com/office/powerpoint/2010/main" val="861633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Ephesians 2:10, NKJV:</a:t>
            </a:r>
            <a:r>
              <a:rPr lang="en-US" sz="1200" kern="1200" dirty="0">
                <a:solidFill>
                  <a:schemeClr val="tx1"/>
                </a:solidFill>
                <a:effectLst/>
                <a:latin typeface="+mn-lt"/>
                <a:ea typeface="+mn-ea"/>
                <a:cs typeface="+mn-cs"/>
              </a:rPr>
              <a:t>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For we are His workmanship, created in Christ Jesus for good works, which God prepared beforehand, that we should walk in them.</a:t>
            </a: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33</a:t>
            </a:fld>
            <a:endParaRPr lang="en-US"/>
          </a:p>
        </p:txBody>
      </p:sp>
    </p:spTree>
    <p:extLst>
      <p:ext uri="{BB962C8B-B14F-4D97-AF65-F5344CB8AC3E}">
        <p14:creationId xmlns:p14="http://schemas.microsoft.com/office/powerpoint/2010/main" val="3951269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Jeremiah 29:11, ESV:</a:t>
            </a:r>
            <a:r>
              <a:rPr lang="en-US" sz="1200" kern="1200" dirty="0">
                <a:solidFill>
                  <a:schemeClr val="tx1"/>
                </a:solidFill>
                <a:effectLst/>
                <a:latin typeface="+mn-lt"/>
                <a:ea typeface="+mn-ea"/>
                <a:cs typeface="+mn-cs"/>
              </a:rPr>
              <a:t>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For I know the plans I have for you, declares the Lord, plans for welfare and not for evil, to give you a future and a hope.</a:t>
            </a: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In any abusive situation, remember it is not your fault. </a:t>
            </a:r>
          </a:p>
          <a:p>
            <a:pPr fontAlgn="base"/>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APPEAL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May each of us, men and women, young and old, </a:t>
            </a:r>
            <a:r>
              <a:rPr lang="en-US" sz="1200" i="1" kern="1200" dirty="0">
                <a:solidFill>
                  <a:schemeClr val="tx1"/>
                </a:solidFill>
                <a:effectLst/>
                <a:latin typeface="+mn-lt"/>
                <a:ea typeface="+mn-ea"/>
                <a:cs typeface="+mn-cs"/>
              </a:rPr>
              <a:t>seek wisdom</a:t>
            </a:r>
            <a:r>
              <a:rPr lang="en-US" sz="1200" kern="1200" dirty="0">
                <a:solidFill>
                  <a:schemeClr val="tx1"/>
                </a:solidFill>
                <a:effectLst/>
                <a:latin typeface="+mn-lt"/>
                <a:ea typeface="+mn-ea"/>
                <a:cs typeface="+mn-cs"/>
              </a:rPr>
              <a:t> from God. </a:t>
            </a:r>
          </a:p>
          <a:p>
            <a:r>
              <a:rPr lang="en-US" sz="1200" kern="1200" dirty="0">
                <a:solidFill>
                  <a:schemeClr val="tx1"/>
                </a:solidFill>
                <a:effectLst/>
                <a:latin typeface="+mn-lt"/>
                <a:ea typeface="+mn-ea"/>
                <a:cs typeface="+mn-cs"/>
              </a:rPr>
              <a:t>May we do like Abigail and like David, and </a:t>
            </a:r>
            <a:r>
              <a:rPr lang="en-US" sz="1200" i="1" kern="1200" dirty="0">
                <a:solidFill>
                  <a:schemeClr val="tx1"/>
                </a:solidFill>
                <a:effectLst/>
                <a:latin typeface="+mn-lt"/>
                <a:ea typeface="+mn-ea"/>
                <a:cs typeface="+mn-cs"/>
              </a:rPr>
              <a:t>humbly</a:t>
            </a:r>
            <a:r>
              <a:rPr lang="en-US" sz="1200" kern="1200" dirty="0">
                <a:solidFill>
                  <a:schemeClr val="tx1"/>
                </a:solidFill>
                <a:effectLst/>
                <a:latin typeface="+mn-lt"/>
                <a:ea typeface="+mn-ea"/>
                <a:cs typeface="+mn-cs"/>
              </a:rPr>
              <a:t> allow God to teach us how to relate to each other in the way that is pleasing to Him and in ways that </a:t>
            </a:r>
            <a:r>
              <a:rPr lang="en-US" sz="1200" i="1" kern="1200" dirty="0">
                <a:solidFill>
                  <a:schemeClr val="tx1"/>
                </a:solidFill>
                <a:effectLst/>
                <a:latin typeface="+mn-lt"/>
                <a:ea typeface="+mn-ea"/>
                <a:cs typeface="+mn-cs"/>
              </a:rPr>
              <a:t>reflect</a:t>
            </a:r>
            <a:r>
              <a:rPr lang="en-US" sz="1200" kern="1200" dirty="0">
                <a:solidFill>
                  <a:schemeClr val="tx1"/>
                </a:solidFill>
                <a:effectLst/>
                <a:latin typeface="+mn-lt"/>
                <a:ea typeface="+mn-ea"/>
                <a:cs typeface="+mn-cs"/>
              </a:rPr>
              <a:t> His character.</a:t>
            </a:r>
          </a:p>
          <a:p>
            <a:r>
              <a:rPr lang="en-US" sz="1200" kern="1200" dirty="0">
                <a:solidFill>
                  <a:schemeClr val="tx1"/>
                </a:solidFill>
                <a:effectLst/>
                <a:latin typeface="+mn-lt"/>
                <a:ea typeface="+mn-ea"/>
                <a:cs typeface="+mn-cs"/>
              </a:rPr>
              <a:t>More importantly, may the words of our mouths and the actions our heart </a:t>
            </a:r>
            <a:r>
              <a:rPr lang="en-US" sz="1200" i="1" kern="1200" dirty="0">
                <a:solidFill>
                  <a:schemeClr val="tx1"/>
                </a:solidFill>
                <a:effectLst/>
                <a:latin typeface="+mn-lt"/>
                <a:ea typeface="+mn-ea"/>
                <a:cs typeface="+mn-cs"/>
              </a:rPr>
              <a:t>honor</a:t>
            </a:r>
            <a:r>
              <a:rPr lang="en-US" sz="1200" kern="1200" dirty="0">
                <a:solidFill>
                  <a:schemeClr val="tx1"/>
                </a:solidFill>
                <a:effectLst/>
                <a:latin typeface="+mn-lt"/>
                <a:ea typeface="+mn-ea"/>
                <a:cs typeface="+mn-cs"/>
              </a:rPr>
              <a:t> Him as </a:t>
            </a:r>
            <a:r>
              <a:rPr lang="en-US" sz="1200" i="1" kern="1200" dirty="0">
                <a:solidFill>
                  <a:schemeClr val="tx1"/>
                </a:solidFill>
                <a:effectLst/>
                <a:latin typeface="+mn-lt"/>
                <a:ea typeface="+mn-ea"/>
                <a:cs typeface="+mn-cs"/>
              </a:rPr>
              <a:t>we </a:t>
            </a:r>
            <a:r>
              <a:rPr lang="en-US" sz="1200" i="1" u="sng" kern="1200" dirty="0">
                <a:solidFill>
                  <a:schemeClr val="tx1"/>
                </a:solidFill>
                <a:effectLst/>
                <a:latin typeface="+mn-lt"/>
                <a:ea typeface="+mn-ea"/>
                <a:cs typeface="+mn-cs"/>
              </a:rPr>
              <a:t>share His love</a:t>
            </a:r>
            <a:r>
              <a:rPr lang="en-US" sz="1200" i="1" kern="1200" dirty="0">
                <a:solidFill>
                  <a:schemeClr val="tx1"/>
                </a:solidFill>
                <a:effectLst/>
                <a:latin typeface="+mn-lt"/>
                <a:ea typeface="+mn-ea"/>
                <a:cs typeface="+mn-cs"/>
              </a:rPr>
              <a:t> with one another</a:t>
            </a:r>
            <a:r>
              <a:rPr lang="en-US" sz="1200" kern="1200" dirty="0">
                <a:solidFill>
                  <a:schemeClr val="tx1"/>
                </a:solidFill>
                <a:effectLst/>
                <a:latin typeface="+mn-lt"/>
                <a:ea typeface="+mn-ea"/>
                <a:cs typeface="+mn-cs"/>
              </a:rPr>
              <a:t>. For that is how the world will know we are true disciples of Jesus Christ.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CLOSING PRAYER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34</a:t>
            </a:fld>
            <a:endParaRPr lang="en-US"/>
          </a:p>
        </p:txBody>
      </p:sp>
    </p:spTree>
    <p:extLst>
      <p:ext uri="{BB962C8B-B14F-4D97-AF65-F5344CB8AC3E}">
        <p14:creationId xmlns:p14="http://schemas.microsoft.com/office/powerpoint/2010/main" val="379976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Reason 2</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 second reason to speak up against violence in all its forms is because we are God’s hands and feet in this world and we represent His love and healing power.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Jesus Himself calls us to treat each other with love and respect when he says, “A new commandment I give to you, that you love one another; as I have loved you, that you also love one another. By this all will know that you are My disciples, if you have love for one another” (John 13:24-25, NKJV).</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He also calls us to be agents of healing and support to one another: “Finally, all of you, be like-minded, be sympathetic, love one another, be compassionate and humble” (I Peter 3:8, NIV).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Therefore, it is our duty to reach out to abuse survivors with compassion, and to do what we can to prevent abuse and violence in all its forms.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4</a:t>
            </a:fld>
            <a:endParaRPr lang="en-US"/>
          </a:p>
        </p:txBody>
      </p:sp>
    </p:spTree>
    <p:extLst>
      <p:ext uri="{BB962C8B-B14F-4D97-AF65-F5344CB8AC3E}">
        <p14:creationId xmlns:p14="http://schemas.microsoft.com/office/powerpoint/2010/main" val="264650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614363"/>
            <a:ext cx="4857750" cy="2732087"/>
          </a:xfrm>
        </p:spPr>
      </p:sp>
      <p:sp>
        <p:nvSpPr>
          <p:cNvPr id="3" name="Notes Placeholder 2"/>
          <p:cNvSpPr>
            <a:spLocks noGrp="1"/>
          </p:cNvSpPr>
          <p:nvPr>
            <p:ph type="body" idx="1"/>
          </p:nvPr>
        </p:nvSpPr>
        <p:spPr>
          <a:xfrm>
            <a:off x="592281" y="3662793"/>
            <a:ext cx="5486400" cy="3600450"/>
          </a:xfrm>
        </p:spPr>
        <p:txBody>
          <a:bodyPr/>
          <a:lstStyle/>
          <a:p>
            <a:pPr fontAlgn="base"/>
            <a:r>
              <a:rPr lang="en-US" sz="1200" b="1" kern="1200" dirty="0">
                <a:solidFill>
                  <a:schemeClr val="tx1"/>
                </a:solidFill>
                <a:effectLst/>
                <a:latin typeface="+mn-lt"/>
                <a:ea typeface="+mn-ea"/>
                <a:cs typeface="+mn-cs"/>
              </a:rPr>
              <a:t>VIOLENCE IMPACTS EVERYONE</a:t>
            </a:r>
            <a:endParaRPr lang="en-US"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Although violence impacts everyone, women, children, and elderly people seem to bear the brunt of nonfatal physical, sexual, and psychological abuse.</a:t>
            </a:r>
          </a:p>
          <a:p>
            <a:pPr fontAlgn="base"/>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One in four adults report having been physically abused as children.</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One in five women reports having been sexually abused as a child.</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One in three women has been a victim of physical or sexual violence by an intimate partner at some point in her lifetime.</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One in seventeen older adults reported abuse in the past month.</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Women report higher rates of lifetime exposure to rape, physical violence, and stalking than do men. </a:t>
            </a:r>
          </a:p>
          <a:p>
            <a:pPr lvl="0"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Even though the harms of physical and sexual abuse are real, one form of abuse that is less talked about—and often minimized—is psychological abuse. Someone may say, “But he or she never hits me. Is his or her behavior really abusive?”  Well … yes, it is!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Psychological abuse is real and leaves lasting consequences. The scars of physical abuse may heal, but the scars of emotional abuse cannot be seen and can take longer to heal. Emotional abuse can destroy one’s self-worth and result in shame and low self-esteem.</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This </a:t>
            </a:r>
            <a:r>
              <a:rPr lang="en-US" sz="1200" b="1" kern="1200" dirty="0" err="1">
                <a:solidFill>
                  <a:schemeClr val="tx1"/>
                </a:solidFill>
                <a:effectLst/>
                <a:latin typeface="+mn-lt"/>
                <a:ea typeface="+mn-ea"/>
                <a:cs typeface="+mn-cs"/>
              </a:rPr>
              <a:t>enditnow</a:t>
            </a:r>
            <a:r>
              <a:rPr lang="en-US" sz="1200" b="1" kern="1200" dirty="0">
                <a:solidFill>
                  <a:schemeClr val="tx1"/>
                </a:solidFill>
                <a:effectLst/>
                <a:latin typeface="+mn-lt"/>
                <a:ea typeface="+mn-ea"/>
                <a:cs typeface="+mn-cs"/>
                <a:sym typeface="Symbol" pitchFamily="2" charset="2"/>
              </a:rPr>
              <a:t></a:t>
            </a:r>
            <a:r>
              <a:rPr lang="en-US" sz="1200" kern="1200" dirty="0">
                <a:solidFill>
                  <a:schemeClr val="tx1"/>
                </a:solidFill>
                <a:effectLst/>
                <a:latin typeface="+mn-lt"/>
                <a:ea typeface="+mn-ea"/>
                <a:cs typeface="+mn-cs"/>
              </a:rPr>
              <a:t> Sabbath we are focusing on psychological/emotional abuse. The most common form of emotional abuse is verbal abuse.</a:t>
            </a:r>
          </a:p>
          <a:p>
            <a:r>
              <a:rPr lang="en-US" sz="1200" kern="1200" dirty="0">
                <a:solidFill>
                  <a:schemeClr val="tx1"/>
                </a:solidFill>
                <a:effectLst/>
                <a:latin typeface="+mn-lt"/>
                <a:ea typeface="+mn-ea"/>
                <a:cs typeface="+mn-cs"/>
              </a:rPr>
              <a:t>Ibid.</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5</a:t>
            </a:fld>
            <a:endParaRPr lang="en-US"/>
          </a:p>
        </p:txBody>
      </p:sp>
    </p:spTree>
    <p:extLst>
      <p:ext uri="{BB962C8B-B14F-4D97-AF65-F5344CB8AC3E}">
        <p14:creationId xmlns:p14="http://schemas.microsoft.com/office/powerpoint/2010/main" val="311627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58838"/>
            <a:ext cx="5486400" cy="3086100"/>
          </a:xfrm>
        </p:spPr>
      </p:sp>
      <p:sp>
        <p:nvSpPr>
          <p:cNvPr id="3" name="Notes Placeholder 2"/>
          <p:cNvSpPr>
            <a:spLocks noGrp="1"/>
          </p:cNvSpPr>
          <p:nvPr>
            <p:ph type="body" idx="1"/>
          </p:nvPr>
        </p:nvSpPr>
        <p:spPr>
          <a:xfrm>
            <a:off x="685800" y="4213512"/>
            <a:ext cx="5486400" cy="3600450"/>
          </a:xfrm>
        </p:spPr>
        <p:txBody>
          <a:bodyPr/>
          <a:lstStyle/>
          <a:p>
            <a:pPr fontAlgn="base"/>
            <a:r>
              <a:rPr lang="en-US" sz="1200" b="1" kern="1200" dirty="0">
                <a:solidFill>
                  <a:schemeClr val="tx1"/>
                </a:solidFill>
                <a:effectLst/>
                <a:latin typeface="+mn-lt"/>
                <a:ea typeface="+mn-ea"/>
                <a:cs typeface="+mn-cs"/>
              </a:rPr>
              <a:t>Mary’s Story</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Mary knew she had something to say, but she had to build up the courage to tell her husband, John. She finally told him that she’s been thinking about going back to school for further education.</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"Why would you even consider that?" John yelled. "You failed the last courses you took, so you’re obviously not going to make it this time. You are stupid. You’ll never last through the program, and we’re not wasting our money on that.”</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No punches were thrown in this conversation, but wounds were created. This wasn’t just a casual exchange; this is a classic example of emotional abuse in marriage. The sad thing is, spouses like Mary may have no idea they’re in an abusive relationship, let alone know what to do about it. </a:t>
            </a:r>
          </a:p>
          <a:p>
            <a:pPr fontAlgn="base"/>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Questions to Consider:</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If this were you, would you recognize emotional abuse?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How would you respond if you were being psychologically abused?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What does the Bible and inspiration say about it?</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As we consider these questions we must make it clear that although women tend to experience higher rates of sexual and physical abuse than men, research in the United States of America suggests that in the case of emotional abuse, the rates are similar for both genders.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6</a:t>
            </a:fld>
            <a:endParaRPr lang="en-US"/>
          </a:p>
        </p:txBody>
      </p:sp>
    </p:spTree>
    <p:extLst>
      <p:ext uri="{BB962C8B-B14F-4D97-AF65-F5344CB8AC3E}">
        <p14:creationId xmlns:p14="http://schemas.microsoft.com/office/powerpoint/2010/main" val="292356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635000"/>
            <a:ext cx="4654550" cy="2617788"/>
          </a:xfrm>
        </p:spPr>
      </p:sp>
      <p:sp>
        <p:nvSpPr>
          <p:cNvPr id="3" name="Notes Placeholder 2"/>
          <p:cNvSpPr>
            <a:spLocks noGrp="1"/>
          </p:cNvSpPr>
          <p:nvPr>
            <p:ph type="body" idx="1"/>
          </p:nvPr>
        </p:nvSpPr>
        <p:spPr>
          <a:xfrm>
            <a:off x="550717" y="3351067"/>
            <a:ext cx="5486400" cy="3600450"/>
          </a:xfrm>
        </p:spPr>
        <p:txBody>
          <a:bodyPr/>
          <a:lstStyle/>
          <a:p>
            <a:pPr fontAlgn="base"/>
            <a:r>
              <a:rPr lang="en-US" sz="1200" b="1" kern="1200" dirty="0">
                <a:solidFill>
                  <a:schemeClr val="tx1"/>
                </a:solidFill>
                <a:effectLst/>
                <a:latin typeface="+mn-lt"/>
                <a:ea typeface="+mn-ea"/>
                <a:cs typeface="+mn-cs"/>
              </a:rPr>
              <a:t>PSYCHOLOGICAL AGGRESSION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kern="1200" dirty="0">
                <a:solidFill>
                  <a:schemeClr val="tx1"/>
                </a:solidFill>
                <a:effectLst/>
                <a:latin typeface="+mn-lt"/>
                <a:ea typeface="+mn-ea"/>
                <a:cs typeface="+mn-cs"/>
              </a:rPr>
              <a:t>In a recent survey conducted in the USA, 8079 men and 9970 women responded to questions about abuse in the past twelve months and also their lifetime exposure to abuse. Almost one-half (just over 48%) of each gender reported a lifetime rate of experiencing psychological aggression through the forms of expressive aggression or coercive control.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Differences show up in the form of emotional abuse. More women than men experience expressive aggression by their intimate partner, but both genders reported experiencing coercive control by their mate by a rate of 4 in 10 people.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The truth is that both men and women perpetrate high rates of emotional or verbal abuse toward their partner.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CDC National Intimate Partner and Sexual Violence Survey 2010 Summary Report. Retrieved March 2, 2018.</a:t>
            </a:r>
          </a:p>
          <a:p>
            <a:pPr fontAlgn="base"/>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https://www.cdc.gov/violenceprevention/pdf/nisvs_report2010-a.pdf</a:t>
            </a:r>
            <a:r>
              <a:rPr lang="en-US" sz="1200" kern="1200" dirty="0">
                <a:solidFill>
                  <a:schemeClr val="tx1"/>
                </a:solidFill>
                <a:effectLst/>
                <a:latin typeface="+mn-lt"/>
                <a:ea typeface="+mn-ea"/>
                <a:cs typeface="+mn-cs"/>
              </a:rPr>
              <a:t> . In the 2010 National Intimate Partner and Sexual Violence Survey conducted across all 50 US states, 18,049 people (9,970 women and 8079 men) responded to various questions about their lifetime exposure to abuse as well as abuse in the last 12 months. In this study, 48.4% of women and to 48.8% of men (nearly half) reported a lifetime rate of experiencing any psychological aggression (expressive aggression or coercive control). The gender difference was in the type of emotional abuse. Less men (32% or 3 in 10) reported experiencing expressive aggression by their intimate partner than women (40% or 4 in 10), but coercive control rates were similar (42.5% in males and 41.1% in females – about 4 in 10).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7</a:t>
            </a:fld>
            <a:endParaRPr lang="en-US"/>
          </a:p>
        </p:txBody>
      </p:sp>
    </p:spTree>
    <p:extLst>
      <p:ext uri="{BB962C8B-B14F-4D97-AF65-F5344CB8AC3E}">
        <p14:creationId xmlns:p14="http://schemas.microsoft.com/office/powerpoint/2010/main" val="197913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study also revealed the forms of emotional abuse. The form is what it looks like in the home. The most commonly reported forms of expressive aggression for both genders are being called names like ugly, fat, crazy, or stupid, and being humiliated, insulted, or ridiculed. The most common type of psychological aggression used for both men and women is coercive control with the demand to know her/his whereabouts at all times.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Differences show up with women more often being required to report their whereabouts to their mate. Men are more often insulted. They also report witnessing their partner becoming angry in such a way it seemed dangerous.</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8</a:t>
            </a:fld>
            <a:endParaRPr lang="en-US"/>
          </a:p>
        </p:txBody>
      </p:sp>
    </p:spTree>
    <p:extLst>
      <p:ext uri="{BB962C8B-B14F-4D97-AF65-F5344CB8AC3E}">
        <p14:creationId xmlns:p14="http://schemas.microsoft.com/office/powerpoint/2010/main" val="73321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The Prevalence of Emotional Abuse Among Adventists</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What about Adventists? Do these behaviors sound familiar? Do they show up in your own home or among family or friends? </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Although we do not currently have data on emotional abuse by an intimate partner among a large sample of Adventist adults, Dr. Katia </a:t>
            </a:r>
            <a:r>
              <a:rPr lang="en-US" sz="1200" kern="1200" dirty="0" err="1">
                <a:solidFill>
                  <a:schemeClr val="tx1"/>
                </a:solidFill>
                <a:effectLst/>
                <a:latin typeface="+mn-lt"/>
                <a:ea typeface="+mn-ea"/>
                <a:cs typeface="+mn-cs"/>
              </a:rPr>
              <a:t>Reinert</a:t>
            </a:r>
            <a:r>
              <a:rPr lang="en-US" sz="1200" kern="1200" dirty="0">
                <a:solidFill>
                  <a:schemeClr val="tx1"/>
                </a:solidFill>
                <a:effectLst/>
                <a:latin typeface="+mn-lt"/>
                <a:ea typeface="+mn-ea"/>
                <a:cs typeface="+mn-cs"/>
              </a:rPr>
              <a:t> conducted an analysis of the prevalence of emotional abuse during childhood among 10,283 Seventh-day Adventists adults in North America participating in the Adventist Health Study-2. In this study, 39% of females and 35% of males reported experiencing emotional abuse by their parent (father or mother) before age of 18. Being exposed to this abuse had a negative impact on their physical and mental health, regardless of their age, gender, social status and income, and lifestyle choices, such as healthy eating or exercise. This is a concern and raises questions about the parenting practices that may be detrimental and long lasting.</a:t>
            </a:r>
          </a:p>
          <a:p>
            <a:pPr fontAlgn="base"/>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Reinert</a:t>
            </a:r>
            <a:r>
              <a:rPr lang="en-US" sz="1200" kern="1200" dirty="0">
                <a:solidFill>
                  <a:schemeClr val="tx1"/>
                </a:solidFill>
                <a:effectLst/>
                <a:latin typeface="+mn-lt"/>
                <a:ea typeface="+mn-ea"/>
                <a:cs typeface="+mn-cs"/>
              </a:rPr>
              <a:t>, K. Campbell, J., </a:t>
            </a:r>
            <a:r>
              <a:rPr lang="en-US" sz="1200" kern="1200" dirty="0" err="1">
                <a:solidFill>
                  <a:schemeClr val="tx1"/>
                </a:solidFill>
                <a:effectLst/>
                <a:latin typeface="+mn-lt"/>
                <a:ea typeface="+mn-ea"/>
                <a:cs typeface="+mn-cs"/>
              </a:rPr>
              <a:t>Bandeen</a:t>
            </a:r>
            <a:r>
              <a:rPr lang="en-US" sz="1200" kern="1200" dirty="0">
                <a:solidFill>
                  <a:schemeClr val="tx1"/>
                </a:solidFill>
                <a:effectLst/>
                <a:latin typeface="+mn-lt"/>
                <a:ea typeface="+mn-ea"/>
                <a:cs typeface="+mn-cs"/>
              </a:rPr>
              <a:t>-Roche, K., Sharps, P., &amp; Lee, J. (July 15, 2015), Gender and Race Variations of the Intersection between Religious Involvement, Early Trauma and Adult Health. Journal of Nursing Scholarship, 47(4), 318-327. </a:t>
            </a:r>
            <a:r>
              <a:rPr lang="en-US" sz="1200" u="sng" kern="1200" dirty="0">
                <a:solidFill>
                  <a:schemeClr val="tx1"/>
                </a:solidFill>
                <a:effectLst/>
                <a:latin typeface="+mn-lt"/>
                <a:ea typeface="+mn-ea"/>
                <a:cs typeface="+mn-cs"/>
                <a:hlinkClick r:id="rId3"/>
              </a:rPr>
              <a:t>https://www.ncbi.nlm.nih.gov/pmc/articles/PMC4969318/</a:t>
            </a:r>
            <a:r>
              <a:rPr lang="en-US" sz="1200" kern="1200" dirty="0">
                <a:solidFill>
                  <a:schemeClr val="tx1"/>
                </a:solidFill>
                <a:effectLst/>
                <a:latin typeface="+mn-lt"/>
                <a:ea typeface="+mn-ea"/>
                <a:cs typeface="+mn-cs"/>
              </a:rPr>
              <a:t> The 10,283 participants included 6,946 women and 3,333 men.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9</a:t>
            </a:fld>
            <a:endParaRPr lang="en-US"/>
          </a:p>
        </p:txBody>
      </p:sp>
    </p:spTree>
    <p:extLst>
      <p:ext uri="{BB962C8B-B14F-4D97-AF65-F5344CB8AC3E}">
        <p14:creationId xmlns:p14="http://schemas.microsoft.com/office/powerpoint/2010/main" val="197170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EAEC-6CAA-4F49-A47F-978E17736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AF6826-9763-474F-8DBD-5F718AA12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012BD2-BF53-6D47-ABA0-EC7190FAB824}"/>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5" name="Footer Placeholder 4">
            <a:extLst>
              <a:ext uri="{FF2B5EF4-FFF2-40B4-BE49-F238E27FC236}">
                <a16:creationId xmlns:a16="http://schemas.microsoft.com/office/drawing/2014/main" id="{BC0CBAB0-610D-9B47-B57B-528B0BF83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AD640-B488-9B48-B3C2-D324E02695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77060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799A-836D-8543-94CD-B0903D80A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05F1F-4344-A545-BAD3-444C6AB715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8C71-0197-BC48-B459-9B6D112A96F1}"/>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5" name="Footer Placeholder 4">
            <a:extLst>
              <a:ext uri="{FF2B5EF4-FFF2-40B4-BE49-F238E27FC236}">
                <a16:creationId xmlns:a16="http://schemas.microsoft.com/office/drawing/2014/main" id="{821284E5-8552-AB4E-84C5-139FDCE30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15B62-4ACE-C84E-99E5-526F9AD03E88}"/>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84228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7069F-12CC-A642-864D-718EEC95D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56EF1-83EF-474B-81C0-59A4E16666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5B75A-821F-DE4C-8203-DE15CB4D011C}"/>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5" name="Footer Placeholder 4">
            <a:extLst>
              <a:ext uri="{FF2B5EF4-FFF2-40B4-BE49-F238E27FC236}">
                <a16:creationId xmlns:a16="http://schemas.microsoft.com/office/drawing/2014/main" id="{90584A9F-DD33-974D-9500-9535135C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0346CE-4879-7946-B537-26F96E5D8500}"/>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7913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C47AC-6BD5-7146-922B-5BB4A6D80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10FEF-61F2-F54A-BA34-8A2821BF71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94383-42E2-5B46-8A08-A401D73E0D78}"/>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5" name="Footer Placeholder 4">
            <a:extLst>
              <a:ext uri="{FF2B5EF4-FFF2-40B4-BE49-F238E27FC236}">
                <a16:creationId xmlns:a16="http://schemas.microsoft.com/office/drawing/2014/main" id="{8049E4DF-EC47-5844-BFE9-ACE79511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88D88-63BD-9A4E-9B56-3186B7EBAB5A}"/>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38627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3F68-5101-5742-82A3-63E4214F8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68C0EB-6A88-7C45-9834-E0FAD3AF5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C7EC42-2AFB-B444-949C-8D7B92CF15AF}"/>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5" name="Footer Placeholder 4">
            <a:extLst>
              <a:ext uri="{FF2B5EF4-FFF2-40B4-BE49-F238E27FC236}">
                <a16:creationId xmlns:a16="http://schemas.microsoft.com/office/drawing/2014/main" id="{84EC3520-2729-0444-87C7-8C38103AD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94EE7-9109-0148-AE07-22B573F4B38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42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FFF9-A96C-2444-9A99-CEB023473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5CAD2E-6856-F642-B9CD-63C470E2A3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74B4B-3270-8340-B3F5-C3D2FBB724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CF92AE-619D-7242-9E4A-4A824D39BD1C}"/>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6" name="Footer Placeholder 5">
            <a:extLst>
              <a:ext uri="{FF2B5EF4-FFF2-40B4-BE49-F238E27FC236}">
                <a16:creationId xmlns:a16="http://schemas.microsoft.com/office/drawing/2014/main" id="{FE6AC0E1-1691-B547-A6C8-7392A671A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62BA3-816D-4C4B-A003-52B0CD70235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9730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2F1C-123D-4142-A156-56D7371C0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D76B2E-5D3C-784D-90EC-8B4C83CF1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2E8D9A-24A2-A141-9136-6C9250F4E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14DBBF-6752-9949-8627-CD57DAD21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0C9FFF-D234-3046-A4B2-6DABFEAB02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71E81-F46D-6B4E-B619-00F09CE478A5}"/>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8" name="Footer Placeholder 7">
            <a:extLst>
              <a:ext uri="{FF2B5EF4-FFF2-40B4-BE49-F238E27FC236}">
                <a16:creationId xmlns:a16="http://schemas.microsoft.com/office/drawing/2014/main" id="{0462F3F1-9D7F-CD42-B69B-C500118FC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D29DAB-912F-214C-9DD0-738F232CF51F}"/>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903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280A-3139-CA43-B319-3AB5E5053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0B4763-029D-7B41-BA89-ABD4B1D32517}"/>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4" name="Footer Placeholder 3">
            <a:extLst>
              <a:ext uri="{FF2B5EF4-FFF2-40B4-BE49-F238E27FC236}">
                <a16:creationId xmlns:a16="http://schemas.microsoft.com/office/drawing/2014/main" id="{05390E3C-5836-9246-98DD-5548E1481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EB970A-C9C4-3F48-A658-6B19030809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9066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61906-05FC-114A-AB2B-2EB550C9B433}"/>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3" name="Footer Placeholder 2">
            <a:extLst>
              <a:ext uri="{FF2B5EF4-FFF2-40B4-BE49-F238E27FC236}">
                <a16:creationId xmlns:a16="http://schemas.microsoft.com/office/drawing/2014/main" id="{122B8D59-ACCF-1343-9950-11122D7E9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CCAD8E-1296-DE42-9500-8504082D1001}"/>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88076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CF6C0-A48D-E445-9269-2BF1136F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5C128A-1CF0-6A42-96EB-00E543EFF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ADF85-FA25-5541-B1D1-A12FDB03E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1AE799-CEA4-1346-9936-ECEE2C9594AD}"/>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6" name="Footer Placeholder 5">
            <a:extLst>
              <a:ext uri="{FF2B5EF4-FFF2-40B4-BE49-F238E27FC236}">
                <a16:creationId xmlns:a16="http://schemas.microsoft.com/office/drawing/2014/main" id="{B58B8C0F-16E2-E14F-A530-8EED4E395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8A8EC-B695-9743-B8E0-C9AEF2F306E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1128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D066C-B795-E541-8105-4059993D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38311-5884-E948-A92E-7961CBB0E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65E8B5-F773-5344-BCB4-AE71E506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7CDA52-E73B-2B47-B4A8-A834542D9C52}"/>
              </a:ext>
            </a:extLst>
          </p:cNvPr>
          <p:cNvSpPr>
            <a:spLocks noGrp="1"/>
          </p:cNvSpPr>
          <p:nvPr>
            <p:ph type="dt" sz="half" idx="10"/>
          </p:nvPr>
        </p:nvSpPr>
        <p:spPr/>
        <p:txBody>
          <a:bodyPr/>
          <a:lstStyle/>
          <a:p>
            <a:fld id="{21228708-8A7A-324C-AF89-DED6CBA5AADD}" type="datetimeFigureOut">
              <a:rPr lang="en-US" smtClean="0"/>
              <a:t>3/29/18</a:t>
            </a:fld>
            <a:endParaRPr lang="en-US"/>
          </a:p>
        </p:txBody>
      </p:sp>
      <p:sp>
        <p:nvSpPr>
          <p:cNvPr id="6" name="Footer Placeholder 5">
            <a:extLst>
              <a:ext uri="{FF2B5EF4-FFF2-40B4-BE49-F238E27FC236}">
                <a16:creationId xmlns:a16="http://schemas.microsoft.com/office/drawing/2014/main" id="{3944D026-2535-D240-9B18-CAA136E02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8876F-7493-DF43-B636-3F1DBA5DFF8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760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D8793-1891-C941-9FDB-3F0C1F505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3FEB6-B07C-7F43-9A6C-2045B88E5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EBE73-A3C0-4F42-8E80-08F0BCAB8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8708-8A7A-324C-AF89-DED6CBA5AADD}" type="datetimeFigureOut">
              <a:rPr lang="en-US" smtClean="0"/>
              <a:t>3/29/18</a:t>
            </a:fld>
            <a:endParaRPr lang="en-US"/>
          </a:p>
        </p:txBody>
      </p:sp>
      <p:sp>
        <p:nvSpPr>
          <p:cNvPr id="5" name="Footer Placeholder 4">
            <a:extLst>
              <a:ext uri="{FF2B5EF4-FFF2-40B4-BE49-F238E27FC236}">
                <a16:creationId xmlns:a16="http://schemas.microsoft.com/office/drawing/2014/main" id="{9174340F-AB4D-BC42-BE6A-BBBE93355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504360-0037-4240-B432-9D8C64F48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0D1B-5114-3442-AAE7-C982292D98FC}" type="slidenum">
              <a:rPr lang="en-US" smtClean="0"/>
              <a:t>‹#›</a:t>
            </a:fld>
            <a:endParaRPr lang="en-US"/>
          </a:p>
        </p:txBody>
      </p:sp>
    </p:spTree>
    <p:extLst>
      <p:ext uri="{BB962C8B-B14F-4D97-AF65-F5344CB8AC3E}">
        <p14:creationId xmlns:p14="http://schemas.microsoft.com/office/powerpoint/2010/main" val="103878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2412FF-7365-C740-8C8F-A7A9A2A36A95}"/>
              </a:ext>
            </a:extLst>
          </p:cNvPr>
          <p:cNvPicPr>
            <a:picLocks noChangeAspect="1"/>
          </p:cNvPicPr>
          <p:nvPr/>
        </p:nvPicPr>
        <p:blipFill>
          <a:blip r:embed="rId3"/>
          <a:stretch>
            <a:fillRect/>
          </a:stretch>
        </p:blipFill>
        <p:spPr>
          <a:xfrm>
            <a:off x="0" y="0"/>
            <a:ext cx="12192000" cy="6877521"/>
          </a:xfrm>
          <a:prstGeom prst="rect">
            <a:avLst/>
          </a:prstGeom>
        </p:spPr>
      </p:pic>
      <p:sp>
        <p:nvSpPr>
          <p:cNvPr id="2" name="Title 1">
            <a:extLst>
              <a:ext uri="{FF2B5EF4-FFF2-40B4-BE49-F238E27FC236}">
                <a16:creationId xmlns:a16="http://schemas.microsoft.com/office/drawing/2014/main" id="{4819BD8A-810F-BB41-9884-BDBA1836BBB6}"/>
              </a:ext>
            </a:extLst>
          </p:cNvPr>
          <p:cNvSpPr>
            <a:spLocks noGrp="1"/>
          </p:cNvSpPr>
          <p:nvPr>
            <p:ph type="ctrTitle"/>
          </p:nvPr>
        </p:nvSpPr>
        <p:spPr>
          <a:xfrm>
            <a:off x="4857748" y="1465262"/>
            <a:ext cx="5286383" cy="2387600"/>
          </a:xfrm>
        </p:spPr>
        <p:txBody>
          <a:bodyPr>
            <a:normAutofit/>
          </a:bodyPr>
          <a:lstStyle/>
          <a:p>
            <a:r>
              <a:rPr lang="en-US" sz="4800" b="1" dirty="0">
                <a:latin typeface="Avenir Next" panose="020B0503020202020204" pitchFamily="34" charset="0"/>
              </a:rPr>
              <a:t>WORDS </a:t>
            </a:r>
            <a:br>
              <a:rPr lang="en-US" sz="4800" b="1" dirty="0">
                <a:latin typeface="Avenir Next" panose="020B0503020202020204" pitchFamily="34" charset="0"/>
              </a:rPr>
            </a:br>
            <a:r>
              <a:rPr lang="en-US" sz="4800" dirty="0">
                <a:solidFill>
                  <a:srgbClr val="FF0000"/>
                </a:solidFill>
                <a:latin typeface="SignPainter HouseScript" panose="02000006070000020004" pitchFamily="2" charset="0"/>
              </a:rPr>
              <a:t>that  </a:t>
            </a:r>
            <a:br>
              <a:rPr lang="en-US" sz="4800" dirty="0">
                <a:solidFill>
                  <a:srgbClr val="FF0000"/>
                </a:solidFill>
                <a:latin typeface="Avenir Next" panose="020B0503020202020204" pitchFamily="34" charset="0"/>
              </a:rPr>
            </a:br>
            <a:r>
              <a:rPr lang="en-US" sz="4800" b="1" dirty="0">
                <a:latin typeface="Avenir Next" panose="020B0503020202020204" pitchFamily="34" charset="0"/>
              </a:rPr>
              <a:t>WOUND</a:t>
            </a:r>
          </a:p>
        </p:txBody>
      </p:sp>
      <p:sp>
        <p:nvSpPr>
          <p:cNvPr id="3" name="Subtitle 2">
            <a:extLst>
              <a:ext uri="{FF2B5EF4-FFF2-40B4-BE49-F238E27FC236}">
                <a16:creationId xmlns:a16="http://schemas.microsoft.com/office/drawing/2014/main" id="{A85AB1B6-A9F0-0642-89DA-7133A5982FE4}"/>
              </a:ext>
            </a:extLst>
          </p:cNvPr>
          <p:cNvSpPr>
            <a:spLocks noGrp="1"/>
          </p:cNvSpPr>
          <p:nvPr>
            <p:ph type="subTitle" idx="1"/>
          </p:nvPr>
        </p:nvSpPr>
        <p:spPr>
          <a:xfrm>
            <a:off x="4914894" y="3887794"/>
            <a:ext cx="5253037" cy="884237"/>
          </a:xfrm>
        </p:spPr>
        <p:txBody>
          <a:bodyPr>
            <a:normAutofit/>
          </a:bodyPr>
          <a:lstStyle/>
          <a:p>
            <a:r>
              <a:rPr lang="en-US" sz="1800" b="1" dirty="0">
                <a:latin typeface="Avenir Roman" panose="02000503020000020003" pitchFamily="2" charset="0"/>
              </a:rPr>
              <a:t>THE TRAUMA OF EMOTIONAL ABUSE</a:t>
            </a:r>
          </a:p>
        </p:txBody>
      </p:sp>
      <p:sp>
        <p:nvSpPr>
          <p:cNvPr id="6" name="Subtitle 2">
            <a:extLst>
              <a:ext uri="{FF2B5EF4-FFF2-40B4-BE49-F238E27FC236}">
                <a16:creationId xmlns:a16="http://schemas.microsoft.com/office/drawing/2014/main" id="{296395DA-F171-0A4B-B49C-58AC02F5827A}"/>
              </a:ext>
            </a:extLst>
          </p:cNvPr>
          <p:cNvSpPr txBox="1">
            <a:spLocks/>
          </p:cNvSpPr>
          <p:nvPr/>
        </p:nvSpPr>
        <p:spPr>
          <a:xfrm>
            <a:off x="5237649" y="4306377"/>
            <a:ext cx="4748070" cy="1491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00" dirty="0">
                <a:latin typeface="Avenir Next" panose="020B0503020202020204" pitchFamily="34" charset="0"/>
              </a:rPr>
              <a:t>BY DR KATIA REINERT |GCHM ASSOCIATE DIRECTOR</a:t>
            </a:r>
          </a:p>
          <a:p>
            <a:endParaRPr lang="en-US" sz="1800" dirty="0"/>
          </a:p>
        </p:txBody>
      </p:sp>
      <p:pic>
        <p:nvPicPr>
          <p:cNvPr id="8" name="Picture 7">
            <a:extLst>
              <a:ext uri="{FF2B5EF4-FFF2-40B4-BE49-F238E27FC236}">
                <a16:creationId xmlns:a16="http://schemas.microsoft.com/office/drawing/2014/main" id="{8A38FADE-FCAB-E247-9BA3-349F1456695A}"/>
              </a:ext>
            </a:extLst>
          </p:cNvPr>
          <p:cNvPicPr/>
          <p:nvPr/>
        </p:nvPicPr>
        <p:blipFill>
          <a:blip r:embed="rId4" cstate="email">
            <a:extLst>
              <a:ext uri="{28A0092B-C50C-407E-A947-70E740481C1C}">
                <a14:useLocalDpi xmlns:a14="http://schemas.microsoft.com/office/drawing/2010/main"/>
              </a:ext>
            </a:extLst>
          </a:blip>
          <a:stretch>
            <a:fillRect/>
          </a:stretch>
        </p:blipFill>
        <p:spPr>
          <a:xfrm>
            <a:off x="6709244" y="5318124"/>
            <a:ext cx="1664335" cy="445135"/>
          </a:xfrm>
          <a:prstGeom prst="rect">
            <a:avLst/>
          </a:prstGeom>
        </p:spPr>
      </p:pic>
      <p:sp>
        <p:nvSpPr>
          <p:cNvPr id="11" name="TextBox 10">
            <a:extLst>
              <a:ext uri="{FF2B5EF4-FFF2-40B4-BE49-F238E27FC236}">
                <a16:creationId xmlns:a16="http://schemas.microsoft.com/office/drawing/2014/main" id="{7F0351A0-D98F-B848-9338-342A0041A1AA}"/>
              </a:ext>
            </a:extLst>
          </p:cNvPr>
          <p:cNvSpPr txBox="1"/>
          <p:nvPr/>
        </p:nvSpPr>
        <p:spPr>
          <a:xfrm>
            <a:off x="6025819" y="5796824"/>
            <a:ext cx="3031183" cy="338554"/>
          </a:xfrm>
          <a:prstGeom prst="rect">
            <a:avLst/>
          </a:prstGeom>
          <a:noFill/>
        </p:spPr>
        <p:txBody>
          <a:bodyPr wrap="square" rtlCol="0">
            <a:spAutoFit/>
          </a:bodyPr>
          <a:lstStyle/>
          <a:p>
            <a:pPr algn="ctr"/>
            <a:r>
              <a:rPr lang="en-US" sz="1600" b="1" spc="300" dirty="0">
                <a:latin typeface="Avenir Next" panose="020B0503020202020204" pitchFamily="34" charset="0"/>
              </a:rPr>
              <a:t>2018 EMPHASIS DAY </a:t>
            </a:r>
          </a:p>
        </p:txBody>
      </p:sp>
      <p:pic>
        <p:nvPicPr>
          <p:cNvPr id="5" name="Picture 4">
            <a:extLst>
              <a:ext uri="{FF2B5EF4-FFF2-40B4-BE49-F238E27FC236}">
                <a16:creationId xmlns:a16="http://schemas.microsoft.com/office/drawing/2014/main" id="{47C28364-6C02-2E4E-98BB-B029FC5B217A}"/>
              </a:ext>
            </a:extLst>
          </p:cNvPr>
          <p:cNvPicPr>
            <a:picLocks noChangeAspect="1"/>
          </p:cNvPicPr>
          <p:nvPr/>
        </p:nvPicPr>
        <p:blipFill>
          <a:blip r:embed="rId5"/>
          <a:stretch>
            <a:fillRect/>
          </a:stretch>
        </p:blipFill>
        <p:spPr>
          <a:xfrm>
            <a:off x="6150453" y="6102956"/>
            <a:ext cx="2781913" cy="313857"/>
          </a:xfrm>
          <a:prstGeom prst="rect">
            <a:avLst/>
          </a:prstGeom>
        </p:spPr>
      </p:pic>
    </p:spTree>
    <p:extLst>
      <p:ext uri="{BB962C8B-B14F-4D97-AF65-F5344CB8AC3E}">
        <p14:creationId xmlns:p14="http://schemas.microsoft.com/office/powerpoint/2010/main" val="149040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BA1F2A-136A-184D-A9E0-BAF1FB497BE7}"/>
              </a:ext>
            </a:extLst>
          </p:cNvPr>
          <p:cNvPicPr>
            <a:picLocks noChangeAspect="1"/>
          </p:cNvPicPr>
          <p:nvPr/>
        </p:nvPicPr>
        <p:blipFill>
          <a:blip r:embed="rId3"/>
          <a:stretch>
            <a:fillRect/>
          </a:stretch>
        </p:blipFill>
        <p:spPr>
          <a:xfrm>
            <a:off x="0" y="0"/>
            <a:ext cx="12179300" cy="6858000"/>
          </a:xfrm>
          <a:prstGeom prst="rect">
            <a:avLst/>
          </a:prstGeom>
        </p:spPr>
      </p:pic>
      <p:sp>
        <p:nvSpPr>
          <p:cNvPr id="9" name="Title 8">
            <a:extLst>
              <a:ext uri="{FF2B5EF4-FFF2-40B4-BE49-F238E27FC236}">
                <a16:creationId xmlns:a16="http://schemas.microsoft.com/office/drawing/2014/main" id="{D323B386-472D-A045-868F-166EEAB86034}"/>
              </a:ext>
            </a:extLst>
          </p:cNvPr>
          <p:cNvSpPr>
            <a:spLocks noGrp="1"/>
          </p:cNvSpPr>
          <p:nvPr>
            <p:ph type="title"/>
          </p:nvPr>
        </p:nvSpPr>
        <p:spPr>
          <a:xfrm>
            <a:off x="580294" y="494078"/>
            <a:ext cx="7321060" cy="1325563"/>
          </a:xfrm>
        </p:spPr>
        <p:txBody>
          <a:bodyPr>
            <a:normAutofit/>
          </a:bodyPr>
          <a:lstStyle/>
          <a:p>
            <a:r>
              <a:rPr lang="en-US" sz="3600" dirty="0">
                <a:latin typeface="Avenir Next" panose="020B0503020202020204" pitchFamily="34" charset="0"/>
              </a:rPr>
              <a:t>DEFINING </a:t>
            </a:r>
            <a:r>
              <a:rPr lang="en-US" sz="3600" b="1" dirty="0">
                <a:latin typeface="Avenir Next" panose="020B0503020202020204" pitchFamily="34" charset="0"/>
              </a:rPr>
              <a:t>EMOTIONAL ABUSE</a:t>
            </a:r>
          </a:p>
        </p:txBody>
      </p:sp>
      <p:sp>
        <p:nvSpPr>
          <p:cNvPr id="10" name="Content Placeholder 9">
            <a:extLst>
              <a:ext uri="{FF2B5EF4-FFF2-40B4-BE49-F238E27FC236}">
                <a16:creationId xmlns:a16="http://schemas.microsoft.com/office/drawing/2014/main" id="{4EDBAB8B-C352-2E46-9443-C75AF9AD98C2}"/>
              </a:ext>
            </a:extLst>
          </p:cNvPr>
          <p:cNvSpPr>
            <a:spLocks noGrp="1"/>
          </p:cNvSpPr>
          <p:nvPr>
            <p:ph idx="1"/>
          </p:nvPr>
        </p:nvSpPr>
        <p:spPr>
          <a:xfrm>
            <a:off x="603740" y="1743564"/>
            <a:ext cx="5914291" cy="4926866"/>
          </a:xfrm>
        </p:spPr>
        <p:txBody>
          <a:bodyPr>
            <a:normAutofit/>
          </a:bodyPr>
          <a:lstStyle/>
          <a:p>
            <a:r>
              <a:rPr lang="en-US" sz="2400" dirty="0"/>
              <a:t>Speech and/or behavior that is :</a:t>
            </a:r>
          </a:p>
          <a:p>
            <a:pPr lvl="1"/>
            <a:r>
              <a:rPr lang="en-US" sz="2000" b="1" dirty="0"/>
              <a:t>Controlling</a:t>
            </a:r>
            <a:r>
              <a:rPr lang="en-US" sz="2000" dirty="0"/>
              <a:t>, derogating, punishing, manipulative.</a:t>
            </a:r>
          </a:p>
          <a:p>
            <a:pPr lvl="1"/>
            <a:r>
              <a:rPr lang="en-US" sz="2000" b="1" dirty="0"/>
              <a:t>Insulting</a:t>
            </a:r>
            <a:r>
              <a:rPr lang="en-US" sz="2000" dirty="0"/>
              <a:t> and attempting to scare, isolate, or control.</a:t>
            </a:r>
          </a:p>
          <a:p>
            <a:r>
              <a:rPr lang="en-US" sz="2400" dirty="0"/>
              <a:t>Indirect methods of control :</a:t>
            </a:r>
          </a:p>
          <a:p>
            <a:pPr lvl="1"/>
            <a:r>
              <a:rPr lang="en-US" sz="2000" b="1" dirty="0"/>
              <a:t>Withholding</a:t>
            </a:r>
            <a:r>
              <a:rPr lang="en-US" sz="2000" dirty="0"/>
              <a:t> love, communication support, money.</a:t>
            </a:r>
          </a:p>
          <a:p>
            <a:pPr lvl="1"/>
            <a:r>
              <a:rPr lang="en-US" sz="2000" dirty="0"/>
              <a:t>Passive-aggressive behavior is </a:t>
            </a:r>
            <a:r>
              <a:rPr lang="en-US" sz="2000" b="1" dirty="0"/>
              <a:t>covert hostility</a:t>
            </a:r>
            <a:r>
              <a:rPr lang="en-US" sz="2000" dirty="0"/>
              <a:t>.</a:t>
            </a:r>
          </a:p>
          <a:p>
            <a:r>
              <a:rPr lang="en-US" sz="2400" dirty="0"/>
              <a:t>Direct methods of maintaining power:</a:t>
            </a:r>
          </a:p>
          <a:p>
            <a:pPr lvl="1"/>
            <a:r>
              <a:rPr lang="en-US" sz="2000" b="1" dirty="0"/>
              <a:t>Dictating </a:t>
            </a:r>
            <a:r>
              <a:rPr lang="en-US" sz="2000" dirty="0"/>
              <a:t>where you go, to whom you talk, spying, stalking.</a:t>
            </a:r>
          </a:p>
          <a:p>
            <a:pPr lvl="1"/>
            <a:r>
              <a:rPr lang="en-US" sz="2000" b="1" dirty="0"/>
              <a:t>Invading</a:t>
            </a:r>
            <a:r>
              <a:rPr lang="en-US" sz="2000" dirty="0"/>
              <a:t> your person, space, or belongings—disregarding boundaries.</a:t>
            </a:r>
          </a:p>
        </p:txBody>
      </p:sp>
    </p:spTree>
    <p:extLst>
      <p:ext uri="{BB962C8B-B14F-4D97-AF65-F5344CB8AC3E}">
        <p14:creationId xmlns:p14="http://schemas.microsoft.com/office/powerpoint/2010/main" val="297212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F3C03C-8EC1-8044-8B6B-0C245A96FDC6}"/>
              </a:ext>
            </a:extLst>
          </p:cNvPr>
          <p:cNvPicPr>
            <a:picLocks noChangeAspect="1"/>
          </p:cNvPicPr>
          <p:nvPr/>
        </p:nvPicPr>
        <p:blipFill>
          <a:blip r:embed="rId3"/>
          <a:stretch>
            <a:fillRect/>
          </a:stretch>
        </p:blipFill>
        <p:spPr>
          <a:xfrm>
            <a:off x="-257175" y="-371474"/>
            <a:ext cx="12449175" cy="7229474"/>
          </a:xfrm>
          <a:prstGeom prst="rect">
            <a:avLst/>
          </a:prstGeom>
        </p:spPr>
      </p:pic>
      <p:sp>
        <p:nvSpPr>
          <p:cNvPr id="2" name="Title 1">
            <a:extLst>
              <a:ext uri="{FF2B5EF4-FFF2-40B4-BE49-F238E27FC236}">
                <a16:creationId xmlns:a16="http://schemas.microsoft.com/office/drawing/2014/main" id="{C265B5D4-CEB5-5647-AE1A-CCFFFA7A8495}"/>
              </a:ext>
            </a:extLst>
          </p:cNvPr>
          <p:cNvSpPr>
            <a:spLocks noGrp="1"/>
          </p:cNvSpPr>
          <p:nvPr>
            <p:ph type="title"/>
          </p:nvPr>
        </p:nvSpPr>
        <p:spPr>
          <a:xfrm>
            <a:off x="293077" y="388571"/>
            <a:ext cx="11060723" cy="1325563"/>
          </a:xfrm>
        </p:spPr>
        <p:txBody>
          <a:bodyPr>
            <a:normAutofit/>
          </a:bodyPr>
          <a:lstStyle/>
          <a:p>
            <a:r>
              <a:rPr lang="en-US" sz="3600" dirty="0">
                <a:latin typeface="Avenir Next" panose="020B0503020202020204" pitchFamily="34" charset="0"/>
              </a:rPr>
              <a:t>EMOTIONAL ABUSE </a:t>
            </a:r>
            <a:r>
              <a:rPr lang="en-US" sz="3600" b="1" dirty="0">
                <a:latin typeface="Avenir Next" panose="020B0503020202020204" pitchFamily="34" charset="0"/>
              </a:rPr>
              <a:t>FEELS LIKE . . .</a:t>
            </a:r>
          </a:p>
        </p:txBody>
      </p:sp>
      <p:sp>
        <p:nvSpPr>
          <p:cNvPr id="3" name="Content Placeholder 2">
            <a:extLst>
              <a:ext uri="{FF2B5EF4-FFF2-40B4-BE49-F238E27FC236}">
                <a16:creationId xmlns:a16="http://schemas.microsoft.com/office/drawing/2014/main" id="{75518D99-F3F0-5941-80ED-750272D14F7D}"/>
              </a:ext>
            </a:extLst>
          </p:cNvPr>
          <p:cNvSpPr>
            <a:spLocks noGrp="1"/>
          </p:cNvSpPr>
          <p:nvPr>
            <p:ph idx="1"/>
          </p:nvPr>
        </p:nvSpPr>
        <p:spPr>
          <a:xfrm>
            <a:off x="592017" y="1825625"/>
            <a:ext cx="6324600" cy="4351338"/>
          </a:xfrm>
        </p:spPr>
        <p:txBody>
          <a:bodyPr>
            <a:normAutofit/>
          </a:bodyPr>
          <a:lstStyle/>
          <a:p>
            <a:pPr marL="0" indent="0" algn="ctr">
              <a:buNone/>
            </a:pPr>
            <a:r>
              <a:rPr lang="en-US" sz="2400" dirty="0"/>
              <a:t>An emotionally abused person often feels</a:t>
            </a:r>
          </a:p>
          <a:p>
            <a:pPr marL="0" indent="0" algn="ctr">
              <a:buNone/>
            </a:pPr>
            <a:r>
              <a:rPr lang="en-US" sz="2400" b="1" i="1" dirty="0">
                <a:solidFill>
                  <a:srgbClr val="C00000"/>
                </a:solidFill>
              </a:rPr>
              <a:t>insignificant</a:t>
            </a:r>
            <a:r>
              <a:rPr lang="en-US" sz="2400" b="1" i="1" dirty="0"/>
              <a:t> </a:t>
            </a:r>
            <a:r>
              <a:rPr lang="en-US" sz="2400" dirty="0"/>
              <a:t>and</a:t>
            </a:r>
            <a:r>
              <a:rPr lang="en-US" sz="2400" b="1" i="1" dirty="0"/>
              <a:t> </a:t>
            </a:r>
            <a:r>
              <a:rPr lang="en-US" sz="2400" b="1" i="1" dirty="0">
                <a:solidFill>
                  <a:srgbClr val="C00000"/>
                </a:solidFill>
              </a:rPr>
              <a:t>invisible</a:t>
            </a:r>
            <a:r>
              <a:rPr lang="en-US" sz="2400" b="1" i="1" dirty="0">
                <a:solidFill>
                  <a:srgbClr val="FF0000"/>
                </a:solidFill>
              </a:rPr>
              <a:t> </a:t>
            </a:r>
          </a:p>
          <a:p>
            <a:pPr marL="0" indent="0" algn="ctr">
              <a:buNone/>
            </a:pPr>
            <a:r>
              <a:rPr lang="en-US" sz="2400" dirty="0"/>
              <a:t>which can leave longer lasting scars</a:t>
            </a:r>
          </a:p>
          <a:p>
            <a:pPr marL="0" indent="0" algn="ctr">
              <a:buNone/>
            </a:pPr>
            <a:r>
              <a:rPr lang="en-US" sz="2400" dirty="0"/>
              <a:t>than acts of physical violence.</a:t>
            </a:r>
          </a:p>
          <a:p>
            <a:pPr marL="0" indent="0" algn="ctr">
              <a:buNone/>
            </a:pPr>
            <a:endParaRPr lang="en-US" sz="2400" dirty="0"/>
          </a:p>
          <a:p>
            <a:pPr lvl="1"/>
            <a:r>
              <a:rPr lang="en-US" dirty="0"/>
              <a:t>Physical abuse says, “You are </a:t>
            </a:r>
            <a:r>
              <a:rPr lang="en-US" b="1" dirty="0"/>
              <a:t>not worth it</a:t>
            </a:r>
            <a:r>
              <a:rPr lang="en-US" dirty="0"/>
              <a:t>.” </a:t>
            </a:r>
            <a:r>
              <a:rPr lang="en-US" i="1" dirty="0"/>
              <a:t>(Insignificant)</a:t>
            </a:r>
          </a:p>
          <a:p>
            <a:pPr lvl="1"/>
            <a:r>
              <a:rPr lang="en-US" dirty="0"/>
              <a:t>Emotional abuse says, “You do not </a:t>
            </a:r>
            <a:r>
              <a:rPr lang="en-US" b="1" dirty="0"/>
              <a:t>even exist</a:t>
            </a:r>
            <a:r>
              <a:rPr lang="en-US" dirty="0"/>
              <a:t>.” </a:t>
            </a:r>
            <a:r>
              <a:rPr lang="en-US" i="1" dirty="0"/>
              <a:t>(Invisible)</a:t>
            </a:r>
          </a:p>
        </p:txBody>
      </p:sp>
    </p:spTree>
    <p:extLst>
      <p:ext uri="{BB962C8B-B14F-4D97-AF65-F5344CB8AC3E}">
        <p14:creationId xmlns:p14="http://schemas.microsoft.com/office/powerpoint/2010/main" val="205256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E994C1-A9DD-4846-B08F-BA7FF6DCF55F}"/>
              </a:ext>
            </a:extLst>
          </p:cNvPr>
          <p:cNvPicPr>
            <a:picLocks noChangeAspect="1"/>
          </p:cNvPicPr>
          <p:nvPr/>
        </p:nvPicPr>
        <p:blipFill>
          <a:blip r:embed="rId3"/>
          <a:stretch>
            <a:fillRect/>
          </a:stretch>
        </p:blipFill>
        <p:spPr>
          <a:xfrm>
            <a:off x="-128588" y="-281354"/>
            <a:ext cx="12429340" cy="7310804"/>
          </a:xfrm>
          <a:prstGeom prst="rect">
            <a:avLst/>
          </a:prstGeom>
        </p:spPr>
      </p:pic>
      <p:sp>
        <p:nvSpPr>
          <p:cNvPr id="2" name="Title 1">
            <a:extLst>
              <a:ext uri="{FF2B5EF4-FFF2-40B4-BE49-F238E27FC236}">
                <a16:creationId xmlns:a16="http://schemas.microsoft.com/office/drawing/2014/main" id="{682267EC-0185-7341-B22D-1965E0539C01}"/>
              </a:ext>
            </a:extLst>
          </p:cNvPr>
          <p:cNvSpPr>
            <a:spLocks noGrp="1"/>
          </p:cNvSpPr>
          <p:nvPr>
            <p:ph type="title"/>
          </p:nvPr>
        </p:nvSpPr>
        <p:spPr>
          <a:xfrm>
            <a:off x="-70188" y="365125"/>
            <a:ext cx="8669215" cy="1325563"/>
          </a:xfrm>
        </p:spPr>
        <p:txBody>
          <a:bodyPr>
            <a:normAutofit/>
          </a:bodyPr>
          <a:lstStyle/>
          <a:p>
            <a:pPr algn="ctr"/>
            <a:r>
              <a:rPr lang="en-US" sz="3600" dirty="0">
                <a:latin typeface="Avenir Next" panose="020B0503020202020204" pitchFamily="34" charset="0"/>
              </a:rPr>
              <a:t>WHAT IS </a:t>
            </a:r>
            <a:r>
              <a:rPr lang="en-US" sz="3600" b="1" dirty="0">
                <a:latin typeface="Avenir Next" panose="020B0503020202020204" pitchFamily="34" charset="0"/>
              </a:rPr>
              <a:t>EMOTIONAL ABUSE?</a:t>
            </a:r>
          </a:p>
        </p:txBody>
      </p:sp>
      <p:sp>
        <p:nvSpPr>
          <p:cNvPr id="3" name="Content Placeholder 2">
            <a:extLst>
              <a:ext uri="{FF2B5EF4-FFF2-40B4-BE49-F238E27FC236}">
                <a16:creationId xmlns:a16="http://schemas.microsoft.com/office/drawing/2014/main" id="{23CA1B76-8FD2-5444-8042-FFA9D1D020F6}"/>
              </a:ext>
            </a:extLst>
          </p:cNvPr>
          <p:cNvSpPr>
            <a:spLocks noGrp="1"/>
          </p:cNvSpPr>
          <p:nvPr>
            <p:ph idx="1"/>
          </p:nvPr>
        </p:nvSpPr>
        <p:spPr>
          <a:xfrm>
            <a:off x="803476" y="1721452"/>
            <a:ext cx="5967714" cy="4351338"/>
          </a:xfrm>
        </p:spPr>
        <p:txBody>
          <a:bodyPr/>
          <a:lstStyle/>
          <a:p>
            <a:r>
              <a:rPr lang="en-US" dirty="0"/>
              <a:t>WHAT IT IS </a:t>
            </a:r>
            <a:r>
              <a:rPr lang="en-US" b="1" dirty="0">
                <a:solidFill>
                  <a:srgbClr val="C00000"/>
                </a:solidFill>
              </a:rPr>
              <a:t>NOT: </a:t>
            </a:r>
          </a:p>
          <a:p>
            <a:pPr marL="457200" lvl="1" indent="0">
              <a:buNone/>
            </a:pPr>
            <a:r>
              <a:rPr lang="en-US" sz="2800" dirty="0"/>
              <a:t>The normal conflict between two people. People need to have their </a:t>
            </a:r>
            <a:r>
              <a:rPr lang="en-US" sz="2800" b="1" dirty="0"/>
              <a:t>own opinions and the freedom to express them</a:t>
            </a:r>
            <a:r>
              <a:rPr lang="en-US" sz="2800" dirty="0"/>
              <a:t>.</a:t>
            </a:r>
          </a:p>
          <a:p>
            <a:endParaRPr lang="en-US" dirty="0"/>
          </a:p>
          <a:p>
            <a:r>
              <a:rPr lang="en-US" dirty="0"/>
              <a:t>WHAT </a:t>
            </a:r>
            <a:r>
              <a:rPr lang="en-US" b="1" dirty="0">
                <a:solidFill>
                  <a:srgbClr val="C00000"/>
                </a:solidFill>
              </a:rPr>
              <a:t>IT IS:</a:t>
            </a:r>
          </a:p>
          <a:p>
            <a:pPr marL="457200" lvl="1" indent="0">
              <a:buNone/>
            </a:pPr>
            <a:r>
              <a:rPr lang="en-US" sz="2800" dirty="0"/>
              <a:t>An </a:t>
            </a:r>
            <a:r>
              <a:rPr lang="en-US" sz="2800" b="1" dirty="0"/>
              <a:t>intentional</a:t>
            </a:r>
            <a:r>
              <a:rPr lang="en-US" sz="2800" dirty="0"/>
              <a:t> dominance dynamic used to gain</a:t>
            </a:r>
            <a:r>
              <a:rPr lang="en-US" sz="2800" b="1" dirty="0"/>
              <a:t> power</a:t>
            </a:r>
            <a:r>
              <a:rPr lang="en-US" sz="2800" dirty="0"/>
              <a:t> and </a:t>
            </a:r>
            <a:r>
              <a:rPr lang="en-US" sz="2800" b="1" dirty="0"/>
              <a:t>to keep </a:t>
            </a:r>
            <a:r>
              <a:rPr lang="en-US" sz="2800" dirty="0"/>
              <a:t>the other person </a:t>
            </a:r>
            <a:r>
              <a:rPr lang="en-US" sz="2800" b="1" dirty="0"/>
              <a:t>under control</a:t>
            </a:r>
            <a:r>
              <a:rPr lang="en-US" sz="2800" dirty="0"/>
              <a:t>.</a:t>
            </a:r>
          </a:p>
        </p:txBody>
      </p:sp>
    </p:spTree>
    <p:extLst>
      <p:ext uri="{BB962C8B-B14F-4D97-AF65-F5344CB8AC3E}">
        <p14:creationId xmlns:p14="http://schemas.microsoft.com/office/powerpoint/2010/main" val="348325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B7350-B6FD-A448-B4B8-F17A5C3F8C16}"/>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B40A894-A07A-D64D-A001-6BC7A5E89A2E}"/>
              </a:ext>
            </a:extLst>
          </p:cNvPr>
          <p:cNvSpPr>
            <a:spLocks noGrp="1"/>
          </p:cNvSpPr>
          <p:nvPr>
            <p:ph type="title"/>
          </p:nvPr>
        </p:nvSpPr>
        <p:spPr>
          <a:xfrm>
            <a:off x="2511706" y="862839"/>
            <a:ext cx="7638328" cy="1325563"/>
          </a:xfrm>
        </p:spPr>
        <p:txBody>
          <a:bodyPr>
            <a:normAutofit/>
          </a:bodyPr>
          <a:lstStyle/>
          <a:p>
            <a:pPr algn="ctr"/>
            <a:r>
              <a:rPr lang="en-US" sz="3600" b="1" dirty="0">
                <a:latin typeface="Avenir Next" panose="020B0503020202020204" pitchFamily="34" charset="0"/>
              </a:rPr>
              <a:t>SIGNS</a:t>
            </a:r>
            <a:r>
              <a:rPr lang="en-US" sz="3600" dirty="0">
                <a:latin typeface="Avenir Next" panose="020B0503020202020204" pitchFamily="34" charset="0"/>
              </a:rPr>
              <a:t> OF EMOTIONAL ABUSE</a:t>
            </a:r>
          </a:p>
        </p:txBody>
      </p:sp>
      <p:sp>
        <p:nvSpPr>
          <p:cNvPr id="3" name="Content Placeholder 2">
            <a:extLst>
              <a:ext uri="{FF2B5EF4-FFF2-40B4-BE49-F238E27FC236}">
                <a16:creationId xmlns:a16="http://schemas.microsoft.com/office/drawing/2014/main" id="{E8E3D4F9-65CB-EB48-AF34-46783ECC0879}"/>
              </a:ext>
            </a:extLst>
          </p:cNvPr>
          <p:cNvSpPr>
            <a:spLocks noGrp="1"/>
          </p:cNvSpPr>
          <p:nvPr>
            <p:ph idx="1"/>
          </p:nvPr>
        </p:nvSpPr>
        <p:spPr>
          <a:xfrm>
            <a:off x="1509531" y="2300187"/>
            <a:ext cx="8653041" cy="4351338"/>
          </a:xfrm>
        </p:spPr>
        <p:txBody>
          <a:bodyPr/>
          <a:lstStyle/>
          <a:p>
            <a:r>
              <a:rPr lang="en-US" sz="2000" b="1" dirty="0">
                <a:solidFill>
                  <a:srgbClr val="C00000"/>
                </a:solidFill>
              </a:rPr>
              <a:t>PHYSICAL SIGNS IN THE VICTIM CAN BE:</a:t>
            </a:r>
          </a:p>
          <a:p>
            <a:pPr lvl="1"/>
            <a:r>
              <a:rPr lang="en-US" dirty="0"/>
              <a:t>clenched teeth</a:t>
            </a:r>
          </a:p>
          <a:p>
            <a:pPr lvl="1"/>
            <a:r>
              <a:rPr lang="en-US" dirty="0"/>
              <a:t>pounding heart</a:t>
            </a:r>
          </a:p>
          <a:p>
            <a:pPr lvl="1"/>
            <a:r>
              <a:rPr lang="en-US" dirty="0"/>
              <a:t>the feeling that a normal conversation is a personal attack</a:t>
            </a:r>
          </a:p>
          <a:p>
            <a:r>
              <a:rPr lang="en-US" sz="2000" b="1" dirty="0">
                <a:solidFill>
                  <a:srgbClr val="C00000"/>
                </a:solidFill>
              </a:rPr>
              <a:t>COMMON BEHAVIORAL SIGNS IN THE VICTIM CAN BE:</a:t>
            </a:r>
          </a:p>
          <a:p>
            <a:pPr lvl="1"/>
            <a:r>
              <a:rPr lang="en-US" dirty="0"/>
              <a:t>constantly apologizing for the spouse’s behavior </a:t>
            </a:r>
            <a:r>
              <a:rPr lang="en-US" b="1" dirty="0"/>
              <a:t>(unwarranted apologies)</a:t>
            </a:r>
            <a:endParaRPr lang="en-US" dirty="0"/>
          </a:p>
          <a:p>
            <a:pPr lvl="1"/>
            <a:r>
              <a:rPr lang="en-US" dirty="0"/>
              <a:t>constantly feeling the need to change things about himself or herself to accommodate someone’s demands </a:t>
            </a:r>
            <a:r>
              <a:rPr lang="en-US" b="1" dirty="0"/>
              <a:t>(self-blame)</a:t>
            </a:r>
            <a:endParaRPr lang="en-US" dirty="0"/>
          </a:p>
          <a:p>
            <a:pPr lvl="1"/>
            <a:endParaRPr lang="en-US" dirty="0"/>
          </a:p>
          <a:p>
            <a:endParaRPr lang="en-US" dirty="0"/>
          </a:p>
        </p:txBody>
      </p:sp>
    </p:spTree>
    <p:extLst>
      <p:ext uri="{BB962C8B-B14F-4D97-AF65-F5344CB8AC3E}">
        <p14:creationId xmlns:p14="http://schemas.microsoft.com/office/powerpoint/2010/main" val="212983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14F075-0B5C-2449-8292-30DAA1A2CE37}"/>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07529BE6-80C0-E64F-8DC5-0C54974DB11D}"/>
              </a:ext>
            </a:extLst>
          </p:cNvPr>
          <p:cNvSpPr>
            <a:spLocks noGrp="1"/>
          </p:cNvSpPr>
          <p:nvPr>
            <p:ph type="title"/>
          </p:nvPr>
        </p:nvSpPr>
        <p:spPr>
          <a:xfrm>
            <a:off x="1891494" y="816539"/>
            <a:ext cx="9043415" cy="1325563"/>
          </a:xfrm>
        </p:spPr>
        <p:txBody>
          <a:bodyPr>
            <a:normAutofit/>
          </a:bodyPr>
          <a:lstStyle/>
          <a:p>
            <a:pPr algn="ctr"/>
            <a:r>
              <a:rPr lang="en-US" sz="3600" dirty="0">
                <a:latin typeface="Avenir Next" panose="020B0503020202020204" pitchFamily="34" charset="0"/>
              </a:rPr>
              <a:t>EMOTIONAL ABUSE </a:t>
            </a:r>
            <a:r>
              <a:rPr lang="en-US" sz="3600" b="1" dirty="0">
                <a:latin typeface="Avenir Next" panose="020B0503020202020204" pitchFamily="34" charset="0"/>
              </a:rPr>
              <a:t>SELF-TEST</a:t>
            </a:r>
          </a:p>
        </p:txBody>
      </p:sp>
      <p:sp>
        <p:nvSpPr>
          <p:cNvPr id="3" name="Content Placeholder 2">
            <a:extLst>
              <a:ext uri="{FF2B5EF4-FFF2-40B4-BE49-F238E27FC236}">
                <a16:creationId xmlns:a16="http://schemas.microsoft.com/office/drawing/2014/main" id="{2C3FB45E-FFF7-9F4F-9034-57E245A0FE14}"/>
              </a:ext>
            </a:extLst>
          </p:cNvPr>
          <p:cNvSpPr>
            <a:spLocks noGrp="1"/>
          </p:cNvSpPr>
          <p:nvPr>
            <p:ph idx="1"/>
          </p:nvPr>
        </p:nvSpPr>
        <p:spPr>
          <a:xfrm>
            <a:off x="838200" y="2840169"/>
            <a:ext cx="8884534" cy="3976016"/>
          </a:xfrm>
        </p:spPr>
        <p:txBody>
          <a:bodyPr>
            <a:normAutofit/>
          </a:bodyPr>
          <a:lstStyle/>
          <a:p>
            <a:r>
              <a:rPr lang="en-US" sz="2400" dirty="0"/>
              <a:t>Wants know </a:t>
            </a:r>
            <a:r>
              <a:rPr lang="en-US" sz="2400" b="1" dirty="0"/>
              <a:t>what you’re doing </a:t>
            </a:r>
            <a:r>
              <a:rPr lang="en-US" sz="2400" dirty="0"/>
              <a:t>all the time and wants you to be in constant contact.</a:t>
            </a:r>
          </a:p>
          <a:p>
            <a:r>
              <a:rPr lang="en-US" sz="2400" b="1" dirty="0"/>
              <a:t>Demands passwords </a:t>
            </a:r>
            <a:r>
              <a:rPr lang="en-US" sz="2400" dirty="0"/>
              <a:t>to things like your phone email, and social media.</a:t>
            </a:r>
          </a:p>
          <a:p>
            <a:r>
              <a:rPr lang="en-US" sz="2400" b="1" dirty="0"/>
              <a:t>Acts very jealous</a:t>
            </a:r>
            <a:r>
              <a:rPr lang="en-US" sz="2400" dirty="0"/>
              <a:t>, including constantly accusing you of cheating.</a:t>
            </a:r>
          </a:p>
          <a:p>
            <a:r>
              <a:rPr lang="en-US" sz="2400" b="1" dirty="0"/>
              <a:t>Prevents or discourages you </a:t>
            </a:r>
            <a:r>
              <a:rPr lang="en-US" sz="2400" dirty="0"/>
              <a:t>from seeing friends or family.</a:t>
            </a:r>
          </a:p>
          <a:p>
            <a:r>
              <a:rPr lang="en-US" sz="2400" b="1" dirty="0"/>
              <a:t>Tries to stop you </a:t>
            </a:r>
            <a:r>
              <a:rPr lang="en-US" sz="2400" dirty="0"/>
              <a:t>from going to work or school.</a:t>
            </a:r>
          </a:p>
          <a:p>
            <a:r>
              <a:rPr lang="en-US" sz="2400" b="1" dirty="0"/>
              <a:t>Gets angry </a:t>
            </a:r>
            <a:r>
              <a:rPr lang="en-US" sz="2400" dirty="0"/>
              <a:t>in a what that is frightening to you.</a:t>
            </a:r>
          </a:p>
        </p:txBody>
      </p:sp>
      <p:sp>
        <p:nvSpPr>
          <p:cNvPr id="4" name="TextBox 3">
            <a:extLst>
              <a:ext uri="{FF2B5EF4-FFF2-40B4-BE49-F238E27FC236}">
                <a16:creationId xmlns:a16="http://schemas.microsoft.com/office/drawing/2014/main" id="{B18A953B-8802-E142-BA6F-8EE43CDE748D}"/>
              </a:ext>
            </a:extLst>
          </p:cNvPr>
          <p:cNvSpPr txBox="1"/>
          <p:nvPr/>
        </p:nvSpPr>
        <p:spPr>
          <a:xfrm>
            <a:off x="1023396" y="2222562"/>
            <a:ext cx="9865217" cy="400110"/>
          </a:xfrm>
          <a:prstGeom prst="rect">
            <a:avLst/>
          </a:prstGeom>
          <a:noFill/>
        </p:spPr>
        <p:txBody>
          <a:bodyPr wrap="square" rtlCol="0">
            <a:spAutoFit/>
          </a:bodyPr>
          <a:lstStyle/>
          <a:p>
            <a:r>
              <a:rPr lang="en-US" sz="2000" b="1" dirty="0">
                <a:solidFill>
                  <a:srgbClr val="C00000"/>
                </a:solidFill>
              </a:rPr>
              <a:t>IS YOUR SPOUSE OR SOMEONE ELSE IN YOUR LIFE BEHAVING LIKE THIS?</a:t>
            </a:r>
          </a:p>
        </p:txBody>
      </p:sp>
    </p:spTree>
    <p:extLst>
      <p:ext uri="{BB962C8B-B14F-4D97-AF65-F5344CB8AC3E}">
        <p14:creationId xmlns:p14="http://schemas.microsoft.com/office/powerpoint/2010/main" val="325489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E8947-F1DE-3B47-80AB-3A818F81CEB0}"/>
              </a:ext>
            </a:extLst>
          </p:cNvPr>
          <p:cNvPicPr>
            <a:picLocks noChangeAspect="1"/>
          </p:cNvPicPr>
          <p:nvPr/>
        </p:nvPicPr>
        <p:blipFill>
          <a:blip r:embed="rId3"/>
          <a:stretch>
            <a:fillRect/>
          </a:stretch>
        </p:blipFill>
        <p:spPr>
          <a:xfrm>
            <a:off x="0" y="0"/>
            <a:ext cx="12179300" cy="6858000"/>
          </a:xfrm>
          <a:prstGeom prst="rect">
            <a:avLst/>
          </a:prstGeom>
        </p:spPr>
      </p:pic>
      <p:sp>
        <p:nvSpPr>
          <p:cNvPr id="3" name="Content Placeholder 2">
            <a:extLst>
              <a:ext uri="{FF2B5EF4-FFF2-40B4-BE49-F238E27FC236}">
                <a16:creationId xmlns:a16="http://schemas.microsoft.com/office/drawing/2014/main" id="{41D9BE51-8CE4-6E4E-9A62-E05CC3AE489C}"/>
              </a:ext>
            </a:extLst>
          </p:cNvPr>
          <p:cNvSpPr>
            <a:spLocks noGrp="1"/>
          </p:cNvSpPr>
          <p:nvPr>
            <p:ph idx="1"/>
          </p:nvPr>
        </p:nvSpPr>
        <p:spPr>
          <a:xfrm>
            <a:off x="722452" y="2037314"/>
            <a:ext cx="9451694" cy="5640945"/>
          </a:xfrm>
        </p:spPr>
        <p:txBody>
          <a:bodyPr>
            <a:normAutofit/>
          </a:bodyPr>
          <a:lstStyle/>
          <a:p>
            <a:r>
              <a:rPr lang="en-US" sz="2400" b="1" dirty="0"/>
              <a:t>Controls your finances </a:t>
            </a:r>
            <a:r>
              <a:rPr lang="en-US" sz="2400" dirty="0"/>
              <a:t>or how you spend your money.</a:t>
            </a:r>
          </a:p>
          <a:p>
            <a:r>
              <a:rPr lang="en-US" sz="2400" dirty="0"/>
              <a:t>Stops you from </a:t>
            </a:r>
            <a:r>
              <a:rPr lang="en-US" sz="2400" b="1" dirty="0"/>
              <a:t>seeing a doctor.</a:t>
            </a:r>
          </a:p>
          <a:p>
            <a:r>
              <a:rPr lang="en-US" sz="2400" b="1" dirty="0"/>
              <a:t>Humiliates you </a:t>
            </a:r>
            <a:r>
              <a:rPr lang="en-US" sz="2400" dirty="0"/>
              <a:t>in front of others.</a:t>
            </a:r>
          </a:p>
          <a:p>
            <a:r>
              <a:rPr lang="en-US" sz="2400" b="1" dirty="0"/>
              <a:t>Calls you insulting names </a:t>
            </a:r>
            <a:r>
              <a:rPr lang="en-US" sz="2400" dirty="0"/>
              <a:t>(such as “stupid,” “disgusting,” “worthless,” “whore,” or “fat.”</a:t>
            </a:r>
          </a:p>
          <a:p>
            <a:r>
              <a:rPr lang="en-US" sz="2400" b="1" dirty="0"/>
              <a:t>Threatens to hurt you</a:t>
            </a:r>
            <a:r>
              <a:rPr lang="en-US" sz="2400" dirty="0"/>
              <a:t>, people you care about, or pets.</a:t>
            </a:r>
          </a:p>
          <a:p>
            <a:r>
              <a:rPr lang="en-US" sz="2400" b="1" dirty="0"/>
              <a:t>Threatens to call the authorities </a:t>
            </a:r>
            <a:r>
              <a:rPr lang="en-US" sz="2400" dirty="0"/>
              <a:t>to report you for wrongdoing.</a:t>
            </a:r>
          </a:p>
          <a:p>
            <a:r>
              <a:rPr lang="en-US" sz="2400" b="1" dirty="0"/>
              <a:t>Threatens to harm himself or herself </a:t>
            </a:r>
            <a:r>
              <a:rPr lang="en-US" sz="2400" dirty="0"/>
              <a:t>when upset with you.</a:t>
            </a:r>
          </a:p>
          <a:p>
            <a:r>
              <a:rPr lang="en-US" sz="2400" b="1" dirty="0"/>
              <a:t>Says things like, </a:t>
            </a:r>
            <a:r>
              <a:rPr lang="en-US" sz="2400" dirty="0"/>
              <a:t>“If I can’t have you, then no one can.”</a:t>
            </a:r>
          </a:p>
          <a:p>
            <a:r>
              <a:rPr lang="en-US" sz="2400" b="1" dirty="0"/>
              <a:t>Decides things for you that you should decide </a:t>
            </a:r>
            <a:r>
              <a:rPr lang="en-US" sz="2400" dirty="0"/>
              <a:t>(like what to wear or eat.)</a:t>
            </a:r>
          </a:p>
        </p:txBody>
      </p:sp>
    </p:spTree>
    <p:extLst>
      <p:ext uri="{BB962C8B-B14F-4D97-AF65-F5344CB8AC3E}">
        <p14:creationId xmlns:p14="http://schemas.microsoft.com/office/powerpoint/2010/main" val="53035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7AB02-4F51-F046-94A0-8DA113740E34}"/>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2279A29F-36B1-EC4D-835F-683F89044E85}"/>
              </a:ext>
            </a:extLst>
          </p:cNvPr>
          <p:cNvSpPr>
            <a:spLocks noGrp="1"/>
          </p:cNvSpPr>
          <p:nvPr>
            <p:ph type="title"/>
          </p:nvPr>
        </p:nvSpPr>
        <p:spPr>
          <a:xfrm>
            <a:off x="1011823" y="631346"/>
            <a:ext cx="10250347" cy="1325563"/>
          </a:xfrm>
        </p:spPr>
        <p:txBody>
          <a:bodyPr>
            <a:normAutofit/>
          </a:bodyPr>
          <a:lstStyle/>
          <a:p>
            <a:pPr algn="ctr"/>
            <a:r>
              <a:rPr lang="en-US" sz="3600" b="1" dirty="0">
                <a:latin typeface="Avenir Next" panose="020B0503020202020204" pitchFamily="34" charset="0"/>
              </a:rPr>
              <a:t>HOW TO RESPOND IF </a:t>
            </a:r>
            <a:br>
              <a:rPr lang="en-US" sz="3600" dirty="0">
                <a:latin typeface="Avenir Next" panose="020B0503020202020204" pitchFamily="34" charset="0"/>
              </a:rPr>
            </a:br>
            <a:r>
              <a:rPr lang="en-US" sz="3600" dirty="0">
                <a:latin typeface="Avenir Next" panose="020B0503020202020204" pitchFamily="34" charset="0"/>
              </a:rPr>
              <a:t>BEING EMOTIONALLY ABUSED</a:t>
            </a:r>
          </a:p>
        </p:txBody>
      </p:sp>
      <p:sp>
        <p:nvSpPr>
          <p:cNvPr id="3" name="Content Placeholder 2">
            <a:extLst>
              <a:ext uri="{FF2B5EF4-FFF2-40B4-BE49-F238E27FC236}">
                <a16:creationId xmlns:a16="http://schemas.microsoft.com/office/drawing/2014/main" id="{28F00041-6711-C142-998C-0A65B76D06DA}"/>
              </a:ext>
            </a:extLst>
          </p:cNvPr>
          <p:cNvSpPr>
            <a:spLocks noGrp="1"/>
          </p:cNvSpPr>
          <p:nvPr>
            <p:ph idx="1"/>
          </p:nvPr>
        </p:nvSpPr>
        <p:spPr>
          <a:xfrm>
            <a:off x="1276521" y="2520864"/>
            <a:ext cx="9173901" cy="3475200"/>
          </a:xfrm>
        </p:spPr>
        <p:txBody>
          <a:bodyPr>
            <a:normAutofit/>
          </a:bodyPr>
          <a:lstStyle/>
          <a:p>
            <a:pPr marL="514350" indent="-514350">
              <a:lnSpc>
                <a:spcPct val="100000"/>
              </a:lnSpc>
              <a:buFont typeface="+mj-lt"/>
              <a:buAutoNum type="arabicPeriod"/>
            </a:pPr>
            <a:r>
              <a:rPr lang="en-US" b="1" dirty="0"/>
              <a:t>Study the tactics</a:t>
            </a:r>
            <a:r>
              <a:rPr lang="en-US" dirty="0"/>
              <a:t> of emotionally abusive people and learn to be assertive.</a:t>
            </a:r>
          </a:p>
          <a:p>
            <a:pPr marL="514350" indent="-514350">
              <a:lnSpc>
                <a:spcPct val="100000"/>
              </a:lnSpc>
              <a:buFont typeface="+mj-lt"/>
              <a:buAutoNum type="arabicPeriod"/>
            </a:pPr>
            <a:r>
              <a:rPr lang="en-US" b="1" dirty="0"/>
              <a:t>Set healthy boundaries.</a:t>
            </a:r>
          </a:p>
          <a:p>
            <a:pPr marL="514350" indent="-514350">
              <a:lnSpc>
                <a:spcPct val="100000"/>
              </a:lnSpc>
              <a:buFont typeface="+mj-lt"/>
              <a:buAutoNum type="arabicPeriod"/>
            </a:pPr>
            <a:r>
              <a:rPr lang="en-US" b="1" dirty="0"/>
              <a:t>Build your self-worth and self-respect.</a:t>
            </a:r>
            <a:r>
              <a:rPr lang="en-US" dirty="0"/>
              <a:t> “I have loved you with an everlasting love; I have drawn you with unfailing kindness. I will build you up again” (Jeremiah 31:3, NKJV).</a:t>
            </a:r>
          </a:p>
        </p:txBody>
      </p:sp>
    </p:spTree>
    <p:extLst>
      <p:ext uri="{BB962C8B-B14F-4D97-AF65-F5344CB8AC3E}">
        <p14:creationId xmlns:p14="http://schemas.microsoft.com/office/powerpoint/2010/main" val="82990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E2D0-F95C-0642-A75A-4C4B0AF2017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50DCC203-67FC-1641-9DDF-E4343BE9279C}"/>
              </a:ext>
            </a:extLst>
          </p:cNvPr>
          <p:cNvPicPr>
            <a:picLocks noChangeAspect="1"/>
          </p:cNvPicPr>
          <p:nvPr/>
        </p:nvPicPr>
        <p:blipFill>
          <a:blip r:embed="rId3"/>
          <a:stretch>
            <a:fillRect/>
          </a:stretch>
        </p:blipFill>
        <p:spPr>
          <a:xfrm>
            <a:off x="0" y="0"/>
            <a:ext cx="12179300" cy="6858000"/>
          </a:xfrm>
          <a:prstGeom prst="rect">
            <a:avLst/>
          </a:prstGeom>
        </p:spPr>
      </p:pic>
      <p:sp>
        <p:nvSpPr>
          <p:cNvPr id="5" name="Title 1">
            <a:extLst>
              <a:ext uri="{FF2B5EF4-FFF2-40B4-BE49-F238E27FC236}">
                <a16:creationId xmlns:a16="http://schemas.microsoft.com/office/drawing/2014/main" id="{490EA650-0994-3545-84A2-0DDBB951FA72}"/>
              </a:ext>
            </a:extLst>
          </p:cNvPr>
          <p:cNvSpPr txBox="1">
            <a:spLocks/>
          </p:cNvSpPr>
          <p:nvPr/>
        </p:nvSpPr>
        <p:spPr>
          <a:xfrm>
            <a:off x="1131743" y="601366"/>
            <a:ext cx="10250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venir Next" panose="020B0503020202020204" pitchFamily="34" charset="0"/>
              </a:rPr>
              <a:t>HOW TO RESPOND IF </a:t>
            </a:r>
            <a:br>
              <a:rPr lang="en-US" sz="3600" dirty="0">
                <a:latin typeface="Avenir Next" panose="020B0503020202020204" pitchFamily="34" charset="0"/>
              </a:rPr>
            </a:br>
            <a:r>
              <a:rPr lang="en-US" sz="3600" dirty="0">
                <a:latin typeface="Avenir Next" panose="020B0503020202020204" pitchFamily="34" charset="0"/>
              </a:rPr>
              <a:t>BEING EMOTIONALLY ABUSED</a:t>
            </a:r>
          </a:p>
        </p:txBody>
      </p:sp>
      <p:sp>
        <p:nvSpPr>
          <p:cNvPr id="3" name="Content Placeholder 2">
            <a:extLst>
              <a:ext uri="{FF2B5EF4-FFF2-40B4-BE49-F238E27FC236}">
                <a16:creationId xmlns:a16="http://schemas.microsoft.com/office/drawing/2014/main" id="{C8B35620-09A1-FD43-B5E6-A4C4903FC021}"/>
              </a:ext>
            </a:extLst>
          </p:cNvPr>
          <p:cNvSpPr>
            <a:spLocks noGrp="1"/>
          </p:cNvSpPr>
          <p:nvPr>
            <p:ph idx="1"/>
          </p:nvPr>
        </p:nvSpPr>
        <p:spPr>
          <a:xfrm>
            <a:off x="1527743" y="2710042"/>
            <a:ext cx="8860436" cy="2101800"/>
          </a:xfrm>
        </p:spPr>
        <p:txBody>
          <a:bodyPr/>
          <a:lstStyle/>
          <a:p>
            <a:pPr marL="514350" indent="-514350">
              <a:lnSpc>
                <a:spcPct val="100000"/>
              </a:lnSpc>
              <a:buFont typeface="+mj-lt"/>
              <a:buAutoNum type="arabicPeriod" startAt="4"/>
            </a:pPr>
            <a:r>
              <a:rPr lang="en-US" b="1" dirty="0"/>
              <a:t>Seek immediate help of a professional counselor.</a:t>
            </a:r>
          </a:p>
          <a:p>
            <a:pPr marL="514350" indent="-514350">
              <a:lnSpc>
                <a:spcPct val="100000"/>
              </a:lnSpc>
              <a:buFont typeface="+mj-lt"/>
              <a:buAutoNum type="arabicPeriod" startAt="4"/>
            </a:pPr>
            <a:r>
              <a:rPr lang="en-US" b="1" dirty="0"/>
              <a:t>Seek comfort, healing, and wisdom from God.</a:t>
            </a:r>
            <a:r>
              <a:rPr lang="en-US" dirty="0"/>
              <a:t> </a:t>
            </a:r>
            <a:endParaRPr lang="en-US" b="1" dirty="0"/>
          </a:p>
          <a:p>
            <a:pPr marL="514350" indent="-514350">
              <a:lnSpc>
                <a:spcPct val="100000"/>
              </a:lnSpc>
              <a:buFont typeface="+mj-lt"/>
              <a:buAutoNum type="arabicPeriod" startAt="4"/>
            </a:pPr>
            <a:endParaRPr lang="en-US" dirty="0"/>
          </a:p>
        </p:txBody>
      </p:sp>
    </p:spTree>
    <p:extLst>
      <p:ext uri="{BB962C8B-B14F-4D97-AF65-F5344CB8AC3E}">
        <p14:creationId xmlns:p14="http://schemas.microsoft.com/office/powerpoint/2010/main" val="178498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B5FDB5-8002-D345-B878-CACDFABB2E4C}"/>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FFC60CC-C3C8-5849-AB1F-9423DBD284FA}"/>
              </a:ext>
            </a:extLst>
          </p:cNvPr>
          <p:cNvSpPr>
            <a:spLocks noGrp="1"/>
          </p:cNvSpPr>
          <p:nvPr>
            <p:ph type="title"/>
          </p:nvPr>
        </p:nvSpPr>
        <p:spPr>
          <a:xfrm>
            <a:off x="2187614" y="1001735"/>
            <a:ext cx="8009681" cy="1325563"/>
          </a:xfrm>
        </p:spPr>
        <p:txBody>
          <a:bodyPr>
            <a:normAutofit/>
          </a:bodyPr>
          <a:lstStyle/>
          <a:p>
            <a:pPr algn="ctr"/>
            <a:r>
              <a:rPr lang="en-US" sz="3600" b="1" dirty="0">
                <a:latin typeface="Avenir Next" panose="020B0503020202020204" pitchFamily="34" charset="0"/>
              </a:rPr>
              <a:t>SEEK HEALING </a:t>
            </a:r>
            <a:r>
              <a:rPr lang="en-US" sz="3600" dirty="0">
                <a:latin typeface="Avenir Next" panose="020B0503020202020204" pitchFamily="34" charset="0"/>
              </a:rPr>
              <a:t>FROM GOD</a:t>
            </a:r>
          </a:p>
        </p:txBody>
      </p:sp>
      <p:sp>
        <p:nvSpPr>
          <p:cNvPr id="3" name="Content Placeholder 2">
            <a:extLst>
              <a:ext uri="{FF2B5EF4-FFF2-40B4-BE49-F238E27FC236}">
                <a16:creationId xmlns:a16="http://schemas.microsoft.com/office/drawing/2014/main" id="{9968C4F0-E87E-5248-9878-9B5E9924F0D5}"/>
              </a:ext>
            </a:extLst>
          </p:cNvPr>
          <p:cNvSpPr>
            <a:spLocks noGrp="1"/>
          </p:cNvSpPr>
          <p:nvPr>
            <p:ph idx="1"/>
          </p:nvPr>
        </p:nvSpPr>
        <p:spPr>
          <a:xfrm>
            <a:off x="872925" y="2323339"/>
            <a:ext cx="10515600" cy="4351338"/>
          </a:xfrm>
        </p:spPr>
        <p:txBody>
          <a:bodyPr/>
          <a:lstStyle/>
          <a:p>
            <a:pPr marL="0" indent="0" algn="ctr">
              <a:buNone/>
            </a:pPr>
            <a:r>
              <a:rPr lang="en-US" dirty="0"/>
              <a:t>“I know your tears; I also have wept.</a:t>
            </a:r>
          </a:p>
          <a:p>
            <a:pPr marL="0" indent="0" algn="ctr">
              <a:buNone/>
            </a:pPr>
            <a:r>
              <a:rPr lang="en-US" dirty="0"/>
              <a:t>The griefs that lie too deep to be breathed</a:t>
            </a:r>
          </a:p>
          <a:p>
            <a:pPr marL="0" indent="0" algn="ctr">
              <a:buNone/>
            </a:pPr>
            <a:r>
              <a:rPr lang="en-US" dirty="0"/>
              <a:t>into any human ear, I know.</a:t>
            </a:r>
          </a:p>
          <a:p>
            <a:pPr marL="0" indent="0" algn="ctr">
              <a:buNone/>
            </a:pPr>
            <a:r>
              <a:rPr lang="en-US" dirty="0"/>
              <a:t>Think not that you are desolate and forsaken.</a:t>
            </a:r>
          </a:p>
          <a:p>
            <a:pPr marL="0" indent="0" algn="ctr">
              <a:buNone/>
            </a:pPr>
            <a:r>
              <a:rPr lang="en-US" dirty="0"/>
              <a:t>Though your pain touches no responsive chord</a:t>
            </a:r>
          </a:p>
          <a:p>
            <a:pPr marL="0" indent="0" algn="ctr">
              <a:buNone/>
            </a:pPr>
            <a:r>
              <a:rPr lang="en-US" dirty="0"/>
              <a:t>in any heart on earth, look unto Me, and live.”</a:t>
            </a:r>
          </a:p>
          <a:p>
            <a:pPr marL="0" indent="0" algn="ctr">
              <a:buNone/>
            </a:pPr>
            <a:r>
              <a:rPr lang="en-US" sz="1800" dirty="0"/>
              <a:t>Ellen G. White, </a:t>
            </a:r>
            <a:r>
              <a:rPr lang="en-US" sz="1800" i="1" dirty="0"/>
              <a:t>The Desire of Ages</a:t>
            </a:r>
            <a:r>
              <a:rPr lang="en-US" sz="1800" dirty="0"/>
              <a:t>, p. 483</a:t>
            </a:r>
          </a:p>
        </p:txBody>
      </p:sp>
    </p:spTree>
    <p:extLst>
      <p:ext uri="{BB962C8B-B14F-4D97-AF65-F5344CB8AC3E}">
        <p14:creationId xmlns:p14="http://schemas.microsoft.com/office/powerpoint/2010/main" val="337998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2870521" y="1001734"/>
            <a:ext cx="6400800" cy="1325563"/>
          </a:xfrm>
        </p:spPr>
        <p:txBody>
          <a:bodyPr>
            <a:normAutofit/>
          </a:bodyPr>
          <a:lstStyle/>
          <a:p>
            <a:pPr algn="ctr"/>
            <a:r>
              <a:rPr lang="en-US" sz="3200" dirty="0">
                <a:latin typeface="Avenir Next" panose="020B0503020202020204" pitchFamily="34" charset="0"/>
              </a:rPr>
              <a:t>NEW LIVING TRANSLATION</a:t>
            </a: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838200" y="1848774"/>
            <a:ext cx="10515600" cy="4351338"/>
          </a:xfrm>
        </p:spPr>
        <p:txBody>
          <a:bodyPr/>
          <a:lstStyle/>
          <a:p>
            <a:pPr marL="0" indent="0" algn="ctr">
              <a:buNone/>
            </a:pPr>
            <a:endParaRPr lang="en-US" dirty="0"/>
          </a:p>
          <a:p>
            <a:pPr marL="0" indent="0" algn="ctr">
              <a:buNone/>
            </a:pPr>
            <a:r>
              <a:rPr lang="en-US" dirty="0"/>
              <a:t>“Don’t use </a:t>
            </a:r>
            <a:r>
              <a:rPr lang="en-US" i="1" dirty="0"/>
              <a:t>foul or abusive language</a:t>
            </a:r>
            <a:r>
              <a:rPr lang="en-US" dirty="0"/>
              <a:t>.</a:t>
            </a:r>
          </a:p>
          <a:p>
            <a:pPr marL="0" indent="0" algn="ctr">
              <a:buNone/>
            </a:pPr>
            <a:endParaRPr lang="en-US" dirty="0"/>
          </a:p>
          <a:p>
            <a:pPr marL="0" indent="0" algn="ctr">
              <a:buNone/>
            </a:pPr>
            <a:r>
              <a:rPr lang="en-US" dirty="0"/>
              <a:t>Let everything you say </a:t>
            </a:r>
          </a:p>
          <a:p>
            <a:pPr marL="0" indent="0" algn="ctr">
              <a:buNone/>
            </a:pPr>
            <a:r>
              <a:rPr lang="en-US" dirty="0"/>
              <a:t>be </a:t>
            </a:r>
            <a:r>
              <a:rPr lang="en-US" b="1" dirty="0"/>
              <a:t>good and helpful</a:t>
            </a:r>
            <a:r>
              <a:rPr lang="en-US" dirty="0"/>
              <a:t>, </a:t>
            </a:r>
          </a:p>
          <a:p>
            <a:pPr marL="0" indent="0" algn="ctr">
              <a:buNone/>
            </a:pPr>
            <a:r>
              <a:rPr lang="en-US" dirty="0"/>
              <a:t>so that your words will be </a:t>
            </a:r>
          </a:p>
          <a:p>
            <a:pPr marL="0" indent="0" algn="ctr">
              <a:buNone/>
            </a:pPr>
            <a:r>
              <a:rPr lang="en-US" dirty="0"/>
              <a:t>an </a:t>
            </a:r>
            <a:r>
              <a:rPr lang="en-US" b="1" dirty="0"/>
              <a:t>encouragement </a:t>
            </a:r>
            <a:r>
              <a:rPr lang="en-US" dirty="0"/>
              <a:t>to those who hear them.”</a:t>
            </a:r>
          </a:p>
          <a:p>
            <a:pPr marL="0" indent="0" algn="ctr">
              <a:buNone/>
            </a:pPr>
            <a:r>
              <a:rPr lang="en-US" sz="1800" dirty="0"/>
              <a:t>Ephesians 4:29, NLT</a:t>
            </a:r>
          </a:p>
        </p:txBody>
      </p:sp>
    </p:spTree>
    <p:extLst>
      <p:ext uri="{BB962C8B-B14F-4D97-AF65-F5344CB8AC3E}">
        <p14:creationId xmlns:p14="http://schemas.microsoft.com/office/powerpoint/2010/main" val="315968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4C6F16-E7CF-604C-937E-C3307057C434}"/>
              </a:ext>
            </a:extLst>
          </p:cNvPr>
          <p:cNvPicPr>
            <a:picLocks noChangeAspect="1"/>
          </p:cNvPicPr>
          <p:nvPr/>
        </p:nvPicPr>
        <p:blipFill>
          <a:blip r:embed="rId3"/>
          <a:stretch>
            <a:fillRect/>
          </a:stretch>
        </p:blipFill>
        <p:spPr>
          <a:xfrm>
            <a:off x="-1" y="0"/>
            <a:ext cx="12280739" cy="6858000"/>
          </a:xfrm>
          <a:prstGeom prst="rect">
            <a:avLst/>
          </a:prstGeom>
        </p:spPr>
      </p:pic>
      <p:sp>
        <p:nvSpPr>
          <p:cNvPr id="3" name="Content Placeholder 2">
            <a:extLst>
              <a:ext uri="{FF2B5EF4-FFF2-40B4-BE49-F238E27FC236}">
                <a16:creationId xmlns:a16="http://schemas.microsoft.com/office/drawing/2014/main" id="{CE8BC0ED-E0D8-9944-882A-ED3E6E4DC020}"/>
              </a:ext>
            </a:extLst>
          </p:cNvPr>
          <p:cNvSpPr>
            <a:spLocks noGrp="1"/>
          </p:cNvSpPr>
          <p:nvPr>
            <p:ph idx="1"/>
          </p:nvPr>
        </p:nvSpPr>
        <p:spPr>
          <a:xfrm>
            <a:off x="2297721" y="1825625"/>
            <a:ext cx="9208477" cy="4351338"/>
          </a:xfrm>
        </p:spPr>
        <p:txBody>
          <a:bodyPr/>
          <a:lstStyle/>
          <a:p>
            <a:pPr marL="0" indent="0" algn="ctr">
              <a:buNone/>
            </a:pPr>
            <a:r>
              <a:rPr lang="en-US" dirty="0"/>
              <a:t>“Don’t use </a:t>
            </a:r>
            <a:r>
              <a:rPr lang="en-US" i="1" dirty="0"/>
              <a:t>foul or abusive language</a:t>
            </a:r>
            <a:r>
              <a:rPr lang="en-US" dirty="0"/>
              <a:t>. </a:t>
            </a:r>
          </a:p>
          <a:p>
            <a:pPr marL="0" indent="0" algn="ctr">
              <a:buNone/>
            </a:pPr>
            <a:endParaRPr lang="en-US" dirty="0"/>
          </a:p>
          <a:p>
            <a:pPr marL="0" indent="0" algn="ctr">
              <a:buNone/>
            </a:pPr>
            <a:r>
              <a:rPr lang="en-US" dirty="0"/>
              <a:t>Let everything you say </a:t>
            </a:r>
          </a:p>
          <a:p>
            <a:pPr marL="0" indent="0" algn="ctr">
              <a:buNone/>
            </a:pPr>
            <a:r>
              <a:rPr lang="en-US" dirty="0"/>
              <a:t>be </a:t>
            </a:r>
            <a:r>
              <a:rPr lang="en-US" b="1" dirty="0"/>
              <a:t>good and helpful,</a:t>
            </a:r>
            <a:r>
              <a:rPr lang="en-US" dirty="0"/>
              <a:t> </a:t>
            </a:r>
          </a:p>
          <a:p>
            <a:pPr marL="0" indent="0" algn="ctr">
              <a:buNone/>
            </a:pPr>
            <a:r>
              <a:rPr lang="en-US" dirty="0"/>
              <a:t>so that your words will be</a:t>
            </a:r>
          </a:p>
          <a:p>
            <a:pPr marL="0" indent="0" algn="ctr">
              <a:buNone/>
            </a:pPr>
            <a:r>
              <a:rPr lang="en-US" dirty="0"/>
              <a:t>an </a:t>
            </a:r>
            <a:r>
              <a:rPr lang="en-US" b="1" dirty="0"/>
              <a:t>encouragement</a:t>
            </a:r>
            <a:r>
              <a:rPr lang="en-US" dirty="0"/>
              <a:t> to those who hear them.”</a:t>
            </a:r>
          </a:p>
          <a:p>
            <a:pPr marL="0" indent="0" algn="ctr">
              <a:buNone/>
            </a:pPr>
            <a:br>
              <a:rPr lang="en-US" dirty="0"/>
            </a:br>
            <a:r>
              <a:rPr lang="en-US" sz="1800" dirty="0"/>
              <a:t>Ephesians 4:29, NLT</a:t>
            </a:r>
          </a:p>
        </p:txBody>
      </p:sp>
    </p:spTree>
    <p:extLst>
      <p:ext uri="{BB962C8B-B14F-4D97-AF65-F5344CB8AC3E}">
        <p14:creationId xmlns:p14="http://schemas.microsoft.com/office/powerpoint/2010/main" val="404299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B06B7-9F9E-8B4C-BC70-A7915A38D2E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1817226" y="1036453"/>
            <a:ext cx="8714772" cy="1325563"/>
          </a:xfrm>
        </p:spPr>
        <p:txBody>
          <a:bodyPr>
            <a:normAutofit/>
          </a:bodyPr>
          <a:lstStyle/>
          <a:p>
            <a:pPr algn="ctr"/>
            <a:r>
              <a:rPr lang="en-US" sz="3200" dirty="0">
                <a:latin typeface="Avenir Next" panose="020B0503020202020204" pitchFamily="34" charset="0"/>
              </a:rPr>
              <a:t>NEW INTERNATIONAL VERSION</a:t>
            </a: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p:txBody>
          <a:bodyPr/>
          <a:lstStyle/>
          <a:p>
            <a:pPr marL="0" indent="0" algn="ctr">
              <a:buNone/>
            </a:pPr>
            <a:endParaRPr lang="en-US" dirty="0"/>
          </a:p>
          <a:p>
            <a:pPr marL="0" indent="0" algn="ctr">
              <a:buNone/>
            </a:pPr>
            <a:r>
              <a:rPr lang="en-US" dirty="0"/>
              <a:t>“Do not let any </a:t>
            </a:r>
            <a:r>
              <a:rPr lang="en-US" i="1" dirty="0"/>
              <a:t>unwholesome talk</a:t>
            </a:r>
          </a:p>
          <a:p>
            <a:pPr marL="0" indent="0" algn="ctr">
              <a:buNone/>
            </a:pPr>
            <a:r>
              <a:rPr lang="en-US" dirty="0"/>
              <a:t>come out of your mouths,</a:t>
            </a:r>
          </a:p>
          <a:p>
            <a:pPr marL="0" indent="0" algn="ctr">
              <a:buNone/>
            </a:pPr>
            <a:endParaRPr lang="en-US" dirty="0"/>
          </a:p>
          <a:p>
            <a:pPr marL="0" indent="0" algn="ctr">
              <a:buNone/>
            </a:pPr>
            <a:r>
              <a:rPr lang="en-US" dirty="0"/>
              <a:t>but only what is helpful for </a:t>
            </a:r>
            <a:r>
              <a:rPr lang="en-US" b="1" dirty="0"/>
              <a:t>building up others</a:t>
            </a:r>
          </a:p>
          <a:p>
            <a:pPr marL="0" indent="0" algn="ctr">
              <a:buNone/>
            </a:pPr>
            <a:r>
              <a:rPr lang="en-US" dirty="0"/>
              <a:t>according to their </a:t>
            </a:r>
            <a:r>
              <a:rPr lang="en-US" b="1" dirty="0"/>
              <a:t>needs</a:t>
            </a:r>
            <a:r>
              <a:rPr lang="en-US" dirty="0"/>
              <a:t>,</a:t>
            </a:r>
          </a:p>
          <a:p>
            <a:pPr marL="0" indent="0" algn="ctr">
              <a:buNone/>
            </a:pPr>
            <a:r>
              <a:rPr lang="en-US" dirty="0"/>
              <a:t>that it may </a:t>
            </a:r>
            <a:r>
              <a:rPr lang="en-US" b="1" dirty="0"/>
              <a:t>benefit</a:t>
            </a:r>
            <a:r>
              <a:rPr lang="en-US" dirty="0"/>
              <a:t> those who listen.”</a:t>
            </a:r>
          </a:p>
          <a:p>
            <a:pPr marL="0" indent="0" algn="ctr">
              <a:buNone/>
            </a:pPr>
            <a:r>
              <a:rPr lang="en-US" sz="1800" dirty="0"/>
              <a:t>Ephesians 4:29, NIV</a:t>
            </a:r>
          </a:p>
        </p:txBody>
      </p:sp>
    </p:spTree>
    <p:extLst>
      <p:ext uri="{BB962C8B-B14F-4D97-AF65-F5344CB8AC3E}">
        <p14:creationId xmlns:p14="http://schemas.microsoft.com/office/powerpoint/2010/main" val="242369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AA2B90-68B9-304D-8FDA-081C6833B47F}"/>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3357797" y="554636"/>
            <a:ext cx="5925103" cy="1344397"/>
          </a:xfrm>
        </p:spPr>
        <p:txBody>
          <a:bodyPr>
            <a:normAutofit/>
          </a:bodyPr>
          <a:lstStyle/>
          <a:p>
            <a:pPr algn="ctr"/>
            <a:r>
              <a:rPr lang="en-US" sz="3200" dirty="0">
                <a:latin typeface="Avenir Next" panose="020B0503020202020204" pitchFamily="34" charset="0"/>
              </a:rPr>
              <a:t>THE MESSAGE BIBLE</a:t>
            </a: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1058119" y="1652000"/>
            <a:ext cx="10515600" cy="4351338"/>
          </a:xfrm>
        </p:spPr>
        <p:txBody>
          <a:bodyPr/>
          <a:lstStyle/>
          <a:p>
            <a:pPr marL="0" indent="0" algn="ctr">
              <a:buNone/>
            </a:pPr>
            <a:endParaRPr lang="en-US" dirty="0"/>
          </a:p>
          <a:p>
            <a:pPr marL="0" indent="0" algn="ctr">
              <a:buNone/>
            </a:pPr>
            <a:r>
              <a:rPr lang="en-US" dirty="0"/>
              <a:t>“Watch the way you talk.</a:t>
            </a:r>
          </a:p>
          <a:p>
            <a:pPr marL="0" indent="0" algn="ctr">
              <a:buNone/>
            </a:pPr>
            <a:r>
              <a:rPr lang="en-US" dirty="0"/>
              <a:t>Let nothing</a:t>
            </a:r>
            <a:r>
              <a:rPr lang="en-US" i="1" dirty="0"/>
              <a:t> foul or dirty</a:t>
            </a:r>
          </a:p>
          <a:p>
            <a:pPr marL="0" indent="0" algn="ctr">
              <a:buNone/>
            </a:pPr>
            <a:r>
              <a:rPr lang="en-US" dirty="0"/>
              <a:t>come out of your mouth.</a:t>
            </a:r>
          </a:p>
          <a:p>
            <a:pPr marL="0" indent="0" algn="ctr">
              <a:buNone/>
            </a:pPr>
            <a:r>
              <a:rPr lang="en-US" dirty="0"/>
              <a:t> </a:t>
            </a:r>
          </a:p>
          <a:p>
            <a:pPr marL="0" indent="0" algn="ctr">
              <a:buNone/>
            </a:pPr>
            <a:r>
              <a:rPr lang="en-US" dirty="0"/>
              <a:t>Say only </a:t>
            </a:r>
            <a:r>
              <a:rPr lang="en-US" b="1" dirty="0"/>
              <a:t>what helps</a:t>
            </a:r>
            <a:r>
              <a:rPr lang="en-US" dirty="0"/>
              <a:t>,</a:t>
            </a:r>
          </a:p>
          <a:p>
            <a:pPr marL="0" indent="0" algn="ctr">
              <a:buNone/>
            </a:pPr>
            <a:r>
              <a:rPr lang="en-US" dirty="0"/>
              <a:t>each word </a:t>
            </a:r>
            <a:r>
              <a:rPr lang="en-US" b="1" dirty="0"/>
              <a:t>a gift</a:t>
            </a:r>
            <a:r>
              <a:rPr lang="en-US" dirty="0"/>
              <a:t>.”</a:t>
            </a:r>
          </a:p>
          <a:p>
            <a:pPr marL="0" indent="0" algn="ctr">
              <a:buNone/>
            </a:pPr>
            <a:r>
              <a:rPr lang="en-US" sz="1800" dirty="0"/>
              <a:t>Ephesians 4:29, MSG</a:t>
            </a:r>
          </a:p>
        </p:txBody>
      </p:sp>
    </p:spTree>
    <p:extLst>
      <p:ext uri="{BB962C8B-B14F-4D97-AF65-F5344CB8AC3E}">
        <p14:creationId xmlns:p14="http://schemas.microsoft.com/office/powerpoint/2010/main" val="272817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E5EC87-52CF-1640-8E3A-57A764329AFB}"/>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DD3F0D6-8CD9-9043-A24E-83C69C883F47}"/>
              </a:ext>
            </a:extLst>
          </p:cNvPr>
          <p:cNvSpPr>
            <a:spLocks noGrp="1"/>
          </p:cNvSpPr>
          <p:nvPr>
            <p:ph type="title"/>
          </p:nvPr>
        </p:nvSpPr>
        <p:spPr>
          <a:xfrm>
            <a:off x="1921398" y="735515"/>
            <a:ext cx="8322199" cy="1325563"/>
          </a:xfrm>
        </p:spPr>
        <p:txBody>
          <a:bodyPr/>
          <a:lstStyle/>
          <a:p>
            <a:pPr algn="ctr"/>
            <a:r>
              <a:rPr lang="en-US" dirty="0"/>
              <a:t>New King James Version</a:t>
            </a:r>
          </a:p>
        </p:txBody>
      </p:sp>
      <p:sp>
        <p:nvSpPr>
          <p:cNvPr id="3" name="Content Placeholder 2">
            <a:extLst>
              <a:ext uri="{FF2B5EF4-FFF2-40B4-BE49-F238E27FC236}">
                <a16:creationId xmlns:a16="http://schemas.microsoft.com/office/drawing/2014/main" id="{639E14A3-A122-D846-A68D-23A0D034E193}"/>
              </a:ext>
            </a:extLst>
          </p:cNvPr>
          <p:cNvSpPr>
            <a:spLocks noGrp="1"/>
          </p:cNvSpPr>
          <p:nvPr>
            <p:ph idx="1"/>
          </p:nvPr>
        </p:nvSpPr>
        <p:spPr>
          <a:xfrm>
            <a:off x="953949" y="1906649"/>
            <a:ext cx="10840656" cy="4351338"/>
          </a:xfrm>
        </p:spPr>
        <p:txBody>
          <a:bodyPr/>
          <a:lstStyle/>
          <a:p>
            <a:pPr marL="0" indent="0" algn="ctr">
              <a:buNone/>
            </a:pPr>
            <a:endParaRPr lang="en-US" dirty="0"/>
          </a:p>
          <a:p>
            <a:pPr marL="0" indent="0" algn="ctr">
              <a:buNone/>
            </a:pPr>
            <a:r>
              <a:rPr lang="en-US" dirty="0"/>
              <a:t>“Let no</a:t>
            </a:r>
            <a:r>
              <a:rPr lang="en-US" i="1" dirty="0"/>
              <a:t> corrupt word</a:t>
            </a:r>
            <a:r>
              <a:rPr lang="en-US" dirty="0"/>
              <a:t> proceed out of your mouth,</a:t>
            </a:r>
          </a:p>
          <a:p>
            <a:pPr marL="0" indent="0" algn="ctr">
              <a:buNone/>
            </a:pPr>
            <a:endParaRPr lang="en-US" dirty="0"/>
          </a:p>
          <a:p>
            <a:pPr marL="0" indent="0" algn="ctr">
              <a:buNone/>
            </a:pPr>
            <a:r>
              <a:rPr lang="en-US" dirty="0"/>
              <a:t>but what </a:t>
            </a:r>
            <a:r>
              <a:rPr lang="en-US" b="1" dirty="0"/>
              <a:t>is good </a:t>
            </a:r>
            <a:r>
              <a:rPr lang="en-US" dirty="0"/>
              <a:t>for necessary edification,</a:t>
            </a:r>
          </a:p>
          <a:p>
            <a:pPr marL="0" indent="0" algn="ctr">
              <a:buNone/>
            </a:pPr>
            <a:r>
              <a:rPr lang="en-US" dirty="0"/>
              <a:t>that it may </a:t>
            </a:r>
          </a:p>
          <a:p>
            <a:pPr marL="0" indent="0" algn="ctr">
              <a:buNone/>
            </a:pPr>
            <a:r>
              <a:rPr lang="en-US" b="1" dirty="0"/>
              <a:t>impart grace</a:t>
            </a:r>
          </a:p>
          <a:p>
            <a:pPr marL="0" indent="0" algn="ctr">
              <a:buNone/>
            </a:pPr>
            <a:r>
              <a:rPr lang="en-US" dirty="0"/>
              <a:t>to the hearers.”</a:t>
            </a:r>
          </a:p>
          <a:p>
            <a:pPr marL="0" indent="0" algn="ctr">
              <a:buNone/>
            </a:pPr>
            <a:r>
              <a:rPr lang="en-US" sz="1800" dirty="0"/>
              <a:t>Ephesians 4:29, NKJV</a:t>
            </a:r>
          </a:p>
        </p:txBody>
      </p:sp>
    </p:spTree>
    <p:extLst>
      <p:ext uri="{BB962C8B-B14F-4D97-AF65-F5344CB8AC3E}">
        <p14:creationId xmlns:p14="http://schemas.microsoft.com/office/powerpoint/2010/main" val="28252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71DCA6-D6EF-7545-9EF3-DEA4618ABE71}"/>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EA388C68-CDA1-F841-B7F9-4E40373BCB7F}"/>
              </a:ext>
            </a:extLst>
          </p:cNvPr>
          <p:cNvSpPr>
            <a:spLocks noGrp="1"/>
          </p:cNvSpPr>
          <p:nvPr>
            <p:ph type="title"/>
          </p:nvPr>
        </p:nvSpPr>
        <p:spPr>
          <a:xfrm>
            <a:off x="700891" y="839687"/>
            <a:ext cx="10515600" cy="1325563"/>
          </a:xfrm>
        </p:spPr>
        <p:txBody>
          <a:bodyPr>
            <a:normAutofit/>
          </a:bodyPr>
          <a:lstStyle/>
          <a:p>
            <a:pPr algn="ctr"/>
            <a:r>
              <a:rPr lang="en-US" sz="3600" dirty="0">
                <a:latin typeface="Avenir Next" panose="020B0503020202020204" pitchFamily="34" charset="0"/>
              </a:rPr>
              <a:t>THE POWER OF </a:t>
            </a:r>
            <a:r>
              <a:rPr lang="en-US" sz="3600" b="1" dirty="0">
                <a:latin typeface="Avenir Next" panose="020B0503020202020204" pitchFamily="34" charset="0"/>
              </a:rPr>
              <a:t>WORDS</a:t>
            </a:r>
          </a:p>
        </p:txBody>
      </p:sp>
      <p:sp>
        <p:nvSpPr>
          <p:cNvPr id="3" name="Text Placeholder 2">
            <a:extLst>
              <a:ext uri="{FF2B5EF4-FFF2-40B4-BE49-F238E27FC236}">
                <a16:creationId xmlns:a16="http://schemas.microsoft.com/office/drawing/2014/main" id="{6AB9610A-CB69-4548-BFB8-6AE0166BD4C5}"/>
              </a:ext>
            </a:extLst>
          </p:cNvPr>
          <p:cNvSpPr>
            <a:spLocks noGrp="1"/>
          </p:cNvSpPr>
          <p:nvPr>
            <p:ph type="body" idx="1"/>
          </p:nvPr>
        </p:nvSpPr>
        <p:spPr>
          <a:xfrm>
            <a:off x="1985675" y="1681163"/>
            <a:ext cx="5157787" cy="823912"/>
          </a:xfrm>
        </p:spPr>
        <p:txBody>
          <a:bodyPr>
            <a:normAutofit/>
          </a:bodyPr>
          <a:lstStyle/>
          <a:p>
            <a:r>
              <a:rPr lang="en-US" sz="2000" dirty="0">
                <a:solidFill>
                  <a:srgbClr val="C00000"/>
                </a:solidFill>
              </a:rPr>
              <a:t>NABAL’S WORDS HURT</a:t>
            </a:r>
          </a:p>
        </p:txBody>
      </p:sp>
      <p:sp>
        <p:nvSpPr>
          <p:cNvPr id="4" name="Content Placeholder 3">
            <a:extLst>
              <a:ext uri="{FF2B5EF4-FFF2-40B4-BE49-F238E27FC236}">
                <a16:creationId xmlns:a16="http://schemas.microsoft.com/office/drawing/2014/main" id="{F7EA2C74-8740-144B-80C8-9F06F29E5260}"/>
              </a:ext>
            </a:extLst>
          </p:cNvPr>
          <p:cNvSpPr>
            <a:spLocks noGrp="1"/>
          </p:cNvSpPr>
          <p:nvPr>
            <p:ph sz="half" idx="2"/>
          </p:nvPr>
        </p:nvSpPr>
        <p:spPr>
          <a:xfrm>
            <a:off x="1661592" y="2643970"/>
            <a:ext cx="4155105" cy="4179061"/>
          </a:xfrm>
        </p:spPr>
        <p:txBody>
          <a:bodyPr>
            <a:normAutofit/>
          </a:bodyPr>
          <a:lstStyle/>
          <a:p>
            <a:r>
              <a:rPr lang="en-US" sz="2400" dirty="0"/>
              <a:t>Described as harsh and evil in his doings.</a:t>
            </a:r>
          </a:p>
          <a:p>
            <a:r>
              <a:rPr lang="en-US" sz="2400" dirty="0"/>
              <a:t>Uses words of disrespect to David. (You don’t even exist.)</a:t>
            </a:r>
          </a:p>
          <a:p>
            <a:r>
              <a:rPr lang="en-US" sz="2400" dirty="0"/>
              <a:t>Apparently abusive to his own servants. Most likely abusive to his wife.</a:t>
            </a:r>
          </a:p>
          <a:p>
            <a:r>
              <a:rPr lang="en-US" sz="2400" dirty="0"/>
              <a:t>Under the influence of intoxicating spirits, he makes threats.</a:t>
            </a:r>
          </a:p>
          <a:p>
            <a:endParaRPr lang="en-US" sz="2400" dirty="0"/>
          </a:p>
        </p:txBody>
      </p:sp>
      <p:sp>
        <p:nvSpPr>
          <p:cNvPr id="5" name="Text Placeholder 4">
            <a:extLst>
              <a:ext uri="{FF2B5EF4-FFF2-40B4-BE49-F238E27FC236}">
                <a16:creationId xmlns:a16="http://schemas.microsoft.com/office/drawing/2014/main" id="{2F160EC5-6023-C74B-A778-06B673535AD1}"/>
              </a:ext>
            </a:extLst>
          </p:cNvPr>
          <p:cNvSpPr>
            <a:spLocks noGrp="1"/>
          </p:cNvSpPr>
          <p:nvPr>
            <p:ph type="body" sz="quarter" idx="3"/>
          </p:nvPr>
        </p:nvSpPr>
        <p:spPr>
          <a:xfrm>
            <a:off x="6021729" y="1681163"/>
            <a:ext cx="5183188" cy="823912"/>
          </a:xfrm>
        </p:spPr>
        <p:txBody>
          <a:bodyPr>
            <a:normAutofit/>
          </a:bodyPr>
          <a:lstStyle/>
          <a:p>
            <a:r>
              <a:rPr lang="en-US" sz="2000" dirty="0">
                <a:solidFill>
                  <a:srgbClr val="C00000"/>
                </a:solidFill>
              </a:rPr>
              <a:t>ABIGAIL’S WORDS HEAL</a:t>
            </a:r>
          </a:p>
        </p:txBody>
      </p:sp>
      <p:sp>
        <p:nvSpPr>
          <p:cNvPr id="6" name="Content Placeholder 5">
            <a:extLst>
              <a:ext uri="{FF2B5EF4-FFF2-40B4-BE49-F238E27FC236}">
                <a16:creationId xmlns:a16="http://schemas.microsoft.com/office/drawing/2014/main" id="{2B73ADC3-5936-464C-9845-3C48995F5514}"/>
              </a:ext>
            </a:extLst>
          </p:cNvPr>
          <p:cNvSpPr>
            <a:spLocks noGrp="1"/>
          </p:cNvSpPr>
          <p:nvPr>
            <p:ph sz="quarter" idx="4"/>
          </p:nvPr>
        </p:nvSpPr>
        <p:spPr>
          <a:xfrm>
            <a:off x="5813381" y="2643971"/>
            <a:ext cx="4175567" cy="3942165"/>
          </a:xfrm>
        </p:spPr>
        <p:txBody>
          <a:bodyPr>
            <a:normAutofit/>
          </a:bodyPr>
          <a:lstStyle/>
          <a:p>
            <a:r>
              <a:rPr lang="en-US" sz="2400" dirty="0"/>
              <a:t>Described as a woman of good understanding.</a:t>
            </a:r>
          </a:p>
          <a:p>
            <a:r>
              <a:rPr lang="en-US" sz="2400" dirty="0"/>
              <a:t>Respectfully brings gifts to David.</a:t>
            </a:r>
          </a:p>
          <a:p>
            <a:r>
              <a:rPr lang="en-US" sz="2400" dirty="0"/>
              <a:t>Uses words of apology, calmness, and kindness to all.</a:t>
            </a:r>
          </a:p>
          <a:p>
            <a:r>
              <a:rPr lang="en-US" sz="2400" dirty="0"/>
              <a:t>Under the power of the Holy Spirit, she speaks wise words of counsel.</a:t>
            </a:r>
          </a:p>
        </p:txBody>
      </p:sp>
    </p:spTree>
    <p:extLst>
      <p:ext uri="{BB962C8B-B14F-4D97-AF65-F5344CB8AC3E}">
        <p14:creationId xmlns:p14="http://schemas.microsoft.com/office/powerpoint/2010/main" val="141500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A99B3-DFB0-0647-8B7A-FDB2554A7B91}"/>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B2799421-5477-5643-B2A3-5CB80BB71AF9}"/>
              </a:ext>
            </a:extLst>
          </p:cNvPr>
          <p:cNvSpPr>
            <a:spLocks noGrp="1"/>
          </p:cNvSpPr>
          <p:nvPr>
            <p:ph type="title"/>
          </p:nvPr>
        </p:nvSpPr>
        <p:spPr>
          <a:xfrm>
            <a:off x="3495552" y="608196"/>
            <a:ext cx="7037407" cy="1325563"/>
          </a:xfrm>
        </p:spPr>
        <p:txBody>
          <a:bodyPr>
            <a:normAutofit/>
          </a:bodyPr>
          <a:lstStyle/>
          <a:p>
            <a:pPr algn="ctr"/>
            <a:r>
              <a:rPr lang="en-US" sz="3600" dirty="0">
                <a:latin typeface="Avenir Next" panose="020B0503020202020204" pitchFamily="34" charset="0"/>
              </a:rPr>
              <a:t>THE POWER OF </a:t>
            </a:r>
            <a:br>
              <a:rPr lang="en-US" sz="3600" dirty="0">
                <a:latin typeface="Avenir Next" panose="020B0503020202020204" pitchFamily="34" charset="0"/>
              </a:rPr>
            </a:br>
            <a:r>
              <a:rPr lang="en-US" sz="3600" b="1" dirty="0">
                <a:latin typeface="Avenir Next" panose="020B0503020202020204" pitchFamily="34" charset="0"/>
              </a:rPr>
              <a:t>ABIGAIL’S WORDS</a:t>
            </a:r>
          </a:p>
        </p:txBody>
      </p:sp>
      <p:sp>
        <p:nvSpPr>
          <p:cNvPr id="3" name="Content Placeholder 2">
            <a:extLst>
              <a:ext uri="{FF2B5EF4-FFF2-40B4-BE49-F238E27FC236}">
                <a16:creationId xmlns:a16="http://schemas.microsoft.com/office/drawing/2014/main" id="{5223E824-9534-0445-9CE8-BC10145B4D9D}"/>
              </a:ext>
            </a:extLst>
          </p:cNvPr>
          <p:cNvSpPr>
            <a:spLocks noGrp="1"/>
          </p:cNvSpPr>
          <p:nvPr>
            <p:ph idx="1"/>
          </p:nvPr>
        </p:nvSpPr>
        <p:spPr>
          <a:xfrm>
            <a:off x="4051139" y="2057120"/>
            <a:ext cx="6157731" cy="4806669"/>
          </a:xfrm>
        </p:spPr>
        <p:txBody>
          <a:bodyPr>
            <a:normAutofit/>
          </a:bodyPr>
          <a:lstStyle/>
          <a:p>
            <a:pPr marL="0" indent="0" algn="ctr">
              <a:lnSpc>
                <a:spcPct val="100000"/>
              </a:lnSpc>
              <a:buNone/>
            </a:pPr>
            <a:r>
              <a:rPr lang="en-US" sz="2400" dirty="0"/>
              <a:t>Abigail’s words “could have come only from the lips of one who had partaken of the wisdom from above. . . .</a:t>
            </a:r>
          </a:p>
          <a:p>
            <a:pPr marL="0" indent="0" algn="ctr">
              <a:lnSpc>
                <a:spcPct val="100000"/>
              </a:lnSpc>
              <a:buNone/>
            </a:pPr>
            <a:r>
              <a:rPr lang="en-US" sz="2400" dirty="0"/>
              <a:t>The Spirit of the Son of God was abiding in her soul. Her speech, seasoned with grace, and full of kindness and peace, shed a heavenly influence. Better impulses came to David. . . .</a:t>
            </a:r>
          </a:p>
          <a:p>
            <a:pPr marL="0" indent="0" algn="ctr">
              <a:lnSpc>
                <a:spcPct val="100000"/>
              </a:lnSpc>
              <a:buNone/>
            </a:pPr>
            <a:r>
              <a:rPr lang="en-US" sz="2400" dirty="0"/>
              <a:t>David’s passion died away under the power of her influence and reasoning.”</a:t>
            </a:r>
          </a:p>
          <a:p>
            <a:pPr marL="0" indent="0" algn="ctr">
              <a:lnSpc>
                <a:spcPct val="100000"/>
              </a:lnSpc>
              <a:buNone/>
            </a:pPr>
            <a:r>
              <a:rPr lang="en-US" sz="1600" dirty="0"/>
              <a:t>Ellen G. White, </a:t>
            </a:r>
            <a:r>
              <a:rPr lang="en-US" sz="1600" i="1" dirty="0"/>
              <a:t>Patriarchs and Prophets</a:t>
            </a:r>
            <a:r>
              <a:rPr lang="en-US" sz="1600" dirty="0"/>
              <a:t>, p. 667</a:t>
            </a:r>
          </a:p>
        </p:txBody>
      </p:sp>
    </p:spTree>
    <p:extLst>
      <p:ext uri="{BB962C8B-B14F-4D97-AF65-F5344CB8AC3E}">
        <p14:creationId xmlns:p14="http://schemas.microsoft.com/office/powerpoint/2010/main" val="3728842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5C610-0A74-E641-83C5-D4F5A116DD6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5FD68BDA-715A-7A4E-BE9A-23F12A9740E1}"/>
              </a:ext>
            </a:extLst>
          </p:cNvPr>
          <p:cNvSpPr>
            <a:spLocks noGrp="1"/>
          </p:cNvSpPr>
          <p:nvPr>
            <p:ph type="title"/>
          </p:nvPr>
        </p:nvSpPr>
        <p:spPr>
          <a:xfrm>
            <a:off x="1539433" y="631343"/>
            <a:ext cx="9166184" cy="1325563"/>
          </a:xfrm>
        </p:spPr>
        <p:txBody>
          <a:bodyPr>
            <a:normAutofit/>
          </a:bodyPr>
          <a:lstStyle/>
          <a:p>
            <a:pPr algn="ctr"/>
            <a:r>
              <a:rPr lang="en-US" sz="3600" dirty="0">
                <a:latin typeface="Avenir Next" panose="020B0503020202020204" pitchFamily="34" charset="0"/>
              </a:rPr>
              <a:t>THE POWER OF </a:t>
            </a:r>
            <a:r>
              <a:rPr lang="en-US" sz="3600" b="1" dirty="0">
                <a:latin typeface="Avenir Next" panose="020B0503020202020204" pitchFamily="34" charset="0"/>
              </a:rPr>
              <a:t>TENDER WORDS</a:t>
            </a:r>
          </a:p>
        </p:txBody>
      </p:sp>
      <p:sp>
        <p:nvSpPr>
          <p:cNvPr id="3" name="Content Placeholder 2">
            <a:extLst>
              <a:ext uri="{FF2B5EF4-FFF2-40B4-BE49-F238E27FC236}">
                <a16:creationId xmlns:a16="http://schemas.microsoft.com/office/drawing/2014/main" id="{5874411C-F20A-6146-A8E6-58A2B0442C5C}"/>
              </a:ext>
            </a:extLst>
          </p:cNvPr>
          <p:cNvSpPr>
            <a:spLocks noGrp="1"/>
          </p:cNvSpPr>
          <p:nvPr>
            <p:ph idx="1"/>
          </p:nvPr>
        </p:nvSpPr>
        <p:spPr>
          <a:xfrm>
            <a:off x="3194613" y="2114990"/>
            <a:ext cx="6470249" cy="3429283"/>
          </a:xfrm>
        </p:spPr>
        <p:txBody>
          <a:bodyPr>
            <a:normAutofit/>
          </a:bodyPr>
          <a:lstStyle/>
          <a:p>
            <a:pPr marL="0" indent="0" algn="ctr">
              <a:lnSpc>
                <a:spcPct val="100000"/>
              </a:lnSpc>
              <a:buNone/>
            </a:pPr>
            <a:r>
              <a:rPr lang="en-US" sz="2400" dirty="0"/>
              <a:t>“In many families there is a great lack in expression affection one for another. While there is no need of sentimentalism, there is need of expressing love and </a:t>
            </a:r>
            <a:r>
              <a:rPr lang="en-US" sz="2400" b="1" dirty="0"/>
              <a:t>tenderness</a:t>
            </a:r>
            <a:r>
              <a:rPr lang="en-US" sz="2400" dirty="0"/>
              <a:t> in a chaste, pure, dignified way. Many absolutely cultivate hardness of heart and in word and action reveal the satanic side of the character. </a:t>
            </a:r>
            <a:r>
              <a:rPr lang="en-US" sz="2400" b="1" dirty="0"/>
              <a:t>Tender</a:t>
            </a:r>
            <a:r>
              <a:rPr lang="en-US" sz="2400" dirty="0"/>
              <a:t> </a:t>
            </a:r>
            <a:r>
              <a:rPr lang="en-US" sz="2400" b="1" dirty="0"/>
              <a:t>affection</a:t>
            </a:r>
            <a:r>
              <a:rPr lang="en-US" sz="2400" dirty="0"/>
              <a:t> should ever be cherished between        </a:t>
            </a:r>
          </a:p>
        </p:txBody>
      </p:sp>
    </p:spTree>
    <p:extLst>
      <p:ext uri="{BB962C8B-B14F-4D97-AF65-F5344CB8AC3E}">
        <p14:creationId xmlns:p14="http://schemas.microsoft.com/office/powerpoint/2010/main" val="2280707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55C651-BBF5-B940-AF97-BF42A3D2A416}"/>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562CE995-2809-074E-84CE-FB8AB2D4F4DF}"/>
              </a:ext>
            </a:extLst>
          </p:cNvPr>
          <p:cNvSpPr>
            <a:spLocks noGrp="1"/>
          </p:cNvSpPr>
          <p:nvPr>
            <p:ph idx="1"/>
          </p:nvPr>
        </p:nvSpPr>
        <p:spPr>
          <a:xfrm>
            <a:off x="3275638" y="2103414"/>
            <a:ext cx="6099858" cy="4351338"/>
          </a:xfrm>
        </p:spPr>
        <p:txBody>
          <a:bodyPr>
            <a:normAutofit/>
          </a:bodyPr>
          <a:lstStyle/>
          <a:p>
            <a:pPr marL="0" indent="0" algn="ctr">
              <a:buNone/>
            </a:pPr>
            <a:r>
              <a:rPr lang="en-US" sz="2400" dirty="0"/>
              <a:t>“husband and wife, parents and children, brothers and sisters.</a:t>
            </a:r>
          </a:p>
          <a:p>
            <a:pPr marL="0" indent="0" algn="ctr">
              <a:buNone/>
            </a:pPr>
            <a:r>
              <a:rPr lang="en-US" sz="2400" dirty="0"/>
              <a:t>Every hasty word should be checked,</a:t>
            </a:r>
          </a:p>
          <a:p>
            <a:pPr marL="0" indent="0" algn="ctr">
              <a:buNone/>
            </a:pPr>
            <a:r>
              <a:rPr lang="en-US" sz="2400" dirty="0"/>
              <a:t>and there should not be even the appearance</a:t>
            </a:r>
          </a:p>
          <a:p>
            <a:pPr marL="0" indent="0" algn="ctr">
              <a:buNone/>
            </a:pPr>
            <a:r>
              <a:rPr lang="en-US" sz="2400" dirty="0"/>
              <a:t>of the lack of love one for another.</a:t>
            </a:r>
          </a:p>
          <a:p>
            <a:pPr marL="0" indent="0" algn="ctr">
              <a:buNone/>
            </a:pPr>
            <a:r>
              <a:rPr lang="en-US" sz="2400" dirty="0"/>
              <a:t>It is the duty of everyone in the family</a:t>
            </a:r>
          </a:p>
          <a:p>
            <a:pPr marL="0" indent="0" algn="ctr">
              <a:buNone/>
            </a:pPr>
            <a:r>
              <a:rPr lang="en-US" sz="2400" dirty="0"/>
              <a:t>to be pleasant, to speak </a:t>
            </a:r>
            <a:r>
              <a:rPr lang="en-US" sz="2400" b="1" dirty="0"/>
              <a:t>kindly.</a:t>
            </a:r>
            <a:r>
              <a:rPr lang="en-US" sz="2400" dirty="0"/>
              <a:t>”</a:t>
            </a:r>
          </a:p>
          <a:p>
            <a:pPr marL="0" indent="0" algn="ctr">
              <a:buNone/>
            </a:pPr>
            <a:r>
              <a:rPr lang="en-US" sz="1600" dirty="0"/>
              <a:t>Ellen G. White, </a:t>
            </a:r>
            <a:r>
              <a:rPr lang="en-US" sz="1600" i="1" dirty="0"/>
              <a:t>The Signs of the Times</a:t>
            </a:r>
            <a:r>
              <a:rPr lang="en-US" sz="1600" dirty="0"/>
              <a:t>, November 4, 1892</a:t>
            </a:r>
          </a:p>
        </p:txBody>
      </p:sp>
      <p:sp>
        <p:nvSpPr>
          <p:cNvPr id="8" name="Title 1">
            <a:extLst>
              <a:ext uri="{FF2B5EF4-FFF2-40B4-BE49-F238E27FC236}">
                <a16:creationId xmlns:a16="http://schemas.microsoft.com/office/drawing/2014/main" id="{B76F1E90-0B59-354D-B4EA-DDEA44B48D95}"/>
              </a:ext>
            </a:extLst>
          </p:cNvPr>
          <p:cNvSpPr>
            <a:spLocks noGrp="1"/>
          </p:cNvSpPr>
          <p:nvPr>
            <p:ph type="title"/>
          </p:nvPr>
        </p:nvSpPr>
        <p:spPr>
          <a:xfrm>
            <a:off x="1932975" y="677643"/>
            <a:ext cx="9166184" cy="1325563"/>
          </a:xfrm>
        </p:spPr>
        <p:txBody>
          <a:bodyPr>
            <a:normAutofit/>
          </a:bodyPr>
          <a:lstStyle/>
          <a:p>
            <a:pPr algn="ctr"/>
            <a:r>
              <a:rPr lang="en-US" sz="2400" dirty="0">
                <a:latin typeface="Avenir Next" panose="020B0503020202020204" pitchFamily="34" charset="0"/>
              </a:rPr>
              <a:t>THE POWER OF </a:t>
            </a:r>
            <a:r>
              <a:rPr lang="en-US" sz="2400" b="1" dirty="0">
                <a:latin typeface="Avenir Next" panose="020B0503020202020204" pitchFamily="34" charset="0"/>
              </a:rPr>
              <a:t>TENDER WORDS</a:t>
            </a:r>
          </a:p>
        </p:txBody>
      </p:sp>
    </p:spTree>
    <p:extLst>
      <p:ext uri="{BB962C8B-B14F-4D97-AF65-F5344CB8AC3E}">
        <p14:creationId xmlns:p14="http://schemas.microsoft.com/office/powerpoint/2010/main" val="344745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493629-137F-F746-B52D-9ACB37CDE150}"/>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28B779DF-89FB-A749-B9BF-01D13EDC3F5B}"/>
              </a:ext>
            </a:extLst>
          </p:cNvPr>
          <p:cNvSpPr>
            <a:spLocks noGrp="1"/>
          </p:cNvSpPr>
          <p:nvPr>
            <p:ph type="title"/>
          </p:nvPr>
        </p:nvSpPr>
        <p:spPr>
          <a:xfrm>
            <a:off x="838200" y="723941"/>
            <a:ext cx="10515600" cy="1325563"/>
          </a:xfrm>
        </p:spPr>
        <p:txBody>
          <a:bodyPr>
            <a:normAutofit/>
          </a:bodyPr>
          <a:lstStyle/>
          <a:p>
            <a:pPr algn="ctr"/>
            <a:r>
              <a:rPr lang="en-US" sz="3600" dirty="0">
                <a:latin typeface="Avenir Next" panose="020B0503020202020204" pitchFamily="34" charset="0"/>
              </a:rPr>
              <a:t>THE POWER OF </a:t>
            </a:r>
            <a:r>
              <a:rPr lang="en-US" sz="3600" b="1" dirty="0">
                <a:latin typeface="Avenir Next" panose="020B0503020202020204" pitchFamily="34" charset="0"/>
              </a:rPr>
              <a:t>RESPECTFUL WORDS</a:t>
            </a:r>
          </a:p>
        </p:txBody>
      </p:sp>
      <p:sp>
        <p:nvSpPr>
          <p:cNvPr id="3" name="Content Placeholder 2">
            <a:extLst>
              <a:ext uri="{FF2B5EF4-FFF2-40B4-BE49-F238E27FC236}">
                <a16:creationId xmlns:a16="http://schemas.microsoft.com/office/drawing/2014/main" id="{FED00EDD-E4D7-2F46-8C39-7F6A9585BE82}"/>
              </a:ext>
            </a:extLst>
          </p:cNvPr>
          <p:cNvSpPr>
            <a:spLocks noGrp="1"/>
          </p:cNvSpPr>
          <p:nvPr>
            <p:ph idx="1"/>
          </p:nvPr>
        </p:nvSpPr>
        <p:spPr>
          <a:xfrm>
            <a:off x="2581153" y="2045545"/>
            <a:ext cx="7650867" cy="4351338"/>
          </a:xfrm>
        </p:spPr>
        <p:txBody>
          <a:bodyPr>
            <a:normAutofit/>
          </a:bodyPr>
          <a:lstStyle/>
          <a:p>
            <a:pPr marL="0" indent="0" algn="ctr">
              <a:buNone/>
            </a:pPr>
            <a:r>
              <a:rPr lang="en-US" sz="2400" dirty="0"/>
              <a:t>“Neither husband nor wife is to make a plea for </a:t>
            </a:r>
            <a:r>
              <a:rPr lang="en-US" sz="2400" b="1" dirty="0" err="1"/>
              <a:t>rulership</a:t>
            </a:r>
            <a:r>
              <a:rPr lang="en-US" sz="2400" dirty="0"/>
              <a:t>. </a:t>
            </a:r>
          </a:p>
          <a:p>
            <a:pPr marL="0" indent="0" algn="ctr">
              <a:buNone/>
            </a:pPr>
            <a:r>
              <a:rPr lang="en-US" sz="2400" dirty="0"/>
              <a:t>The Lord has laid down the principle that is to guide in this matter.</a:t>
            </a:r>
          </a:p>
          <a:p>
            <a:pPr marL="0" indent="0" algn="ctr">
              <a:buNone/>
            </a:pPr>
            <a:r>
              <a:rPr lang="en-US" sz="2400" dirty="0"/>
              <a:t>The husband is to cherish his wife as Christ cherishes the church.</a:t>
            </a:r>
          </a:p>
          <a:p>
            <a:pPr marL="0" indent="0" algn="ctr">
              <a:buNone/>
            </a:pPr>
            <a:r>
              <a:rPr lang="en-US" sz="2400" dirty="0"/>
              <a:t>And the wife is to </a:t>
            </a:r>
            <a:r>
              <a:rPr lang="en-US" sz="2400" b="1" dirty="0"/>
              <a:t>respect</a:t>
            </a:r>
            <a:r>
              <a:rPr lang="en-US" sz="2400" dirty="0"/>
              <a:t> and love her husband.</a:t>
            </a:r>
          </a:p>
          <a:p>
            <a:pPr marL="0" indent="0" algn="ctr">
              <a:buNone/>
            </a:pPr>
            <a:r>
              <a:rPr lang="en-US" sz="2400" dirty="0"/>
              <a:t>Both are to cultivate the spirit of kindness,</a:t>
            </a:r>
          </a:p>
          <a:p>
            <a:pPr marL="0" indent="0" algn="ctr">
              <a:buNone/>
            </a:pPr>
            <a:r>
              <a:rPr lang="en-US" sz="2400" dirty="0"/>
              <a:t>being determined never to grieve or injure the other....</a:t>
            </a:r>
          </a:p>
          <a:p>
            <a:pPr marL="0" indent="0" algn="ctr">
              <a:buNone/>
            </a:pPr>
            <a:r>
              <a:rPr lang="en-US" sz="2400" b="1" dirty="0"/>
              <a:t>Do not try to compel each other </a:t>
            </a:r>
            <a:r>
              <a:rPr lang="en-US" sz="2400" dirty="0"/>
              <a:t>to do as you wish.</a:t>
            </a:r>
          </a:p>
        </p:txBody>
      </p:sp>
    </p:spTree>
    <p:extLst>
      <p:ext uri="{BB962C8B-B14F-4D97-AF65-F5344CB8AC3E}">
        <p14:creationId xmlns:p14="http://schemas.microsoft.com/office/powerpoint/2010/main" val="367545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3B3507-460B-C64F-9C6D-D1EF4FE726D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E04ED997-A18B-E84B-BE43-AEE5F8B25F38}"/>
              </a:ext>
            </a:extLst>
          </p:cNvPr>
          <p:cNvSpPr>
            <a:spLocks noGrp="1"/>
          </p:cNvSpPr>
          <p:nvPr>
            <p:ph idx="1"/>
          </p:nvPr>
        </p:nvSpPr>
        <p:spPr>
          <a:xfrm>
            <a:off x="2974697" y="1787845"/>
            <a:ext cx="6817487" cy="4864542"/>
          </a:xfrm>
        </p:spPr>
        <p:txBody>
          <a:bodyPr>
            <a:normAutofit/>
          </a:bodyPr>
          <a:lstStyle/>
          <a:p>
            <a:pPr marL="0" indent="0" algn="ctr">
              <a:buNone/>
            </a:pPr>
            <a:r>
              <a:rPr lang="en-US" sz="2400" dirty="0"/>
              <a:t>“You cannot do this and retain each other's love.</a:t>
            </a:r>
          </a:p>
          <a:p>
            <a:pPr marL="0" indent="0" algn="ctr">
              <a:buNone/>
            </a:pPr>
            <a:r>
              <a:rPr lang="en-US" sz="2400" dirty="0"/>
              <a:t>Manifestations of self-will destroy the peace and happiness </a:t>
            </a:r>
          </a:p>
          <a:p>
            <a:pPr marL="0" indent="0" algn="ctr">
              <a:buNone/>
            </a:pPr>
            <a:r>
              <a:rPr lang="en-US" sz="2400" dirty="0"/>
              <a:t>of the home. Let not your married life be one of contention.</a:t>
            </a:r>
          </a:p>
          <a:p>
            <a:pPr marL="0" indent="0" algn="ctr">
              <a:buNone/>
            </a:pPr>
            <a:r>
              <a:rPr lang="en-US" sz="2400" dirty="0"/>
              <a:t>If you do, you will both be unhappy. Be </a:t>
            </a:r>
            <a:r>
              <a:rPr lang="en-US" sz="2400" b="1" dirty="0"/>
              <a:t>kind in speech </a:t>
            </a:r>
            <a:r>
              <a:rPr lang="en-US" sz="2400" dirty="0"/>
              <a:t>and </a:t>
            </a:r>
            <a:r>
              <a:rPr lang="en-US" sz="2400" b="1" dirty="0"/>
              <a:t>gentle</a:t>
            </a:r>
          </a:p>
          <a:p>
            <a:pPr marL="0" indent="0" algn="ctr">
              <a:buNone/>
            </a:pPr>
            <a:r>
              <a:rPr lang="en-US" sz="2400" b="1" dirty="0"/>
              <a:t>in action</a:t>
            </a:r>
            <a:r>
              <a:rPr lang="en-US" sz="2400" dirty="0"/>
              <a:t>, </a:t>
            </a:r>
            <a:r>
              <a:rPr lang="en-US" sz="2400" b="1" dirty="0"/>
              <a:t>giving up your own wishes</a:t>
            </a:r>
            <a:r>
              <a:rPr lang="en-US" sz="2400" dirty="0"/>
              <a:t>. Watch well your words,</a:t>
            </a:r>
          </a:p>
          <a:p>
            <a:pPr marL="0" indent="0" algn="ctr">
              <a:buNone/>
            </a:pPr>
            <a:r>
              <a:rPr lang="en-US" sz="2400" dirty="0"/>
              <a:t>for they have a powerful influence for good or for ill.</a:t>
            </a:r>
          </a:p>
          <a:p>
            <a:pPr marL="0" indent="0" algn="ctr">
              <a:buNone/>
            </a:pPr>
            <a:r>
              <a:rPr lang="en-US" sz="2400" dirty="0"/>
              <a:t>Allow </a:t>
            </a:r>
            <a:r>
              <a:rPr lang="en-US" sz="2400" b="1" dirty="0"/>
              <a:t>no sharpness </a:t>
            </a:r>
            <a:r>
              <a:rPr lang="en-US" sz="2400" dirty="0"/>
              <a:t>to come in.”</a:t>
            </a:r>
          </a:p>
          <a:p>
            <a:pPr marL="0" indent="0" algn="ctr">
              <a:buNone/>
            </a:pPr>
            <a:r>
              <a:rPr lang="en-US" sz="1600" dirty="0"/>
              <a:t>Ellen G. White, </a:t>
            </a:r>
            <a:r>
              <a:rPr lang="en-US" sz="1600" i="1" dirty="0"/>
              <a:t>Adventist Home</a:t>
            </a:r>
            <a:r>
              <a:rPr lang="en-US" sz="1600" dirty="0"/>
              <a:t>, p. 106</a:t>
            </a:r>
          </a:p>
        </p:txBody>
      </p:sp>
      <p:sp>
        <p:nvSpPr>
          <p:cNvPr id="8" name="Title 1">
            <a:extLst>
              <a:ext uri="{FF2B5EF4-FFF2-40B4-BE49-F238E27FC236}">
                <a16:creationId xmlns:a16="http://schemas.microsoft.com/office/drawing/2014/main" id="{32B5BB30-2FB8-564F-A0E7-C21080355977}"/>
              </a:ext>
            </a:extLst>
          </p:cNvPr>
          <p:cNvSpPr>
            <a:spLocks noGrp="1"/>
          </p:cNvSpPr>
          <p:nvPr>
            <p:ph type="title"/>
          </p:nvPr>
        </p:nvSpPr>
        <p:spPr>
          <a:xfrm>
            <a:off x="919225" y="723941"/>
            <a:ext cx="10515600" cy="1325563"/>
          </a:xfrm>
        </p:spPr>
        <p:txBody>
          <a:bodyPr>
            <a:normAutofit/>
          </a:bodyPr>
          <a:lstStyle/>
          <a:p>
            <a:pPr algn="ctr"/>
            <a:r>
              <a:rPr lang="en-US" sz="2400" dirty="0">
                <a:latin typeface="Avenir Next" panose="020B0503020202020204" pitchFamily="34" charset="0"/>
              </a:rPr>
              <a:t>THE POWER OF </a:t>
            </a:r>
            <a:r>
              <a:rPr lang="en-US" sz="2400" b="1" dirty="0">
                <a:latin typeface="Avenir Next" panose="020B0503020202020204" pitchFamily="34" charset="0"/>
              </a:rPr>
              <a:t>RESPECTFUL WORDS</a:t>
            </a:r>
          </a:p>
        </p:txBody>
      </p:sp>
    </p:spTree>
    <p:extLst>
      <p:ext uri="{BB962C8B-B14F-4D97-AF65-F5344CB8AC3E}">
        <p14:creationId xmlns:p14="http://schemas.microsoft.com/office/powerpoint/2010/main" val="2674232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08F72-8CDE-2C4A-ABCD-C3F09DFBE40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48FC2D5F-C82F-544D-97EA-F0099A8F8E66}"/>
              </a:ext>
            </a:extLst>
          </p:cNvPr>
          <p:cNvSpPr>
            <a:spLocks noGrp="1"/>
          </p:cNvSpPr>
          <p:nvPr>
            <p:ph type="title"/>
          </p:nvPr>
        </p:nvSpPr>
        <p:spPr>
          <a:xfrm>
            <a:off x="1331094" y="700795"/>
            <a:ext cx="10207906" cy="1325563"/>
          </a:xfrm>
        </p:spPr>
        <p:txBody>
          <a:bodyPr>
            <a:normAutofit/>
          </a:bodyPr>
          <a:lstStyle/>
          <a:p>
            <a:pPr algn="ctr"/>
            <a:r>
              <a:rPr lang="en-US" sz="3600" dirty="0">
                <a:latin typeface="Avenir Next" panose="020B0503020202020204" pitchFamily="34" charset="0"/>
              </a:rPr>
              <a:t>THE POWER OF </a:t>
            </a:r>
            <a:r>
              <a:rPr lang="en-US" sz="3600" b="1" dirty="0">
                <a:latin typeface="Avenir Next" panose="020B0503020202020204" pitchFamily="34" charset="0"/>
              </a:rPr>
              <a:t>SURRENDERED</a:t>
            </a:r>
            <a:br>
              <a:rPr lang="en-US" sz="3600" b="1" dirty="0">
                <a:latin typeface="Avenir Next" panose="020B0503020202020204" pitchFamily="34" charset="0"/>
              </a:rPr>
            </a:br>
            <a:r>
              <a:rPr lang="en-US" sz="3600" b="1" dirty="0">
                <a:latin typeface="Avenir Next" panose="020B0503020202020204" pitchFamily="34" charset="0"/>
              </a:rPr>
              <a:t> AND UNITED WORDS</a:t>
            </a:r>
          </a:p>
        </p:txBody>
      </p:sp>
      <p:sp>
        <p:nvSpPr>
          <p:cNvPr id="3" name="Content Placeholder 2">
            <a:extLst>
              <a:ext uri="{FF2B5EF4-FFF2-40B4-BE49-F238E27FC236}">
                <a16:creationId xmlns:a16="http://schemas.microsoft.com/office/drawing/2014/main" id="{3C807285-E2AF-9544-98EB-201E80537CC5}"/>
              </a:ext>
            </a:extLst>
          </p:cNvPr>
          <p:cNvSpPr>
            <a:spLocks noGrp="1"/>
          </p:cNvSpPr>
          <p:nvPr>
            <p:ph idx="1"/>
          </p:nvPr>
        </p:nvSpPr>
        <p:spPr>
          <a:xfrm>
            <a:off x="2569579" y="2207590"/>
            <a:ext cx="7743463" cy="4401553"/>
          </a:xfrm>
        </p:spPr>
        <p:txBody>
          <a:bodyPr>
            <a:normAutofit/>
          </a:bodyPr>
          <a:lstStyle/>
          <a:p>
            <a:pPr marL="0" indent="0" algn="ctr">
              <a:lnSpc>
                <a:spcPct val="100000"/>
              </a:lnSpc>
              <a:buNone/>
            </a:pPr>
            <a:r>
              <a:rPr lang="en-US" sz="2400" dirty="0"/>
              <a:t>“Men and women can reach God's ideal for them</a:t>
            </a:r>
          </a:p>
          <a:p>
            <a:pPr marL="0" indent="0" algn="ctr">
              <a:lnSpc>
                <a:spcPct val="100000"/>
              </a:lnSpc>
              <a:buNone/>
            </a:pPr>
            <a:r>
              <a:rPr lang="en-US" sz="2400" dirty="0"/>
              <a:t>if they will </a:t>
            </a:r>
            <a:r>
              <a:rPr lang="en-US" sz="2400" b="1" dirty="0"/>
              <a:t>take Christ as their helper</a:t>
            </a:r>
            <a:r>
              <a:rPr lang="en-US" sz="2400" dirty="0"/>
              <a:t>.</a:t>
            </a:r>
          </a:p>
          <a:p>
            <a:pPr marL="0" indent="0" algn="ctr">
              <a:lnSpc>
                <a:spcPct val="100000"/>
              </a:lnSpc>
              <a:buNone/>
            </a:pPr>
            <a:r>
              <a:rPr lang="en-US" sz="2400" dirty="0"/>
              <a:t>What human wisdom cannot do, </a:t>
            </a:r>
            <a:r>
              <a:rPr lang="en-US" sz="2400" b="1" dirty="0"/>
              <a:t>His grace will accomplish</a:t>
            </a:r>
          </a:p>
          <a:p>
            <a:pPr marL="0" indent="0" algn="ctr">
              <a:lnSpc>
                <a:spcPct val="100000"/>
              </a:lnSpc>
              <a:buNone/>
            </a:pPr>
            <a:r>
              <a:rPr lang="en-US" sz="2400" dirty="0"/>
              <a:t>for those who give themselves to Him in loving trust.</a:t>
            </a:r>
          </a:p>
          <a:p>
            <a:pPr marL="0" indent="0" algn="ctr">
              <a:lnSpc>
                <a:spcPct val="100000"/>
              </a:lnSpc>
              <a:buNone/>
            </a:pPr>
            <a:r>
              <a:rPr lang="en-US" sz="2400" dirty="0"/>
              <a:t>His providence can </a:t>
            </a:r>
            <a:r>
              <a:rPr lang="en-US" sz="2400" b="1" dirty="0"/>
              <a:t>unite hearts</a:t>
            </a:r>
            <a:r>
              <a:rPr lang="en-US" sz="2400" dirty="0"/>
              <a:t> </a:t>
            </a:r>
            <a:r>
              <a:rPr lang="en-US" sz="2400" b="1" dirty="0"/>
              <a:t>in bonds </a:t>
            </a:r>
            <a:r>
              <a:rPr lang="en-US" sz="2400" dirty="0"/>
              <a:t>that are of heavenly origin.</a:t>
            </a:r>
          </a:p>
          <a:p>
            <a:pPr marL="0" indent="0" algn="ctr">
              <a:lnSpc>
                <a:spcPct val="100000"/>
              </a:lnSpc>
              <a:buNone/>
            </a:pPr>
            <a:r>
              <a:rPr lang="en-US" sz="2400" b="1" dirty="0"/>
              <a:t>Love</a:t>
            </a:r>
            <a:r>
              <a:rPr lang="en-US" sz="2400" dirty="0"/>
              <a:t> will not be a mere exchange of soft and flattering words.</a:t>
            </a:r>
          </a:p>
        </p:txBody>
      </p:sp>
    </p:spTree>
    <p:extLst>
      <p:ext uri="{BB962C8B-B14F-4D97-AF65-F5344CB8AC3E}">
        <p14:creationId xmlns:p14="http://schemas.microsoft.com/office/powerpoint/2010/main" val="366917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A8EB8C-C19D-9248-AE0E-FFBB4E361510}"/>
              </a:ext>
            </a:extLst>
          </p:cNvPr>
          <p:cNvPicPr>
            <a:picLocks noChangeAspect="1"/>
          </p:cNvPicPr>
          <p:nvPr/>
        </p:nvPicPr>
        <p:blipFill>
          <a:blip r:embed="rId3"/>
          <a:stretch>
            <a:fillRect/>
          </a:stretch>
        </p:blipFill>
        <p:spPr>
          <a:xfrm>
            <a:off x="0" y="0"/>
            <a:ext cx="12297508" cy="6858000"/>
          </a:xfrm>
          <a:prstGeom prst="rect">
            <a:avLst/>
          </a:prstGeom>
        </p:spPr>
      </p:pic>
      <p:sp>
        <p:nvSpPr>
          <p:cNvPr id="2" name="Title 1">
            <a:extLst>
              <a:ext uri="{FF2B5EF4-FFF2-40B4-BE49-F238E27FC236}">
                <a16:creationId xmlns:a16="http://schemas.microsoft.com/office/drawing/2014/main" id="{C3E72385-85AA-044A-A47D-28C83B073FCF}"/>
              </a:ext>
            </a:extLst>
          </p:cNvPr>
          <p:cNvSpPr>
            <a:spLocks noGrp="1"/>
          </p:cNvSpPr>
          <p:nvPr>
            <p:ph type="title"/>
          </p:nvPr>
        </p:nvSpPr>
        <p:spPr>
          <a:xfrm>
            <a:off x="1828801" y="568139"/>
            <a:ext cx="9161585" cy="1325563"/>
          </a:xfrm>
        </p:spPr>
        <p:txBody>
          <a:bodyPr>
            <a:normAutofit/>
          </a:bodyPr>
          <a:lstStyle/>
          <a:p>
            <a:pPr algn="ctr"/>
            <a:r>
              <a:rPr lang="en-US" b="1" dirty="0"/>
              <a:t>end</a:t>
            </a:r>
            <a:r>
              <a:rPr lang="en-US" b="1" dirty="0">
                <a:solidFill>
                  <a:srgbClr val="C00000"/>
                </a:solidFill>
              </a:rPr>
              <a:t>it</a:t>
            </a:r>
            <a:r>
              <a:rPr lang="en-US" b="1" dirty="0"/>
              <a:t>now</a:t>
            </a:r>
            <a:r>
              <a:rPr lang="en-US" dirty="0"/>
              <a:t>®️ </a:t>
            </a:r>
            <a:br>
              <a:rPr lang="en-US" dirty="0"/>
            </a:br>
            <a:r>
              <a:rPr lang="en-US" sz="3200" dirty="0">
                <a:latin typeface="Avenir Next" panose="020B0503020202020204" pitchFamily="34" charset="0"/>
              </a:rPr>
              <a:t>EMPHASIS DAY REMINDS US</a:t>
            </a:r>
            <a:r>
              <a:rPr lang="en-US" sz="3600" dirty="0">
                <a:latin typeface="Avenir Next" panose="020B0503020202020204" pitchFamily="34" charset="0"/>
              </a:rPr>
              <a:t>:</a:t>
            </a: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B29B2BFF-ACC4-4A4E-87C4-7F0597BEB111}"/>
              </a:ext>
            </a:extLst>
          </p:cNvPr>
          <p:cNvSpPr>
            <a:spLocks noGrp="1"/>
          </p:cNvSpPr>
          <p:nvPr>
            <p:ph sz="half" idx="1"/>
          </p:nvPr>
        </p:nvSpPr>
        <p:spPr>
          <a:xfrm>
            <a:off x="744416" y="2282822"/>
            <a:ext cx="5181600" cy="4351338"/>
          </a:xfrm>
        </p:spPr>
        <p:txBody>
          <a:bodyPr>
            <a:normAutofit fontScale="92500"/>
          </a:bodyPr>
          <a:lstStyle/>
          <a:p>
            <a:pPr marL="0" indent="0">
              <a:buNone/>
            </a:pPr>
            <a:r>
              <a:rPr lang="en-US" sz="2400" b="1" dirty="0"/>
              <a:t>Forms of violent deaths:</a:t>
            </a:r>
          </a:p>
          <a:p>
            <a:r>
              <a:rPr lang="en-US" sz="2400" dirty="0"/>
              <a:t>Collective (i.e. gangs, war)</a:t>
            </a:r>
          </a:p>
          <a:p>
            <a:r>
              <a:rPr lang="en-US" sz="2400" dirty="0"/>
              <a:t>Self-directed (i.e. suicide)</a:t>
            </a:r>
          </a:p>
          <a:p>
            <a:r>
              <a:rPr lang="en-US" sz="2400" dirty="0"/>
              <a:t>Interpersonal (i.e. domestic violence) </a:t>
            </a:r>
          </a:p>
          <a:p>
            <a:pPr marL="0" indent="0">
              <a:buNone/>
            </a:pPr>
            <a:endParaRPr lang="en-US" sz="2400" dirty="0"/>
          </a:p>
          <a:p>
            <a:pPr marL="0" indent="0">
              <a:buNone/>
            </a:pPr>
            <a:r>
              <a:rPr lang="en-US" sz="2400" dirty="0"/>
              <a:t>Global deaths from interpersonal violence: </a:t>
            </a:r>
            <a:r>
              <a:rPr lang="en-US" sz="2400" b="1" dirty="0"/>
              <a:t>1.3 million each year</a:t>
            </a:r>
            <a:endParaRPr lang="en-US" sz="2400" dirty="0"/>
          </a:p>
          <a:p>
            <a:pPr marL="0" indent="0">
              <a:buNone/>
            </a:pPr>
            <a:r>
              <a:rPr lang="en-US" sz="2400" dirty="0"/>
              <a:t>These deaths account for 2.5% of global mortality.</a:t>
            </a:r>
          </a:p>
          <a:p>
            <a:pPr marL="0" indent="0">
              <a:buNone/>
            </a:pPr>
            <a:endParaRPr lang="en-US" sz="2400" dirty="0"/>
          </a:p>
        </p:txBody>
      </p:sp>
      <p:sp>
        <p:nvSpPr>
          <p:cNvPr id="4" name="Content Placeholder 3">
            <a:extLst>
              <a:ext uri="{FF2B5EF4-FFF2-40B4-BE49-F238E27FC236}">
                <a16:creationId xmlns:a16="http://schemas.microsoft.com/office/drawing/2014/main" id="{863266B1-81F3-4F4F-A2A0-B496B754594D}"/>
              </a:ext>
            </a:extLst>
          </p:cNvPr>
          <p:cNvSpPr>
            <a:spLocks noGrp="1"/>
          </p:cNvSpPr>
          <p:nvPr>
            <p:ph sz="half" idx="2"/>
          </p:nvPr>
        </p:nvSpPr>
        <p:spPr>
          <a:xfrm>
            <a:off x="5914294" y="2247653"/>
            <a:ext cx="4097215" cy="4351338"/>
          </a:xfrm>
        </p:spPr>
        <p:txBody>
          <a:bodyPr>
            <a:normAutofit fontScale="92500"/>
          </a:bodyPr>
          <a:lstStyle/>
          <a:p>
            <a:pPr marL="0" indent="0">
              <a:buNone/>
            </a:pPr>
            <a:r>
              <a:rPr lang="en-US" sz="2400" b="1" dirty="0"/>
              <a:t>Forms of interpersonal violence:</a:t>
            </a:r>
          </a:p>
          <a:p>
            <a:r>
              <a:rPr lang="en-US" sz="2400" dirty="0"/>
              <a:t>Physical</a:t>
            </a:r>
          </a:p>
          <a:p>
            <a:r>
              <a:rPr lang="en-US" sz="2400" dirty="0"/>
              <a:t>Sexual</a:t>
            </a:r>
          </a:p>
          <a:p>
            <a:r>
              <a:rPr lang="en-US" sz="2400" dirty="0"/>
              <a:t>Psychological</a:t>
            </a:r>
          </a:p>
          <a:p>
            <a:r>
              <a:rPr lang="en-US" sz="2400" dirty="0"/>
              <a:t>Neglect</a:t>
            </a:r>
          </a:p>
          <a:p>
            <a:pPr marL="0" indent="0">
              <a:buNone/>
            </a:pPr>
            <a:r>
              <a:rPr lang="en-US" sz="2400" dirty="0"/>
              <a:t>Non-fatal interpersonal violence is </a:t>
            </a:r>
            <a:r>
              <a:rPr lang="en-US" sz="2400" b="1" dirty="0"/>
              <a:t>more common than homicide</a:t>
            </a:r>
            <a:r>
              <a:rPr lang="en-US" sz="2400" dirty="0"/>
              <a:t>.</a:t>
            </a:r>
          </a:p>
          <a:p>
            <a:pPr marL="0" indent="0">
              <a:buNone/>
            </a:pPr>
            <a:r>
              <a:rPr lang="en-US" sz="2400" dirty="0"/>
              <a:t>Untold numbers of survivors live with crippling consequences.</a:t>
            </a:r>
          </a:p>
        </p:txBody>
      </p:sp>
    </p:spTree>
    <p:extLst>
      <p:ext uri="{BB962C8B-B14F-4D97-AF65-F5344CB8AC3E}">
        <p14:creationId xmlns:p14="http://schemas.microsoft.com/office/powerpoint/2010/main" val="384290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99603F-DDFC-A745-B4E0-DF17587E9F5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83A63C47-292C-804D-A867-1F1F87C37CC3}"/>
              </a:ext>
            </a:extLst>
          </p:cNvPr>
          <p:cNvSpPr>
            <a:spLocks noGrp="1"/>
          </p:cNvSpPr>
          <p:nvPr>
            <p:ph idx="1"/>
          </p:nvPr>
        </p:nvSpPr>
        <p:spPr>
          <a:xfrm>
            <a:off x="1150717" y="2323336"/>
            <a:ext cx="10515600" cy="3487154"/>
          </a:xfrm>
        </p:spPr>
        <p:txBody>
          <a:bodyPr>
            <a:normAutofit/>
          </a:bodyPr>
          <a:lstStyle/>
          <a:p>
            <a:pPr marL="0" indent="0" algn="ctr">
              <a:buNone/>
            </a:pPr>
            <a:r>
              <a:rPr lang="en-US" sz="2400" dirty="0"/>
              <a:t>“The loom of heaven weaves with warp and woof finer,</a:t>
            </a:r>
          </a:p>
          <a:p>
            <a:pPr marL="0" indent="0" algn="ctr">
              <a:buNone/>
            </a:pPr>
            <a:r>
              <a:rPr lang="en-US" sz="2400" dirty="0"/>
              <a:t>yet </a:t>
            </a:r>
            <a:r>
              <a:rPr lang="en-US" sz="2400" b="1" dirty="0"/>
              <a:t>more firm</a:t>
            </a:r>
            <a:r>
              <a:rPr lang="en-US" sz="2400" dirty="0"/>
              <a:t>, than can be woven by the looms of earth.</a:t>
            </a:r>
          </a:p>
          <a:p>
            <a:pPr marL="0" indent="0" algn="ctr">
              <a:buNone/>
            </a:pPr>
            <a:r>
              <a:rPr lang="en-US" sz="2400" b="1" dirty="0"/>
              <a:t>The result </a:t>
            </a:r>
            <a:r>
              <a:rPr lang="en-US" sz="2400" dirty="0"/>
              <a:t>is not a tissue fabric, but a </a:t>
            </a:r>
            <a:r>
              <a:rPr lang="en-US" sz="2400" b="1" dirty="0"/>
              <a:t>texture</a:t>
            </a:r>
          </a:p>
          <a:p>
            <a:pPr marL="0" indent="0" algn="ctr">
              <a:buNone/>
            </a:pPr>
            <a:r>
              <a:rPr lang="en-US" sz="2400" b="1" dirty="0"/>
              <a:t>that will bear wear and test and trial</a:t>
            </a:r>
            <a:r>
              <a:rPr lang="en-US" sz="2400" dirty="0"/>
              <a:t>.</a:t>
            </a:r>
          </a:p>
          <a:p>
            <a:pPr marL="0" indent="0" algn="ctr">
              <a:buNone/>
            </a:pPr>
            <a:r>
              <a:rPr lang="en-US" sz="2400" dirty="0"/>
              <a:t>Heart will be </a:t>
            </a:r>
            <a:r>
              <a:rPr lang="en-US" sz="2400" b="1" dirty="0"/>
              <a:t>bound</a:t>
            </a:r>
            <a:r>
              <a:rPr lang="en-US" sz="2400" dirty="0"/>
              <a:t> to heart in the </a:t>
            </a:r>
            <a:r>
              <a:rPr lang="en-US" sz="2400" b="1" dirty="0"/>
              <a:t>golden bonds</a:t>
            </a:r>
          </a:p>
          <a:p>
            <a:pPr marL="0" indent="0" algn="ctr">
              <a:buNone/>
            </a:pPr>
            <a:r>
              <a:rPr lang="en-US" sz="2400" b="1" dirty="0"/>
              <a:t>of a love</a:t>
            </a:r>
            <a:r>
              <a:rPr lang="en-US" sz="2400" dirty="0"/>
              <a:t> that is enduring.”</a:t>
            </a:r>
          </a:p>
          <a:p>
            <a:pPr marL="0" indent="0" algn="ctr">
              <a:buNone/>
            </a:pPr>
            <a:r>
              <a:rPr lang="en-US" sz="1600" dirty="0"/>
              <a:t>Ellen G. White, </a:t>
            </a:r>
            <a:r>
              <a:rPr lang="en-US" sz="1600" i="1" dirty="0"/>
              <a:t>The Ministry of Healing</a:t>
            </a:r>
            <a:r>
              <a:rPr lang="en-US" sz="1600" dirty="0"/>
              <a:t>, p. 362</a:t>
            </a:r>
          </a:p>
        </p:txBody>
      </p:sp>
      <p:sp>
        <p:nvSpPr>
          <p:cNvPr id="8" name="Title 1">
            <a:extLst>
              <a:ext uri="{FF2B5EF4-FFF2-40B4-BE49-F238E27FC236}">
                <a16:creationId xmlns:a16="http://schemas.microsoft.com/office/drawing/2014/main" id="{A2460EF8-40BC-9249-9407-DDD15ADE3DA3}"/>
              </a:ext>
            </a:extLst>
          </p:cNvPr>
          <p:cNvSpPr>
            <a:spLocks noGrp="1"/>
          </p:cNvSpPr>
          <p:nvPr>
            <p:ph type="title"/>
          </p:nvPr>
        </p:nvSpPr>
        <p:spPr>
          <a:xfrm>
            <a:off x="1331094" y="700795"/>
            <a:ext cx="10207906" cy="1325563"/>
          </a:xfrm>
        </p:spPr>
        <p:txBody>
          <a:bodyPr>
            <a:normAutofit/>
          </a:bodyPr>
          <a:lstStyle/>
          <a:p>
            <a:pPr algn="ctr"/>
            <a:r>
              <a:rPr lang="en-US" sz="2400" dirty="0">
                <a:latin typeface="Avenir Next" panose="020B0503020202020204" pitchFamily="34" charset="0"/>
              </a:rPr>
              <a:t>THE POWER OF </a:t>
            </a:r>
            <a:r>
              <a:rPr lang="en-US" sz="2400" b="1" dirty="0">
                <a:latin typeface="Avenir Next" panose="020B0503020202020204" pitchFamily="34" charset="0"/>
              </a:rPr>
              <a:t>SURRENDERED</a:t>
            </a:r>
            <a:br>
              <a:rPr lang="en-US" sz="2400" b="1" dirty="0">
                <a:latin typeface="Avenir Next" panose="020B0503020202020204" pitchFamily="34" charset="0"/>
              </a:rPr>
            </a:br>
            <a:r>
              <a:rPr lang="en-US" sz="2400" b="1" dirty="0">
                <a:latin typeface="Avenir Next" panose="020B0503020202020204" pitchFamily="34" charset="0"/>
              </a:rPr>
              <a:t> AND UNITED WORDS</a:t>
            </a:r>
          </a:p>
        </p:txBody>
      </p:sp>
    </p:spTree>
    <p:extLst>
      <p:ext uri="{BB962C8B-B14F-4D97-AF65-F5344CB8AC3E}">
        <p14:creationId xmlns:p14="http://schemas.microsoft.com/office/powerpoint/2010/main" val="325696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55A314-EEBC-3544-9B34-9FA0A642788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A4A3C3CE-4D19-9C45-BED5-C07FF31B2F18}"/>
              </a:ext>
            </a:extLst>
          </p:cNvPr>
          <p:cNvSpPr>
            <a:spLocks noGrp="1"/>
          </p:cNvSpPr>
          <p:nvPr>
            <p:ph type="title"/>
          </p:nvPr>
        </p:nvSpPr>
        <p:spPr>
          <a:xfrm>
            <a:off x="1932975" y="793389"/>
            <a:ext cx="9987987" cy="1325563"/>
          </a:xfrm>
        </p:spPr>
        <p:txBody>
          <a:bodyPr>
            <a:normAutofit/>
          </a:bodyPr>
          <a:lstStyle/>
          <a:p>
            <a:pPr algn="ctr"/>
            <a:r>
              <a:rPr lang="en-US" sz="3600" dirty="0">
                <a:latin typeface="Avenir Next" panose="020B0503020202020204" pitchFamily="34" charset="0"/>
              </a:rPr>
              <a:t>THE POWER OF </a:t>
            </a:r>
            <a:br>
              <a:rPr lang="en-US" sz="3600" dirty="0">
                <a:latin typeface="Avenir Next" panose="020B0503020202020204" pitchFamily="34" charset="0"/>
              </a:rPr>
            </a:br>
            <a:r>
              <a:rPr lang="en-US" sz="3600" b="1" dirty="0">
                <a:latin typeface="Avenir Next" panose="020B0503020202020204" pitchFamily="34" charset="0"/>
              </a:rPr>
              <a:t>GOD’S WORD FOR YOU</a:t>
            </a:r>
          </a:p>
        </p:txBody>
      </p:sp>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2152893" y="1802475"/>
            <a:ext cx="9443977" cy="4351338"/>
          </a:xfrm>
        </p:spPr>
        <p:txBody>
          <a:bodyPr/>
          <a:lstStyle/>
          <a:p>
            <a:pPr marL="0" indent="0" algn="ctr">
              <a:buNone/>
            </a:pPr>
            <a:endParaRPr lang="en-US" dirty="0"/>
          </a:p>
          <a:p>
            <a:pPr marL="0" indent="0" algn="ctr">
              <a:buNone/>
            </a:pPr>
            <a:endParaRPr lang="en-US" dirty="0"/>
          </a:p>
          <a:p>
            <a:pPr marL="0" indent="0" algn="ctr">
              <a:buNone/>
            </a:pPr>
            <a:r>
              <a:rPr lang="en-US" dirty="0"/>
              <a:t>“I have </a:t>
            </a:r>
            <a:r>
              <a:rPr lang="en-US" b="1" dirty="0"/>
              <a:t>called you by your name</a:t>
            </a:r>
            <a:r>
              <a:rPr lang="en-US" dirty="0"/>
              <a:t>,</a:t>
            </a:r>
          </a:p>
          <a:p>
            <a:pPr marL="0" indent="0" algn="ctr">
              <a:buNone/>
            </a:pPr>
            <a:r>
              <a:rPr lang="en-US" dirty="0"/>
              <a:t>You are </a:t>
            </a:r>
            <a:r>
              <a:rPr lang="en-US" b="1" dirty="0"/>
              <a:t>Mine</a:t>
            </a:r>
            <a:r>
              <a:rPr lang="en-US" dirty="0"/>
              <a:t>.”</a:t>
            </a:r>
          </a:p>
          <a:p>
            <a:pPr marL="0" indent="0" algn="ctr">
              <a:buNone/>
            </a:pPr>
            <a:endParaRPr lang="en-US" dirty="0"/>
          </a:p>
          <a:p>
            <a:pPr marL="0" indent="0" algn="ctr">
              <a:buNone/>
            </a:pPr>
            <a:r>
              <a:rPr lang="en-US" sz="1800" dirty="0"/>
              <a:t>Isaiah 43:1, NKJV</a:t>
            </a:r>
          </a:p>
          <a:p>
            <a:pPr marL="0" indent="0">
              <a:buNone/>
            </a:pPr>
            <a:endParaRPr lang="en-US" dirty="0"/>
          </a:p>
        </p:txBody>
      </p:sp>
    </p:spTree>
    <p:extLst>
      <p:ext uri="{BB962C8B-B14F-4D97-AF65-F5344CB8AC3E}">
        <p14:creationId xmlns:p14="http://schemas.microsoft.com/office/powerpoint/2010/main" val="2399216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A21E7D-4A72-BA49-9FFD-B1E5F3887B8A}"/>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F701FF9-2BE2-A047-8E01-3BCEF8B22258}"/>
              </a:ext>
            </a:extLst>
          </p:cNvPr>
          <p:cNvSpPr>
            <a:spLocks noGrp="1"/>
          </p:cNvSpPr>
          <p:nvPr>
            <p:ph idx="1"/>
          </p:nvPr>
        </p:nvSpPr>
        <p:spPr>
          <a:xfrm>
            <a:off x="2534866" y="2485381"/>
            <a:ext cx="8599988" cy="4351338"/>
          </a:xfrm>
        </p:spPr>
        <p:txBody>
          <a:bodyPr/>
          <a:lstStyle/>
          <a:p>
            <a:pPr marL="0" indent="0" algn="ctr">
              <a:lnSpc>
                <a:spcPct val="100000"/>
              </a:lnSpc>
              <a:buNone/>
            </a:pPr>
            <a:r>
              <a:rPr lang="en-US" dirty="0"/>
              <a:t>“For You created my inmost being; </a:t>
            </a:r>
          </a:p>
          <a:p>
            <a:pPr marL="0" indent="0" algn="ctr">
              <a:lnSpc>
                <a:spcPct val="100000"/>
              </a:lnSpc>
              <a:buNone/>
            </a:pPr>
            <a:r>
              <a:rPr lang="en-US" dirty="0"/>
              <a:t>You knit me together</a:t>
            </a:r>
          </a:p>
          <a:p>
            <a:pPr marL="0" indent="0" algn="ctr">
              <a:lnSpc>
                <a:spcPct val="100000"/>
              </a:lnSpc>
              <a:buNone/>
            </a:pPr>
            <a:r>
              <a:rPr lang="en-US" dirty="0"/>
              <a:t>in my mother’s womb. I praise You because</a:t>
            </a:r>
          </a:p>
          <a:p>
            <a:pPr marL="0" indent="0" algn="ctr">
              <a:lnSpc>
                <a:spcPct val="100000"/>
              </a:lnSpc>
              <a:buNone/>
            </a:pPr>
            <a:r>
              <a:rPr lang="en-US" b="1" dirty="0"/>
              <a:t>I am fearfully and wonderfully made</a:t>
            </a:r>
            <a:r>
              <a:rPr lang="en-US" dirty="0"/>
              <a:t>;</a:t>
            </a:r>
          </a:p>
          <a:p>
            <a:pPr marL="0" indent="0" algn="ctr">
              <a:lnSpc>
                <a:spcPct val="100000"/>
              </a:lnSpc>
              <a:buNone/>
            </a:pPr>
            <a:r>
              <a:rPr lang="en-US" dirty="0"/>
              <a:t>Your works are wonderful, I know that full well.”</a:t>
            </a:r>
          </a:p>
          <a:p>
            <a:pPr marL="0" indent="0" algn="ctr">
              <a:lnSpc>
                <a:spcPct val="100000"/>
              </a:lnSpc>
              <a:buNone/>
            </a:pPr>
            <a:endParaRPr lang="en-US" dirty="0"/>
          </a:p>
          <a:p>
            <a:pPr marL="0" indent="0" algn="ctr">
              <a:lnSpc>
                <a:spcPct val="100000"/>
              </a:lnSpc>
              <a:buNone/>
            </a:pPr>
            <a:r>
              <a:rPr lang="en-US" sz="1800" dirty="0"/>
              <a:t>Psalm 139:13, 14, NIV</a:t>
            </a:r>
          </a:p>
          <a:p>
            <a:pPr marL="0" indent="0">
              <a:lnSpc>
                <a:spcPct val="100000"/>
              </a:lnSpc>
              <a:buNone/>
            </a:pPr>
            <a:endParaRPr lang="en-US" dirty="0"/>
          </a:p>
        </p:txBody>
      </p:sp>
      <p:sp>
        <p:nvSpPr>
          <p:cNvPr id="8" name="Title 1">
            <a:extLst>
              <a:ext uri="{FF2B5EF4-FFF2-40B4-BE49-F238E27FC236}">
                <a16:creationId xmlns:a16="http://schemas.microsoft.com/office/drawing/2014/main" id="{5D179152-FE70-D448-BDED-9B8C2EE99D3F}"/>
              </a:ext>
            </a:extLst>
          </p:cNvPr>
          <p:cNvSpPr>
            <a:spLocks noGrp="1"/>
          </p:cNvSpPr>
          <p:nvPr>
            <p:ph type="title"/>
          </p:nvPr>
        </p:nvSpPr>
        <p:spPr>
          <a:xfrm>
            <a:off x="1932975" y="793389"/>
            <a:ext cx="9987987" cy="1325563"/>
          </a:xfrm>
        </p:spPr>
        <p:txBody>
          <a:bodyPr>
            <a:normAutofit/>
          </a:bodyPr>
          <a:lstStyle/>
          <a:p>
            <a:pPr algn="ctr"/>
            <a:r>
              <a:rPr lang="en-US" sz="3600" dirty="0">
                <a:latin typeface="Avenir Next" panose="020B0503020202020204" pitchFamily="34" charset="0"/>
              </a:rPr>
              <a:t>THE POWER OF </a:t>
            </a:r>
            <a:br>
              <a:rPr lang="en-US" sz="3600" dirty="0">
                <a:latin typeface="Avenir Next" panose="020B0503020202020204" pitchFamily="34" charset="0"/>
              </a:rPr>
            </a:br>
            <a:r>
              <a:rPr lang="en-US" sz="3600" b="1" dirty="0">
                <a:latin typeface="Avenir Next" panose="020B0503020202020204" pitchFamily="34" charset="0"/>
              </a:rPr>
              <a:t>GOD’S WORD FOR YOU</a:t>
            </a:r>
          </a:p>
        </p:txBody>
      </p:sp>
    </p:spTree>
    <p:extLst>
      <p:ext uri="{BB962C8B-B14F-4D97-AF65-F5344CB8AC3E}">
        <p14:creationId xmlns:p14="http://schemas.microsoft.com/office/powerpoint/2010/main" val="2442710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252F08-09F8-E048-9F7A-24826F2E58B4}"/>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id="{70BE2C03-6D65-4047-8A11-BDD88D1C3203}"/>
              </a:ext>
            </a:extLst>
          </p:cNvPr>
          <p:cNvSpPr>
            <a:spLocks noGrp="1"/>
          </p:cNvSpPr>
          <p:nvPr>
            <p:ph idx="1"/>
          </p:nvPr>
        </p:nvSpPr>
        <p:spPr>
          <a:xfrm>
            <a:off x="1555832" y="2543253"/>
            <a:ext cx="10515600" cy="4351338"/>
          </a:xfrm>
        </p:spPr>
        <p:txBody>
          <a:bodyPr/>
          <a:lstStyle/>
          <a:p>
            <a:pPr marL="0" indent="0" algn="ctr">
              <a:buNone/>
            </a:pPr>
            <a:r>
              <a:rPr lang="en-US" dirty="0"/>
              <a:t>“For </a:t>
            </a:r>
            <a:r>
              <a:rPr lang="en-US" b="1" dirty="0"/>
              <a:t>we are His workmanship</a:t>
            </a:r>
            <a:r>
              <a:rPr lang="en-US" dirty="0"/>
              <a:t>,</a:t>
            </a:r>
          </a:p>
          <a:p>
            <a:pPr marL="0" indent="0" algn="ctr">
              <a:buNone/>
            </a:pPr>
            <a:r>
              <a:rPr lang="en-US" dirty="0"/>
              <a:t>created in Christ Jesus for good works,</a:t>
            </a:r>
          </a:p>
          <a:p>
            <a:pPr marL="0" indent="0" algn="ctr">
              <a:buNone/>
            </a:pPr>
            <a:r>
              <a:rPr lang="en-US" b="1" dirty="0"/>
              <a:t>which God prepared beforehand</a:t>
            </a:r>
            <a:r>
              <a:rPr lang="en-US" dirty="0"/>
              <a:t>,</a:t>
            </a:r>
          </a:p>
          <a:p>
            <a:pPr marL="0" indent="0" algn="ctr">
              <a:buNone/>
            </a:pPr>
            <a:r>
              <a:rPr lang="en-US" dirty="0"/>
              <a:t>that we should walk in them.”</a:t>
            </a:r>
          </a:p>
          <a:p>
            <a:pPr marL="0" indent="0" algn="ctr">
              <a:buNone/>
            </a:pPr>
            <a:endParaRPr lang="en-US" dirty="0"/>
          </a:p>
          <a:p>
            <a:pPr marL="0" indent="0" algn="ctr">
              <a:buNone/>
            </a:pPr>
            <a:r>
              <a:rPr lang="en-US" sz="1800" dirty="0"/>
              <a:t>Ephesians 2:10, NKJV</a:t>
            </a:r>
          </a:p>
        </p:txBody>
      </p:sp>
      <p:sp>
        <p:nvSpPr>
          <p:cNvPr id="8" name="Title 1">
            <a:extLst>
              <a:ext uri="{FF2B5EF4-FFF2-40B4-BE49-F238E27FC236}">
                <a16:creationId xmlns:a16="http://schemas.microsoft.com/office/drawing/2014/main" id="{1334647E-B70C-FE48-93DC-474D663FB615}"/>
              </a:ext>
            </a:extLst>
          </p:cNvPr>
          <p:cNvSpPr>
            <a:spLocks noGrp="1"/>
          </p:cNvSpPr>
          <p:nvPr>
            <p:ph type="title"/>
          </p:nvPr>
        </p:nvSpPr>
        <p:spPr>
          <a:xfrm>
            <a:off x="1932975" y="793389"/>
            <a:ext cx="9987987" cy="1325563"/>
          </a:xfrm>
        </p:spPr>
        <p:txBody>
          <a:bodyPr>
            <a:normAutofit/>
          </a:bodyPr>
          <a:lstStyle/>
          <a:p>
            <a:pPr algn="ctr"/>
            <a:r>
              <a:rPr lang="en-US" sz="3600" dirty="0">
                <a:latin typeface="Avenir Next" panose="020B0503020202020204" pitchFamily="34" charset="0"/>
              </a:rPr>
              <a:t>THE POWER OF </a:t>
            </a:r>
            <a:br>
              <a:rPr lang="en-US" sz="3600" dirty="0">
                <a:latin typeface="Avenir Next" panose="020B0503020202020204" pitchFamily="34" charset="0"/>
              </a:rPr>
            </a:br>
            <a:r>
              <a:rPr lang="en-US" sz="3600" b="1" dirty="0">
                <a:latin typeface="Avenir Next" panose="020B0503020202020204" pitchFamily="34" charset="0"/>
              </a:rPr>
              <a:t>GOD’S WORD FOR YOU</a:t>
            </a:r>
          </a:p>
        </p:txBody>
      </p:sp>
    </p:spTree>
    <p:extLst>
      <p:ext uri="{BB962C8B-B14F-4D97-AF65-F5344CB8AC3E}">
        <p14:creationId xmlns:p14="http://schemas.microsoft.com/office/powerpoint/2010/main" val="1913992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id="{B9433886-50FF-624E-B510-303895AEC8A4}"/>
              </a:ext>
            </a:extLst>
          </p:cNvPr>
          <p:cNvSpPr>
            <a:spLocks noGrp="1"/>
          </p:cNvSpPr>
          <p:nvPr>
            <p:ph idx="1"/>
          </p:nvPr>
        </p:nvSpPr>
        <p:spPr>
          <a:xfrm>
            <a:off x="1567406" y="2566404"/>
            <a:ext cx="10515600" cy="4351338"/>
          </a:xfrm>
        </p:spPr>
        <p:txBody>
          <a:bodyPr/>
          <a:lstStyle/>
          <a:p>
            <a:pPr marL="0" indent="0" algn="ctr">
              <a:buNone/>
            </a:pPr>
            <a:r>
              <a:rPr lang="en-US" dirty="0"/>
              <a:t>“For I know the </a:t>
            </a:r>
            <a:r>
              <a:rPr lang="en-US" b="1" dirty="0"/>
              <a:t>plans I have for you</a:t>
            </a:r>
            <a:r>
              <a:rPr lang="en-US" dirty="0"/>
              <a:t>,</a:t>
            </a:r>
          </a:p>
          <a:p>
            <a:pPr marL="0" indent="0" algn="ctr">
              <a:buNone/>
            </a:pPr>
            <a:r>
              <a:rPr lang="en-US" dirty="0"/>
              <a:t>declares the Lord,</a:t>
            </a:r>
          </a:p>
          <a:p>
            <a:pPr marL="0" indent="0" algn="ctr">
              <a:buNone/>
            </a:pPr>
            <a:r>
              <a:rPr lang="en-US" dirty="0"/>
              <a:t>plans for welfare</a:t>
            </a:r>
          </a:p>
          <a:p>
            <a:pPr marL="0" indent="0" algn="ctr">
              <a:buNone/>
            </a:pPr>
            <a:r>
              <a:rPr lang="en-US" dirty="0"/>
              <a:t>and not for evil,</a:t>
            </a:r>
          </a:p>
          <a:p>
            <a:pPr marL="0" indent="0" algn="ctr">
              <a:buNone/>
            </a:pPr>
            <a:r>
              <a:rPr lang="en-US" b="1" dirty="0"/>
              <a:t>to give you a future and a hope</a:t>
            </a:r>
            <a:r>
              <a:rPr lang="en-US" dirty="0"/>
              <a:t>.”</a:t>
            </a:r>
          </a:p>
          <a:p>
            <a:pPr marL="0" indent="0" algn="ctr">
              <a:buNone/>
            </a:pPr>
            <a:endParaRPr lang="en-US" dirty="0"/>
          </a:p>
          <a:p>
            <a:pPr marL="0" indent="0" algn="ctr">
              <a:buNone/>
            </a:pPr>
            <a:r>
              <a:rPr lang="en-US" sz="1800" dirty="0"/>
              <a:t>Jeremiah 29:11, ESV</a:t>
            </a:r>
          </a:p>
          <a:p>
            <a:pPr marL="0" indent="0">
              <a:buNone/>
            </a:pPr>
            <a:endParaRPr lang="en-US" dirty="0"/>
          </a:p>
        </p:txBody>
      </p:sp>
      <p:sp>
        <p:nvSpPr>
          <p:cNvPr id="8" name="Title 1">
            <a:extLst>
              <a:ext uri="{FF2B5EF4-FFF2-40B4-BE49-F238E27FC236}">
                <a16:creationId xmlns:a16="http://schemas.microsoft.com/office/drawing/2014/main" id="{3BEEB564-B31D-9248-9715-E4E8ABD2E088}"/>
              </a:ext>
            </a:extLst>
          </p:cNvPr>
          <p:cNvSpPr>
            <a:spLocks noGrp="1"/>
          </p:cNvSpPr>
          <p:nvPr>
            <p:ph type="title"/>
          </p:nvPr>
        </p:nvSpPr>
        <p:spPr>
          <a:xfrm>
            <a:off x="1932975" y="793389"/>
            <a:ext cx="9987987" cy="1325563"/>
          </a:xfrm>
        </p:spPr>
        <p:txBody>
          <a:bodyPr>
            <a:normAutofit/>
          </a:bodyPr>
          <a:lstStyle/>
          <a:p>
            <a:pPr algn="ctr"/>
            <a:r>
              <a:rPr lang="en-US" sz="3600" dirty="0">
                <a:latin typeface="Avenir Next" panose="020B0503020202020204" pitchFamily="34" charset="0"/>
              </a:rPr>
              <a:t>THE POWER OF </a:t>
            </a:r>
            <a:br>
              <a:rPr lang="en-US" sz="3600" dirty="0">
                <a:latin typeface="Avenir Next" panose="020B0503020202020204" pitchFamily="34" charset="0"/>
              </a:rPr>
            </a:br>
            <a:r>
              <a:rPr lang="en-US" sz="3600" b="1" dirty="0">
                <a:latin typeface="Avenir Next" panose="020B0503020202020204" pitchFamily="34" charset="0"/>
              </a:rPr>
              <a:t>GOD’S WORD FOR YOU</a:t>
            </a:r>
          </a:p>
        </p:txBody>
      </p:sp>
    </p:spTree>
    <p:extLst>
      <p:ext uri="{BB962C8B-B14F-4D97-AF65-F5344CB8AC3E}">
        <p14:creationId xmlns:p14="http://schemas.microsoft.com/office/powerpoint/2010/main" val="409690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614903-3A13-FB42-AAEC-92C5BE27CBEB}"/>
              </a:ext>
            </a:extLst>
          </p:cNvPr>
          <p:cNvPicPr>
            <a:picLocks noChangeAspect="1"/>
          </p:cNvPicPr>
          <p:nvPr/>
        </p:nvPicPr>
        <p:blipFill>
          <a:blip r:embed="rId3"/>
          <a:stretch>
            <a:fillRect/>
          </a:stretch>
        </p:blipFill>
        <p:spPr>
          <a:xfrm>
            <a:off x="-82062" y="0"/>
            <a:ext cx="12274062" cy="6858000"/>
          </a:xfrm>
          <a:prstGeom prst="rect">
            <a:avLst/>
          </a:prstGeom>
        </p:spPr>
      </p:pic>
      <p:sp>
        <p:nvSpPr>
          <p:cNvPr id="3" name="Content Placeholder 2">
            <a:extLst>
              <a:ext uri="{FF2B5EF4-FFF2-40B4-BE49-F238E27FC236}">
                <a16:creationId xmlns:a16="http://schemas.microsoft.com/office/drawing/2014/main" id="{5845CD46-C5CA-3C40-9572-BFD7295061E0}"/>
              </a:ext>
            </a:extLst>
          </p:cNvPr>
          <p:cNvSpPr>
            <a:spLocks noGrp="1"/>
          </p:cNvSpPr>
          <p:nvPr>
            <p:ph idx="1"/>
          </p:nvPr>
        </p:nvSpPr>
        <p:spPr>
          <a:xfrm>
            <a:off x="1628256" y="2111585"/>
            <a:ext cx="9102969" cy="4953470"/>
          </a:xfrm>
        </p:spPr>
        <p:txBody>
          <a:bodyPr>
            <a:normAutofit/>
          </a:bodyPr>
          <a:lstStyle/>
          <a:p>
            <a:pPr marL="0" indent="0">
              <a:lnSpc>
                <a:spcPct val="100000"/>
              </a:lnSpc>
              <a:buNone/>
            </a:pPr>
            <a:r>
              <a:rPr lang="en-US" sz="2400" dirty="0"/>
              <a:t>We are God’s </a:t>
            </a:r>
            <a:r>
              <a:rPr lang="en-US" sz="2400" b="1" dirty="0"/>
              <a:t>hands and feet</a:t>
            </a:r>
            <a:r>
              <a:rPr lang="en-US" sz="2400" dirty="0"/>
              <a:t> in this world.</a:t>
            </a:r>
          </a:p>
          <a:p>
            <a:pPr marL="0" indent="0">
              <a:lnSpc>
                <a:spcPct val="100000"/>
              </a:lnSpc>
              <a:buNone/>
            </a:pPr>
            <a:r>
              <a:rPr lang="en-US" sz="2400" dirty="0"/>
              <a:t>We represent God’s </a:t>
            </a:r>
            <a:r>
              <a:rPr lang="en-US" sz="2400" b="1" dirty="0"/>
              <a:t>love and healing power</a:t>
            </a:r>
            <a:r>
              <a:rPr lang="en-US" sz="2400" dirty="0"/>
              <a:t>.</a:t>
            </a:r>
          </a:p>
          <a:p>
            <a:pPr marL="0" indent="0">
              <a:lnSpc>
                <a:spcPct val="100000"/>
              </a:lnSpc>
              <a:buNone/>
            </a:pPr>
            <a:endParaRPr lang="en-US" sz="2400" dirty="0"/>
          </a:p>
          <a:p>
            <a:pPr marL="0" indent="0">
              <a:lnSpc>
                <a:spcPct val="100000"/>
              </a:lnSpc>
              <a:buNone/>
            </a:pPr>
            <a:r>
              <a:rPr lang="en-US" sz="2400" dirty="0"/>
              <a:t>We are called to </a:t>
            </a:r>
            <a:r>
              <a:rPr lang="en-US" sz="2400" b="1" dirty="0"/>
              <a:t>treat each other </a:t>
            </a:r>
            <a:r>
              <a:rPr lang="en-US" sz="2400" dirty="0"/>
              <a:t>with love and respect.</a:t>
            </a:r>
          </a:p>
          <a:p>
            <a:pPr marL="914400" lvl="2" indent="0">
              <a:lnSpc>
                <a:spcPct val="100000"/>
              </a:lnSpc>
              <a:buNone/>
            </a:pPr>
            <a:r>
              <a:rPr lang="en-US" dirty="0"/>
              <a:t>“By this all will know that you are My disciples, that you have love for one another” (John 13:24, 25, NKJV).</a:t>
            </a:r>
          </a:p>
          <a:p>
            <a:pPr marL="0" indent="0">
              <a:lnSpc>
                <a:spcPct val="100000"/>
              </a:lnSpc>
              <a:buNone/>
            </a:pPr>
            <a:endParaRPr lang="en-US" sz="2400" dirty="0"/>
          </a:p>
          <a:p>
            <a:pPr marL="0" indent="0">
              <a:lnSpc>
                <a:spcPct val="100000"/>
              </a:lnSpc>
              <a:buNone/>
            </a:pPr>
            <a:r>
              <a:rPr lang="en-US" sz="2400" dirty="0"/>
              <a:t>We are called to </a:t>
            </a:r>
            <a:r>
              <a:rPr lang="en-US" sz="2400" b="1" dirty="0"/>
              <a:t>be agents </a:t>
            </a:r>
            <a:r>
              <a:rPr lang="en-US" sz="2400" dirty="0"/>
              <a:t>of healing and support.</a:t>
            </a:r>
          </a:p>
          <a:p>
            <a:pPr marL="914400" lvl="2" indent="0">
              <a:lnSpc>
                <a:spcPct val="100000"/>
              </a:lnSpc>
              <a:buNone/>
            </a:pPr>
            <a:r>
              <a:rPr lang="en-US" dirty="0"/>
              <a:t>“Finally, all of you, be like-minded, be sympathetic, love one another, be compassionate and humble” (1 Peter 3:8, NIV). </a:t>
            </a:r>
          </a:p>
          <a:p>
            <a:pPr marL="0" indent="0">
              <a:lnSpc>
                <a:spcPct val="100000"/>
              </a:lnSpc>
              <a:buNone/>
            </a:pPr>
            <a:endParaRPr lang="en-US" sz="2400" dirty="0"/>
          </a:p>
        </p:txBody>
      </p:sp>
      <p:sp>
        <p:nvSpPr>
          <p:cNvPr id="8" name="Title 1">
            <a:extLst>
              <a:ext uri="{FF2B5EF4-FFF2-40B4-BE49-F238E27FC236}">
                <a16:creationId xmlns:a16="http://schemas.microsoft.com/office/drawing/2014/main" id="{82CAFE83-36A2-B646-987D-B007CE1E4702}"/>
              </a:ext>
            </a:extLst>
          </p:cNvPr>
          <p:cNvSpPr>
            <a:spLocks noGrp="1"/>
          </p:cNvSpPr>
          <p:nvPr>
            <p:ph type="title"/>
          </p:nvPr>
        </p:nvSpPr>
        <p:spPr>
          <a:xfrm>
            <a:off x="1828801" y="568139"/>
            <a:ext cx="9161585" cy="1325563"/>
          </a:xfrm>
        </p:spPr>
        <p:txBody>
          <a:bodyPr>
            <a:normAutofit/>
          </a:bodyPr>
          <a:lstStyle/>
          <a:p>
            <a:pPr algn="ctr"/>
            <a:r>
              <a:rPr lang="en-US" b="1" dirty="0"/>
              <a:t>end</a:t>
            </a:r>
            <a:r>
              <a:rPr lang="en-US" b="1" dirty="0">
                <a:solidFill>
                  <a:srgbClr val="C00000"/>
                </a:solidFill>
              </a:rPr>
              <a:t>it</a:t>
            </a:r>
            <a:r>
              <a:rPr lang="en-US" b="1" dirty="0"/>
              <a:t>now</a:t>
            </a:r>
            <a:r>
              <a:rPr lang="en-US" dirty="0"/>
              <a:t>®️ </a:t>
            </a:r>
            <a:br>
              <a:rPr lang="en-US" dirty="0"/>
            </a:br>
            <a:r>
              <a:rPr lang="en-US" sz="3200" dirty="0">
                <a:latin typeface="Avenir Next" panose="020B0503020202020204" pitchFamily="34" charset="0"/>
              </a:rPr>
              <a:t>EMPHASIS DAY REMINDS US</a:t>
            </a:r>
            <a:r>
              <a:rPr lang="en-US" sz="3600" dirty="0">
                <a:latin typeface="Avenir Next" panose="020B0503020202020204" pitchFamily="34" charset="0"/>
              </a:rPr>
              <a:t>:</a:t>
            </a:r>
            <a:endParaRPr lang="en-US" dirty="0">
              <a:latin typeface="Avenir Next" panose="020B0503020202020204" pitchFamily="34" charset="0"/>
            </a:endParaRPr>
          </a:p>
        </p:txBody>
      </p:sp>
    </p:spTree>
    <p:extLst>
      <p:ext uri="{BB962C8B-B14F-4D97-AF65-F5344CB8AC3E}">
        <p14:creationId xmlns:p14="http://schemas.microsoft.com/office/powerpoint/2010/main" val="209221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9B60B1-CFFD-C04B-8FA8-AD423F571DC3}"/>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id="{9E758F50-4329-DD43-8E19-91BA6BDFC8B9}"/>
              </a:ext>
            </a:extLst>
          </p:cNvPr>
          <p:cNvSpPr>
            <a:spLocks noGrp="1"/>
          </p:cNvSpPr>
          <p:nvPr>
            <p:ph type="title"/>
          </p:nvPr>
        </p:nvSpPr>
        <p:spPr>
          <a:xfrm>
            <a:off x="3252867" y="1594316"/>
            <a:ext cx="7756161" cy="1325563"/>
          </a:xfrm>
        </p:spPr>
        <p:txBody>
          <a:bodyPr>
            <a:normAutofit fontScale="90000"/>
          </a:bodyPr>
          <a:lstStyle/>
          <a:p>
            <a:pPr algn="ctr" fontAlgn="base"/>
            <a:r>
              <a:rPr lang="en-US" dirty="0">
                <a:latin typeface="Avenir Next" panose="020B0503020202020204" pitchFamily="34" charset="0"/>
              </a:rPr>
              <a:t>VIOLENCE IMPACTS </a:t>
            </a:r>
            <a:r>
              <a:rPr lang="en-US" b="1" dirty="0">
                <a:latin typeface="Avenir Next" panose="020B0503020202020204" pitchFamily="34" charset="0"/>
              </a:rPr>
              <a:t>EVERYONE</a:t>
            </a:r>
            <a:br>
              <a:rPr lang="en-US" dirty="0">
                <a:latin typeface="Avenir Next" panose="020B0503020202020204" pitchFamily="34" charset="0"/>
              </a:rPr>
            </a:br>
            <a:r>
              <a:rPr lang="en-US" b="1" dirty="0">
                <a:latin typeface="Avenir Next" panose="020B0503020202020204" pitchFamily="34" charset="0"/>
              </a:rPr>
              <a:t> </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id="{7151BF6C-5749-0349-840B-2521CFF9325A}"/>
              </a:ext>
            </a:extLst>
          </p:cNvPr>
          <p:cNvSpPr>
            <a:spLocks noGrp="1"/>
          </p:cNvSpPr>
          <p:nvPr>
            <p:ph idx="1"/>
          </p:nvPr>
        </p:nvSpPr>
        <p:spPr>
          <a:xfrm>
            <a:off x="4137280" y="2560139"/>
            <a:ext cx="6175951" cy="3525864"/>
          </a:xfrm>
        </p:spPr>
        <p:txBody>
          <a:bodyPr/>
          <a:lstStyle/>
          <a:p>
            <a:pPr marL="0" indent="0" algn="ctr">
              <a:lnSpc>
                <a:spcPct val="100000"/>
              </a:lnSpc>
              <a:buNone/>
            </a:pPr>
            <a:r>
              <a:rPr lang="en-US" dirty="0"/>
              <a:t>Psychological abuse is real and leaves lasting consequences. The scars of physical abuse may heal, but the scars of emotional abuse cannot be seen and can take longer to heal. Emotional abuse can destroy one’s self-worth and result in shame and low self-esteem.</a:t>
            </a:r>
          </a:p>
          <a:p>
            <a:pPr marL="0" indent="0" algn="ctr">
              <a:lnSpc>
                <a:spcPct val="100000"/>
              </a:lnSpc>
              <a:buNone/>
            </a:pPr>
            <a:endParaRPr lang="en-US" dirty="0"/>
          </a:p>
        </p:txBody>
      </p:sp>
    </p:spTree>
    <p:extLst>
      <p:ext uri="{BB962C8B-B14F-4D97-AF65-F5344CB8AC3E}">
        <p14:creationId xmlns:p14="http://schemas.microsoft.com/office/powerpoint/2010/main" val="35632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057BCA-BF48-0B4A-AFA4-66436C8AD2D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5E2D87F1-C878-9747-AAB1-60246A875D9F}"/>
              </a:ext>
            </a:extLst>
          </p:cNvPr>
          <p:cNvSpPr>
            <a:spLocks noGrp="1"/>
          </p:cNvSpPr>
          <p:nvPr>
            <p:ph type="title"/>
          </p:nvPr>
        </p:nvSpPr>
        <p:spPr>
          <a:xfrm>
            <a:off x="688300" y="1114633"/>
            <a:ext cx="7211517" cy="1325563"/>
          </a:xfrm>
        </p:spPr>
        <p:txBody>
          <a:bodyPr>
            <a:normAutofit/>
          </a:bodyPr>
          <a:lstStyle/>
          <a:p>
            <a:r>
              <a:rPr lang="en-US" sz="3600" b="1" dirty="0">
                <a:latin typeface="Avenir Next" panose="020B0503020202020204" pitchFamily="34" charset="0"/>
              </a:rPr>
              <a:t>QUESTIONS </a:t>
            </a:r>
            <a:r>
              <a:rPr lang="en-US" sz="3600" dirty="0">
                <a:latin typeface="Avenir Next" panose="020B0503020202020204" pitchFamily="34" charset="0"/>
              </a:rPr>
              <a:t>TO CONSIDER:</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E4AD6C5E-CCD0-8741-9696-8571FBE844BF}"/>
              </a:ext>
            </a:extLst>
          </p:cNvPr>
          <p:cNvSpPr>
            <a:spLocks noGrp="1"/>
          </p:cNvSpPr>
          <p:nvPr>
            <p:ph idx="1"/>
          </p:nvPr>
        </p:nvSpPr>
        <p:spPr>
          <a:xfrm>
            <a:off x="748260" y="2305311"/>
            <a:ext cx="6072266" cy="3645786"/>
          </a:xfrm>
        </p:spPr>
        <p:txBody>
          <a:bodyPr>
            <a:normAutofit/>
          </a:bodyPr>
          <a:lstStyle/>
          <a:p>
            <a:pPr marL="171450" lvl="0" indent="-171450" fontAlgn="base">
              <a:lnSpc>
                <a:spcPct val="100000"/>
              </a:lnSpc>
            </a:pPr>
            <a:r>
              <a:rPr lang="en-US" dirty="0"/>
              <a:t>If this were you, would you recognize emotional abuse? </a:t>
            </a:r>
          </a:p>
          <a:p>
            <a:pPr marL="171450" lvl="0" indent="-171450" fontAlgn="base">
              <a:lnSpc>
                <a:spcPct val="100000"/>
              </a:lnSpc>
            </a:pPr>
            <a:r>
              <a:rPr lang="en-US" dirty="0"/>
              <a:t>How would you respond if you were being psychologically abused? </a:t>
            </a:r>
          </a:p>
          <a:p>
            <a:pPr marL="171450" lvl="0" indent="-171450" fontAlgn="base">
              <a:lnSpc>
                <a:spcPct val="100000"/>
              </a:lnSpc>
            </a:pPr>
            <a:r>
              <a:rPr lang="en-US" dirty="0"/>
              <a:t>What does the Bible and inspiration say about it?</a:t>
            </a:r>
          </a:p>
          <a:p>
            <a:pPr>
              <a:lnSpc>
                <a:spcPct val="100000"/>
              </a:lnSpc>
            </a:pPr>
            <a:endParaRPr lang="en-US" dirty="0"/>
          </a:p>
        </p:txBody>
      </p:sp>
    </p:spTree>
    <p:extLst>
      <p:ext uri="{BB962C8B-B14F-4D97-AF65-F5344CB8AC3E}">
        <p14:creationId xmlns:p14="http://schemas.microsoft.com/office/powerpoint/2010/main" val="227098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041DCC-EA83-9940-9431-A039F27EFFF1}"/>
              </a:ext>
            </a:extLst>
          </p:cNvPr>
          <p:cNvPicPr>
            <a:picLocks noChangeAspect="1"/>
          </p:cNvPicPr>
          <p:nvPr/>
        </p:nvPicPr>
        <p:blipFill>
          <a:blip r:embed="rId3"/>
          <a:stretch>
            <a:fillRect/>
          </a:stretch>
        </p:blipFill>
        <p:spPr>
          <a:xfrm>
            <a:off x="0" y="18655"/>
            <a:ext cx="12179300" cy="6858000"/>
          </a:xfrm>
          <a:prstGeom prst="rect">
            <a:avLst/>
          </a:prstGeom>
        </p:spPr>
      </p:pic>
      <p:sp>
        <p:nvSpPr>
          <p:cNvPr id="2" name="Title 1">
            <a:extLst>
              <a:ext uri="{FF2B5EF4-FFF2-40B4-BE49-F238E27FC236}">
                <a16:creationId xmlns:a16="http://schemas.microsoft.com/office/drawing/2014/main" id="{0D3F6C9A-7230-F54A-AF2F-590371720C98}"/>
              </a:ext>
            </a:extLst>
          </p:cNvPr>
          <p:cNvSpPr>
            <a:spLocks noGrp="1"/>
          </p:cNvSpPr>
          <p:nvPr>
            <p:ph type="title"/>
          </p:nvPr>
        </p:nvSpPr>
        <p:spPr>
          <a:xfrm>
            <a:off x="2860431" y="857491"/>
            <a:ext cx="8436342" cy="1325563"/>
          </a:xfrm>
        </p:spPr>
        <p:txBody>
          <a:bodyPr>
            <a:normAutofit/>
          </a:bodyPr>
          <a:lstStyle/>
          <a:p>
            <a:r>
              <a:rPr lang="en-US" sz="3600" b="1" dirty="0">
                <a:latin typeface="Avenir Next" panose="020B0503020202020204" pitchFamily="34" charset="0"/>
              </a:rPr>
              <a:t>PSYCHOLOGICAL</a:t>
            </a:r>
            <a:r>
              <a:rPr lang="en-US" sz="3600" dirty="0">
                <a:latin typeface="Avenir Next" panose="020B0503020202020204" pitchFamily="34" charset="0"/>
              </a:rPr>
              <a:t> AGGRESSION</a:t>
            </a:r>
          </a:p>
        </p:txBody>
      </p:sp>
      <p:sp>
        <p:nvSpPr>
          <p:cNvPr id="6" name="Text Placeholder 5">
            <a:extLst>
              <a:ext uri="{FF2B5EF4-FFF2-40B4-BE49-F238E27FC236}">
                <a16:creationId xmlns:a16="http://schemas.microsoft.com/office/drawing/2014/main" id="{CF863F91-B4F9-694F-BB49-EE5277C5B10F}"/>
              </a:ext>
            </a:extLst>
          </p:cNvPr>
          <p:cNvSpPr>
            <a:spLocks noGrp="1"/>
          </p:cNvSpPr>
          <p:nvPr>
            <p:ph type="body" idx="1"/>
          </p:nvPr>
        </p:nvSpPr>
        <p:spPr>
          <a:xfrm>
            <a:off x="534990" y="2152196"/>
            <a:ext cx="5157787" cy="823912"/>
          </a:xfrm>
        </p:spPr>
        <p:txBody>
          <a:bodyPr>
            <a:normAutofit/>
          </a:bodyPr>
          <a:lstStyle/>
          <a:p>
            <a:pPr algn="ctr">
              <a:lnSpc>
                <a:spcPct val="100000"/>
              </a:lnSpc>
            </a:pPr>
            <a:r>
              <a:rPr lang="en-US" sz="1600" dirty="0">
                <a:latin typeface="Avenir Next" panose="020B0503020202020204" pitchFamily="34" charset="0"/>
              </a:rPr>
              <a:t>BOTH GENDERS PERPETRATE HIGH RATES OF </a:t>
            </a:r>
            <a:r>
              <a:rPr lang="en-US" sz="1600" dirty="0">
                <a:solidFill>
                  <a:srgbClr val="C00000"/>
                </a:solidFill>
                <a:latin typeface="Avenir Next" panose="020B0503020202020204" pitchFamily="34" charset="0"/>
              </a:rPr>
              <a:t>PSYCHOLOGICAL AGGRESSION.</a:t>
            </a:r>
          </a:p>
        </p:txBody>
      </p:sp>
      <p:sp>
        <p:nvSpPr>
          <p:cNvPr id="3" name="Content Placeholder 2">
            <a:extLst>
              <a:ext uri="{FF2B5EF4-FFF2-40B4-BE49-F238E27FC236}">
                <a16:creationId xmlns:a16="http://schemas.microsoft.com/office/drawing/2014/main" id="{D55C7C17-7F17-B448-8D2E-257DB6BDAE4E}"/>
              </a:ext>
            </a:extLst>
          </p:cNvPr>
          <p:cNvSpPr>
            <a:spLocks noGrp="1"/>
          </p:cNvSpPr>
          <p:nvPr>
            <p:ph sz="half" idx="2"/>
          </p:nvPr>
        </p:nvSpPr>
        <p:spPr>
          <a:xfrm>
            <a:off x="769450" y="3128507"/>
            <a:ext cx="5157787" cy="3972998"/>
          </a:xfrm>
        </p:spPr>
        <p:txBody>
          <a:bodyPr>
            <a:normAutofit/>
          </a:bodyPr>
          <a:lstStyle/>
          <a:p>
            <a:r>
              <a:rPr lang="en-US" sz="2000" dirty="0"/>
              <a:t>Both genders report lifetime exposure to </a:t>
            </a:r>
            <a:r>
              <a:rPr lang="en-US" sz="2000" b="1" dirty="0">
                <a:solidFill>
                  <a:srgbClr val="C00000"/>
                </a:solidFill>
              </a:rPr>
              <a:t>abuse</a:t>
            </a:r>
            <a:r>
              <a:rPr lang="en-US" sz="2000" dirty="0">
                <a:solidFill>
                  <a:srgbClr val="FF0000"/>
                </a:solidFill>
              </a:rPr>
              <a:t>.</a:t>
            </a:r>
          </a:p>
          <a:p>
            <a:r>
              <a:rPr lang="en-US" sz="2000" dirty="0"/>
              <a:t>The rate at which men and women experience </a:t>
            </a:r>
            <a:r>
              <a:rPr lang="en-US" sz="2000" b="1" dirty="0">
                <a:solidFill>
                  <a:srgbClr val="C00000"/>
                </a:solidFill>
              </a:rPr>
              <a:t>psychological aggression</a:t>
            </a:r>
            <a:r>
              <a:rPr lang="en-US" sz="2000" b="1" dirty="0">
                <a:solidFill>
                  <a:srgbClr val="0070C0"/>
                </a:solidFill>
              </a:rPr>
              <a:t> </a:t>
            </a:r>
            <a:r>
              <a:rPr lang="en-US" sz="2000" dirty="0"/>
              <a:t>is almost identical:</a:t>
            </a:r>
          </a:p>
          <a:p>
            <a:pPr lvl="1"/>
            <a:r>
              <a:rPr lang="en-US" sz="1800" dirty="0"/>
              <a:t>Men 48.8% (almost one half)</a:t>
            </a:r>
          </a:p>
          <a:p>
            <a:pPr lvl="1"/>
            <a:r>
              <a:rPr lang="en-US" sz="1800" dirty="0"/>
              <a:t>Women 48.4% (almost one half)</a:t>
            </a:r>
          </a:p>
        </p:txBody>
      </p:sp>
      <p:sp>
        <p:nvSpPr>
          <p:cNvPr id="7" name="Text Placeholder 6">
            <a:extLst>
              <a:ext uri="{FF2B5EF4-FFF2-40B4-BE49-F238E27FC236}">
                <a16:creationId xmlns:a16="http://schemas.microsoft.com/office/drawing/2014/main" id="{0A69FF14-0CC5-B741-BB87-23F14D1354CF}"/>
              </a:ext>
            </a:extLst>
          </p:cNvPr>
          <p:cNvSpPr>
            <a:spLocks noGrp="1"/>
          </p:cNvSpPr>
          <p:nvPr>
            <p:ph type="body" sz="quarter" idx="3"/>
          </p:nvPr>
        </p:nvSpPr>
        <p:spPr>
          <a:xfrm>
            <a:off x="5427785" y="2152195"/>
            <a:ext cx="5224223" cy="788743"/>
          </a:xfrm>
        </p:spPr>
        <p:txBody>
          <a:bodyPr>
            <a:normAutofit/>
          </a:bodyPr>
          <a:lstStyle/>
          <a:p>
            <a:pPr algn="ctr">
              <a:lnSpc>
                <a:spcPct val="100000"/>
              </a:lnSpc>
            </a:pPr>
            <a:r>
              <a:rPr lang="en-US" sz="1600" dirty="0">
                <a:latin typeface="Avenir Next" panose="020B0503020202020204" pitchFamily="34" charset="0"/>
              </a:rPr>
              <a:t>THE DIFFERENCE IS IN THE FORM OF </a:t>
            </a:r>
            <a:r>
              <a:rPr lang="en-US" sz="1600" dirty="0">
                <a:solidFill>
                  <a:srgbClr val="C00000"/>
                </a:solidFill>
                <a:latin typeface="Avenir Next" panose="020B0503020202020204" pitchFamily="34" charset="0"/>
              </a:rPr>
              <a:t>PSYCHOLOGICAL AGGRESSION.</a:t>
            </a:r>
          </a:p>
        </p:txBody>
      </p:sp>
      <p:sp>
        <p:nvSpPr>
          <p:cNvPr id="4" name="Content Placeholder 3">
            <a:extLst>
              <a:ext uri="{FF2B5EF4-FFF2-40B4-BE49-F238E27FC236}">
                <a16:creationId xmlns:a16="http://schemas.microsoft.com/office/drawing/2014/main" id="{C3FFBB05-D8DF-FD46-870E-70873BCC38EF}"/>
              </a:ext>
            </a:extLst>
          </p:cNvPr>
          <p:cNvSpPr>
            <a:spLocks noGrp="1"/>
          </p:cNvSpPr>
          <p:nvPr>
            <p:ph sz="quarter" idx="4"/>
          </p:nvPr>
        </p:nvSpPr>
        <p:spPr>
          <a:xfrm>
            <a:off x="6101862" y="3128507"/>
            <a:ext cx="4425461" cy="3972998"/>
          </a:xfrm>
        </p:spPr>
        <p:txBody>
          <a:bodyPr>
            <a:normAutofit/>
          </a:bodyPr>
          <a:lstStyle/>
          <a:p>
            <a:r>
              <a:rPr lang="en-US" sz="2000" dirty="0"/>
              <a:t>Spouses who experience </a:t>
            </a:r>
            <a:r>
              <a:rPr lang="en-US" sz="2000" b="1" dirty="0">
                <a:solidFill>
                  <a:srgbClr val="C00000"/>
                </a:solidFill>
              </a:rPr>
              <a:t>expressive aggression</a:t>
            </a:r>
            <a:r>
              <a:rPr lang="en-US" sz="2000" dirty="0">
                <a:solidFill>
                  <a:srgbClr val="0070C0"/>
                </a:solidFill>
              </a:rPr>
              <a:t> </a:t>
            </a:r>
            <a:r>
              <a:rPr lang="en-US" sz="2000" dirty="0"/>
              <a:t>by mate:</a:t>
            </a:r>
          </a:p>
          <a:p>
            <a:pPr lvl="1"/>
            <a:r>
              <a:rPr lang="en-US" sz="1800" dirty="0"/>
              <a:t>Men 32% (3 in 10)</a:t>
            </a:r>
          </a:p>
          <a:p>
            <a:pPr lvl="1"/>
            <a:r>
              <a:rPr lang="en-US" sz="1800" dirty="0"/>
              <a:t>Women 40% (4 in 10)</a:t>
            </a:r>
          </a:p>
          <a:p>
            <a:r>
              <a:rPr lang="en-US" sz="2000" dirty="0"/>
              <a:t>Spouses who experience </a:t>
            </a:r>
            <a:r>
              <a:rPr lang="en-US" sz="2000" b="1" dirty="0">
                <a:solidFill>
                  <a:srgbClr val="C00000"/>
                </a:solidFill>
              </a:rPr>
              <a:t>coercive control</a:t>
            </a:r>
            <a:r>
              <a:rPr lang="en-US" sz="2000" dirty="0">
                <a:solidFill>
                  <a:srgbClr val="0070C0"/>
                </a:solidFill>
              </a:rPr>
              <a:t> </a:t>
            </a:r>
            <a:r>
              <a:rPr lang="en-US" sz="2000" dirty="0"/>
              <a:t>by mate:</a:t>
            </a:r>
          </a:p>
          <a:p>
            <a:pPr lvl="1"/>
            <a:r>
              <a:rPr lang="en-US" sz="1800" dirty="0"/>
              <a:t>Men 42.5% (4 in 10)</a:t>
            </a:r>
          </a:p>
          <a:p>
            <a:pPr lvl="1"/>
            <a:r>
              <a:rPr lang="en-US" sz="1800" dirty="0"/>
              <a:t>Women 41.1% (4 in 10)</a:t>
            </a:r>
          </a:p>
        </p:txBody>
      </p:sp>
      <p:sp>
        <p:nvSpPr>
          <p:cNvPr id="8" name="TextBox 7">
            <a:extLst>
              <a:ext uri="{FF2B5EF4-FFF2-40B4-BE49-F238E27FC236}">
                <a16:creationId xmlns:a16="http://schemas.microsoft.com/office/drawing/2014/main" id="{9474E439-66BD-C747-ADE5-456600459605}"/>
              </a:ext>
            </a:extLst>
          </p:cNvPr>
          <p:cNvSpPr txBox="1"/>
          <p:nvPr/>
        </p:nvSpPr>
        <p:spPr>
          <a:xfrm>
            <a:off x="-348715" y="5868968"/>
            <a:ext cx="11307651" cy="400110"/>
          </a:xfrm>
          <a:prstGeom prst="rect">
            <a:avLst/>
          </a:prstGeom>
          <a:noFill/>
        </p:spPr>
        <p:txBody>
          <a:bodyPr wrap="square" rtlCol="0">
            <a:spAutoFit/>
          </a:bodyPr>
          <a:lstStyle/>
          <a:p>
            <a:pPr algn="ctr"/>
            <a:r>
              <a:rPr lang="en-US" sz="2000" i="1" dirty="0"/>
              <a:t>The truth is that both </a:t>
            </a:r>
            <a:r>
              <a:rPr lang="en-US" sz="2000" dirty="0"/>
              <a:t>men and women</a:t>
            </a:r>
            <a:r>
              <a:rPr lang="en-US" sz="2000" i="1" dirty="0"/>
              <a:t> inflict emotional abuse on their partner.</a:t>
            </a:r>
          </a:p>
        </p:txBody>
      </p:sp>
    </p:spTree>
    <p:extLst>
      <p:ext uri="{BB962C8B-B14F-4D97-AF65-F5344CB8AC3E}">
        <p14:creationId xmlns:p14="http://schemas.microsoft.com/office/powerpoint/2010/main" val="6331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DF42507-370D-B24D-A397-30AEF1F74CF3}"/>
              </a:ext>
            </a:extLst>
          </p:cNvPr>
          <p:cNvPicPr>
            <a:picLocks noChangeAspect="1"/>
          </p:cNvPicPr>
          <p:nvPr/>
        </p:nvPicPr>
        <p:blipFill>
          <a:blip r:embed="rId3"/>
          <a:stretch>
            <a:fillRect/>
          </a:stretch>
        </p:blipFill>
        <p:spPr>
          <a:xfrm>
            <a:off x="0" y="-269631"/>
            <a:ext cx="12179300" cy="6858000"/>
          </a:xfrm>
          <a:prstGeom prst="rect">
            <a:avLst/>
          </a:prstGeom>
        </p:spPr>
      </p:pic>
      <p:sp>
        <p:nvSpPr>
          <p:cNvPr id="4" name="Text Placeholder 3">
            <a:extLst>
              <a:ext uri="{FF2B5EF4-FFF2-40B4-BE49-F238E27FC236}">
                <a16:creationId xmlns:a16="http://schemas.microsoft.com/office/drawing/2014/main" id="{762770FE-57ED-964E-A98A-6FADD93A2BA2}"/>
              </a:ext>
            </a:extLst>
          </p:cNvPr>
          <p:cNvSpPr>
            <a:spLocks noGrp="1"/>
          </p:cNvSpPr>
          <p:nvPr>
            <p:ph type="body" idx="1"/>
          </p:nvPr>
        </p:nvSpPr>
        <p:spPr/>
        <p:txBody>
          <a:bodyPr/>
          <a:lstStyle/>
          <a:p>
            <a:r>
              <a:rPr lang="en-US" dirty="0"/>
              <a:t>SIMILARITIES</a:t>
            </a:r>
          </a:p>
        </p:txBody>
      </p:sp>
      <p:sp>
        <p:nvSpPr>
          <p:cNvPr id="5" name="Content Placeholder 4">
            <a:extLst>
              <a:ext uri="{FF2B5EF4-FFF2-40B4-BE49-F238E27FC236}">
                <a16:creationId xmlns:a16="http://schemas.microsoft.com/office/drawing/2014/main" id="{FB125F92-8014-7441-AE5A-DFB82EF02201}"/>
              </a:ext>
            </a:extLst>
          </p:cNvPr>
          <p:cNvSpPr>
            <a:spLocks noGrp="1"/>
          </p:cNvSpPr>
          <p:nvPr>
            <p:ph sz="half" idx="2"/>
          </p:nvPr>
        </p:nvSpPr>
        <p:spPr>
          <a:xfrm>
            <a:off x="839788" y="2505075"/>
            <a:ext cx="5157787" cy="3908604"/>
          </a:xfrm>
        </p:spPr>
        <p:txBody>
          <a:bodyPr>
            <a:normAutofit/>
          </a:bodyPr>
          <a:lstStyle/>
          <a:p>
            <a:pPr marL="0" indent="0">
              <a:buNone/>
            </a:pPr>
            <a:r>
              <a:rPr lang="en-US" sz="2400" dirty="0"/>
              <a:t>For both men and women:</a:t>
            </a:r>
          </a:p>
          <a:p>
            <a:r>
              <a:rPr lang="en-US" sz="2400" dirty="0"/>
              <a:t>Being </a:t>
            </a:r>
            <a:r>
              <a:rPr lang="en-US" sz="2400" b="1" dirty="0">
                <a:solidFill>
                  <a:srgbClr val="C00000"/>
                </a:solidFill>
              </a:rPr>
              <a:t>called names </a:t>
            </a:r>
            <a:r>
              <a:rPr lang="en-US" sz="2400" dirty="0"/>
              <a:t>is most common form of expressive aggression, i.e. ugly, fat, crazy, stupid; also being </a:t>
            </a:r>
            <a:r>
              <a:rPr lang="en-US" sz="2400" b="1" dirty="0">
                <a:solidFill>
                  <a:srgbClr val="C00000"/>
                </a:solidFill>
              </a:rPr>
              <a:t>humiliated</a:t>
            </a:r>
            <a:r>
              <a:rPr lang="en-US" sz="2400" dirty="0"/>
              <a:t>, insulted, and ridiculed.</a:t>
            </a:r>
          </a:p>
          <a:p>
            <a:r>
              <a:rPr lang="en-US" sz="2400" dirty="0"/>
              <a:t>Being required to </a:t>
            </a:r>
            <a:r>
              <a:rPr lang="en-US" sz="2400" b="1" dirty="0">
                <a:solidFill>
                  <a:srgbClr val="C00000"/>
                </a:solidFill>
              </a:rPr>
              <a:t>report their whereabouts</a:t>
            </a:r>
            <a:r>
              <a:rPr lang="en-US" sz="2400" dirty="0">
                <a:solidFill>
                  <a:srgbClr val="0070C0"/>
                </a:solidFill>
              </a:rPr>
              <a:t> </a:t>
            </a:r>
            <a:r>
              <a:rPr lang="en-US" sz="2400" dirty="0"/>
              <a:t>is most common form of coercive control.</a:t>
            </a:r>
          </a:p>
        </p:txBody>
      </p:sp>
      <p:sp>
        <p:nvSpPr>
          <p:cNvPr id="6" name="Text Placeholder 5">
            <a:extLst>
              <a:ext uri="{FF2B5EF4-FFF2-40B4-BE49-F238E27FC236}">
                <a16:creationId xmlns:a16="http://schemas.microsoft.com/office/drawing/2014/main" id="{76D594F6-0A20-9C4E-837C-1E95873565B0}"/>
              </a:ext>
            </a:extLst>
          </p:cNvPr>
          <p:cNvSpPr>
            <a:spLocks noGrp="1"/>
          </p:cNvSpPr>
          <p:nvPr>
            <p:ph type="body" sz="quarter" idx="3"/>
          </p:nvPr>
        </p:nvSpPr>
        <p:spPr>
          <a:xfrm>
            <a:off x="6219092" y="1681163"/>
            <a:ext cx="5183188" cy="823912"/>
          </a:xfrm>
        </p:spPr>
        <p:txBody>
          <a:bodyPr/>
          <a:lstStyle/>
          <a:p>
            <a:r>
              <a:rPr lang="en-US" dirty="0"/>
              <a:t>DIFFERENCES</a:t>
            </a:r>
          </a:p>
        </p:txBody>
      </p:sp>
      <p:sp>
        <p:nvSpPr>
          <p:cNvPr id="7" name="Content Placeholder 6">
            <a:extLst>
              <a:ext uri="{FF2B5EF4-FFF2-40B4-BE49-F238E27FC236}">
                <a16:creationId xmlns:a16="http://schemas.microsoft.com/office/drawing/2014/main" id="{E5E2967B-5F0E-1C43-A0EA-451FFDE71C49}"/>
              </a:ext>
            </a:extLst>
          </p:cNvPr>
          <p:cNvSpPr>
            <a:spLocks noGrp="1"/>
          </p:cNvSpPr>
          <p:nvPr>
            <p:ph sz="quarter" idx="4"/>
          </p:nvPr>
        </p:nvSpPr>
        <p:spPr>
          <a:xfrm>
            <a:off x="6172200" y="2505074"/>
            <a:ext cx="4003431" cy="3805573"/>
          </a:xfrm>
        </p:spPr>
        <p:txBody>
          <a:bodyPr>
            <a:normAutofit/>
          </a:bodyPr>
          <a:lstStyle/>
          <a:p>
            <a:r>
              <a:rPr lang="en-US" sz="2400" dirty="0"/>
              <a:t>Women report more often being required to report their whereabouts.</a:t>
            </a:r>
          </a:p>
          <a:p>
            <a:r>
              <a:rPr lang="en-US" sz="2400" dirty="0"/>
              <a:t>Men are more often insulted; also they reported witnessing their partner become so angry that the situation seemed dangerous. </a:t>
            </a:r>
          </a:p>
        </p:txBody>
      </p:sp>
      <p:sp>
        <p:nvSpPr>
          <p:cNvPr id="11" name="Title 1">
            <a:extLst>
              <a:ext uri="{FF2B5EF4-FFF2-40B4-BE49-F238E27FC236}">
                <a16:creationId xmlns:a16="http://schemas.microsoft.com/office/drawing/2014/main" id="{3020373D-CA32-B64F-B35A-15AE0871AA57}"/>
              </a:ext>
            </a:extLst>
          </p:cNvPr>
          <p:cNvSpPr>
            <a:spLocks noGrp="1"/>
          </p:cNvSpPr>
          <p:nvPr>
            <p:ph type="title"/>
          </p:nvPr>
        </p:nvSpPr>
        <p:spPr>
          <a:xfrm>
            <a:off x="2860431" y="599585"/>
            <a:ext cx="8436342" cy="1325563"/>
          </a:xfrm>
        </p:spPr>
        <p:txBody>
          <a:bodyPr>
            <a:normAutofit/>
          </a:bodyPr>
          <a:lstStyle/>
          <a:p>
            <a:r>
              <a:rPr lang="en-US" sz="3600" b="1" dirty="0">
                <a:latin typeface="Avenir Next" panose="020B0503020202020204" pitchFamily="34" charset="0"/>
              </a:rPr>
              <a:t>PSYCHOLOGICAL</a:t>
            </a:r>
            <a:r>
              <a:rPr lang="en-US" sz="3600" dirty="0">
                <a:latin typeface="Avenir Next" panose="020B0503020202020204" pitchFamily="34" charset="0"/>
              </a:rPr>
              <a:t> AGGRESSION</a:t>
            </a:r>
          </a:p>
        </p:txBody>
      </p:sp>
    </p:spTree>
    <p:extLst>
      <p:ext uri="{BB962C8B-B14F-4D97-AF65-F5344CB8AC3E}">
        <p14:creationId xmlns:p14="http://schemas.microsoft.com/office/powerpoint/2010/main" val="36504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87FF8E-F6C0-DC4A-B0E0-AE65F02FAA1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id="{9CE90DF2-3D7F-4646-AFED-B2AE46398FDA}"/>
              </a:ext>
            </a:extLst>
          </p:cNvPr>
          <p:cNvSpPr>
            <a:spLocks noGrp="1"/>
          </p:cNvSpPr>
          <p:nvPr>
            <p:ph type="title"/>
          </p:nvPr>
        </p:nvSpPr>
        <p:spPr>
          <a:xfrm>
            <a:off x="720970" y="611308"/>
            <a:ext cx="10515600" cy="1325563"/>
          </a:xfrm>
        </p:spPr>
        <p:txBody>
          <a:bodyPr>
            <a:normAutofit/>
          </a:bodyPr>
          <a:lstStyle/>
          <a:p>
            <a:pPr algn="ctr"/>
            <a:r>
              <a:rPr lang="en-US" sz="3600" b="1" dirty="0">
                <a:latin typeface="Avenir Next" panose="020B0503020202020204" pitchFamily="34" charset="0"/>
              </a:rPr>
              <a:t>EMOTIONAL ABUSE </a:t>
            </a:r>
            <a:br>
              <a:rPr lang="en-US" sz="3600" dirty="0">
                <a:latin typeface="Avenir Next" panose="020B0503020202020204" pitchFamily="34" charset="0"/>
              </a:rPr>
            </a:br>
            <a:r>
              <a:rPr lang="en-US" sz="3600" dirty="0">
                <a:latin typeface="Avenir Next" panose="020B0503020202020204" pitchFamily="34" charset="0"/>
              </a:rPr>
              <a:t>IN ADVENTIST CHILDHOOD</a:t>
            </a:r>
          </a:p>
        </p:txBody>
      </p:sp>
      <p:sp>
        <p:nvSpPr>
          <p:cNvPr id="3" name="Content Placeholder 2">
            <a:extLst>
              <a:ext uri="{FF2B5EF4-FFF2-40B4-BE49-F238E27FC236}">
                <a16:creationId xmlns:a16="http://schemas.microsoft.com/office/drawing/2014/main" id="{77A3D993-D61D-E242-BC36-45C1EB8C0D17}"/>
              </a:ext>
            </a:extLst>
          </p:cNvPr>
          <p:cNvSpPr>
            <a:spLocks noGrp="1"/>
          </p:cNvSpPr>
          <p:nvPr>
            <p:ph idx="1"/>
          </p:nvPr>
        </p:nvSpPr>
        <p:spPr>
          <a:xfrm>
            <a:off x="1693981" y="2517282"/>
            <a:ext cx="8258908" cy="3074624"/>
          </a:xfrm>
        </p:spPr>
        <p:txBody>
          <a:bodyPr>
            <a:normAutofit/>
          </a:bodyPr>
          <a:lstStyle/>
          <a:p>
            <a:r>
              <a:rPr lang="en-US" sz="2400" dirty="0"/>
              <a:t>Among Adventist adults in the study (10,283) who reported experiencing emotional abuse by a parent before the age of 18:</a:t>
            </a:r>
          </a:p>
          <a:p>
            <a:pPr lvl="1"/>
            <a:r>
              <a:rPr lang="en-US" dirty="0"/>
              <a:t>39% of females in the study</a:t>
            </a:r>
          </a:p>
          <a:p>
            <a:pPr lvl="1"/>
            <a:r>
              <a:rPr lang="en-US" dirty="0"/>
              <a:t>35% of males in the study</a:t>
            </a:r>
          </a:p>
          <a:p>
            <a:r>
              <a:rPr lang="en-US" sz="2400" dirty="0"/>
              <a:t>Exposure to this abuse had a </a:t>
            </a:r>
            <a:r>
              <a:rPr lang="en-US" sz="2400" b="1" dirty="0"/>
              <a:t>negative impact </a:t>
            </a:r>
            <a:r>
              <a:rPr lang="en-US" sz="2400" dirty="0"/>
              <a:t>on their physical and mental health, regardless of their </a:t>
            </a:r>
            <a:r>
              <a:rPr lang="en-US" sz="2400" b="1" dirty="0"/>
              <a:t>age, gender, income, or lifestyle choices </a:t>
            </a:r>
            <a:r>
              <a:rPr lang="en-US" sz="2400" dirty="0"/>
              <a:t>(healthy eating or exercise).</a:t>
            </a:r>
          </a:p>
        </p:txBody>
      </p:sp>
    </p:spTree>
    <p:extLst>
      <p:ext uri="{BB962C8B-B14F-4D97-AF65-F5344CB8AC3E}">
        <p14:creationId xmlns:p14="http://schemas.microsoft.com/office/powerpoint/2010/main" val="487945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5893</Words>
  <Application>Microsoft Macintosh PowerPoint</Application>
  <PresentationFormat>Widescreen</PresentationFormat>
  <Paragraphs>537</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Avenir Next</vt:lpstr>
      <vt:lpstr>Avenir Roman</vt:lpstr>
      <vt:lpstr>Calibri</vt:lpstr>
      <vt:lpstr>Calibri Light</vt:lpstr>
      <vt:lpstr>SignPainter HouseScript</vt:lpstr>
      <vt:lpstr>Symbol</vt:lpstr>
      <vt:lpstr>Office Theme</vt:lpstr>
      <vt:lpstr>WORDS  that   WOUND</vt:lpstr>
      <vt:lpstr>PowerPoint Presentation</vt:lpstr>
      <vt:lpstr>enditnow®️  EMPHASIS DAY REMINDS US:</vt:lpstr>
      <vt:lpstr>enditnow®️  EMPHASIS DAY REMINDS US:</vt:lpstr>
      <vt:lpstr>VIOLENCE IMPACTS EVERYONE   </vt:lpstr>
      <vt:lpstr>QUESTIONS TO CONSIDER: </vt:lpstr>
      <vt:lpstr>PSYCHOLOGICAL AGGRESSION</vt:lpstr>
      <vt:lpstr>PSYCHOLOGICAL AGGRESSION</vt:lpstr>
      <vt:lpstr>EMOTIONAL ABUSE  IN ADVENTIST CHILDHOOD</vt:lpstr>
      <vt:lpstr>DEFINING EMOTIONAL ABUSE</vt:lpstr>
      <vt:lpstr>EMOTIONAL ABUSE FEELS LIKE . . .</vt:lpstr>
      <vt:lpstr>WHAT IS EMOTIONAL ABUSE?</vt:lpstr>
      <vt:lpstr>SIGNS OF EMOTIONAL ABUSE</vt:lpstr>
      <vt:lpstr>EMOTIONAL ABUSE SELF-TEST</vt:lpstr>
      <vt:lpstr>PowerPoint Presentation</vt:lpstr>
      <vt:lpstr>HOW TO RESPOND IF  BEING EMOTIONALLY ABUSED</vt:lpstr>
      <vt:lpstr>PowerPoint Presentation</vt:lpstr>
      <vt:lpstr>SEEK HEALING FROM GOD</vt:lpstr>
      <vt:lpstr>NEW LIVING TRANSLATION</vt:lpstr>
      <vt:lpstr>NEW INTERNATIONAL VERSION</vt:lpstr>
      <vt:lpstr>THE MESSAGE BIBLE</vt:lpstr>
      <vt:lpstr>New King James Version</vt:lpstr>
      <vt:lpstr>THE POWER OF WORDS</vt:lpstr>
      <vt:lpstr>THE POWER OF  ABIGAIL’S WORDS</vt:lpstr>
      <vt:lpstr>THE POWER OF TENDER WORDS</vt:lpstr>
      <vt:lpstr>THE POWER OF TENDER WORDS</vt:lpstr>
      <vt:lpstr>THE POWER OF RESPECTFUL WORDS</vt:lpstr>
      <vt:lpstr>THE POWER OF RESPECTFUL WORDS</vt:lpstr>
      <vt:lpstr>THE POWER OF SURRENDERED  AND UNITED WORDS</vt:lpstr>
      <vt:lpstr>THE POWER OF SURRENDERED  AND UNITED WORDS</vt:lpstr>
      <vt:lpstr>THE POWER OF  GOD’S WORD FOR YOU</vt:lpstr>
      <vt:lpstr>THE POWER OF  GOD’S WORD FOR YOU</vt:lpstr>
      <vt:lpstr>THE POWER OF  GOD’S WORD FOR YOU</vt:lpstr>
      <vt:lpstr>THE POWER OF  GOD’S WORD FOR YOU</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Wound</dc:title>
  <dc:creator>Timon, Rebecca</dc:creator>
  <cp:lastModifiedBy>Timon, Rebecca</cp:lastModifiedBy>
  <cp:revision>80</cp:revision>
  <dcterms:created xsi:type="dcterms:W3CDTF">2018-03-26T16:10:36Z</dcterms:created>
  <dcterms:modified xsi:type="dcterms:W3CDTF">2018-03-29T19:33:40Z</dcterms:modified>
</cp:coreProperties>
</file>