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25"/>
  </p:notesMasterIdLst>
  <p:sldIdLst>
    <p:sldId id="256" r:id="rId2"/>
    <p:sldId id="257" r:id="rId3"/>
    <p:sldId id="258" r:id="rId4"/>
    <p:sldId id="272" r:id="rId5"/>
    <p:sldId id="259" r:id="rId6"/>
    <p:sldId id="260" r:id="rId7"/>
    <p:sldId id="261" r:id="rId8"/>
    <p:sldId id="271" r:id="rId9"/>
    <p:sldId id="262" r:id="rId10"/>
    <p:sldId id="263" r:id="rId11"/>
    <p:sldId id="273" r:id="rId12"/>
    <p:sldId id="264" r:id="rId13"/>
    <p:sldId id="265" r:id="rId14"/>
    <p:sldId id="266" r:id="rId15"/>
    <p:sldId id="267" r:id="rId16"/>
    <p:sldId id="268" r:id="rId17"/>
    <p:sldId id="269" r:id="rId18"/>
    <p:sldId id="270"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AF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20"/>
    <p:restoredTop sz="79796" autoAdjust="0"/>
  </p:normalViewPr>
  <p:slideViewPr>
    <p:cSldViewPr snapToGrid="0" snapToObjects="1">
      <p:cViewPr varScale="1">
        <p:scale>
          <a:sx n="79" d="100"/>
          <a:sy n="79" d="100"/>
        </p:scale>
        <p:origin x="778" y="62"/>
      </p:cViewPr>
      <p:guideLst/>
    </p:cSldViewPr>
  </p:slideViewPr>
  <p:outlineViewPr>
    <p:cViewPr>
      <p:scale>
        <a:sx n="33" d="100"/>
        <a:sy n="33" d="100"/>
      </p:scale>
      <p:origin x="0" y="0"/>
    </p:cViewPr>
  </p:outlineViewPr>
  <p:notesTextViewPr>
    <p:cViewPr>
      <p:scale>
        <a:sx n="1" d="1"/>
        <a:sy n="1" d="1"/>
      </p:scale>
      <p:origin x="0" y="-749"/>
    </p:cViewPr>
  </p:notesTextViewPr>
  <p:notesViewPr>
    <p:cSldViewPr snapToGrid="0" snapToObjects="1">
      <p:cViewPr>
        <p:scale>
          <a:sx n="95" d="100"/>
          <a:sy n="95" d="100"/>
        </p:scale>
        <p:origin x="3664" y="-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991651-60D0-2D4C-B679-8708D3D18BA5}" type="datetimeFigureOut">
              <a:rPr lang="en-US" smtClean="0"/>
              <a:t>7/7/2020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58AC15-62DC-5040-8AE1-929C9E875223}" type="slidenum">
              <a:rPr lang="en-US" smtClean="0"/>
              <a:t>‹Nr.›</a:t>
            </a:fld>
            <a:endParaRPr lang="en-US"/>
          </a:p>
        </p:txBody>
      </p:sp>
    </p:spTree>
    <p:extLst>
      <p:ext uri="{BB962C8B-B14F-4D97-AF65-F5344CB8AC3E}">
        <p14:creationId xmlns:p14="http://schemas.microsoft.com/office/powerpoint/2010/main" val="1485088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8" Type="http://schemas.openxmlformats.org/officeDocument/2006/relationships/hyperlink" Target="http://www.psychologytoday.com/blog/traversing-the%20-inner-terrain/201609/when-is-it-emotional-abuse" TargetMode="External"/><Relationship Id="rId3" Type="http://schemas.openxmlformats.org/officeDocument/2006/relationships/hyperlink" Target="http://www.christianitytoday.com/ct/2014/may%20/bibles-unequivocal-no-to-domestic-violence.html" TargetMode="External"/><Relationship Id="rId7" Type="http://schemas.openxmlformats.org/officeDocument/2006/relationships/hyperlink" Target="http://www.ncbi.nlm.nih.gov/pubmed/26077834"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http://www.cdc.gov/violenceprevention/pdf/nisvs%20_report2010-a.pdf" TargetMode="External"/><Relationship Id="rId5" Type="http://schemas.openxmlformats.org/officeDocument/2006/relationships/hyperlink" Target="http://www.rainn.org/statistics/victims-sexual%20-violence" TargetMode="External"/><Relationship Id="rId10" Type="http://schemas.openxmlformats.org/officeDocument/2006/relationships/hyperlink" Target="/Users/turnerr/Desktop/Enditnow%20Day/2020/who.int/violence%20_injury_prevention/violence/status_report/2014%20/report/report/en" TargetMode="External"/><Relationship Id="rId4" Type="http://schemas.openxmlformats.org/officeDocument/2006/relationships/hyperlink" Target="/Users/turnerr/Desktop/Enditnow%20Day/2020/who.int/violence_injury_prevention/violence%20/status_report/2014/report/report/en" TargetMode="External"/><Relationship Id="rId9" Type="http://schemas.openxmlformats.org/officeDocument/2006/relationships/hyperlink" Target="https://www.psychologytoday.com/us%20/blog/toxic-relationships/201704/forms-emotional%20-and-verbal-abuse-you-may-be-overlooking"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Aft>
                <a:spcPts val="0"/>
              </a:spcAft>
            </a:pPr>
            <a:r>
              <a:rPr lang="de-DE" sz="1800" b="1" dirty="0">
                <a:effectLst/>
                <a:latin typeface="Calibri" panose="020F0502020204030204" pitchFamily="34" charset="0"/>
                <a:ea typeface="Times New Roman" panose="02020603050405020304" pitchFamily="18" charset="0"/>
              </a:rPr>
              <a:t>DIE FOLGEN DER GEWALT: Können wir mehr tun?</a:t>
            </a:r>
          </a:p>
          <a:p>
            <a:pPr algn="l">
              <a:spcAft>
                <a:spcPts val="0"/>
              </a:spcAft>
            </a:pPr>
            <a:endParaRPr lang="de-DE" sz="1800" b="1" dirty="0">
              <a:effectLst/>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1800" i="1" dirty="0">
                <a:effectLst/>
                <a:latin typeface="Calibri" panose="020F0502020204030204" pitchFamily="34" charset="0"/>
                <a:ea typeface="Times New Roman" panose="02020603050405020304" pitchFamily="18" charset="0"/>
              </a:rPr>
              <a:t>Wenn wir jemals informierte und verantwortungsbewusste Prediger gebraucht haben, dann jetzt.</a:t>
            </a:r>
            <a:endParaRPr lang="de-AT" sz="1800" dirty="0">
              <a:effectLst/>
              <a:latin typeface="Times New Roman" panose="02020603050405020304" pitchFamily="18" charset="0"/>
              <a:ea typeface="Times New Roman" panose="02020603050405020304" pitchFamily="18" charset="0"/>
            </a:endParaRPr>
          </a:p>
          <a:p>
            <a:pPr algn="ctr">
              <a:spcAft>
                <a:spcPts val="0"/>
              </a:spcAft>
            </a:pPr>
            <a:endParaRPr lang="de-DE" sz="1800" dirty="0">
              <a:effectLst/>
              <a:latin typeface="Calibri" panose="020F0502020204030204" pitchFamily="34" charset="0"/>
              <a:ea typeface="Times New Roman" panose="02020603050405020304" pitchFamily="18" charset="0"/>
            </a:endParaRPr>
          </a:p>
          <a:p>
            <a:pPr algn="ctr">
              <a:spcAft>
                <a:spcPts val="0"/>
              </a:spcAft>
            </a:pPr>
            <a:endParaRPr lang="de-DE" sz="1800" dirty="0">
              <a:effectLst/>
              <a:latin typeface="Calibri" panose="020F0502020204030204" pitchFamily="34" charset="0"/>
              <a:ea typeface="Times New Roman" panose="02020603050405020304" pitchFamily="18" charset="0"/>
            </a:endParaRPr>
          </a:p>
          <a:p>
            <a:pPr algn="l">
              <a:spcAft>
                <a:spcPts val="0"/>
              </a:spcAft>
            </a:pPr>
            <a:r>
              <a:rPr lang="de-DE" sz="1800" dirty="0">
                <a:effectLst/>
                <a:latin typeface="Calibri" panose="020F0502020204030204" pitchFamily="34" charset="0"/>
                <a:ea typeface="Times New Roman" panose="02020603050405020304" pitchFamily="18" charset="0"/>
              </a:rPr>
              <a:t>Veröffentlicht in Ministry® International Journal for Pastors, November 2018</a:t>
            </a:r>
          </a:p>
          <a:p>
            <a:pPr algn="l">
              <a:spcAft>
                <a:spcPts val="0"/>
              </a:spcAft>
            </a:pPr>
            <a:r>
              <a:rPr lang="de-DE" sz="1800" dirty="0">
                <a:effectLst/>
                <a:latin typeface="Calibri" panose="020F0502020204030204" pitchFamily="34" charset="0"/>
                <a:ea typeface="Times New Roman" panose="02020603050405020304" pitchFamily="18" charset="0"/>
              </a:rPr>
              <a:t>von Dr. Katia G. Reinert, Stellvertretende Abteilungsleiterin für Gesundheit der GK</a:t>
            </a:r>
            <a:br>
              <a:rPr lang="de-DE" sz="1800" dirty="0">
                <a:effectLst/>
                <a:latin typeface="Calibri" panose="020F0502020204030204" pitchFamily="34" charset="0"/>
                <a:ea typeface="Times New Roman" panose="02020603050405020304" pitchFamily="18" charset="0"/>
              </a:rPr>
            </a:br>
            <a:r>
              <a:rPr lang="de-DE" sz="1800" dirty="0">
                <a:effectLst/>
                <a:latin typeface="Calibri" panose="020F0502020204030204" pitchFamily="34" charset="0"/>
                <a:ea typeface="Times New Roman" panose="02020603050405020304" pitchFamily="18" charset="0"/>
              </a:rPr>
              <a:t>verwendet mit freundlicher Genehmigung</a:t>
            </a:r>
          </a:p>
          <a:p>
            <a:pPr algn="l">
              <a:spcAft>
                <a:spcPts val="0"/>
              </a:spcAft>
            </a:pPr>
            <a:endParaRPr lang="de-DE" sz="1800" dirty="0">
              <a:effectLst/>
              <a:latin typeface="Calibri" panose="020F0502020204030204" pitchFamily="34" charset="0"/>
              <a:ea typeface="Times New Roman" panose="02020603050405020304" pitchFamily="18" charset="0"/>
            </a:endParaRPr>
          </a:p>
          <a:p>
            <a:pPr algn="l">
              <a:spcAft>
                <a:spcPts val="0"/>
              </a:spcAft>
            </a:pPr>
            <a:r>
              <a:rPr lang="de-DE" sz="1800" dirty="0">
                <a:effectLst/>
                <a:latin typeface="Calibri" panose="020F0502020204030204" pitchFamily="34" charset="0"/>
                <a:ea typeface="Times New Roman" panose="02020603050405020304" pitchFamily="18" charset="0"/>
              </a:rPr>
              <a:t>Dieses Seminar ist Teil der Materialsammlung für den </a:t>
            </a:r>
            <a:r>
              <a:rPr lang="en-US" sz="1800" b="1" kern="1200" dirty="0">
                <a:solidFill>
                  <a:schemeClr val="tx1"/>
                </a:solidFill>
                <a:effectLst/>
                <a:latin typeface="+mn-lt"/>
                <a:ea typeface="+mn-ea"/>
                <a:cs typeface="+mn-cs"/>
              </a:rPr>
              <a:t>enditnow</a:t>
            </a:r>
            <a:r>
              <a:rPr lang="en-US" sz="1800" kern="1200" dirty="0">
                <a:solidFill>
                  <a:schemeClr val="tx1"/>
                </a:solidFill>
                <a:effectLst/>
                <a:latin typeface="+mn-lt"/>
                <a:ea typeface="+mn-ea"/>
                <a:cs typeface="+mn-cs"/>
              </a:rPr>
              <a:t>®</a:t>
            </a:r>
            <a:r>
              <a:rPr lang="en-US" sz="1800" dirty="0">
                <a:effectLst/>
              </a:rPr>
              <a:t> Schwerpunkttag 2020.</a:t>
            </a:r>
            <a:endParaRPr lang="de-AT"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1</a:t>
            </a:fld>
            <a:endParaRPr lang="en-US"/>
          </a:p>
        </p:txBody>
      </p:sp>
    </p:spTree>
    <p:extLst>
      <p:ext uri="{BB962C8B-B14F-4D97-AF65-F5344CB8AC3E}">
        <p14:creationId xmlns:p14="http://schemas.microsoft.com/office/powerpoint/2010/main" val="1175210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1200"/>
              </a:spcBef>
              <a:spcAft>
                <a:spcPts val="1200"/>
              </a:spcAft>
              <a:tabLst>
                <a:tab pos="228600" algn="l"/>
                <a:tab pos="449580" algn="l"/>
              </a:tabLst>
            </a:pPr>
            <a:r>
              <a:rPr lang="de-DE" sz="1800" b="1" cap="small" spc="25"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SEELISCHER MISSBRAUCH ODER STREIT</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algn="just">
              <a:spcAft>
                <a:spcPts val="1200"/>
              </a:spcAft>
            </a:pPr>
            <a:endParaRPr lang="de-DE" sz="1800" dirty="0">
              <a:effectLst/>
              <a:latin typeface="Calibri" panose="020F0502020204030204" pitchFamily="34" charset="0"/>
              <a:ea typeface="Times New Roman" panose="02020603050405020304" pitchFamily="18" charset="0"/>
            </a:endParaRPr>
          </a:p>
          <a:p>
            <a:pPr algn="just">
              <a:spcAft>
                <a:spcPts val="1200"/>
              </a:spcAft>
            </a:pPr>
            <a:r>
              <a:rPr lang="de-DE" sz="1800" dirty="0">
                <a:effectLst/>
                <a:latin typeface="Calibri" panose="020F0502020204030204" pitchFamily="34" charset="0"/>
                <a:ea typeface="Times New Roman" panose="02020603050405020304" pitchFamily="18" charset="0"/>
              </a:rPr>
              <a:t>Um eine missbräuchliche Beziehung erkennen zu können, ist es wichtig, zwischen Missbrauch und einer normalen Meinungsverschiedenheit unterscheiden zu können. Konfliktsituationen finden sich in Ehen wie in allen anderen Beziehungen und bedeuten </a:t>
            </a:r>
            <a:r>
              <a:rPr lang="de-DE" sz="1800" i="1" dirty="0">
                <a:effectLst/>
                <a:latin typeface="Calibri" panose="020F0502020204030204" pitchFamily="34" charset="0"/>
                <a:ea typeface="Times New Roman" panose="02020603050405020304" pitchFamily="18" charset="0"/>
              </a:rPr>
              <a:t>nicht</a:t>
            </a:r>
            <a:r>
              <a:rPr lang="de-DE" sz="1800" dirty="0">
                <a:effectLst/>
                <a:latin typeface="Calibri" panose="020F0502020204030204" pitchFamily="34" charset="0"/>
                <a:ea typeface="Times New Roman" panose="02020603050405020304" pitchFamily="18" charset="0"/>
              </a:rPr>
              <a:t> automatisch Missbrauch. Menschen müssen ihre eigenen Ansichten haben und sie frei mitteilen können. Der Schlüssel liegt darin, </a:t>
            </a:r>
            <a:r>
              <a:rPr lang="de-DE" sz="1800" i="1" dirty="0">
                <a:effectLst/>
                <a:latin typeface="Calibri" panose="020F0502020204030204" pitchFamily="34" charset="0"/>
                <a:ea typeface="Times New Roman" panose="02020603050405020304" pitchFamily="18" charset="0"/>
              </a:rPr>
              <a:t>wie</a:t>
            </a:r>
            <a:r>
              <a:rPr lang="de-DE" sz="1800" dirty="0">
                <a:effectLst/>
                <a:latin typeface="Calibri" panose="020F0502020204030204" pitchFamily="34" charset="0"/>
                <a:ea typeface="Times New Roman" panose="02020603050405020304" pitchFamily="18" charset="0"/>
              </a:rPr>
              <a:t> er oder sie ihre Meinung ausdrückt.</a:t>
            </a:r>
            <a:endParaRPr lang="de-AT" sz="1800" dirty="0">
              <a:effectLst/>
              <a:latin typeface="Times New Roman" panose="02020603050405020304" pitchFamily="18" charset="0"/>
              <a:ea typeface="Times New Roman" panose="02020603050405020304" pitchFamily="18" charset="0"/>
            </a:endParaRPr>
          </a:p>
          <a:p>
            <a:pPr algn="just">
              <a:spcAft>
                <a:spcPts val="1200"/>
              </a:spcAft>
            </a:pPr>
            <a:endParaRPr lang="de-DE" sz="1800" dirty="0">
              <a:effectLst/>
              <a:latin typeface="Calibri" panose="020F0502020204030204" pitchFamily="34" charset="0"/>
              <a:ea typeface="Times New Roman" panose="02020603050405020304" pitchFamily="18" charset="0"/>
            </a:endParaRPr>
          </a:p>
          <a:p>
            <a:pPr algn="just">
              <a:spcAft>
                <a:spcPts val="1200"/>
              </a:spcAft>
            </a:pPr>
            <a:r>
              <a:rPr lang="de-DE" sz="1800" dirty="0">
                <a:effectLst/>
                <a:latin typeface="Calibri" panose="020F0502020204030204" pitchFamily="34" charset="0"/>
                <a:ea typeface="Times New Roman" panose="02020603050405020304" pitchFamily="18" charset="0"/>
              </a:rPr>
              <a:t>Ein Experte erklärt: „Es ist KEIN seelischer Missbrauch …</a:t>
            </a:r>
          </a:p>
          <a:p>
            <a:pPr algn="just">
              <a:spcAft>
                <a:spcPts val="1200"/>
              </a:spcAft>
            </a:pPr>
            <a:endParaRPr lang="de-AT"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Wingdings" panose="05000000000000000000" pitchFamily="2" charset="2"/>
              <a:buChar char=""/>
              <a:tabLst>
                <a:tab pos="228600" algn="l"/>
                <a:tab pos="449580" algn="l"/>
              </a:tabLst>
            </a:pPr>
            <a:r>
              <a:rPr lang="de-DE" sz="1800" dirty="0">
                <a:effectLst/>
                <a:latin typeface="Calibri" panose="020F0502020204030204" pitchFamily="34" charset="0"/>
                <a:ea typeface="Times New Roman" panose="02020603050405020304" pitchFamily="18" charset="0"/>
                <a:cs typeface="Calibri" panose="020F0502020204030204" pitchFamily="34" charset="0"/>
              </a:rPr>
              <a:t>… wenn man sich von seinem Partner trennt.</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spcAft>
                <a:spcPts val="0"/>
              </a:spcAft>
              <a:buFont typeface="Wingdings" panose="05000000000000000000" pitchFamily="2" charset="2"/>
              <a:buChar char=""/>
              <a:tabLst>
                <a:tab pos="228600" algn="l"/>
                <a:tab pos="449580" algn="l"/>
              </a:tabLst>
            </a:pPr>
            <a:r>
              <a:rPr lang="de-DE" sz="1800" dirty="0">
                <a:effectLst/>
                <a:latin typeface="Calibri" panose="020F0502020204030204" pitchFamily="34" charset="0"/>
                <a:ea typeface="Times New Roman" panose="02020603050405020304" pitchFamily="18" charset="0"/>
                <a:cs typeface="Calibri" panose="020F0502020204030204" pitchFamily="34" charset="0"/>
              </a:rPr>
              <a:t>… wenn man mit seinem Partner streitet.</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spcAft>
                <a:spcPts val="0"/>
              </a:spcAft>
              <a:buFont typeface="Wingdings" panose="05000000000000000000" pitchFamily="2" charset="2"/>
              <a:buChar char=""/>
              <a:tabLst>
                <a:tab pos="228600" algn="l"/>
                <a:tab pos="449580" algn="l"/>
              </a:tabLst>
            </a:pPr>
            <a:r>
              <a:rPr lang="de-DE" sz="1800" dirty="0">
                <a:effectLst/>
                <a:latin typeface="Calibri" panose="020F0502020204030204" pitchFamily="34" charset="0"/>
                <a:ea typeface="Times New Roman" panose="02020603050405020304" pitchFamily="18" charset="0"/>
                <a:cs typeface="Calibri" panose="020F0502020204030204" pitchFamily="34" charset="0"/>
              </a:rPr>
              <a:t>… auf eine Handlung verletzt zu reagieren. Menschen reagieren auf ihre eigene Wahrnehmung, deshalb darf ihre Reaktion nicht dein Verhalten bestimmen.</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spcAft>
                <a:spcPts val="0"/>
              </a:spcAft>
              <a:buFont typeface="Wingdings" panose="05000000000000000000" pitchFamily="2" charset="2"/>
              <a:buChar char=""/>
              <a:tabLst>
                <a:tab pos="228600" algn="l"/>
                <a:tab pos="449580" algn="l"/>
              </a:tabLst>
            </a:pPr>
            <a:r>
              <a:rPr lang="de-DE" sz="1800" dirty="0">
                <a:effectLst/>
                <a:latin typeface="Calibri" panose="020F0502020204030204" pitchFamily="34" charset="0"/>
                <a:ea typeface="Times New Roman" panose="02020603050405020304" pitchFamily="18" charset="0"/>
                <a:cs typeface="Calibri" panose="020F0502020204030204" pitchFamily="34" charset="0"/>
              </a:rPr>
              <a:t>… wenn man seine Meinung ungeschönt ausspricht. Ein Mangel an Taktgefühl ist kein seelischer Missbrauch! Auch hier gilt, dass eine verletzte Reaktion auf Gesagtes nicht bedeutet, dass diese Person seelische Gewalt erlitten hat.“</a:t>
            </a:r>
            <a:r>
              <a:rPr lang="de-DE" sz="1800" baseline="30000" dirty="0">
                <a:effectLst/>
                <a:latin typeface="Calibri" panose="020F0502020204030204" pitchFamily="34" charset="0"/>
                <a:ea typeface="Times New Roman" panose="02020603050405020304" pitchFamily="18" charset="0"/>
                <a:cs typeface="Calibri" panose="020F0502020204030204" pitchFamily="34" charset="0"/>
              </a:rPr>
              <a:t> 6</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10</a:t>
            </a:fld>
            <a:endParaRPr lang="en-US"/>
          </a:p>
        </p:txBody>
      </p:sp>
    </p:spTree>
    <p:extLst>
      <p:ext uri="{BB962C8B-B14F-4D97-AF65-F5344CB8AC3E}">
        <p14:creationId xmlns:p14="http://schemas.microsoft.com/office/powerpoint/2010/main" val="4135195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sz="1800" dirty="0">
                <a:effectLst/>
                <a:latin typeface="Calibri" panose="020F0502020204030204" pitchFamily="34" charset="0"/>
                <a:ea typeface="Times New Roman" panose="02020603050405020304" pitchFamily="18" charset="0"/>
              </a:rPr>
              <a:t>Bei seelischem Missbrauch geht es um die absichtlich angestrebte Herrschaft. Der Täter setzt sein Verhalten ein, um Macht zu erlangen und sein Gegenüber unter Kontrolle zu behalten.</a:t>
            </a: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11</a:t>
            </a:fld>
            <a:endParaRPr lang="en-US"/>
          </a:p>
        </p:txBody>
      </p:sp>
    </p:spTree>
    <p:extLst>
      <p:ext uri="{BB962C8B-B14F-4D97-AF65-F5344CB8AC3E}">
        <p14:creationId xmlns:p14="http://schemas.microsoft.com/office/powerpoint/2010/main" val="2646965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1200"/>
              </a:spcBef>
              <a:spcAft>
                <a:spcPts val="1200"/>
              </a:spcAft>
              <a:tabLst>
                <a:tab pos="228600" algn="l"/>
                <a:tab pos="449580" algn="l"/>
              </a:tabLst>
            </a:pPr>
            <a:r>
              <a:rPr lang="de-DE" sz="1800" b="1" cap="small" spc="25"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WIE MAN EINEM OPFER VON SEELISCHEM MISSBRAUCH HELFEN KANN</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algn="just">
              <a:spcAft>
                <a:spcPts val="1200"/>
              </a:spcAft>
            </a:pPr>
            <a:endParaRPr lang="de-DE" sz="1800" dirty="0">
              <a:effectLst/>
              <a:latin typeface="Calibri" panose="020F0502020204030204" pitchFamily="34" charset="0"/>
              <a:ea typeface="Times New Roman" panose="02020603050405020304" pitchFamily="18" charset="0"/>
            </a:endParaRPr>
          </a:p>
          <a:p>
            <a:pPr algn="just">
              <a:spcAft>
                <a:spcPts val="1200"/>
              </a:spcAft>
            </a:pPr>
            <a:r>
              <a:rPr lang="de-DE" sz="1800" dirty="0">
                <a:effectLst/>
                <a:latin typeface="Calibri" panose="020F0502020204030204" pitchFamily="34" charset="0"/>
                <a:ea typeface="Times New Roman" panose="02020603050405020304" pitchFamily="18" charset="0"/>
              </a:rPr>
              <a:t>Es ist wichtig, dem Täter freundlich, aber fest entgegenzutreten. Wir stellen fünf Wege vor, wie jemand, der seelischer Gewalt ausgesetzt ist, reagieren kann:</a:t>
            </a:r>
            <a:endParaRPr lang="de-AT"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12</a:t>
            </a:fld>
            <a:endParaRPr lang="en-US"/>
          </a:p>
        </p:txBody>
      </p:sp>
    </p:spTree>
    <p:extLst>
      <p:ext uri="{BB962C8B-B14F-4D97-AF65-F5344CB8AC3E}">
        <p14:creationId xmlns:p14="http://schemas.microsoft.com/office/powerpoint/2010/main" val="25832085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1200"/>
              </a:spcAft>
            </a:pPr>
            <a:r>
              <a:rPr lang="de-DE" sz="1800" b="1" dirty="0">
                <a:effectLst/>
                <a:latin typeface="Calibri" panose="020F0502020204030204" pitchFamily="34" charset="0"/>
                <a:ea typeface="Times New Roman" panose="02020603050405020304" pitchFamily="18" charset="0"/>
              </a:rPr>
              <a:t>1. Studiere die Taktiken des seelischen Missbrauchs und lerne, selbstsicher zu reagieren.</a:t>
            </a:r>
            <a:r>
              <a:rPr lang="de-DE" sz="1800" dirty="0">
                <a:effectLst/>
                <a:latin typeface="Calibri" panose="020F0502020204030204" pitchFamily="34" charset="0"/>
                <a:ea typeface="Times New Roman" panose="02020603050405020304" pitchFamily="18" charset="0"/>
              </a:rPr>
              <a:t> Täter setzen ihre Methoden ein, um andere zu manipulieren und zu beherrschen. Wenn man sich auf den Inhalt ihrer Worte bezieht, geht man in ihre Falle und versucht, rational zu antworten, Anklagen abzuweisen und Erklärungen abzugeben. Unglücklicherweise hat der Täter damit bereits gewonnen und weist jede Verantwortung für den verbalen Angriff ab.</a:t>
            </a:r>
            <a:endParaRPr lang="de-AT"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13</a:t>
            </a:fld>
            <a:endParaRPr lang="en-US"/>
          </a:p>
        </p:txBody>
      </p:sp>
    </p:spTree>
    <p:extLst>
      <p:ext uri="{BB962C8B-B14F-4D97-AF65-F5344CB8AC3E}">
        <p14:creationId xmlns:p14="http://schemas.microsoft.com/office/powerpoint/2010/main" val="38912213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1200"/>
              </a:spcAft>
            </a:pPr>
            <a:r>
              <a:rPr lang="de-DE" sz="1800" b="1" dirty="0">
                <a:effectLst/>
                <a:latin typeface="Calibri" panose="020F0502020204030204" pitchFamily="34" charset="0"/>
                <a:ea typeface="Times New Roman" panose="02020603050405020304" pitchFamily="18" charset="0"/>
              </a:rPr>
              <a:t>2. Setze gesunde Grenzen.</a:t>
            </a:r>
            <a:r>
              <a:rPr lang="de-DE" sz="1800" dirty="0">
                <a:effectLst/>
                <a:latin typeface="Calibri" panose="020F0502020204030204" pitchFamily="34" charset="0"/>
                <a:ea typeface="Times New Roman" panose="02020603050405020304" pitchFamily="18" charset="0"/>
              </a:rPr>
              <a:t> Sogar Jesus Christus fand es notwendig, in seinem Erdenleben Grenzen zu ziehen. Wir sollten das auch tun. Gott gab jedem Menschen seine eigene Persönlichkeit, daher sollten wir uns nicht davor scheuen, gegen Missbrauch vorzugehen und Grenzen zu setzen, wie viel wir ertragen werden. In einigen Fällen kann man verbaler Gewalt am besten mit entschiedenen Entgegnungen wie „Sprich nicht auf diese Weise mit mir“, „Das ist beleidigend“, „Hör auf, mich zu beschimpfen“ oder „Schrei mich nicht an“ begegnen.  Wenn der Täter dann „Oder was?“ zurückgibt, kann man mit „Dann werde ich dieses Gespräch nicht weiterführen“ antworten.</a:t>
            </a:r>
            <a:r>
              <a:rPr lang="de-DE" sz="1800" baseline="30000" dirty="0">
                <a:effectLst/>
                <a:latin typeface="Times New Roman" panose="02020603050405020304" pitchFamily="18" charset="0"/>
                <a:ea typeface="Times New Roman" panose="02020603050405020304" pitchFamily="18" charset="0"/>
              </a:rPr>
              <a:t> </a:t>
            </a:r>
            <a:r>
              <a:rPr lang="de-DE" sz="1800" baseline="30000" dirty="0">
                <a:effectLst/>
                <a:latin typeface="Calibri" panose="020F0502020204030204" pitchFamily="34" charset="0"/>
                <a:ea typeface="Times New Roman" panose="02020603050405020304" pitchFamily="18" charset="0"/>
              </a:rPr>
              <a:t>7</a:t>
            </a:r>
            <a:endParaRPr lang="de-AT"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14</a:t>
            </a:fld>
            <a:endParaRPr lang="en-US"/>
          </a:p>
        </p:txBody>
      </p:sp>
    </p:spTree>
    <p:extLst>
      <p:ext uri="{BB962C8B-B14F-4D97-AF65-F5344CB8AC3E}">
        <p14:creationId xmlns:p14="http://schemas.microsoft.com/office/powerpoint/2010/main" val="1828393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1200"/>
              </a:spcAft>
            </a:pPr>
            <a:r>
              <a:rPr lang="de-DE" sz="1800" b="1" dirty="0">
                <a:effectLst/>
                <a:latin typeface="Calibri" panose="020F0502020204030204" pitchFamily="34" charset="0"/>
                <a:ea typeface="Times New Roman" panose="02020603050405020304" pitchFamily="18" charset="0"/>
              </a:rPr>
              <a:t>3. Stärke dein Selbstwertgefühl und deine Selbstachtung.</a:t>
            </a:r>
            <a:r>
              <a:rPr lang="de-DE" sz="1800" dirty="0">
                <a:effectLst/>
                <a:latin typeface="Calibri" panose="020F0502020204030204" pitchFamily="34" charset="0"/>
                <a:ea typeface="Times New Roman" panose="02020603050405020304" pitchFamily="18" charset="0"/>
              </a:rPr>
              <a:t> Missbrauch zerstört langsam, aber sicher das Selbstwertgefühl. Üblicherweise haben sowohl der Täter als auch das Opfer als Kind Ablehnung erfahren und als Folge davon ein gestörtes Selbstbild entwickelt. Für das Opfer ist es wichtig, sich bewusst zu machen, dass es daran nicht selbst schuld ist. Die Bibel enthält viele wunderbare Verheißungen, die uns daran erinnern, wie kostbar wir sind: </a:t>
            </a:r>
            <a:r>
              <a:rPr lang="de-DE" sz="1800" i="1" dirty="0">
                <a:effectLst/>
                <a:latin typeface="Calibri" panose="020F0502020204030204" pitchFamily="34" charset="0"/>
                <a:ea typeface="Times New Roman" panose="02020603050405020304" pitchFamily="18" charset="0"/>
              </a:rPr>
              <a:t>„Ich habe dich schon immer geliebt. Deshalb habe ich dir meine Zuneigung so lange bewahrt.“ (Jeremia 31,3 NLB)</a:t>
            </a:r>
            <a:endParaRPr lang="de-AT"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15</a:t>
            </a:fld>
            <a:endParaRPr lang="en-US"/>
          </a:p>
        </p:txBody>
      </p:sp>
    </p:spTree>
    <p:extLst>
      <p:ext uri="{BB962C8B-B14F-4D97-AF65-F5344CB8AC3E}">
        <p14:creationId xmlns:p14="http://schemas.microsoft.com/office/powerpoint/2010/main" val="3008325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1200"/>
              </a:spcAft>
            </a:pPr>
            <a:r>
              <a:rPr lang="de-DE" sz="1800" b="1" dirty="0">
                <a:effectLst/>
                <a:latin typeface="Calibri" panose="020F0502020204030204" pitchFamily="34" charset="0"/>
                <a:ea typeface="Times New Roman" panose="02020603050405020304" pitchFamily="18" charset="0"/>
              </a:rPr>
              <a:t>4. Suche bei einem sachkundigen Berater Hilfe.</a:t>
            </a:r>
            <a:r>
              <a:rPr lang="de-DE" sz="1800" dirty="0">
                <a:effectLst/>
                <a:latin typeface="Calibri" panose="020F0502020204030204" pitchFamily="34" charset="0"/>
                <a:ea typeface="Times New Roman" panose="02020603050405020304" pitchFamily="18" charset="0"/>
              </a:rPr>
              <a:t> Wenn jemand in unmittelbarer Gefahr schwebt, ist es unbedingt erforderlich, die Polizei zu verständigen oder eine Notrufnummer zu wählen. Wenn die Lage aber nicht so bedrohlich erscheint, ist es wichtig, sich an einen vertrauens­würdigen Freund oder ein verlässliches Familienmitglied, an Therapeuten, Prediger, Familienberater oder die Frauenhotline zu wenden. Besonders in langjährigen Beziehungen kann es schwierig sein, den Täter zu konfrontieren. Eine persönliche Beratung und Therapie sind die einzige langfristige Lösung.</a:t>
            </a:r>
            <a:r>
              <a:rPr lang="de-DE" sz="1800" baseline="30000" dirty="0">
                <a:effectLst/>
                <a:latin typeface="Times New Roman" panose="02020603050405020304" pitchFamily="18" charset="0"/>
                <a:ea typeface="Times New Roman" panose="02020603050405020304" pitchFamily="18" charset="0"/>
              </a:rPr>
              <a:t>8</a:t>
            </a:r>
            <a:r>
              <a:rPr lang="de-DE" sz="1800" dirty="0">
                <a:effectLst/>
                <a:latin typeface="Calibri" panose="020F0502020204030204" pitchFamily="34" charset="0"/>
                <a:ea typeface="Times New Roman" panose="02020603050405020304" pitchFamily="18" charset="0"/>
              </a:rPr>
              <a:t> Es ist jedoch nicht ratsam, gleich zu Beginn als Paar an den Gesprächen teilzunehmen, weil es für das Opfer gefährlich sein kann, in Gegenwart des Täters über die erlittene Gewalt zu sprechen.</a:t>
            </a:r>
            <a:endParaRPr lang="de-AT"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16</a:t>
            </a:fld>
            <a:endParaRPr lang="en-US"/>
          </a:p>
        </p:txBody>
      </p:sp>
    </p:spTree>
    <p:extLst>
      <p:ext uri="{BB962C8B-B14F-4D97-AF65-F5344CB8AC3E}">
        <p14:creationId xmlns:p14="http://schemas.microsoft.com/office/powerpoint/2010/main" val="19655464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0"/>
              </a:spcAft>
            </a:pPr>
            <a:r>
              <a:rPr lang="de-DE" sz="1800" b="1" dirty="0">
                <a:effectLst/>
                <a:latin typeface="Calibri" panose="020F0502020204030204" pitchFamily="34" charset="0"/>
                <a:ea typeface="Times New Roman" panose="02020603050405020304" pitchFamily="18" charset="0"/>
                <a:cs typeface="Calibri" panose="020F0502020204030204" pitchFamily="34" charset="0"/>
              </a:rPr>
              <a:t>5. Bitte Gott um Trost, Heilung und Weisheit.</a:t>
            </a:r>
            <a:r>
              <a:rPr lang="de-DE" sz="1800" dirty="0">
                <a:effectLst/>
                <a:latin typeface="Calibri" panose="020F0502020204030204" pitchFamily="34" charset="0"/>
                <a:ea typeface="Times New Roman" panose="02020603050405020304" pitchFamily="18" charset="0"/>
                <a:cs typeface="Calibri" panose="020F0502020204030204" pitchFamily="34" charset="0"/>
              </a:rPr>
              <a:t> Der Heilige Geist ist unser Tröster und wird uns in alle Weisheit und Wahrheit leiten. Er kann nicht nur unsere Herzen mit Gottes Liebe erfüllen und heilen, sondern uns die rechten Worte schenken, mit denen wir auf Missbrauch reagieren können. Jesus versteht uns, denn er hat alle Formen des Missbrauchs erlebt, auch geistigen und geistlichen. Er ruft dir zu: </a:t>
            </a:r>
            <a:r>
              <a:rPr lang="de-DE" sz="1800" i="1" dirty="0">
                <a:effectLst/>
                <a:latin typeface="Calibri" panose="020F0502020204030204" pitchFamily="34" charset="0"/>
                <a:ea typeface="Times New Roman" panose="02020603050405020304" pitchFamily="18" charset="0"/>
                <a:cs typeface="Calibri" panose="020F0502020204030204" pitchFamily="34" charset="0"/>
              </a:rPr>
              <a:t>„Ich habe deinen Kummer getragen, deine Kämpfe durchlebt und deine Versuchungen erduldet; ich verstehe deine Tränen, die auch ich geweint habe; ich kenne den Gram, der dir tief im Herzen brennt und den kein Mensch dir nehmen kann. Glaube nicht, du seiest einsam und verlassen. Bringt dein Schmerz keine Saite in irgendeines Menschen Herz zum Klingen, blick auf mich und lebe!“</a:t>
            </a:r>
            <a:r>
              <a:rPr lang="de-DE" sz="1800" i="1" baseline="30000" dirty="0">
                <a:effectLst/>
                <a:latin typeface="Avenir Book"/>
                <a:ea typeface="Times New Roman" panose="02020603050405020304" pitchFamily="18" charset="0"/>
                <a:cs typeface="Calibri" panose="020F0502020204030204" pitchFamily="34" charset="0"/>
              </a:rPr>
              <a:t> </a:t>
            </a:r>
            <a:r>
              <a:rPr lang="de-DE" sz="1800" i="1" baseline="30000" dirty="0">
                <a:effectLst/>
                <a:latin typeface="Calibri" panose="020F0502020204030204" pitchFamily="34" charset="0"/>
                <a:ea typeface="Times New Roman" panose="02020603050405020304" pitchFamily="18" charset="0"/>
                <a:cs typeface="Calibri" panose="020F0502020204030204" pitchFamily="34" charset="0"/>
              </a:rPr>
              <a:t>9</a:t>
            </a:r>
            <a:endParaRPr lang="de-AT" sz="1800" dirty="0">
              <a:effectLst/>
              <a:latin typeface="Avenir Book"/>
              <a:ea typeface="Times New Roman" panose="02020603050405020304" pitchFamily="18" charset="0"/>
              <a:cs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17</a:t>
            </a:fld>
            <a:endParaRPr lang="en-US"/>
          </a:p>
        </p:txBody>
      </p:sp>
    </p:spTree>
    <p:extLst>
      <p:ext uri="{BB962C8B-B14F-4D97-AF65-F5344CB8AC3E}">
        <p14:creationId xmlns:p14="http://schemas.microsoft.com/office/powerpoint/2010/main" val="35083745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1200"/>
              </a:spcBef>
              <a:spcAft>
                <a:spcPts val="1200"/>
              </a:spcAft>
              <a:tabLst>
                <a:tab pos="228600" algn="l"/>
                <a:tab pos="449580" algn="l"/>
              </a:tabLst>
            </a:pPr>
            <a:r>
              <a:rPr lang="de-DE" sz="1800" b="1" cap="small" spc="25"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KÖNNEN WIR MEHR TUN?</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algn="just">
              <a:spcAft>
                <a:spcPts val="1200"/>
              </a:spcAft>
            </a:pPr>
            <a:endParaRPr lang="de-DE" sz="1800" dirty="0">
              <a:effectLst/>
              <a:latin typeface="Calibri" panose="020F0502020204030204" pitchFamily="34" charset="0"/>
              <a:ea typeface="Times New Roman" panose="02020603050405020304" pitchFamily="18" charset="0"/>
            </a:endParaRPr>
          </a:p>
          <a:p>
            <a:pPr algn="just">
              <a:spcAft>
                <a:spcPts val="1200"/>
              </a:spcAft>
            </a:pPr>
            <a:r>
              <a:rPr lang="de-DE" sz="1800" dirty="0">
                <a:effectLst/>
                <a:latin typeface="Calibri" panose="020F0502020204030204" pitchFamily="34" charset="0"/>
                <a:ea typeface="Times New Roman" panose="02020603050405020304" pitchFamily="18" charset="0"/>
              </a:rPr>
              <a:t>Die Gemeinschaft der Siebenten-Tags-Adventisten führt unter der Bezeichnung </a:t>
            </a:r>
            <a:r>
              <a:rPr lang="de-DE" sz="1800" b="1" dirty="0">
                <a:solidFill>
                  <a:srgbClr val="000000"/>
                </a:solidFill>
                <a:effectLst/>
                <a:latin typeface="Calibri" panose="020F0502020204030204" pitchFamily="34" charset="0"/>
                <a:ea typeface="Times New Roman" panose="02020603050405020304" pitchFamily="18" charset="0"/>
              </a:rPr>
              <a:t>end</a:t>
            </a:r>
            <a:r>
              <a:rPr lang="de-DE" sz="1800" b="1" dirty="0">
                <a:solidFill>
                  <a:srgbClr val="C00000"/>
                </a:solidFill>
                <a:effectLst/>
                <a:latin typeface="Calibri" panose="020F0502020204030204" pitchFamily="34" charset="0"/>
                <a:ea typeface="Times New Roman" panose="02020603050405020304" pitchFamily="18" charset="0"/>
              </a:rPr>
              <a:t>it</a:t>
            </a:r>
            <a:r>
              <a:rPr lang="de-DE" sz="1800" b="1" dirty="0">
                <a:solidFill>
                  <a:srgbClr val="000000"/>
                </a:solidFill>
                <a:effectLst/>
                <a:latin typeface="Calibri" panose="020F0502020204030204" pitchFamily="34" charset="0"/>
                <a:ea typeface="Times New Roman" panose="02020603050405020304" pitchFamily="18" charset="0"/>
              </a:rPr>
              <a:t>now®</a:t>
            </a:r>
            <a:r>
              <a:rPr lang="de-DE" sz="1800" b="1" dirty="0">
                <a:solidFill>
                  <a:srgbClr val="000000"/>
                </a:solidFill>
                <a:effectLst/>
                <a:latin typeface="Times New Roman" panose="02020603050405020304" pitchFamily="18" charset="0"/>
                <a:ea typeface="Times New Roman" panose="02020603050405020304" pitchFamily="18" charset="0"/>
              </a:rPr>
              <a:t> </a:t>
            </a:r>
            <a:r>
              <a:rPr lang="de-DE" sz="1800" dirty="0">
                <a:effectLst/>
                <a:latin typeface="Calibri" panose="020F0502020204030204" pitchFamily="34" charset="0"/>
                <a:ea typeface="Times New Roman" panose="02020603050405020304" pitchFamily="18" charset="0"/>
              </a:rPr>
              <a:t>seit Jahren ein öffentliches Gesundheitsprogramm durch, das gegen Gewalt und Missbrauch auftritt. Ursprünglich begann es mit einem Schwerpunkt auf Mädchen und Frauen und wurde später zu einem umfassenderen Blickwinkel auf Gewalt und Missbrauch allen Menschen gegenüber erweitert: Männer, Frauen, Kinder und Senioren. </a:t>
            </a:r>
            <a:endParaRPr lang="de-AT" sz="1800" dirty="0">
              <a:effectLst/>
              <a:latin typeface="Times New Roman" panose="02020603050405020304" pitchFamily="18" charset="0"/>
              <a:ea typeface="Times New Roman" panose="02020603050405020304" pitchFamily="18" charset="0"/>
            </a:endParaRPr>
          </a:p>
          <a:p>
            <a:pPr algn="just">
              <a:spcAft>
                <a:spcPts val="1200"/>
              </a:spcAft>
            </a:pPr>
            <a:endParaRPr lang="de-DE" sz="1800" dirty="0">
              <a:effectLst/>
              <a:latin typeface="Calibri" panose="020F0502020204030204" pitchFamily="34" charset="0"/>
              <a:ea typeface="Times New Roman" panose="02020603050405020304" pitchFamily="18" charset="0"/>
            </a:endParaRPr>
          </a:p>
          <a:p>
            <a:pPr algn="just">
              <a:spcAft>
                <a:spcPts val="1200"/>
              </a:spcAft>
            </a:pPr>
            <a:r>
              <a:rPr lang="de-DE" sz="1800" dirty="0">
                <a:effectLst/>
                <a:latin typeface="Calibri" panose="020F0502020204030204" pitchFamily="34" charset="0"/>
                <a:ea typeface="Times New Roman" panose="02020603050405020304" pitchFamily="18" charset="0"/>
              </a:rPr>
              <a:t>Jedes Jahr hat die Weltgemeinde einen Sabbat für dieses Thema reserviert, den </a:t>
            </a:r>
            <a:r>
              <a:rPr lang="de-DE" sz="1800" b="1" dirty="0">
                <a:solidFill>
                  <a:srgbClr val="000000"/>
                </a:solidFill>
                <a:effectLst/>
                <a:latin typeface="Calibri" panose="020F0502020204030204" pitchFamily="34" charset="0"/>
                <a:ea typeface="Times New Roman" panose="02020603050405020304" pitchFamily="18" charset="0"/>
              </a:rPr>
              <a:t>end</a:t>
            </a:r>
            <a:r>
              <a:rPr lang="de-DE" sz="1800" b="1" dirty="0">
                <a:solidFill>
                  <a:srgbClr val="C00000"/>
                </a:solidFill>
                <a:effectLst/>
                <a:latin typeface="Calibri" panose="020F0502020204030204" pitchFamily="34" charset="0"/>
                <a:ea typeface="Times New Roman" panose="02020603050405020304" pitchFamily="18" charset="0"/>
              </a:rPr>
              <a:t>it</a:t>
            </a:r>
            <a:r>
              <a:rPr lang="de-DE" sz="1800" b="1" dirty="0">
                <a:solidFill>
                  <a:srgbClr val="000000"/>
                </a:solidFill>
                <a:effectLst/>
                <a:latin typeface="Calibri" panose="020F0502020204030204" pitchFamily="34" charset="0"/>
                <a:ea typeface="Times New Roman" panose="02020603050405020304" pitchFamily="18" charset="0"/>
              </a:rPr>
              <a:t>now® </a:t>
            </a:r>
            <a:r>
              <a:rPr lang="de-DE" sz="1800" dirty="0">
                <a:solidFill>
                  <a:srgbClr val="000000"/>
                </a:solidFill>
                <a:effectLst/>
                <a:latin typeface="Calibri" panose="020F0502020204030204" pitchFamily="34" charset="0"/>
                <a:ea typeface="Times New Roman" panose="02020603050405020304" pitchFamily="18" charset="0"/>
              </a:rPr>
              <a:t>Schwerpunkttag (women.adventist.org/enditnow-</a:t>
            </a:r>
            <a:r>
              <a:rPr lang="de-DE" sz="1800" dirty="0" err="1">
                <a:solidFill>
                  <a:srgbClr val="000000"/>
                </a:solidFill>
                <a:effectLst/>
                <a:latin typeface="Calibri" panose="020F0502020204030204" pitchFamily="34" charset="0"/>
                <a:ea typeface="Times New Roman" panose="02020603050405020304" pitchFamily="18" charset="0"/>
              </a:rPr>
              <a:t>day</a:t>
            </a:r>
            <a:r>
              <a:rPr lang="de-DE" sz="1800" dirty="0">
                <a:solidFill>
                  <a:srgbClr val="000000"/>
                </a:solidFill>
                <a:effectLst/>
                <a:latin typeface="Calibri" panose="020F0502020204030204" pitchFamily="34" charset="0"/>
                <a:ea typeface="Times New Roman" panose="02020603050405020304" pitchFamily="18" charset="0"/>
              </a:rPr>
              <a:t>); und viele Verantwortliche unterschied­lich­er Religionsgemeinschaften haben dankbar betont, wie sehr ihnen diese Material­samm­lun­gen zum Segen gereicht haben. Dennoch werden wir immer wieder daran erinnert, wie viel wir als Prediger und Gemeindeleiter noch tun müssen, um das Problembewusstsein zu fördern, Missbrauch zu verhindern und Opfern zu helfen.</a:t>
            </a:r>
            <a:endParaRPr lang="de-AT"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18</a:t>
            </a:fld>
            <a:endParaRPr lang="en-US"/>
          </a:p>
        </p:txBody>
      </p:sp>
    </p:spTree>
    <p:extLst>
      <p:ext uri="{BB962C8B-B14F-4D97-AF65-F5344CB8AC3E}">
        <p14:creationId xmlns:p14="http://schemas.microsoft.com/office/powerpoint/2010/main" val="15642072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3713" y="671513"/>
            <a:ext cx="5486400" cy="3086100"/>
          </a:xfrm>
        </p:spPr>
      </p:sp>
      <p:sp>
        <p:nvSpPr>
          <p:cNvPr id="3" name="Notes Placeholder 2"/>
          <p:cNvSpPr>
            <a:spLocks noGrp="1"/>
          </p:cNvSpPr>
          <p:nvPr>
            <p:ph type="body" idx="1"/>
          </p:nvPr>
        </p:nvSpPr>
        <p:spPr>
          <a:xfrm>
            <a:off x="604684" y="4061340"/>
            <a:ext cx="5486400" cy="4743450"/>
          </a:xfrm>
        </p:spPr>
        <p:txBody>
          <a:bodyPr/>
          <a:lstStyle/>
          <a:p>
            <a:pPr algn="just">
              <a:spcAft>
                <a:spcPts val="1200"/>
              </a:spcAft>
            </a:pPr>
            <a:r>
              <a:rPr lang="de-DE" sz="1800" dirty="0">
                <a:effectLst/>
                <a:latin typeface="Calibri" panose="020F0502020204030204" pitchFamily="34" charset="0"/>
                <a:ea typeface="Times New Roman" panose="02020603050405020304" pitchFamily="18" charset="0"/>
              </a:rPr>
              <a:t>Noch immer leben zu viele unter der ungesunden Herrschaft eines Lebenspartners, Elternteils, Kindes Vorgesetzten, Predigers, Lehrers oder irgendeines Menschen, der sexuelle, körperliche oder seelische Machtinstrumente einsetzt, vielleicht sogar ohne sein Verhalten als „Missbrauch“ zu erkennen. Zu viele Menschen, die den Missbrauch erkennen und versuchen, von einem Prediger, Gemeindeleiter oder Glaubensgeschwistern Hilfe zu erhalten, werden keine angemessene, sachlich begründete Hilfe erfahren, sondern müssen sich sagen lassen, dass sie selbst schuld seien und „mehr beten“ sollten. Zu viele stehen ungerührt, ahnungslos oder unab­sicht­lich blind der Not von Opfern und Tätern gegenüber, die verzweifelt Hoffnung und Heilung für ihre Gebrochenheit suchen.</a:t>
            </a:r>
            <a:endParaRPr lang="de-AT" sz="1800" dirty="0">
              <a:effectLst/>
              <a:latin typeface="Times New Roman" panose="02020603050405020304" pitchFamily="18" charset="0"/>
              <a:ea typeface="Times New Roman" panose="02020603050405020304" pitchFamily="18" charset="0"/>
            </a:endParaRPr>
          </a:p>
          <a:p>
            <a:pPr algn="just">
              <a:spcAft>
                <a:spcPts val="1200"/>
              </a:spcAft>
            </a:pPr>
            <a:endParaRPr lang="de-DE" sz="1800" dirty="0">
              <a:effectLst/>
              <a:latin typeface="Calibri" panose="020F0502020204030204" pitchFamily="34" charset="0"/>
              <a:ea typeface="Times New Roman" panose="02020603050405020304" pitchFamily="18" charset="0"/>
            </a:endParaRPr>
          </a:p>
          <a:p>
            <a:pPr algn="just">
              <a:spcAft>
                <a:spcPts val="1200"/>
              </a:spcAft>
            </a:pPr>
            <a:r>
              <a:rPr lang="de-DE" sz="1800" dirty="0">
                <a:effectLst/>
                <a:latin typeface="Calibri" panose="020F0502020204030204" pitchFamily="34" charset="0"/>
                <a:ea typeface="Times New Roman" panose="02020603050405020304" pitchFamily="18" charset="0"/>
              </a:rPr>
              <a:t>Was wäre, wenn …</a:t>
            </a:r>
            <a:endParaRPr lang="de-AT" sz="1800" dirty="0">
              <a:effectLst/>
              <a:latin typeface="Times New Roman" panose="02020603050405020304" pitchFamily="18" charset="0"/>
              <a:ea typeface="Times New Roman" panose="02020603050405020304" pitchFamily="18" charset="0"/>
            </a:endParaRPr>
          </a:p>
          <a:p>
            <a:pPr algn="just">
              <a:spcAft>
                <a:spcPts val="1200"/>
              </a:spcAft>
            </a:pPr>
            <a:endParaRPr lang="de-DE" sz="1800" dirty="0">
              <a:effectLst/>
              <a:latin typeface="Calibri" panose="020F0502020204030204" pitchFamily="34" charset="0"/>
              <a:ea typeface="Times New Roman" panose="02020603050405020304" pitchFamily="18" charset="0"/>
            </a:endParaRPr>
          </a:p>
          <a:p>
            <a:pPr algn="just">
              <a:spcAft>
                <a:spcPts val="1200"/>
              </a:spcAft>
            </a:pPr>
            <a:r>
              <a:rPr lang="de-DE" sz="1800" dirty="0">
                <a:effectLst/>
                <a:latin typeface="Calibri" panose="020F0502020204030204" pitchFamily="34" charset="0"/>
                <a:ea typeface="Times New Roman" panose="02020603050405020304" pitchFamily="18" charset="0"/>
              </a:rPr>
              <a:t>… jede Gemeinde eine </a:t>
            </a:r>
            <a:r>
              <a:rPr lang="de-DE" sz="1800" b="1" dirty="0">
                <a:solidFill>
                  <a:srgbClr val="000000"/>
                </a:solidFill>
                <a:effectLst/>
                <a:latin typeface="Calibri" panose="020F0502020204030204" pitchFamily="34" charset="0"/>
                <a:ea typeface="Times New Roman" panose="02020603050405020304" pitchFamily="18" charset="0"/>
              </a:rPr>
              <a:t>end</a:t>
            </a:r>
            <a:r>
              <a:rPr lang="de-DE" sz="1800" b="1" dirty="0">
                <a:solidFill>
                  <a:srgbClr val="C00000"/>
                </a:solidFill>
                <a:effectLst/>
                <a:latin typeface="Calibri" panose="020F0502020204030204" pitchFamily="34" charset="0"/>
                <a:ea typeface="Times New Roman" panose="02020603050405020304" pitchFamily="18" charset="0"/>
              </a:rPr>
              <a:t>it</a:t>
            </a:r>
            <a:r>
              <a:rPr lang="de-DE" sz="1800" b="1" dirty="0">
                <a:solidFill>
                  <a:srgbClr val="000000"/>
                </a:solidFill>
                <a:effectLst/>
                <a:latin typeface="Calibri" panose="020F0502020204030204" pitchFamily="34" charset="0"/>
                <a:ea typeface="Times New Roman" panose="02020603050405020304" pitchFamily="18" charset="0"/>
              </a:rPr>
              <a:t>now® </a:t>
            </a:r>
            <a:r>
              <a:rPr lang="de-DE" sz="1800" dirty="0">
                <a:solidFill>
                  <a:srgbClr val="000000"/>
                </a:solidFill>
                <a:effectLst/>
                <a:latin typeface="Calibri" panose="020F0502020204030204" pitchFamily="34" charset="0"/>
                <a:ea typeface="Times New Roman" panose="02020603050405020304" pitchFamily="18" charset="0"/>
              </a:rPr>
              <a:t>Beauftragte hätte, die über Missbrauch genau Bescheid weiß und in Zusammenarbeit mit dem Prediger die Gemeinde zur Verhütung von Missbrauch und zur Hilfe für Gewaltopfer anleiten könnte?</a:t>
            </a:r>
            <a:endParaRPr lang="de-AT" sz="1800" dirty="0">
              <a:effectLst/>
              <a:latin typeface="Times New Roman" panose="02020603050405020304" pitchFamily="18" charset="0"/>
              <a:ea typeface="Times New Roman" panose="02020603050405020304" pitchFamily="18" charset="0"/>
            </a:endParaRPr>
          </a:p>
          <a:p>
            <a:pPr algn="just">
              <a:spcAft>
                <a:spcPts val="1200"/>
              </a:spcAft>
            </a:pPr>
            <a:endParaRPr lang="de-DE" sz="1800" dirty="0">
              <a:solidFill>
                <a:srgbClr val="000000"/>
              </a:solidFill>
              <a:effectLst/>
              <a:latin typeface="Calibri" panose="020F0502020204030204" pitchFamily="34" charset="0"/>
              <a:ea typeface="Times New Roman" panose="02020603050405020304" pitchFamily="18" charset="0"/>
            </a:endParaRPr>
          </a:p>
          <a:p>
            <a:pPr algn="just">
              <a:spcAft>
                <a:spcPts val="1200"/>
              </a:spcAft>
            </a:pPr>
            <a:r>
              <a:rPr lang="de-DE" sz="1800" dirty="0">
                <a:solidFill>
                  <a:srgbClr val="000000"/>
                </a:solidFill>
                <a:effectLst/>
                <a:latin typeface="Calibri" panose="020F0502020204030204" pitchFamily="34" charset="0"/>
                <a:ea typeface="Times New Roman" panose="02020603050405020304" pitchFamily="18" charset="0"/>
              </a:rPr>
              <a:t>… jeder Theologiestudent und Prediger ein grundlegendes Wissen über Missbrauch und die Möglichkeiten, sowohl Opfern als auch Tätern zu helfen, erwerben könnte?</a:t>
            </a:r>
            <a:endParaRPr lang="de-AT" sz="1800" dirty="0">
              <a:effectLst/>
              <a:latin typeface="Times New Roman" panose="02020603050405020304" pitchFamily="18" charset="0"/>
              <a:ea typeface="Times New Roman" panose="02020603050405020304" pitchFamily="18" charset="0"/>
            </a:endParaRPr>
          </a:p>
          <a:p>
            <a:pPr algn="just">
              <a:spcAft>
                <a:spcPts val="1200"/>
              </a:spcAft>
            </a:pPr>
            <a:endParaRPr lang="de-DE" sz="1800" dirty="0">
              <a:solidFill>
                <a:srgbClr val="000000"/>
              </a:solidFill>
              <a:effectLst/>
              <a:latin typeface="Calibri" panose="020F0502020204030204" pitchFamily="34" charset="0"/>
              <a:ea typeface="Times New Roman" panose="02020603050405020304" pitchFamily="18" charset="0"/>
            </a:endParaRPr>
          </a:p>
          <a:p>
            <a:pPr algn="just">
              <a:spcAft>
                <a:spcPts val="1200"/>
              </a:spcAft>
            </a:pPr>
            <a:r>
              <a:rPr lang="de-DE" sz="1800" dirty="0">
                <a:solidFill>
                  <a:srgbClr val="000000"/>
                </a:solidFill>
                <a:effectLst/>
                <a:latin typeface="Calibri" panose="020F0502020204030204" pitchFamily="34" charset="0"/>
                <a:ea typeface="Times New Roman" panose="02020603050405020304" pitchFamily="18" charset="0"/>
              </a:rPr>
              <a:t>… in jeder Gemeinde Prediger, Gemeindeleiter oder Geschwister den jährlichen </a:t>
            </a:r>
            <a:r>
              <a:rPr lang="de-DE" sz="1800" b="1" dirty="0">
                <a:solidFill>
                  <a:srgbClr val="000000"/>
                </a:solidFill>
                <a:effectLst/>
                <a:latin typeface="Calibri" panose="020F0502020204030204" pitchFamily="34" charset="0"/>
                <a:ea typeface="Times New Roman" panose="02020603050405020304" pitchFamily="18" charset="0"/>
              </a:rPr>
              <a:t>end</a:t>
            </a:r>
            <a:r>
              <a:rPr lang="de-DE" sz="1800" b="1" dirty="0">
                <a:solidFill>
                  <a:srgbClr val="C00000"/>
                </a:solidFill>
                <a:effectLst/>
                <a:latin typeface="Calibri" panose="020F0502020204030204" pitchFamily="34" charset="0"/>
                <a:ea typeface="Times New Roman" panose="02020603050405020304" pitchFamily="18" charset="0"/>
              </a:rPr>
              <a:t>it</a:t>
            </a:r>
            <a:r>
              <a:rPr lang="de-DE" sz="1800" b="1" dirty="0">
                <a:solidFill>
                  <a:srgbClr val="000000"/>
                </a:solidFill>
                <a:effectLst/>
                <a:latin typeface="Calibri" panose="020F0502020204030204" pitchFamily="34" charset="0"/>
                <a:ea typeface="Times New Roman" panose="02020603050405020304" pitchFamily="18" charset="0"/>
              </a:rPr>
              <a:t>now® </a:t>
            </a:r>
            <a:r>
              <a:rPr lang="de-DE" sz="1800" dirty="0">
                <a:solidFill>
                  <a:srgbClr val="000000"/>
                </a:solidFill>
                <a:effectLst/>
                <a:latin typeface="Calibri" panose="020F0502020204030204" pitchFamily="34" charset="0"/>
                <a:ea typeface="Times New Roman" panose="02020603050405020304" pitchFamily="18" charset="0"/>
              </a:rPr>
              <a:t>Schwerpunkttag abhalten würden, um mit den bereitgestellten Materialien nicht nur den Gemeindegliedern, sondern auch ihrer Umgebung zum Segen zu werden?</a:t>
            </a:r>
            <a:endParaRPr lang="de-AT" sz="1800" dirty="0">
              <a:effectLst/>
              <a:latin typeface="Times New Roman" panose="02020603050405020304" pitchFamily="18" charset="0"/>
              <a:ea typeface="Times New Roman" panose="02020603050405020304" pitchFamily="18" charset="0"/>
            </a:endParaRPr>
          </a:p>
          <a:p>
            <a:pPr algn="just">
              <a:spcAft>
                <a:spcPts val="1200"/>
              </a:spcAft>
            </a:pPr>
            <a:endParaRPr lang="de-DE" sz="1800" dirty="0">
              <a:effectLst/>
              <a:latin typeface="Calibri" panose="020F0502020204030204" pitchFamily="34" charset="0"/>
              <a:ea typeface="Times New Roman" panose="02020603050405020304" pitchFamily="18" charset="0"/>
            </a:endParaRPr>
          </a:p>
          <a:p>
            <a:pPr algn="just">
              <a:spcAft>
                <a:spcPts val="1200"/>
              </a:spcAft>
            </a:pPr>
            <a:r>
              <a:rPr lang="de-DE" sz="1800" dirty="0">
                <a:effectLst/>
                <a:latin typeface="Calibri" panose="020F0502020204030204" pitchFamily="34" charset="0"/>
                <a:ea typeface="Times New Roman" panose="02020603050405020304" pitchFamily="18" charset="0"/>
              </a:rPr>
              <a:t>Es gibt so vieles, das wir tun können, und jeder Prediger, jeder Gemeindeleiter und jedes Gemeindeglied muss abschätzen, wie er oder sie einen Unterschied bewirken können. Um mehr zu erreichen, brauchen wir mehr Gläubige, die von Mitgefühl, einer Vision und Willigkeit, anderen zu helfen und sie zu stärken, erfüllt sind. Wir dürfen nicht ermatten, sondern müssen unsere Gegenwart in Wort und Tat sichtbar machen, während wir gemeinsam lernen und Missbrauch, der anderen die Menschenwürde raubt, ans Tageslicht bringen und beenden.</a:t>
            </a:r>
            <a:endParaRPr lang="de-AT"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19</a:t>
            </a:fld>
            <a:endParaRPr lang="en-US"/>
          </a:p>
        </p:txBody>
      </p:sp>
    </p:spTree>
    <p:extLst>
      <p:ext uri="{BB962C8B-B14F-4D97-AF65-F5344CB8AC3E}">
        <p14:creationId xmlns:p14="http://schemas.microsoft.com/office/powerpoint/2010/main" val="3502419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sz="1800" dirty="0">
                <a:effectLst/>
                <a:latin typeface="Calibri" panose="020F0502020204030204" pitchFamily="34" charset="0"/>
                <a:ea typeface="Times New Roman" panose="02020603050405020304" pitchFamily="18" charset="0"/>
              </a:rPr>
              <a:t>Maria wollte ihrem Ehemann John etwas Wichtiges mitteilen, aber sie musste ihren ganzen Mut zusammennehmen, um es auszusprechen. Endlich rückte sie damit heraus, dass sie gerne wieder zur Schule gehen würde, um ihre Ausbildung abzuschließen. „Wie kommst du auf so etwas?“, brüllte er, „Du hast die letzten Kurse, die du begonnen hast, nicht geschafft, also wirst du es jetzt auch nicht fertigbringen. Du bist einfach dumm. Du wirst die Schule nicht schaffen, und deshalb werden wir unser Geld nicht dafür ausgeben.“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de-DE" sz="1800" dirty="0">
              <a:effectLst/>
              <a:latin typeface="Calibri" panose="020F0502020204030204" pitchFamily="34" charset="0"/>
              <a:ea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de-DE" sz="1800" dirty="0">
                <a:effectLst/>
                <a:latin typeface="Calibri" panose="020F0502020204030204" pitchFamily="34" charset="0"/>
                <a:ea typeface="Times New Roman" panose="02020603050405020304" pitchFamily="18" charset="0"/>
              </a:rPr>
              <a:t>Obwohl das Gespräch nicht in körperliche Gewalt ausgeartet ist, hinterließ es doch Verletzungen. Es ist ein typisches Beispiel von seelischer Gewalt in der Ehe. Das Traurige daran ist, dass Ehepartner wie Maria vielleicht nicht einmal ahnen, dass sie in einer missbräuchlichen Beziehung gefangen sind – und schon gar nicht wissen, was sie dagegen tun können.</a:t>
            </a: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a:t>
            </a:fld>
            <a:endParaRPr lang="en-US"/>
          </a:p>
        </p:txBody>
      </p:sp>
    </p:spTree>
    <p:extLst>
      <p:ext uri="{BB962C8B-B14F-4D97-AF65-F5344CB8AC3E}">
        <p14:creationId xmlns:p14="http://schemas.microsoft.com/office/powerpoint/2010/main" val="9131616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1200"/>
              </a:spcBef>
              <a:spcAft>
                <a:spcPts val="1200"/>
              </a:spcAft>
              <a:tabLst>
                <a:tab pos="228600" algn="l"/>
                <a:tab pos="449580" algn="l"/>
              </a:tabLst>
            </a:pPr>
            <a:r>
              <a:rPr lang="de-DE" sz="1800" b="1" cap="small" spc="25"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ES GEHT UM DIE GESUNDHEIT</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algn="just">
              <a:spcAft>
                <a:spcPts val="1200"/>
              </a:spcAft>
            </a:pPr>
            <a:endParaRPr lang="de-DE" sz="1800" dirty="0">
              <a:effectLst/>
              <a:latin typeface="Calibri" panose="020F0502020204030204" pitchFamily="34" charset="0"/>
              <a:ea typeface="Times New Roman" panose="02020603050405020304" pitchFamily="18" charset="0"/>
            </a:endParaRPr>
          </a:p>
          <a:p>
            <a:pPr algn="just">
              <a:spcAft>
                <a:spcPts val="1200"/>
              </a:spcAft>
            </a:pPr>
            <a:r>
              <a:rPr lang="de-DE" sz="1800" dirty="0">
                <a:effectLst/>
                <a:latin typeface="Calibri" panose="020F0502020204030204" pitchFamily="34" charset="0"/>
                <a:ea typeface="Times New Roman" panose="02020603050405020304" pitchFamily="18" charset="0"/>
              </a:rPr>
              <a:t>Warum sollten wir uns mehr für Missbrauchsopfer einsetzen und gegen Gewalt engagieren? Viele Kinder Gottes müssen aufgrund von Gewalt und Missbrauch entweder sterben oder leiden, weil ihre Gesundheit und ihr Wohlbefinden geschädigt wurden. Gesundheitsbehörden berichten, dass jährlich 1,3 Millionen Menschen weltweit an Gewalt in irgendeiner Form sterben, ob an gemeinschaftlicher Gewalt (wie bei Kriegen und Bandenstreitigkeiten), selbst zugefügter Gewalt (Selbstmord) oder zwischenmenschlicher Gewalt (Überfälle, häusliche Gewalt)</a:t>
            </a:r>
            <a:r>
              <a:rPr lang="de-DE" sz="1800" dirty="0">
                <a:solidFill>
                  <a:srgbClr val="000000"/>
                </a:solidFill>
                <a:effectLst/>
                <a:latin typeface="Calibri" panose="020F0502020204030204" pitchFamily="34" charset="0"/>
                <a:ea typeface="Times New Roman" panose="02020603050405020304" pitchFamily="18" charset="0"/>
              </a:rPr>
              <a:t>. Diese Todesfälle stellen 2,5 % der jährlichen Sterblichkeitsrate dar.</a:t>
            </a:r>
            <a:r>
              <a:rPr lang="de-DE" sz="1800" baseline="30000" dirty="0">
                <a:effectLst/>
                <a:latin typeface="Calibri" panose="020F0502020204030204" pitchFamily="34" charset="0"/>
                <a:ea typeface="Times New Roman" panose="02020603050405020304" pitchFamily="18" charset="0"/>
              </a:rPr>
              <a:t>10</a:t>
            </a:r>
            <a:r>
              <a:rPr lang="de-DE" sz="1800" dirty="0">
                <a:solidFill>
                  <a:srgbClr val="000000"/>
                </a:solidFill>
                <a:effectLst/>
                <a:latin typeface="Calibri" panose="020F0502020204030204" pitchFamily="34" charset="0"/>
                <a:ea typeface="Times New Roman" panose="02020603050405020304" pitchFamily="18" charset="0"/>
              </a:rPr>
              <a:t> Während der ersten fünfzehn Jahre des 21. Jahrhunderts sind etwa 6 Millionen Menschen weltweit allein an den Folgen von zwischenmenschlicher Gewalt gestorben.</a:t>
            </a:r>
            <a:endParaRPr lang="de-AT" sz="1800" dirty="0">
              <a:effectLst/>
              <a:latin typeface="Times New Roman" panose="02020603050405020304" pitchFamily="18" charset="0"/>
              <a:ea typeface="Times New Roman" panose="02020603050405020304" pitchFamily="18" charset="0"/>
            </a:endParaRPr>
          </a:p>
          <a:p>
            <a:pPr algn="just">
              <a:spcAft>
                <a:spcPts val="1200"/>
              </a:spcAft>
            </a:pPr>
            <a:endParaRPr lang="de-DE" sz="1800" dirty="0">
              <a:solidFill>
                <a:srgbClr val="000000"/>
              </a:solidFill>
              <a:effectLst/>
              <a:latin typeface="Calibri" panose="020F0502020204030204" pitchFamily="34" charset="0"/>
              <a:ea typeface="Times New Roman" panose="02020603050405020304" pitchFamily="18" charset="0"/>
            </a:endParaRPr>
          </a:p>
          <a:p>
            <a:pPr algn="just">
              <a:spcAft>
                <a:spcPts val="1200"/>
              </a:spcAft>
            </a:pPr>
            <a:r>
              <a:rPr lang="de-DE" sz="1800" dirty="0">
                <a:solidFill>
                  <a:srgbClr val="000000"/>
                </a:solidFill>
                <a:effectLst/>
                <a:latin typeface="Calibri" panose="020F0502020204030204" pitchFamily="34" charset="0"/>
                <a:ea typeface="Times New Roman" panose="02020603050405020304" pitchFamily="18" charset="0"/>
              </a:rPr>
              <a:t>Doch zusätzlich zu den Getöteten werden viele Menschen täglich Opfer von nichttödlicher Gewalt. Sie überleben zwischenmenschlichen Missbrauch (sexuell, körperlich und seelisch) sowie Vernachlässigung. Diese nicht unmittelbar zum Tod führende zwischenmenschliche Gewalt tritt viel häufiger auf als Mord und zieht schwere, lebenslange Folgen für Gesundheit und Gesellschaft nach sich. </a:t>
            </a:r>
            <a:endParaRPr lang="de-AT" sz="1800" dirty="0">
              <a:effectLst/>
              <a:latin typeface="Times New Roman" panose="02020603050405020304" pitchFamily="18" charset="0"/>
              <a:ea typeface="Times New Roman" panose="02020603050405020304" pitchFamily="18" charset="0"/>
            </a:endParaRPr>
          </a:p>
          <a:p>
            <a:r>
              <a:rPr lang="en-US" sz="120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20</a:t>
            </a:fld>
            <a:endParaRPr lang="en-US"/>
          </a:p>
        </p:txBody>
      </p:sp>
    </p:spTree>
    <p:extLst>
      <p:ext uri="{BB962C8B-B14F-4D97-AF65-F5344CB8AC3E}">
        <p14:creationId xmlns:p14="http://schemas.microsoft.com/office/powerpoint/2010/main" val="27585176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1200"/>
              </a:spcAft>
            </a:pPr>
            <a:r>
              <a:rPr lang="de-DE" sz="1800" dirty="0">
                <a:solidFill>
                  <a:srgbClr val="000000"/>
                </a:solidFill>
                <a:effectLst/>
                <a:latin typeface="Calibri" panose="020F0502020204030204" pitchFamily="34" charset="0"/>
                <a:ea typeface="Times New Roman" panose="02020603050405020304" pitchFamily="18" charset="0"/>
              </a:rPr>
              <a:t>Die Wunden ihrer Opfer sind vielleicht nicht sichtbar, werden aber tief empfunden und können sich daher langanhaltend und lähmend auswirken.</a:t>
            </a:r>
            <a:r>
              <a:rPr lang="de-DE" sz="1800" baseline="30000" dirty="0">
                <a:effectLst/>
                <a:latin typeface="Calibri" panose="020F0502020204030204" pitchFamily="34" charset="0"/>
                <a:ea typeface="Times New Roman" panose="02020603050405020304" pitchFamily="18" charset="0"/>
              </a:rPr>
              <a:t>11</a:t>
            </a:r>
            <a:endParaRPr lang="de-AT"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21</a:t>
            </a:fld>
            <a:endParaRPr lang="en-US"/>
          </a:p>
        </p:txBody>
      </p:sp>
    </p:spTree>
    <p:extLst>
      <p:ext uri="{BB962C8B-B14F-4D97-AF65-F5344CB8AC3E}">
        <p14:creationId xmlns:p14="http://schemas.microsoft.com/office/powerpoint/2010/main" val="40515351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3997"/>
            <a:ext cx="5486400" cy="3600450"/>
          </a:xfrm>
        </p:spPr>
        <p:txBody>
          <a:bodyPr/>
          <a:lstStyle/>
          <a:p>
            <a:pPr algn="just">
              <a:spcBef>
                <a:spcPts val="1200"/>
              </a:spcBef>
              <a:spcAft>
                <a:spcPts val="1200"/>
              </a:spcAft>
              <a:tabLst>
                <a:tab pos="228600" algn="l"/>
                <a:tab pos="449580" algn="l"/>
              </a:tabLst>
            </a:pPr>
            <a:r>
              <a:rPr lang="de-DE" sz="1800" b="1" cap="small" spc="25"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ES GEHT DARUM, JESUS IN UNSEREM LEBEN SICHTBAR WERDEN ZU LASSEN</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algn="just">
              <a:spcAft>
                <a:spcPts val="1200"/>
              </a:spcAft>
            </a:pPr>
            <a:endParaRPr lang="de-DE" sz="1800" dirty="0">
              <a:effectLst/>
              <a:latin typeface="Calibri" panose="020F0502020204030204" pitchFamily="34" charset="0"/>
              <a:ea typeface="Times New Roman" panose="02020603050405020304" pitchFamily="18" charset="0"/>
            </a:endParaRPr>
          </a:p>
          <a:p>
            <a:pPr algn="just">
              <a:spcAft>
                <a:spcPts val="1200"/>
              </a:spcAft>
            </a:pPr>
            <a:r>
              <a:rPr lang="de-DE" sz="1800" dirty="0">
                <a:effectLst/>
                <a:latin typeface="Calibri" panose="020F0502020204030204" pitchFamily="34" charset="0"/>
                <a:ea typeface="Times New Roman" panose="02020603050405020304" pitchFamily="18" charset="0"/>
              </a:rPr>
              <a:t>Der vielleicht wichtigste Grund für verstärkten Einsatz ist, dass wir Gottes Hände und Füße in dieser Welt sind, dazu berufen, seine Liebe und Heilkraft sichtbar werden zu lassen und anderen zu dienen, wie er es getan hat</a:t>
            </a:r>
            <a:r>
              <a:rPr lang="de-DE" sz="1800" dirty="0">
                <a:solidFill>
                  <a:srgbClr val="000000"/>
                </a:solidFill>
                <a:effectLst/>
                <a:latin typeface="Calibri" panose="020F0502020204030204" pitchFamily="34" charset="0"/>
                <a:ea typeface="Times New Roman" panose="02020603050405020304" pitchFamily="18" charset="0"/>
              </a:rPr>
              <a:t>. Jesus trägt uns auf, uns gegenseitig Liebe und Respekt zu erweisen, wenn er sagt: </a:t>
            </a:r>
            <a:r>
              <a:rPr lang="de-DE" sz="1800" i="1" dirty="0">
                <a:solidFill>
                  <a:srgbClr val="000000"/>
                </a:solidFill>
                <a:effectLst/>
                <a:latin typeface="Calibri" panose="020F0502020204030204" pitchFamily="34" charset="0"/>
                <a:ea typeface="Times New Roman" panose="02020603050405020304" pitchFamily="18" charset="0"/>
              </a:rPr>
              <a:t>„So gebe ich euch nun ein neues Gebot: Liebt einander. So wie ich euch geliebt habe, sollt auch ihr einander lieben. Eure Liebe zueinander wird der Welt zeigen, dass ihr meine Jünger seid.“ (Johannes 13,34-35 NLB)</a:t>
            </a:r>
            <a:r>
              <a:rPr lang="de-DE" sz="1800" dirty="0">
                <a:solidFill>
                  <a:srgbClr val="000000"/>
                </a:solidFill>
                <a:effectLst/>
                <a:latin typeface="Calibri" panose="020F0502020204030204" pitchFamily="34" charset="0"/>
                <a:ea typeface="Times New Roman" panose="02020603050405020304" pitchFamily="18" charset="0"/>
              </a:rPr>
              <a:t> In einer Gemeinschaft von Gläubigen, die Christi frohe Botschaft verkündigen, drängt uns das Evangelium dazu, heilend und stärkend zu wirken: </a:t>
            </a:r>
            <a:r>
              <a:rPr lang="de-DE" sz="1800" i="1" dirty="0">
                <a:solidFill>
                  <a:srgbClr val="000000"/>
                </a:solidFill>
                <a:effectLst/>
                <a:latin typeface="Calibri" panose="020F0502020204030204" pitchFamily="34" charset="0"/>
                <a:ea typeface="Times New Roman" panose="02020603050405020304" pitchFamily="18" charset="0"/>
              </a:rPr>
              <a:t>„Schließlich sollt ihr alle einig sein, voller Mitgefühl und gegenseitiger Liebe. Seid barmherzig zueinander und demütig.“ (1.Petrus 3,8 NLB)</a:t>
            </a:r>
            <a:endParaRPr lang="de-AT"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22</a:t>
            </a:fld>
            <a:endParaRPr lang="en-US"/>
          </a:p>
        </p:txBody>
      </p:sp>
    </p:spTree>
    <p:extLst>
      <p:ext uri="{BB962C8B-B14F-4D97-AF65-F5344CB8AC3E}">
        <p14:creationId xmlns:p14="http://schemas.microsoft.com/office/powerpoint/2010/main" val="40643641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1200"/>
              </a:spcAft>
            </a:pPr>
            <a:r>
              <a:rPr lang="de-DE" sz="1800" dirty="0">
                <a:solidFill>
                  <a:srgbClr val="000000"/>
                </a:solidFill>
                <a:effectLst/>
                <a:latin typeface="Calibri" panose="020F0502020204030204" pitchFamily="34" charset="0"/>
                <a:ea typeface="Times New Roman" panose="02020603050405020304" pitchFamily="18" charset="0"/>
              </a:rPr>
              <a:t>Aus diesem Grund ist es unsere Pflicht als Prediger und Gemeindeleiter, weiterhin mit Mitgefühl auf Missbrauchsopfer zuzugehen – wie Jesus es tat – und alles zu tun, was in unserer Macht steht, um Gewalt zu verhindern oder auf angemessene Weise mit Missbrauch aller Art umzugehen. Jesus sagt: </a:t>
            </a:r>
            <a:r>
              <a:rPr lang="de-DE" sz="1800" i="1" dirty="0">
                <a:solidFill>
                  <a:srgbClr val="000000"/>
                </a:solidFill>
                <a:effectLst/>
                <a:latin typeface="Calibri" panose="020F0502020204030204" pitchFamily="34" charset="0"/>
                <a:ea typeface="Times New Roman" panose="02020603050405020304" pitchFamily="18" charset="0"/>
              </a:rPr>
              <a:t>„Ein Dieb will rauben, morden und zerstören. Ich aber bin gekommen, um ihnen das Leben in ganzer Fülle zu schenken.“ (Johannes 10,10 NLB) </a:t>
            </a:r>
            <a:endParaRPr lang="de-AT" sz="1800" dirty="0">
              <a:effectLst/>
              <a:latin typeface="Times New Roman" panose="02020603050405020304" pitchFamily="18" charset="0"/>
              <a:ea typeface="Times New Roman" panose="02020603050405020304" pitchFamily="18" charset="0"/>
            </a:endParaRPr>
          </a:p>
          <a:p>
            <a:pPr algn="just">
              <a:spcAft>
                <a:spcPts val="1200"/>
              </a:spcAft>
            </a:pPr>
            <a:endParaRPr lang="de-DE" sz="1800" b="1" dirty="0">
              <a:solidFill>
                <a:srgbClr val="000000"/>
              </a:solidFill>
              <a:effectLst/>
              <a:latin typeface="Calibri" panose="020F0502020204030204" pitchFamily="34" charset="0"/>
              <a:ea typeface="Times New Roman" panose="02020603050405020304" pitchFamily="18" charset="0"/>
            </a:endParaRPr>
          </a:p>
          <a:p>
            <a:pPr algn="just">
              <a:spcAft>
                <a:spcPts val="1200"/>
              </a:spcAft>
            </a:pPr>
            <a:r>
              <a:rPr lang="de-DE" sz="1800" b="1" dirty="0">
                <a:solidFill>
                  <a:srgbClr val="000000"/>
                </a:solidFill>
                <a:effectLst/>
                <a:latin typeface="Calibri" panose="020F0502020204030204" pitchFamily="34" charset="0"/>
                <a:ea typeface="Times New Roman" panose="02020603050405020304" pitchFamily="18" charset="0"/>
              </a:rPr>
              <a:t>Kannst DU mehr tun?</a:t>
            </a:r>
            <a:endParaRPr lang="de-AT" sz="1800" dirty="0">
              <a:effectLst/>
              <a:latin typeface="Times New Roman" panose="02020603050405020304" pitchFamily="18" charset="0"/>
              <a:ea typeface="Times New Roman" panose="02020603050405020304" pitchFamily="18" charset="0"/>
            </a:endParaRPr>
          </a:p>
          <a:p>
            <a:endParaRPr lang="en-US" dirty="0"/>
          </a:p>
          <a:p>
            <a:r>
              <a:rPr lang="en-US" dirty="0"/>
              <a:t>-------------------------------------------</a:t>
            </a:r>
          </a:p>
          <a:p>
            <a:pPr>
              <a:spcAft>
                <a:spcPts val="0"/>
              </a:spcAft>
            </a:pPr>
            <a:endParaRPr lang="de-DE" sz="1800" b="1" cap="small" dirty="0">
              <a:solidFill>
                <a:srgbClr val="2F5496"/>
              </a:solidFill>
              <a:effectLst/>
              <a:latin typeface="Calibri" panose="020F0502020204030204" pitchFamily="34" charset="0"/>
              <a:ea typeface="Times New Roman" panose="02020603050405020304" pitchFamily="18" charset="0"/>
              <a:cs typeface="Calibri" panose="020F0502020204030204" pitchFamily="34" charset="0"/>
            </a:endParaRPr>
          </a:p>
          <a:p>
            <a:pPr>
              <a:spcAft>
                <a:spcPts val="0"/>
              </a:spcAft>
            </a:pPr>
            <a:r>
              <a:rPr lang="de-DE" sz="1800" b="1" cap="small" dirty="0">
                <a:solidFill>
                  <a:srgbClr val="2F5496"/>
                </a:solidFill>
                <a:effectLst/>
                <a:latin typeface="Calibri" panose="020F0502020204030204" pitchFamily="34" charset="0"/>
                <a:ea typeface="Times New Roman" panose="02020603050405020304" pitchFamily="18" charset="0"/>
                <a:cs typeface="Calibri" panose="020F0502020204030204" pitchFamily="34" charset="0"/>
              </a:rPr>
              <a:t>FUSSNOTEN:</a:t>
            </a:r>
            <a:endParaRPr lang="de-AT" sz="1800" dirty="0">
              <a:effectLst/>
              <a:latin typeface="Avenir Book"/>
              <a:ea typeface="Times New Roman" panose="02020603050405020304" pitchFamily="18" charset="0"/>
              <a:cs typeface="Calibri" panose="020F0502020204030204" pitchFamily="34" charset="0"/>
            </a:endParaRPr>
          </a:p>
          <a:p>
            <a:pPr>
              <a:spcAft>
                <a:spcPts val="0"/>
              </a:spcAft>
            </a:pP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a:t>
            </a:r>
            <a:endParaRPr lang="de-AT" sz="1800" dirty="0">
              <a:effectLst/>
              <a:latin typeface="Avenir Book"/>
              <a:ea typeface="Times New Roman" panose="02020603050405020304" pitchFamily="18" charset="0"/>
              <a:cs typeface="Calibri" panose="020F0502020204030204" pitchFamily="34" charset="0"/>
            </a:endParaRPr>
          </a:p>
          <a:p>
            <a:pPr marL="107950" indent="-107950" algn="just">
              <a:spcAft>
                <a:spcPts val="1200"/>
              </a:spcAft>
            </a:pPr>
            <a:r>
              <a:rPr lang="de-DE" sz="1800" baseline="300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1</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Rachel Marie Stone, </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“The </a:t>
            </a:r>
            <a:r>
              <a:rPr lang="de-DE" sz="1800" i="1"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Bible’s</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a:t>
            </a:r>
            <a:r>
              <a:rPr lang="de-DE" sz="1800" i="1"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Unequivocal</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‘No’ to Domestic Violence”,</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a:t>
            </a:r>
            <a:r>
              <a:rPr lang="de-DE" sz="1800" i="1"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Christianity</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Today</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May 22, 2014, </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3"/>
              </a:rPr>
              <a:t>www.christianitytoday.com/ct/2014/may /bibles-unequivocal-no-to-domestic-violence.html</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a:t>
            </a:r>
            <a:endParaRPr lang="de-AT" sz="1800" dirty="0">
              <a:effectLst/>
              <a:latin typeface="Avenir Book"/>
              <a:ea typeface="Times New Roman" panose="02020603050405020304" pitchFamily="18" charset="0"/>
              <a:cs typeface="Calibri" panose="020F0502020204030204" pitchFamily="34" charset="0"/>
            </a:endParaRPr>
          </a:p>
          <a:p>
            <a:pPr marL="107950" indent="-107950" algn="just">
              <a:spcAft>
                <a:spcPts val="1200"/>
              </a:spcAft>
            </a:pPr>
            <a:r>
              <a:rPr lang="de-DE" sz="1800" baseline="300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2   </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World Health </a:t>
            </a:r>
            <a:r>
              <a:rPr lang="de-DE" sz="1800"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Organization</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United </a:t>
            </a:r>
            <a:r>
              <a:rPr lang="de-DE" sz="1800"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Nations</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Office on Drugs and Crime, and United </a:t>
            </a:r>
            <a:r>
              <a:rPr lang="de-DE" sz="1800"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Nations</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Development </a:t>
            </a:r>
            <a:r>
              <a:rPr lang="de-DE" sz="1800"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Program</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Global Status Report on Violence </a:t>
            </a:r>
            <a:r>
              <a:rPr lang="de-DE" sz="1800" i="1"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Prevention</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2014 </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(Geneva: World Health </a:t>
            </a:r>
            <a:r>
              <a:rPr lang="de-DE" sz="1800"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Organization</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2014) </a:t>
            </a:r>
            <a:r>
              <a:rPr lang="de-DE" sz="1800"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vii,viii</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4"/>
              </a:rPr>
              <a:t>who.int/</a:t>
            </a:r>
            <a:r>
              <a:rPr lang="de-DE" sz="1800" u="sng" dirty="0" err="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4"/>
              </a:rPr>
              <a:t>violence_injury_prevention</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4"/>
              </a:rPr>
              <a:t>/</a:t>
            </a:r>
            <a:r>
              <a:rPr lang="de-DE" sz="1800" u="sng" dirty="0" err="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4"/>
              </a:rPr>
              <a:t>violence</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4"/>
              </a:rPr>
              <a:t> /</a:t>
            </a:r>
            <a:r>
              <a:rPr lang="de-DE" sz="1800" u="sng" dirty="0" err="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4"/>
              </a:rPr>
              <a:t>status_report</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4"/>
              </a:rPr>
              <a:t>/2014/</a:t>
            </a:r>
            <a:r>
              <a:rPr lang="de-DE" sz="1800" u="sng" dirty="0" err="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4"/>
              </a:rPr>
              <a:t>report</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4"/>
              </a:rPr>
              <a:t>/</a:t>
            </a:r>
            <a:r>
              <a:rPr lang="de-DE" sz="1800" u="sng" dirty="0" err="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4"/>
              </a:rPr>
              <a:t>report</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4"/>
              </a:rPr>
              <a:t>/en/</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a:t>
            </a:r>
            <a:endParaRPr lang="de-AT" sz="1800" dirty="0">
              <a:effectLst/>
              <a:latin typeface="Avenir Book"/>
              <a:ea typeface="Times New Roman" panose="02020603050405020304" pitchFamily="18" charset="0"/>
              <a:cs typeface="Calibri" panose="020F0502020204030204" pitchFamily="34" charset="0"/>
            </a:endParaRPr>
          </a:p>
          <a:p>
            <a:pPr marL="107950" indent="-107950" algn="just">
              <a:spcAft>
                <a:spcPts val="1200"/>
              </a:spcAft>
            </a:pPr>
            <a:r>
              <a:rPr lang="de-DE" sz="1800" baseline="300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3</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Siehe </a:t>
            </a:r>
            <a:r>
              <a:rPr lang="de-DE" sz="1800"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Rape</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Abuse and </a:t>
            </a:r>
            <a:r>
              <a:rPr lang="de-DE" sz="1800"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Incest</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National Network, </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a:t>
            </a:r>
            <a:r>
              <a:rPr lang="de-DE" sz="1800" i="1"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Victims</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of Sexual Violence: </a:t>
            </a:r>
            <a:r>
              <a:rPr lang="de-DE" sz="1800" i="1"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Statistics</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abgerufen am 7.Oktober 2018, </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5"/>
              </a:rPr>
              <a:t>www.rainn.org/statistics/victims-sexual-violence</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a:t>
            </a:r>
            <a:endParaRPr lang="de-AT" sz="1800" dirty="0">
              <a:effectLst/>
              <a:latin typeface="Avenir Book"/>
              <a:ea typeface="Times New Roman" panose="02020603050405020304" pitchFamily="18" charset="0"/>
              <a:cs typeface="Calibri" panose="020F0502020204030204" pitchFamily="34" charset="0"/>
            </a:endParaRPr>
          </a:p>
          <a:p>
            <a:pPr marL="107950" indent="-107950" algn="just">
              <a:spcAft>
                <a:spcPts val="1200"/>
              </a:spcAft>
            </a:pPr>
            <a:r>
              <a:rPr lang="de-DE" sz="1800" baseline="300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4</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CDC </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„National Intimate Partner and Sexual Violence Survey 2010 Summary Report“</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abgerufen am 2. März 2018, </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6"/>
              </a:rPr>
              <a:t>www.cdc.gov/violenceprevention/pdf/nisvs _report2010-a.pdf</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a:t>
            </a:r>
            <a:endParaRPr lang="de-AT" sz="1800" dirty="0">
              <a:effectLst/>
              <a:latin typeface="Avenir Book"/>
              <a:ea typeface="Times New Roman" panose="02020603050405020304" pitchFamily="18" charset="0"/>
              <a:cs typeface="Calibri" panose="020F0502020204030204" pitchFamily="34" charset="0"/>
            </a:endParaRPr>
          </a:p>
          <a:p>
            <a:pPr marL="107950" indent="-107950" algn="just">
              <a:spcAft>
                <a:spcPts val="1200"/>
              </a:spcAft>
            </a:pPr>
            <a:r>
              <a:rPr lang="de-DE" sz="1800" baseline="300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5</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Katia G. Reinert et al., </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“Gender and </a:t>
            </a:r>
            <a:r>
              <a:rPr lang="de-DE" sz="1800" i="1"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Race</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a:t>
            </a:r>
            <a:r>
              <a:rPr lang="de-DE" sz="1800" i="1"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Variations</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of the </a:t>
            </a:r>
            <a:r>
              <a:rPr lang="de-DE" sz="1800" i="1"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Intersection</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of </a:t>
            </a:r>
            <a:r>
              <a:rPr lang="de-DE" sz="1800" i="1"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Religious</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Involvement, Early Trauma and Adult Health”,</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Journal of Nursing</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Scholarship </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47, </a:t>
            </a:r>
            <a:r>
              <a:rPr lang="de-DE" sz="1800"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no</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4 (</a:t>
            </a:r>
            <a:r>
              <a:rPr lang="de-DE" sz="1800"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July</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15, 2015): 318–327,</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7"/>
              </a:rPr>
              <a:t>www.ncbi.nlm.nih.gov/</a:t>
            </a:r>
            <a:r>
              <a:rPr lang="de-DE" sz="1800" u="sng" dirty="0" err="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7"/>
              </a:rPr>
              <a:t>pubmed</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7"/>
              </a:rPr>
              <a:t>/26077834</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Die 10 283 Teilnehmer setzten sich aus 6 946 Frauen und 3 333 Männern zusammen.</a:t>
            </a:r>
            <a:endParaRPr lang="de-AT" sz="1800" dirty="0">
              <a:effectLst/>
              <a:latin typeface="Avenir Book"/>
              <a:ea typeface="Times New Roman" panose="02020603050405020304" pitchFamily="18" charset="0"/>
              <a:cs typeface="Calibri" panose="020F0502020204030204" pitchFamily="34" charset="0"/>
            </a:endParaRPr>
          </a:p>
          <a:p>
            <a:pPr marL="107950" indent="-107950" algn="just">
              <a:spcAft>
                <a:spcPts val="1200"/>
              </a:spcAft>
            </a:pPr>
            <a:r>
              <a:rPr lang="de-DE" sz="1800" baseline="300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6</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Andrea Mathews, </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“When Is It Emotional Abuse? </a:t>
            </a:r>
            <a:r>
              <a:rPr lang="de-DE" sz="1800" i="1"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Differentiate</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a:t>
            </a:r>
            <a:r>
              <a:rPr lang="de-DE" sz="1800" i="1"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Between</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a:t>
            </a:r>
            <a:r>
              <a:rPr lang="de-DE" sz="1800" i="1"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What</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Is </a:t>
            </a:r>
            <a:r>
              <a:rPr lang="de-DE" sz="1800" i="1"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Emotionally</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Abusive, and </a:t>
            </a:r>
            <a:r>
              <a:rPr lang="de-DE" sz="1800" i="1"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What</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a:t>
            </a:r>
            <a:r>
              <a:rPr lang="de-DE" sz="1800" i="1"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Isn’t</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Psychology Today</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Sept. 26, 2016, </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8"/>
              </a:rPr>
              <a:t>www.psychologytoday.com/</a:t>
            </a:r>
            <a:b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8"/>
              </a:rPr>
            </a:br>
            <a:r>
              <a:rPr lang="de-DE" sz="1800" u="sng" dirty="0" err="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8"/>
              </a:rPr>
              <a:t>blog</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8"/>
              </a:rPr>
              <a:t>/</a:t>
            </a:r>
            <a:r>
              <a:rPr lang="de-DE" sz="1800" u="sng" dirty="0" err="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8"/>
              </a:rPr>
              <a:t>traversing</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8"/>
              </a:rPr>
              <a:t>-the -inner-terrain/201609/</a:t>
            </a:r>
            <a:r>
              <a:rPr lang="de-DE" sz="1800" u="sng" dirty="0" err="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8"/>
              </a:rPr>
              <a:t>when</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8"/>
              </a:rPr>
              <a:t>-is-it-emotional-abuse</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a:t>
            </a:r>
            <a:endParaRPr lang="de-AT" sz="1800" dirty="0">
              <a:effectLst/>
              <a:latin typeface="Avenir Book"/>
              <a:ea typeface="Times New Roman" panose="02020603050405020304" pitchFamily="18" charset="0"/>
              <a:cs typeface="Calibri" panose="020F0502020204030204" pitchFamily="34" charset="0"/>
            </a:endParaRPr>
          </a:p>
          <a:p>
            <a:pPr marL="107950" indent="-107950" algn="just">
              <a:spcAft>
                <a:spcPts val="1200"/>
              </a:spcAft>
            </a:pPr>
            <a:r>
              <a:rPr lang="de-DE" sz="1800" baseline="300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7</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Siehe Darlene Lancer, </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“Forms of Emotional and Verbal Abuse You May Be </a:t>
            </a:r>
            <a:r>
              <a:rPr lang="de-DE" sz="1800" i="1"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Overlooking</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Psychology Today</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Apr. 3, 2017, </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9"/>
              </a:rPr>
              <a:t>https://www.psychologytoday.com/us/blog/</a:t>
            </a:r>
            <a:b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9"/>
              </a:rPr>
            </a:br>
            <a:r>
              <a:rPr lang="de-DE" sz="1800" u="sng" dirty="0" err="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9"/>
              </a:rPr>
              <a:t>toxic-relationships</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9"/>
              </a:rPr>
              <a:t>/201704/</a:t>
            </a:r>
            <a:r>
              <a:rPr lang="de-DE" sz="1800" u="sng" dirty="0" err="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9"/>
              </a:rPr>
              <a:t>forms</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9"/>
              </a:rPr>
              <a:t>-emo­tional -and-verbal-abuse-</a:t>
            </a:r>
            <a:r>
              <a:rPr lang="de-DE" sz="1800" u="sng" dirty="0" err="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9"/>
              </a:rPr>
              <a:t>you</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9"/>
              </a:rPr>
              <a:t>-</a:t>
            </a:r>
            <a:r>
              <a:rPr lang="de-DE" sz="1800" u="sng" dirty="0" err="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9"/>
              </a:rPr>
              <a:t>may-be-overlooking</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a:t>
            </a:r>
            <a:endParaRPr lang="de-AT" sz="1800" dirty="0">
              <a:effectLst/>
              <a:latin typeface="Avenir Book"/>
              <a:ea typeface="Times New Roman" panose="02020603050405020304" pitchFamily="18" charset="0"/>
              <a:cs typeface="Calibri" panose="020F0502020204030204" pitchFamily="34" charset="0"/>
            </a:endParaRPr>
          </a:p>
          <a:p>
            <a:pPr marL="107950" indent="-107950" algn="just">
              <a:spcAft>
                <a:spcPts val="1200"/>
              </a:spcAft>
            </a:pPr>
            <a:r>
              <a:rPr lang="de-DE" sz="1800" baseline="300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8</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Ibid.</a:t>
            </a:r>
            <a:endParaRPr lang="de-AT" sz="1800" dirty="0">
              <a:effectLst/>
              <a:latin typeface="Avenir Book"/>
              <a:ea typeface="Times New Roman" panose="02020603050405020304" pitchFamily="18" charset="0"/>
              <a:cs typeface="Calibri" panose="020F0502020204030204" pitchFamily="34" charset="0"/>
            </a:endParaRPr>
          </a:p>
          <a:p>
            <a:pPr marL="107950" indent="-107950" algn="just">
              <a:spcAft>
                <a:spcPts val="1200"/>
              </a:spcAft>
            </a:pPr>
            <a:r>
              <a:rPr lang="de-DE" sz="1800" baseline="300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9</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Ellen G. White, </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Das Leben Jesu</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S. 478.</a:t>
            </a:r>
            <a:endParaRPr lang="de-AT" sz="1800" dirty="0">
              <a:effectLst/>
              <a:latin typeface="Avenir Book"/>
              <a:ea typeface="Times New Roman" panose="02020603050405020304" pitchFamily="18" charset="0"/>
              <a:cs typeface="Calibri" panose="020F0502020204030204" pitchFamily="34" charset="0"/>
            </a:endParaRPr>
          </a:p>
          <a:p>
            <a:pPr marL="107950" indent="-107950" algn="just">
              <a:spcAft>
                <a:spcPts val="1200"/>
              </a:spcAft>
            </a:pPr>
            <a:r>
              <a:rPr lang="de-DE" sz="1800" baseline="300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10</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World Health </a:t>
            </a:r>
            <a:r>
              <a:rPr lang="de-DE" sz="1800"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Organization</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United </a:t>
            </a:r>
            <a:r>
              <a:rPr lang="de-DE" sz="1800"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Nations</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Office on Drugs and Crime, and United </a:t>
            </a:r>
            <a:r>
              <a:rPr lang="de-DE" sz="1800"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Nations</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Development </a:t>
            </a:r>
            <a:r>
              <a:rPr lang="de-DE" sz="1800"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Program</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Global Status Report</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2.</a:t>
            </a:r>
            <a:endParaRPr lang="de-AT" sz="1800" dirty="0">
              <a:effectLst/>
              <a:latin typeface="Avenir Book"/>
              <a:ea typeface="Times New Roman" panose="02020603050405020304" pitchFamily="18" charset="0"/>
              <a:cs typeface="Calibri" panose="020F0502020204030204" pitchFamily="34" charset="0"/>
            </a:endParaRPr>
          </a:p>
          <a:p>
            <a:pPr marL="107950" indent="-107950" algn="just">
              <a:spcAft>
                <a:spcPts val="1200"/>
              </a:spcAft>
            </a:pPr>
            <a:r>
              <a:rPr lang="de-DE" sz="1800" baseline="300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11</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See </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Global Status Report on Violence </a:t>
            </a:r>
            <a:r>
              <a:rPr lang="de-DE" sz="1800" i="1"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Prevention</a:t>
            </a:r>
            <a:r>
              <a:rPr lang="de-DE" sz="1800" i="1"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2014</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World Health </a:t>
            </a:r>
            <a:r>
              <a:rPr lang="de-DE" sz="1800" dirty="0" err="1">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Organization</a:t>
            </a:r>
            <a:r>
              <a:rPr lang="de-DE" sz="1800" dirty="0">
                <a:solidFill>
                  <a:srgbClr val="4A4A4A"/>
                </a:solidFill>
                <a:effectLst/>
                <a:latin typeface="Calibri" panose="020F0502020204030204" pitchFamily="34" charset="0"/>
                <a:ea typeface="Times New Roman" panose="02020603050405020304" pitchFamily="18" charset="0"/>
                <a:cs typeface="Calibri" panose="020F0502020204030204" pitchFamily="34" charset="0"/>
              </a:rPr>
              <a:t>, 2, </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10"/>
              </a:rPr>
              <a:t>who.int/</a:t>
            </a:r>
            <a:r>
              <a:rPr lang="de-DE" sz="1800" u="sng" dirty="0" err="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10"/>
              </a:rPr>
              <a:t>violence</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10"/>
              </a:rPr>
              <a:t> </a:t>
            </a:r>
            <a:r>
              <a:rPr lang="de-DE" sz="1800" u="sng" dirty="0" err="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10"/>
              </a:rPr>
              <a:t>injury_prevention</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10"/>
              </a:rPr>
              <a:t>/</a:t>
            </a:r>
            <a:r>
              <a:rPr lang="de-DE" sz="1800" u="sng" dirty="0" err="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10"/>
              </a:rPr>
              <a:t>violence</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10"/>
              </a:rPr>
              <a:t>/</a:t>
            </a:r>
            <a:r>
              <a:rPr lang="de-DE" sz="1800" u="sng" dirty="0" err="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10"/>
              </a:rPr>
              <a:t>status_report</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10"/>
              </a:rPr>
              <a:t>/2014 /</a:t>
            </a:r>
            <a:r>
              <a:rPr lang="de-DE" sz="1800" u="sng" dirty="0" err="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10"/>
              </a:rPr>
              <a:t>report</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10"/>
              </a:rPr>
              <a:t>/</a:t>
            </a:r>
            <a:r>
              <a:rPr lang="de-DE" sz="1800" u="sng" dirty="0" err="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10"/>
              </a:rPr>
              <a:t>report</a:t>
            </a:r>
            <a:r>
              <a:rPr lang="de-DE" sz="1800" u="sng"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hlinkClick r:id="rId10"/>
              </a:rPr>
              <a:t>/en/</a:t>
            </a:r>
            <a:endParaRPr lang="de-AT" sz="1800" dirty="0">
              <a:effectLst/>
              <a:latin typeface="Avenir Book"/>
              <a:ea typeface="Times New Roman" panose="02020603050405020304" pitchFamily="18" charset="0"/>
              <a:cs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23</a:t>
            </a:fld>
            <a:endParaRPr lang="en-US"/>
          </a:p>
        </p:txBody>
      </p:sp>
    </p:spTree>
    <p:extLst>
      <p:ext uri="{BB962C8B-B14F-4D97-AF65-F5344CB8AC3E}">
        <p14:creationId xmlns:p14="http://schemas.microsoft.com/office/powerpoint/2010/main" val="2753546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1200"/>
              </a:spcAft>
            </a:pPr>
            <a:r>
              <a:rPr lang="de-DE" sz="1800" dirty="0">
                <a:effectLst/>
                <a:latin typeface="Calibri" panose="020F0502020204030204" pitchFamily="34" charset="0"/>
                <a:ea typeface="Times New Roman" panose="02020603050405020304" pitchFamily="18" charset="0"/>
              </a:rPr>
              <a:t>Prediger sind die geistlichen Leiter ihrer Gemeinden und tragen die Verantwortung, das Vorbild Jesu, des guten Hirten, nachzuahmen und an seiner Statt voller Mitgefühl die Opfer innerhalb und außerhalb der Gemeinde zu betreuen. Es ist wissenschaftlich nachgewiesen, dass Opfer sich als erstes an ihren Seelsorger wenden, bevor sie mit irgendjemandem sonst über ihre Not sprechen. Ich habe es selbst erlebt: Mein Bruder und mein Vater dienen als Prediger, und mein Großvater war ebenfalls Pastor. Dennoch müssen Justin und Lindsey Holcomb betonen: „Während viele Opfer glauben, dass Geistliche ihnen am ehesten helfen können, ist es in Wirklichkeit so, dass sie oft am wenigsten hilfreich wirken, und manchmal sogar schädlich für sie sind.“ </a:t>
            </a:r>
            <a:r>
              <a:rPr lang="de-DE" sz="1800" baseline="30000" dirty="0">
                <a:effectLst/>
                <a:latin typeface="Calibri Light" panose="020F0302020204030204" pitchFamily="34" charset="0"/>
                <a:ea typeface="Times New Roman" panose="02020603050405020304" pitchFamily="18" charset="0"/>
              </a:rPr>
              <a:t>1</a:t>
            </a:r>
          </a:p>
          <a:p>
            <a:pPr algn="just">
              <a:spcAft>
                <a:spcPts val="1200"/>
              </a:spcAft>
            </a:pPr>
            <a:endParaRPr lang="de-AT" sz="1800" dirty="0">
              <a:effectLst/>
              <a:latin typeface="Times New Roman" panose="02020603050405020304" pitchFamily="18" charset="0"/>
              <a:ea typeface="Times New Roman" panose="02020603050405020304" pitchFamily="18" charset="0"/>
            </a:endParaRPr>
          </a:p>
          <a:p>
            <a:pPr algn="just">
              <a:spcAft>
                <a:spcPts val="1200"/>
              </a:spcAft>
            </a:pPr>
            <a:r>
              <a:rPr lang="de-DE" sz="1800" dirty="0">
                <a:effectLst/>
                <a:latin typeface="Calibri" panose="020F0502020204030204" pitchFamily="34" charset="0"/>
                <a:ea typeface="Times New Roman" panose="02020603050405020304" pitchFamily="18" charset="0"/>
              </a:rPr>
              <a:t>Durch ihr Verhalten können Prediger entweder die Heilung fördern oder unabsichtlich dazu beitragen, dass der Missbrauch weitergeht; abhängig davon, wie sie reagieren. Wenn sie sich für das Thema einsetzen, werden sie …</a:t>
            </a:r>
            <a:endParaRPr lang="de-AT"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Wingdings" panose="05000000000000000000" pitchFamily="2" charset="2"/>
              <a:buChar char=""/>
              <a:tabLst>
                <a:tab pos="228600" algn="l"/>
                <a:tab pos="449580" algn="l"/>
              </a:tabLst>
            </a:pPr>
            <a:r>
              <a:rPr lang="de-DE" sz="1800" dirty="0">
                <a:effectLst/>
                <a:latin typeface="Calibri" panose="020F0502020204030204" pitchFamily="34" charset="0"/>
                <a:ea typeface="Times New Roman" panose="02020603050405020304" pitchFamily="18" charset="0"/>
                <a:cs typeface="Calibri" panose="020F0502020204030204" pitchFamily="34" charset="0"/>
              </a:rPr>
              <a:t>… den Opfern dabei helfen, ihre Widerstandskraft zu aktivieren und in ihrer Not zu stärken</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spcAft>
                <a:spcPts val="0"/>
              </a:spcAft>
              <a:buFont typeface="Wingdings" panose="05000000000000000000" pitchFamily="2" charset="2"/>
              <a:buChar char=""/>
              <a:tabLst>
                <a:tab pos="228600" algn="l"/>
                <a:tab pos="449580" algn="l"/>
              </a:tabLst>
            </a:pPr>
            <a:r>
              <a:rPr lang="de-DE" sz="1800" dirty="0">
                <a:effectLst/>
                <a:latin typeface="Calibri" panose="020F0502020204030204" pitchFamily="34" charset="0"/>
                <a:ea typeface="Times New Roman" panose="02020603050405020304" pitchFamily="18" charset="0"/>
                <a:cs typeface="Calibri" panose="020F0502020204030204" pitchFamily="34" charset="0"/>
              </a:rPr>
              <a:t>… dabei helfen, Gewalt in den Familien vorzubeugen, indem sie sich die Zeit dafür nehmen, sich bezüglich dieses Themas gründlich zu informieren.</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3</a:t>
            </a:fld>
            <a:endParaRPr lang="en-US"/>
          </a:p>
        </p:txBody>
      </p:sp>
    </p:spTree>
    <p:extLst>
      <p:ext uri="{BB962C8B-B14F-4D97-AF65-F5344CB8AC3E}">
        <p14:creationId xmlns:p14="http://schemas.microsoft.com/office/powerpoint/2010/main" val="1931310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cap="small" spc="25" dirty="0">
                <a:solidFill>
                  <a:srgbClr val="4472C4"/>
                </a:solidFill>
                <a:effectLst/>
                <a:latin typeface="Times New Roman" panose="02020603050405020304" pitchFamily="18" charset="0"/>
                <a:ea typeface="Times New Roman" panose="02020603050405020304" pitchFamily="18" charset="0"/>
              </a:rPr>
              <a:t>ARTEN VON MISSBRAUCH</a:t>
            </a:r>
          </a:p>
          <a:p>
            <a:endParaRPr lang="en-US" sz="1200" b="1" kern="1200" dirty="0">
              <a:solidFill>
                <a:schemeClr val="tx1"/>
              </a:solidFill>
              <a:effectLst/>
              <a:latin typeface="+mn-lt"/>
              <a:ea typeface="+mn-ea"/>
              <a:cs typeface="+mn-cs"/>
            </a:endParaRPr>
          </a:p>
          <a:p>
            <a:pPr algn="just">
              <a:spcAft>
                <a:spcPts val="1200"/>
              </a:spcAft>
            </a:pPr>
            <a:r>
              <a:rPr lang="de-DE" sz="1800" dirty="0">
                <a:effectLst/>
                <a:latin typeface="Calibri" panose="020F0502020204030204" pitchFamily="34" charset="0"/>
                <a:ea typeface="Times New Roman" panose="02020603050405020304" pitchFamily="18" charset="0"/>
              </a:rPr>
              <a:t>Obwohl jeder von Missbrauch betroffen sein kann, zeigt sich doch, dass vor allem Frauen, Kinder und alte Menschen am meisten unter nicht unmittelbar tödlicher körperlicher, sexueller und psychologischer Gewalt leiden müssen. Betrachten wir die Verteilung der unterschiedlichen Missbrauchsarten:</a:t>
            </a:r>
            <a:endParaRPr lang="de-AT"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4</a:t>
            </a:fld>
            <a:endParaRPr lang="en-US"/>
          </a:p>
        </p:txBody>
      </p:sp>
    </p:spTree>
    <p:extLst>
      <p:ext uri="{BB962C8B-B14F-4D97-AF65-F5344CB8AC3E}">
        <p14:creationId xmlns:p14="http://schemas.microsoft.com/office/powerpoint/2010/main" val="3488994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spcAft>
                <a:spcPts val="0"/>
              </a:spcAft>
              <a:buFont typeface="Wingdings" panose="05000000000000000000" pitchFamily="2" charset="2"/>
              <a:buChar char=""/>
              <a:tabLst>
                <a:tab pos="228600" algn="l"/>
                <a:tab pos="449580" algn="l"/>
              </a:tabLst>
            </a:pPr>
            <a:r>
              <a:rPr lang="de-DE" sz="1800" dirty="0">
                <a:effectLst/>
                <a:latin typeface="Calibri" panose="020F0502020204030204" pitchFamily="34" charset="0"/>
                <a:ea typeface="Times New Roman" panose="02020603050405020304" pitchFamily="18" charset="0"/>
                <a:cs typeface="Calibri" panose="020F0502020204030204" pitchFamily="34" charset="0"/>
              </a:rPr>
              <a:t>Eine(r) von vier Erwachsenen berichtete, dass er oder sie als Kind </a:t>
            </a:r>
            <a:r>
              <a:rPr lang="de-DE" sz="1800" b="1" dirty="0">
                <a:effectLst/>
                <a:latin typeface="Calibri" panose="020F0502020204030204" pitchFamily="34" charset="0"/>
                <a:ea typeface="Times New Roman" panose="02020603050405020304" pitchFamily="18" charset="0"/>
                <a:cs typeface="Calibri" panose="020F0502020204030204" pitchFamily="34" charset="0"/>
              </a:rPr>
              <a:t>körperlich</a:t>
            </a:r>
            <a:r>
              <a:rPr lang="de-DE" sz="1800" dirty="0">
                <a:effectLst/>
                <a:latin typeface="Calibri" panose="020F0502020204030204" pitchFamily="34" charset="0"/>
                <a:ea typeface="Times New Roman" panose="02020603050405020304" pitchFamily="18" charset="0"/>
                <a:cs typeface="Calibri" panose="020F0502020204030204" pitchFamily="34" charset="0"/>
              </a:rPr>
              <a:t> missbraucht worden ist.</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spcAft>
                <a:spcPts val="0"/>
              </a:spcAft>
              <a:buFont typeface="Wingdings" panose="05000000000000000000" pitchFamily="2" charset="2"/>
              <a:buChar char=""/>
              <a:tabLst>
                <a:tab pos="228600" algn="l"/>
                <a:tab pos="449580" algn="l"/>
              </a:tabLst>
            </a:pPr>
            <a:r>
              <a:rPr lang="de-DE" sz="1800" dirty="0">
                <a:effectLst/>
                <a:latin typeface="Calibri" panose="020F0502020204030204" pitchFamily="34" charset="0"/>
                <a:ea typeface="Times New Roman" panose="02020603050405020304" pitchFamily="18" charset="0"/>
                <a:cs typeface="Calibri" panose="020F0502020204030204" pitchFamily="34" charset="0"/>
              </a:rPr>
              <a:t>Eine von fünf Frauen gab an, dass sie als Kind </a:t>
            </a:r>
            <a:r>
              <a:rPr lang="de-DE" sz="1800" b="1" dirty="0">
                <a:effectLst/>
                <a:latin typeface="Calibri" panose="020F0502020204030204" pitchFamily="34" charset="0"/>
                <a:ea typeface="Times New Roman" panose="02020603050405020304" pitchFamily="18" charset="0"/>
                <a:cs typeface="Calibri" panose="020F0502020204030204" pitchFamily="34" charset="0"/>
              </a:rPr>
              <a:t>sexuell</a:t>
            </a:r>
            <a:r>
              <a:rPr lang="de-DE" sz="1800" dirty="0">
                <a:effectLst/>
                <a:latin typeface="Calibri" panose="020F0502020204030204" pitchFamily="34" charset="0"/>
                <a:ea typeface="Times New Roman" panose="02020603050405020304" pitchFamily="18" charset="0"/>
                <a:cs typeface="Calibri" panose="020F0502020204030204" pitchFamily="34" charset="0"/>
              </a:rPr>
              <a:t> missbraucht worden ist.</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spcAft>
                <a:spcPts val="0"/>
              </a:spcAft>
              <a:buFont typeface="Wingdings" panose="05000000000000000000" pitchFamily="2" charset="2"/>
              <a:buChar char=""/>
              <a:tabLst>
                <a:tab pos="228600" algn="l"/>
                <a:tab pos="449580" algn="l"/>
              </a:tabLst>
            </a:pPr>
            <a:r>
              <a:rPr lang="de-DE" sz="1800" dirty="0">
                <a:effectLst/>
                <a:latin typeface="Calibri" panose="020F0502020204030204" pitchFamily="34" charset="0"/>
                <a:ea typeface="Times New Roman" panose="02020603050405020304" pitchFamily="18" charset="0"/>
                <a:cs typeface="Calibri" panose="020F0502020204030204" pitchFamily="34" charset="0"/>
              </a:rPr>
              <a:t>Eine von drei Frauen wurde irgendwann in ihrem Leben Opfer körperlicher oder sexueller Gewalt, die ein ihr </a:t>
            </a:r>
            <a:r>
              <a:rPr lang="de-DE" sz="1800" b="1" dirty="0">
                <a:effectLst/>
                <a:latin typeface="Calibri" panose="020F0502020204030204" pitchFamily="34" charset="0"/>
                <a:ea typeface="Times New Roman" panose="02020603050405020304" pitchFamily="18" charset="0"/>
                <a:cs typeface="Calibri" panose="020F0502020204030204" pitchFamily="34" charset="0"/>
              </a:rPr>
              <a:t>nahestehender Mensch</a:t>
            </a:r>
            <a:r>
              <a:rPr lang="de-DE" sz="1800" dirty="0">
                <a:effectLst/>
                <a:latin typeface="Calibri" panose="020F0502020204030204" pitchFamily="34" charset="0"/>
                <a:ea typeface="Times New Roman" panose="02020603050405020304" pitchFamily="18" charset="0"/>
                <a:cs typeface="Calibri" panose="020F0502020204030204" pitchFamily="34" charset="0"/>
              </a:rPr>
              <a:t> verursacht hat.</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spcAft>
                <a:spcPts val="0"/>
              </a:spcAft>
              <a:buFont typeface="Wingdings" panose="05000000000000000000" pitchFamily="2" charset="2"/>
              <a:buChar char=""/>
              <a:tabLst>
                <a:tab pos="228600" algn="l"/>
                <a:tab pos="449580" algn="l"/>
              </a:tabLst>
            </a:pPr>
            <a:r>
              <a:rPr lang="de-DE" sz="1800" dirty="0">
                <a:effectLst/>
                <a:latin typeface="Calibri" panose="020F0502020204030204" pitchFamily="34" charset="0"/>
                <a:ea typeface="Times New Roman" panose="02020603050405020304" pitchFamily="18" charset="0"/>
                <a:cs typeface="Calibri" panose="020F0502020204030204" pitchFamily="34" charset="0"/>
              </a:rPr>
              <a:t>Einer von siebzehn </a:t>
            </a:r>
            <a:r>
              <a:rPr lang="de-DE" sz="1800" b="1" dirty="0">
                <a:effectLst/>
                <a:latin typeface="Calibri" panose="020F0502020204030204" pitchFamily="34" charset="0"/>
                <a:ea typeface="Times New Roman" panose="02020603050405020304" pitchFamily="18" charset="0"/>
                <a:cs typeface="Calibri" panose="020F0502020204030204" pitchFamily="34" charset="0"/>
              </a:rPr>
              <a:t>Senioren</a:t>
            </a:r>
            <a:r>
              <a:rPr lang="de-DE" sz="1800" dirty="0">
                <a:effectLst/>
                <a:latin typeface="Calibri" panose="020F0502020204030204" pitchFamily="34" charset="0"/>
                <a:ea typeface="Times New Roman" panose="02020603050405020304" pitchFamily="18" charset="0"/>
                <a:cs typeface="Calibri" panose="020F0502020204030204" pitchFamily="34" charset="0"/>
              </a:rPr>
              <a:t> berichtete, dass er im letzten Monat Gewalt erlitten hat.</a:t>
            </a:r>
            <a:r>
              <a:rPr lang="de-DE" sz="1800" baseline="30000" dirty="0">
                <a:effectLst/>
                <a:latin typeface="Calibri" panose="020F0502020204030204" pitchFamily="34" charset="0"/>
                <a:ea typeface="Times New Roman" panose="02020603050405020304" pitchFamily="18" charset="0"/>
                <a:cs typeface="Calibri" panose="020F0502020204030204" pitchFamily="34" charset="0"/>
              </a:rPr>
              <a:t>2</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spcAft>
                <a:spcPts val="0"/>
              </a:spcAft>
              <a:buFont typeface="Wingdings" panose="05000000000000000000" pitchFamily="2" charset="2"/>
              <a:buChar char=""/>
              <a:tabLst>
                <a:tab pos="228600" algn="l"/>
                <a:tab pos="449580" algn="l"/>
              </a:tabLst>
            </a:pPr>
            <a:r>
              <a:rPr lang="de-DE" sz="1800" dirty="0">
                <a:effectLst/>
                <a:latin typeface="Calibri" panose="020F0502020204030204" pitchFamily="34" charset="0"/>
                <a:ea typeface="Times New Roman" panose="02020603050405020304" pitchFamily="18" charset="0"/>
                <a:cs typeface="Calibri" panose="020F0502020204030204" pitchFamily="34" charset="0"/>
              </a:rPr>
              <a:t>Frauen geben öfter als Männer an, dass sie im Lauf ihres Lebens </a:t>
            </a:r>
            <a:r>
              <a:rPr lang="de-DE" sz="1800" b="1" dirty="0">
                <a:effectLst/>
                <a:latin typeface="Calibri" panose="020F0502020204030204" pitchFamily="34" charset="0"/>
                <a:ea typeface="Times New Roman" panose="02020603050405020304" pitchFamily="18" charset="0"/>
                <a:cs typeface="Calibri" panose="020F0502020204030204" pitchFamily="34" charset="0"/>
              </a:rPr>
              <a:t>Vergewaltigung, körperlicher Gewalt und Stalking</a:t>
            </a:r>
            <a:r>
              <a:rPr lang="de-DE" sz="1800" dirty="0">
                <a:effectLst/>
                <a:latin typeface="Calibri" panose="020F0502020204030204" pitchFamily="34" charset="0"/>
                <a:ea typeface="Times New Roman" panose="02020603050405020304" pitchFamily="18" charset="0"/>
                <a:cs typeface="Calibri" panose="020F0502020204030204" pitchFamily="34" charset="0"/>
              </a:rPr>
              <a:t> erlitten haben.</a:t>
            </a:r>
            <a:r>
              <a:rPr lang="de-DE" sz="1800" baseline="30000" dirty="0">
                <a:effectLst/>
                <a:latin typeface="Calibri" panose="020F0502020204030204" pitchFamily="34" charset="0"/>
                <a:ea typeface="Times New Roman" panose="02020603050405020304" pitchFamily="18" charset="0"/>
                <a:cs typeface="Calibri" panose="020F0502020204030204" pitchFamily="34" charset="0"/>
              </a:rPr>
              <a:t>3</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5</a:t>
            </a:fld>
            <a:endParaRPr lang="en-US"/>
          </a:p>
        </p:txBody>
      </p:sp>
    </p:spTree>
    <p:extLst>
      <p:ext uri="{BB962C8B-B14F-4D97-AF65-F5344CB8AC3E}">
        <p14:creationId xmlns:p14="http://schemas.microsoft.com/office/powerpoint/2010/main" val="2532869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1200"/>
              </a:spcAft>
              <a:tabLst>
                <a:tab pos="228600" algn="l"/>
                <a:tab pos="449580" algn="l"/>
              </a:tabLst>
            </a:pPr>
            <a:r>
              <a:rPr lang="de-DE" sz="1800" b="1" cap="small" spc="25"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WEITVERBREITET UND DOCH NICHT WAHRGENOMMEN</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algn="just">
              <a:spcAft>
                <a:spcPts val="1200"/>
              </a:spcAft>
            </a:pPr>
            <a:endParaRPr lang="de-DE" sz="1800" dirty="0">
              <a:effectLst/>
              <a:latin typeface="Calibri" panose="020F0502020204030204" pitchFamily="34" charset="0"/>
              <a:ea typeface="Times New Roman" panose="02020603050405020304" pitchFamily="18" charset="0"/>
            </a:endParaRPr>
          </a:p>
          <a:p>
            <a:pPr algn="just">
              <a:spcAft>
                <a:spcPts val="1200"/>
              </a:spcAft>
            </a:pPr>
            <a:r>
              <a:rPr lang="de-DE" sz="1800" dirty="0">
                <a:effectLst/>
                <a:latin typeface="Calibri" panose="020F0502020204030204" pitchFamily="34" charset="0"/>
                <a:ea typeface="Times New Roman" panose="02020603050405020304" pitchFamily="18" charset="0"/>
              </a:rPr>
              <a:t>Während der Schaden von körperlichem und sexuellem Missbrauch sofort offenkundig ist, wird seelische Gewalt seltener erkannt und besprochen – und leider oft übersehen. Leute könnten sagen: „Aber er (oder sie) schlägt mich nie. Handelt es sich wirklich um Missbrauch?“ Ja, so ist es.</a:t>
            </a:r>
            <a:endParaRPr lang="de-AT" sz="1800" dirty="0">
              <a:effectLst/>
              <a:latin typeface="Times New Roman" panose="02020603050405020304" pitchFamily="18" charset="0"/>
              <a:ea typeface="Times New Roman" panose="02020603050405020304" pitchFamily="18" charset="0"/>
            </a:endParaRPr>
          </a:p>
          <a:p>
            <a:pPr algn="just">
              <a:spcAft>
                <a:spcPts val="1200"/>
              </a:spcAft>
            </a:pPr>
            <a:endParaRPr lang="de-DE" sz="1800" dirty="0">
              <a:effectLst/>
              <a:latin typeface="Calibri" panose="020F0502020204030204" pitchFamily="34" charset="0"/>
              <a:ea typeface="Times New Roman" panose="02020603050405020304" pitchFamily="18" charset="0"/>
            </a:endParaRPr>
          </a:p>
          <a:p>
            <a:pPr algn="just">
              <a:spcAft>
                <a:spcPts val="1200"/>
              </a:spcAft>
            </a:pPr>
            <a:r>
              <a:rPr lang="de-DE" sz="1800" dirty="0">
                <a:effectLst/>
                <a:latin typeface="Calibri" panose="020F0502020204030204" pitchFamily="34" charset="0"/>
                <a:ea typeface="Times New Roman" panose="02020603050405020304" pitchFamily="18" charset="0"/>
              </a:rPr>
              <a:t>Seelischer Missbrauch ist nicht nur real, sondern hat auch weitreichende Folgen. Die Wunden eines körperlichen Übergriffes mögen rasch verheilen, aber die unsichtbaren Verletzungen von seelischer Gewalt brauchen länger, um heil zu werden – wenn dies überhaupt möglich ist. Seelischer Missbrauch kann das Selbstwertgefühl eines Menschen zugrunde richten und zu Scham und mangelnder Selbstachtung führen. Die weitverbreitetste Form der seelischen Gewalt ist der verbale Missbrauch, und leider wird er oft nicht als solcher wahrgenommen.</a:t>
            </a:r>
            <a:endParaRPr lang="de-AT"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6</a:t>
            </a:fld>
            <a:endParaRPr lang="en-US"/>
          </a:p>
        </p:txBody>
      </p:sp>
    </p:spTree>
    <p:extLst>
      <p:ext uri="{BB962C8B-B14F-4D97-AF65-F5344CB8AC3E}">
        <p14:creationId xmlns:p14="http://schemas.microsoft.com/office/powerpoint/2010/main" val="2985435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0"/>
              </a:spcAft>
            </a:pPr>
            <a:r>
              <a:rPr lang="en-US" sz="1800" b="1" cap="small" spc="25" dirty="0">
                <a:solidFill>
                  <a:srgbClr val="4472C4"/>
                </a:solidFill>
                <a:effectLst/>
                <a:latin typeface="Calibri" panose="020F0502020204030204" pitchFamily="34" charset="0"/>
                <a:ea typeface="Times New Roman" panose="02020603050405020304" pitchFamily="18" charset="0"/>
              </a:rPr>
              <a:t>SEELISCHEN MISSBRAUCH ERKENNEN</a:t>
            </a:r>
            <a:endParaRPr lang="de-AT" sz="1800" dirty="0">
              <a:effectLst/>
              <a:latin typeface="Times New Roman" panose="02020603050405020304" pitchFamily="18" charset="0"/>
              <a:ea typeface="Times New Roman" panose="02020603050405020304" pitchFamily="18" charset="0"/>
            </a:endParaRPr>
          </a:p>
          <a:p>
            <a:pPr algn="just">
              <a:spcAft>
                <a:spcPts val="1200"/>
              </a:spcAft>
            </a:pPr>
            <a:endParaRPr lang="de-DE" sz="1800" dirty="0">
              <a:effectLst/>
              <a:latin typeface="Calibri" panose="020F0502020204030204" pitchFamily="34" charset="0"/>
              <a:ea typeface="Times New Roman" panose="02020603050405020304" pitchFamily="18" charset="0"/>
            </a:endParaRPr>
          </a:p>
          <a:p>
            <a:pPr algn="just">
              <a:spcAft>
                <a:spcPts val="1200"/>
              </a:spcAft>
            </a:pPr>
            <a:r>
              <a:rPr lang="de-DE" sz="1800" dirty="0">
                <a:effectLst/>
                <a:latin typeface="Calibri" panose="020F0502020204030204" pitchFamily="34" charset="0"/>
                <a:ea typeface="Times New Roman" panose="02020603050405020304" pitchFamily="18" charset="0"/>
              </a:rPr>
              <a:t>Wenn wir über seelische Gewalt sprechen, müssen wir einige wichtige Fragen klären:</a:t>
            </a:r>
          </a:p>
          <a:p>
            <a:pPr algn="just">
              <a:spcAft>
                <a:spcPts val="1200"/>
              </a:spcAft>
            </a:pPr>
            <a:endParaRPr lang="de-AT"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Wingdings" panose="05000000000000000000" pitchFamily="2" charset="2"/>
              <a:buChar char=""/>
              <a:tabLst>
                <a:tab pos="228600" algn="l"/>
                <a:tab pos="449580" algn="l"/>
              </a:tabLst>
            </a:pPr>
            <a:r>
              <a:rPr lang="de-DE" sz="1800" dirty="0">
                <a:effectLst/>
                <a:latin typeface="Calibri" panose="020F0502020204030204" pitchFamily="34" charset="0"/>
                <a:ea typeface="Times New Roman" panose="02020603050405020304" pitchFamily="18" charset="0"/>
                <a:cs typeface="Calibri" panose="020F0502020204030204" pitchFamily="34" charset="0"/>
              </a:rPr>
              <a:t>Würdest du seelischem Missbrauch erkennen?</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spcAft>
                <a:spcPts val="0"/>
              </a:spcAft>
              <a:buFont typeface="Wingdings" panose="05000000000000000000" pitchFamily="2" charset="2"/>
              <a:buChar char=""/>
              <a:tabLst>
                <a:tab pos="228600" algn="l"/>
                <a:tab pos="449580" algn="l"/>
              </a:tabLst>
            </a:pPr>
            <a:r>
              <a:rPr lang="de-DE" sz="1800" dirty="0">
                <a:effectLst/>
                <a:latin typeface="Calibri" panose="020F0502020204030204" pitchFamily="34" charset="0"/>
                <a:ea typeface="Times New Roman" panose="02020603050405020304" pitchFamily="18" charset="0"/>
                <a:cs typeface="Calibri" panose="020F0502020204030204" pitchFamily="34" charset="0"/>
              </a:rPr>
              <a:t>Wie würdest du reagieren, wenn dich jemand seelisch angreifen würde?</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spcAft>
                <a:spcPts val="1200"/>
              </a:spcAft>
              <a:buFont typeface="Wingdings" panose="05000000000000000000" pitchFamily="2" charset="2"/>
              <a:buChar char=""/>
              <a:tabLst>
                <a:tab pos="228600" algn="l"/>
                <a:tab pos="449580" algn="l"/>
              </a:tabLst>
            </a:pPr>
            <a:r>
              <a:rPr lang="de-DE" sz="1800" dirty="0">
                <a:effectLst/>
                <a:latin typeface="Calibri" panose="020F0502020204030204" pitchFamily="34" charset="0"/>
                <a:ea typeface="Times New Roman" panose="02020603050405020304" pitchFamily="18" charset="0"/>
                <a:cs typeface="Calibri" panose="020F0502020204030204" pitchFamily="34" charset="0"/>
              </a:rPr>
              <a:t>Was sagt die Bibel zu diesem Thema?</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algn="just">
              <a:spcAft>
                <a:spcPts val="1200"/>
              </a:spcAft>
            </a:pPr>
            <a:endParaRPr lang="de-DE" sz="1800" dirty="0">
              <a:effectLst/>
              <a:latin typeface="Calibri" panose="020F0502020204030204" pitchFamily="34" charset="0"/>
              <a:ea typeface="Times New Roman" panose="02020603050405020304" pitchFamily="18" charset="0"/>
            </a:endParaRPr>
          </a:p>
          <a:p>
            <a:pPr algn="just">
              <a:spcAft>
                <a:spcPts val="1200"/>
              </a:spcAft>
            </a:pPr>
            <a:r>
              <a:rPr lang="de-DE" sz="1800" dirty="0">
                <a:effectLst/>
                <a:latin typeface="Calibri" panose="020F0502020204030204" pitchFamily="34" charset="0"/>
                <a:ea typeface="Times New Roman" panose="02020603050405020304" pitchFamily="18" charset="0"/>
              </a:rPr>
              <a:t>Während wir darüber nachdenken, müssen wir deutlich klarstellen, dass Untersuchungen in den Vereinigten Staaten nachweisen, dass von seelischem Missbrauch beide Geschlechter gleich stark betroffen sind, während körperliche und sexuelle Gewalt öfter an Frauen verübt werden.</a:t>
            </a:r>
            <a:endParaRPr lang="de-AT" sz="1800" dirty="0">
              <a:effectLst/>
              <a:latin typeface="Times New Roman" panose="02020603050405020304" pitchFamily="18" charset="0"/>
              <a:ea typeface="Times New Roman" panose="02020603050405020304" pitchFamily="18" charset="0"/>
            </a:endParaRPr>
          </a:p>
          <a:p>
            <a:pPr algn="just">
              <a:spcAft>
                <a:spcPts val="1200"/>
              </a:spcAft>
            </a:pPr>
            <a:endParaRPr lang="de-DE" sz="1800" dirty="0">
              <a:effectLst/>
              <a:latin typeface="Calibri" panose="020F0502020204030204" pitchFamily="34" charset="0"/>
              <a:ea typeface="Times New Roman" panose="02020603050405020304" pitchFamily="18" charset="0"/>
            </a:endParaRPr>
          </a:p>
          <a:p>
            <a:pPr algn="just">
              <a:spcAft>
                <a:spcPts val="1200"/>
              </a:spcAft>
            </a:pPr>
            <a:r>
              <a:rPr lang="de-DE" sz="1800" dirty="0">
                <a:effectLst/>
                <a:latin typeface="Calibri" panose="020F0502020204030204" pitchFamily="34" charset="0"/>
                <a:ea typeface="Times New Roman" panose="02020603050405020304" pitchFamily="18" charset="0"/>
              </a:rPr>
              <a:t>In einer Umfrage, die in den Vereinigten Staaten durchgeführt worden war, beantworteten 8 079 Männer und 9 970 Frauen Fragen, die sich auf die von ihnen erlebte Gewalt innerhalb der letzten zwölf Monate bzw. im Lauf ihres Lebens bezogen. Beinahe die Hälfte aller Teilnehmer (knapp über 48 Prozent) berichteten von seelischer Gewalt, die sie in Form von verbalen Angriffen oder Zwangskontrolle im Lauf ihres Lebens erlitten hatten – Männer und Frauen gleichermaßen.</a:t>
            </a:r>
            <a:r>
              <a:rPr lang="de-DE" sz="1800" baseline="30000" dirty="0">
                <a:effectLst/>
                <a:latin typeface="Calibri" panose="020F0502020204030204" pitchFamily="34" charset="0"/>
                <a:ea typeface="Times New Roman" panose="02020603050405020304" pitchFamily="18" charset="0"/>
              </a:rPr>
              <a:t>4</a:t>
            </a:r>
            <a:endParaRPr lang="de-AT" sz="1800" dirty="0">
              <a:effectLst/>
              <a:latin typeface="Times New Roman" panose="02020603050405020304" pitchFamily="18" charset="0"/>
              <a:ea typeface="Times New Roman" panose="02020603050405020304" pitchFamily="18" charset="0"/>
            </a:endParaRPr>
          </a:p>
          <a:p>
            <a:pPr algn="just">
              <a:spcAft>
                <a:spcPts val="1200"/>
              </a:spcAft>
            </a:pPr>
            <a:endParaRPr lang="de-DE" sz="1800" dirty="0">
              <a:effectLst/>
              <a:latin typeface="Calibri" panose="020F0502020204030204" pitchFamily="34" charset="0"/>
              <a:ea typeface="Times New Roman" panose="02020603050405020304" pitchFamily="18" charset="0"/>
            </a:endParaRPr>
          </a:p>
          <a:p>
            <a:pPr algn="just">
              <a:spcAft>
                <a:spcPts val="1200"/>
              </a:spcAft>
            </a:pPr>
            <a:r>
              <a:rPr lang="de-DE" sz="1800" dirty="0">
                <a:effectLst/>
                <a:latin typeface="Calibri" panose="020F0502020204030204" pitchFamily="34" charset="0"/>
                <a:ea typeface="Times New Roman" panose="02020603050405020304" pitchFamily="18" charset="0"/>
              </a:rPr>
              <a:t>Unterschiede zeigten sich in der Form der seelischen Gewalt: Während mehr Frauen als Männer über verbale oder nonverbale Angriffe ihres Lebenspartners klagten, berichteten beide Geschlechter über Zwangskontrolle (4 von 10 Befragten). Die traurige Wahrheit ist, dass sowohl Männer als auch Frauen ihren Partnern viel seelische oder verbale Gewalt antun.</a:t>
            </a:r>
            <a:endParaRPr lang="de-AT"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7</a:t>
            </a:fld>
            <a:endParaRPr lang="en-US"/>
          </a:p>
        </p:txBody>
      </p:sp>
    </p:spTree>
    <p:extLst>
      <p:ext uri="{BB962C8B-B14F-4D97-AF65-F5344CB8AC3E}">
        <p14:creationId xmlns:p14="http://schemas.microsoft.com/office/powerpoint/2010/main" val="3340397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1200"/>
              </a:spcAft>
            </a:pPr>
            <a:r>
              <a:rPr lang="de-DE" sz="1800" dirty="0">
                <a:effectLst/>
                <a:latin typeface="Calibri" panose="020F0502020204030204" pitchFamily="34" charset="0"/>
                <a:ea typeface="Times New Roman" panose="02020603050405020304" pitchFamily="18" charset="0"/>
              </a:rPr>
              <a:t>Diese Studie brachte ebenfalls die Ausdrucksmöglichkeiten von seelischem Missbrauch ans Licht. Männer wie Frauen berichteten, dass die häufigsten verbalen Angriffe Beschimpfungen wie „Du bist hässlich/fett/verrückt/dumm“ waren, danach folgten Demütigungen, Beleidigungen und Spott. Für beide Geschlechter galt, dass Zwangskontrolle, mit der lückenlosen Überwachung des Partners, die häufigste Form der seelischen Gewalt darstellte.</a:t>
            </a:r>
            <a:endParaRPr lang="de-AT" sz="1800" dirty="0">
              <a:effectLst/>
              <a:latin typeface="Times New Roman" panose="02020603050405020304" pitchFamily="18" charset="0"/>
              <a:ea typeface="Times New Roman" panose="02020603050405020304" pitchFamily="18" charset="0"/>
            </a:endParaRPr>
          </a:p>
          <a:p>
            <a:pPr algn="just">
              <a:spcAft>
                <a:spcPts val="1200"/>
              </a:spcAft>
            </a:pPr>
            <a:endParaRPr lang="de-DE" sz="1800" dirty="0">
              <a:effectLst/>
              <a:latin typeface="Calibri" panose="020F0502020204030204" pitchFamily="34" charset="0"/>
              <a:ea typeface="Times New Roman" panose="02020603050405020304" pitchFamily="18" charset="0"/>
            </a:endParaRPr>
          </a:p>
          <a:p>
            <a:pPr algn="just">
              <a:spcAft>
                <a:spcPts val="1200"/>
              </a:spcAft>
            </a:pPr>
            <a:r>
              <a:rPr lang="de-DE" sz="1800" dirty="0">
                <a:effectLst/>
                <a:latin typeface="Calibri" panose="020F0502020204030204" pitchFamily="34" charset="0"/>
                <a:ea typeface="Times New Roman" panose="02020603050405020304" pitchFamily="18" charset="0"/>
              </a:rPr>
              <a:t>Frauen müssen öfter ihrem Partner Rechenschaft über ihr Tun und Lassen ablegen, während Männer häufiger Beleidigungen ertragen müssen. Sie berichten ebenfalls, dass ihre Partnerin sich auf eine angsteinflößende Weise in Zorn hineinsteigerte.										</a:t>
            </a:r>
            <a:br>
              <a:rPr lang="en-US" sz="1800" b="1" cap="small" spc="25" dirty="0">
                <a:solidFill>
                  <a:srgbClr val="4472C4"/>
                </a:solidFill>
                <a:effectLst/>
                <a:latin typeface="Times New Roman" panose="02020603050405020304" pitchFamily="18" charset="0"/>
                <a:ea typeface="Times New Roman" panose="02020603050405020304" pitchFamily="18" charset="0"/>
              </a:rPr>
            </a:b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8</a:t>
            </a:fld>
            <a:endParaRPr lang="en-US"/>
          </a:p>
        </p:txBody>
      </p:sp>
    </p:spTree>
    <p:extLst>
      <p:ext uri="{BB962C8B-B14F-4D97-AF65-F5344CB8AC3E}">
        <p14:creationId xmlns:p14="http://schemas.microsoft.com/office/powerpoint/2010/main" val="2851534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1200"/>
              </a:spcBef>
              <a:spcAft>
                <a:spcPts val="1200"/>
              </a:spcAft>
              <a:tabLst>
                <a:tab pos="228600" algn="l"/>
                <a:tab pos="449580" algn="l"/>
              </a:tabLst>
            </a:pPr>
            <a:r>
              <a:rPr lang="de-DE" sz="1800" b="1" cap="small" spc="25" dirty="0">
                <a:solidFill>
                  <a:srgbClr val="4472C4"/>
                </a:solidFill>
                <a:effectLst/>
                <a:latin typeface="Calibri" panose="020F0502020204030204" pitchFamily="34" charset="0"/>
                <a:ea typeface="Times New Roman" panose="02020603050405020304" pitchFamily="18" charset="0"/>
                <a:cs typeface="Calibri" panose="020F0502020204030204" pitchFamily="34" charset="0"/>
              </a:rPr>
              <a:t>DAS ÜBERHANDNEHMEN VON SEELISCHEM MISSBRAUCH UNTER CHRISTEN</a:t>
            </a:r>
            <a:endParaRPr lang="de-AT" sz="1800" dirty="0">
              <a:effectLst/>
              <a:latin typeface="Calibri" panose="020F0502020204030204" pitchFamily="34" charset="0"/>
              <a:ea typeface="Times New Roman" panose="02020603050405020304" pitchFamily="18" charset="0"/>
              <a:cs typeface="Calibri" panose="020F0502020204030204" pitchFamily="34" charset="0"/>
            </a:endParaRPr>
          </a:p>
          <a:p>
            <a:pPr algn="just">
              <a:spcAft>
                <a:spcPts val="1200"/>
              </a:spcAft>
            </a:pPr>
            <a:endParaRPr lang="de-DE" sz="1800" dirty="0">
              <a:effectLst/>
              <a:latin typeface="Calibri" panose="020F0502020204030204" pitchFamily="34" charset="0"/>
              <a:ea typeface="Times New Roman" panose="02020603050405020304" pitchFamily="18" charset="0"/>
            </a:endParaRPr>
          </a:p>
          <a:p>
            <a:pPr algn="just">
              <a:spcAft>
                <a:spcPts val="1200"/>
              </a:spcAft>
            </a:pPr>
            <a:r>
              <a:rPr lang="de-DE" sz="1800" dirty="0">
                <a:effectLst/>
                <a:latin typeface="Calibri" panose="020F0502020204030204" pitchFamily="34" charset="0"/>
                <a:ea typeface="Times New Roman" panose="02020603050405020304" pitchFamily="18" charset="0"/>
              </a:rPr>
              <a:t>Traurigerweise sind Christen, auch Siebenten-Tags-Adventisten, nicht gegen dieses Verhalten gefeit. Obwohl es zurzeit keine Daten bezüglich seelischen Missbrauchs und häuslicher Gewalt aus einer repräsentativen Umfrage unter Adventisten gibt, liefert die Studie „Adventist Health Study 2“ einige Hinweise. Hier nahmen 10.283 erwachsene Adventisten aus Nordamerika teil und gaben Auskunft über seelischen Missbrauch in ihrer Kindheit.</a:t>
            </a:r>
            <a:r>
              <a:rPr lang="de-DE" sz="1800" baseline="30000" dirty="0">
                <a:effectLst/>
                <a:latin typeface="Calibri" panose="020F0502020204030204" pitchFamily="34" charset="0"/>
                <a:ea typeface="Times New Roman" panose="02020603050405020304" pitchFamily="18" charset="0"/>
              </a:rPr>
              <a:t>5</a:t>
            </a:r>
            <a:r>
              <a:rPr lang="de-DE" sz="1800" dirty="0">
                <a:effectLst/>
                <a:latin typeface="Calibri" panose="020F0502020204030204" pitchFamily="34" charset="0"/>
                <a:ea typeface="Times New Roman" panose="02020603050405020304" pitchFamily="18" charset="0"/>
              </a:rPr>
              <a:t> </a:t>
            </a:r>
            <a:endParaRPr lang="de-AT" sz="1800" dirty="0">
              <a:effectLst/>
              <a:latin typeface="Times New Roman" panose="02020603050405020304" pitchFamily="18" charset="0"/>
              <a:ea typeface="Times New Roman" panose="02020603050405020304" pitchFamily="18" charset="0"/>
            </a:endParaRPr>
          </a:p>
          <a:p>
            <a:pPr algn="just">
              <a:spcAft>
                <a:spcPts val="1200"/>
              </a:spcAft>
            </a:pPr>
            <a:endParaRPr lang="de-DE" sz="1800" dirty="0">
              <a:effectLst/>
              <a:latin typeface="Calibri" panose="020F0502020204030204" pitchFamily="34" charset="0"/>
              <a:ea typeface="Times New Roman" panose="02020603050405020304" pitchFamily="18" charset="0"/>
            </a:endParaRPr>
          </a:p>
          <a:p>
            <a:pPr algn="just">
              <a:spcAft>
                <a:spcPts val="1200"/>
              </a:spcAft>
            </a:pPr>
            <a:r>
              <a:rPr lang="de-DE" sz="1800" dirty="0">
                <a:effectLst/>
                <a:latin typeface="Calibri" panose="020F0502020204030204" pitchFamily="34" charset="0"/>
                <a:ea typeface="Times New Roman" panose="02020603050405020304" pitchFamily="18" charset="0"/>
              </a:rPr>
              <a:t>Es stellte sich heraus, dass 39 Prozent der Frauen und 35 Prozent der Männer durch ein Elternteil (Vater oder Mutter) seelischen Missbrauch erlitten hatten, bevor sie 18 Jahre alt geworden waren. Diese Gewalterfahrung wirkte sich negativ auf ihre körperliche und seelische Gesundheit aus; unabhängig von ihrem Alter und Geschlecht, ihrer gesellschaftlichen Stellung, ihrem Einkommen und ihrem Lebensstil (wie Ernährung und körperlicher Aktivität). Dies ist ein schwerwiegendes Problem, das Fragen bezüglich der Erziehungsmethoden aufwirft, die schädlich und folgenschwer sein können.</a:t>
            </a:r>
            <a:endParaRPr lang="de-AT"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9</a:t>
            </a:fld>
            <a:endParaRPr lang="en-US"/>
          </a:p>
        </p:txBody>
      </p:sp>
    </p:spTree>
    <p:extLst>
      <p:ext uri="{BB962C8B-B14F-4D97-AF65-F5344CB8AC3E}">
        <p14:creationId xmlns:p14="http://schemas.microsoft.com/office/powerpoint/2010/main" val="34923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7/7/2020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022238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550371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7/7/2020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750709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7/7/2020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836526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7/7/2020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656007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7/7/2020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959777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7/7/2020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02458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7/7/2020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930878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7/7/2020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796465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7/7/2020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‹Nr.›</a:t>
            </a:fld>
            <a:endParaRPr lang="en-US" dirty="0"/>
          </a:p>
        </p:txBody>
      </p:sp>
    </p:spTree>
    <p:extLst>
      <p:ext uri="{BB962C8B-B14F-4D97-AF65-F5344CB8AC3E}">
        <p14:creationId xmlns:p14="http://schemas.microsoft.com/office/powerpoint/2010/main" val="4045185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7/7/2020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594434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7/7/2020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‹Nr.›</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8038325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9" r:id="rId6"/>
    <p:sldLayoutId id="2147483694" r:id="rId7"/>
    <p:sldLayoutId id="2147483695" r:id="rId8"/>
    <p:sldLayoutId id="2147483696" r:id="rId9"/>
    <p:sldLayoutId id="2147483698" r:id="rId10"/>
    <p:sldLayoutId id="2147483697" r:id="rId11"/>
  </p:sldLayoutIdLst>
  <p:hf sldNum="0"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www.ministrymagazine.or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B695AA2-4B70-477F-AF90-536B720A1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 name="Picture 3">
            <a:extLst>
              <a:ext uri="{FF2B5EF4-FFF2-40B4-BE49-F238E27FC236}">
                <a16:creationId xmlns:a16="http://schemas.microsoft.com/office/drawing/2014/main" id="{520731CC-4969-477E-8FCB-DC56F50EBBA3}"/>
              </a:ext>
            </a:extLst>
          </p:cNvPr>
          <p:cNvPicPr>
            <a:picLocks noChangeAspect="1"/>
          </p:cNvPicPr>
          <p:nvPr/>
        </p:nvPicPr>
        <p:blipFill rotWithShape="1">
          <a:blip r:embed="rId3">
            <a:alphaModFix/>
          </a:blip>
          <a:srcRect t="7157" b="8574"/>
          <a:stretch/>
        </p:blipFill>
        <p:spPr>
          <a:xfrm>
            <a:off x="2327" y="-509261"/>
            <a:ext cx="12191980" cy="7371563"/>
          </a:xfrm>
          <a:prstGeom prst="rect">
            <a:avLst/>
          </a:prstGeom>
        </p:spPr>
      </p:pic>
      <p:sp>
        <p:nvSpPr>
          <p:cNvPr id="24" name="Rectangle 23">
            <a:extLst>
              <a:ext uri="{FF2B5EF4-FFF2-40B4-BE49-F238E27FC236}">
                <a16:creationId xmlns:a16="http://schemas.microsoft.com/office/drawing/2014/main" id="{E2EDC3F9-BBE3-45A8-BBC7-E154E21D9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7" y="3090890"/>
            <a:ext cx="12188952" cy="3767110"/>
          </a:xfrm>
          <a:prstGeom prst="rect">
            <a:avLst/>
          </a:prstGeom>
          <a:gradFill>
            <a:gsLst>
              <a:gs pos="42000">
                <a:schemeClr val="tx1">
                  <a:alpha val="23000"/>
                </a:schemeClr>
              </a:gs>
              <a:gs pos="0">
                <a:schemeClr val="tx1">
                  <a:alpha val="0"/>
                </a:schemeClr>
              </a:gs>
              <a:gs pos="100000">
                <a:schemeClr val="tx1">
                  <a:alpha val="36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a:extLst>
              <a:ext uri="{FF2B5EF4-FFF2-40B4-BE49-F238E27FC236}">
                <a16:creationId xmlns:a16="http://schemas.microsoft.com/office/drawing/2014/main" id="{FAADB1EC-772D-8141-8A91-10F2A3A9508D}"/>
              </a:ext>
            </a:extLst>
          </p:cNvPr>
          <p:cNvSpPr>
            <a:spLocks noGrp="1"/>
          </p:cNvSpPr>
          <p:nvPr>
            <p:ph type="ctrTitle"/>
          </p:nvPr>
        </p:nvSpPr>
        <p:spPr>
          <a:xfrm>
            <a:off x="740385" y="1634247"/>
            <a:ext cx="6469269" cy="2309757"/>
          </a:xfrm>
        </p:spPr>
        <p:txBody>
          <a:bodyPr>
            <a:normAutofit/>
          </a:bodyPr>
          <a:lstStyle/>
          <a:p>
            <a:pPr algn="ctr">
              <a:lnSpc>
                <a:spcPct val="100000"/>
              </a:lnSpc>
            </a:pPr>
            <a:r>
              <a:rPr lang="de-DE" sz="4400" b="1" dirty="0">
                <a:latin typeface="Avenir Next" panose="020B0503020202020204" pitchFamily="34" charset="0"/>
              </a:rPr>
              <a:t>DIE </a:t>
            </a:r>
            <a:r>
              <a:rPr lang="de-DE" sz="4400" b="1" dirty="0">
                <a:solidFill>
                  <a:srgbClr val="C00000"/>
                </a:solidFill>
                <a:latin typeface="Avenir Next" panose="020B0503020202020204" pitchFamily="34" charset="0"/>
              </a:rPr>
              <a:t>FOLGEN</a:t>
            </a:r>
            <a:r>
              <a:rPr lang="de-DE" sz="4400" b="1" dirty="0">
                <a:latin typeface="Avenir Next" panose="020B0503020202020204" pitchFamily="34" charset="0"/>
              </a:rPr>
              <a:t> DER </a:t>
            </a:r>
            <a:r>
              <a:rPr lang="de-DE" sz="4400" b="1" dirty="0">
                <a:solidFill>
                  <a:srgbClr val="C00000"/>
                </a:solidFill>
                <a:latin typeface="Avenir Next" panose="020B0503020202020204" pitchFamily="34" charset="0"/>
              </a:rPr>
              <a:t>GEWALT</a:t>
            </a:r>
            <a:br>
              <a:rPr lang="de-DE" b="1" dirty="0"/>
            </a:br>
            <a:r>
              <a:rPr lang="de-DE" sz="4000" b="1" i="1" cap="none" dirty="0">
                <a:latin typeface="Book Antiqua" panose="02040602050305030304" pitchFamily="18" charset="0"/>
              </a:rPr>
              <a:t>Können wir mehr tun?</a:t>
            </a:r>
            <a:br>
              <a:rPr lang="de-DE" dirty="0"/>
            </a:br>
            <a:endParaRPr lang="de-DE" sz="4000" dirty="0">
              <a:solidFill>
                <a:schemeClr val="bg1"/>
              </a:solidFill>
            </a:endParaRPr>
          </a:p>
        </p:txBody>
      </p:sp>
      <p:sp>
        <p:nvSpPr>
          <p:cNvPr id="3" name="Subtitle 2">
            <a:extLst>
              <a:ext uri="{FF2B5EF4-FFF2-40B4-BE49-F238E27FC236}">
                <a16:creationId xmlns:a16="http://schemas.microsoft.com/office/drawing/2014/main" id="{43010644-A413-7344-9AF5-24350D92C8EF}"/>
              </a:ext>
            </a:extLst>
          </p:cNvPr>
          <p:cNvSpPr>
            <a:spLocks noGrp="1"/>
          </p:cNvSpPr>
          <p:nvPr>
            <p:ph type="subTitle" idx="1"/>
          </p:nvPr>
        </p:nvSpPr>
        <p:spPr>
          <a:xfrm>
            <a:off x="263364" y="3464738"/>
            <a:ext cx="7423309" cy="1916487"/>
          </a:xfrm>
        </p:spPr>
        <p:txBody>
          <a:bodyPr>
            <a:normAutofit fontScale="92500" lnSpcReduction="10000"/>
          </a:bodyPr>
          <a:lstStyle/>
          <a:p>
            <a:pPr algn="ctr"/>
            <a:endParaRPr lang="de-DE" sz="1400" dirty="0">
              <a:solidFill>
                <a:schemeClr val="tx1"/>
              </a:solidFill>
            </a:endParaRPr>
          </a:p>
          <a:p>
            <a:pPr algn="ctr"/>
            <a:r>
              <a:rPr lang="de-DE" sz="1400" dirty="0">
                <a:solidFill>
                  <a:schemeClr val="tx1"/>
                </a:solidFill>
                <a:latin typeface="Avenir Next" panose="020B0503020202020204" pitchFamily="34" charset="0"/>
              </a:rPr>
              <a:t>VON Dr. Katia G. Reinert, </a:t>
            </a:r>
            <a:br>
              <a:rPr lang="de-DE" sz="1400" dirty="0">
                <a:solidFill>
                  <a:schemeClr val="tx1"/>
                </a:solidFill>
                <a:latin typeface="Avenir Next" panose="020B0503020202020204" pitchFamily="34" charset="0"/>
              </a:rPr>
            </a:br>
            <a:r>
              <a:rPr lang="de-AT" sz="1400" dirty="0">
                <a:solidFill>
                  <a:schemeClr val="tx1"/>
                </a:solidFill>
                <a:latin typeface="Avenir Next" panose="020B0503020202020204" pitchFamily="34" charset="0"/>
              </a:rPr>
              <a:t>STELLVERTRETENDE ABTEILUNGSLEITERIN FÜR Gesundheit der GK</a:t>
            </a:r>
            <a:endParaRPr lang="de-DE" sz="1400" dirty="0">
              <a:solidFill>
                <a:schemeClr val="tx1"/>
              </a:solidFill>
              <a:latin typeface="Avenir Next" panose="020B0503020202020204" pitchFamily="34" charset="0"/>
            </a:endParaRPr>
          </a:p>
          <a:p>
            <a:pPr algn="ctr"/>
            <a:r>
              <a:rPr lang="de-DE" sz="1400" dirty="0">
                <a:solidFill>
                  <a:schemeClr val="tx1"/>
                </a:solidFill>
                <a:latin typeface="Avenir Next" panose="020B0503020202020204" pitchFamily="34" charset="0"/>
              </a:rPr>
              <a:t>VERÖFFENTLICHT in </a:t>
            </a:r>
            <a:r>
              <a:rPr lang="de-DE" sz="1400" b="1" i="1" dirty="0">
                <a:solidFill>
                  <a:schemeClr val="tx1"/>
                </a:solidFill>
                <a:latin typeface="Avenir Next" panose="020B0503020202020204" pitchFamily="34" charset="0"/>
              </a:rPr>
              <a:t>Ministry</a:t>
            </a:r>
            <a:r>
              <a:rPr lang="de-DE" sz="1400" dirty="0">
                <a:solidFill>
                  <a:schemeClr val="tx1"/>
                </a:solidFill>
                <a:latin typeface="Avenir Next" panose="020B0503020202020204" pitchFamily="34" charset="0"/>
              </a:rPr>
              <a:t>® International Journal for Pastors, November 2018 </a:t>
            </a:r>
            <a:r>
              <a:rPr lang="de-DE" sz="1400" dirty="0">
                <a:solidFill>
                  <a:schemeClr val="tx1"/>
                </a:solidFill>
                <a:latin typeface="Avenir Next" panose="020B0503020202020204" pitchFamily="34" charset="0"/>
                <a:hlinkClick r:id="rId4"/>
              </a:rPr>
              <a:t>www.MinistryMagazine.org</a:t>
            </a:r>
            <a:endParaRPr lang="de-DE" sz="1400" dirty="0">
              <a:solidFill>
                <a:schemeClr val="tx1"/>
              </a:solidFill>
              <a:latin typeface="Avenir Next" panose="020B0503020202020204" pitchFamily="34" charset="0"/>
            </a:endParaRPr>
          </a:p>
          <a:p>
            <a:pPr algn="ctr"/>
            <a:r>
              <a:rPr lang="de-DE" sz="1400" dirty="0">
                <a:solidFill>
                  <a:schemeClr val="tx1"/>
                </a:solidFill>
                <a:latin typeface="Avenir Next" panose="020B0503020202020204" pitchFamily="34" charset="0"/>
              </a:rPr>
              <a:t>verwendet mit freundlicher Genehmigung</a:t>
            </a:r>
          </a:p>
          <a:p>
            <a:pPr algn="ctr"/>
            <a:endParaRPr lang="de-DE" sz="1400" dirty="0">
              <a:solidFill>
                <a:schemeClr val="tx1"/>
              </a:solidFill>
              <a:latin typeface="Avenir Next" panose="020B0503020202020204" pitchFamily="34" charset="0"/>
            </a:endParaRPr>
          </a:p>
          <a:p>
            <a:pPr algn="ctr"/>
            <a:endParaRPr lang="de-DE" sz="1400" dirty="0">
              <a:solidFill>
                <a:schemeClr val="tx1"/>
              </a:solidFill>
              <a:latin typeface="Avenir Next" panose="020B0503020202020204" pitchFamily="34" charset="0"/>
            </a:endParaRPr>
          </a:p>
          <a:p>
            <a:pPr algn="ctr"/>
            <a:endParaRPr lang="de-DE" sz="1400" dirty="0">
              <a:solidFill>
                <a:schemeClr val="tx1"/>
              </a:solidFill>
              <a:latin typeface="Avenir Next" panose="020B0503020202020204" pitchFamily="34" charset="0"/>
            </a:endParaRPr>
          </a:p>
        </p:txBody>
      </p:sp>
      <p:grpSp>
        <p:nvGrpSpPr>
          <p:cNvPr id="6" name="Group 5">
            <a:extLst>
              <a:ext uri="{FF2B5EF4-FFF2-40B4-BE49-F238E27FC236}">
                <a16:creationId xmlns:a16="http://schemas.microsoft.com/office/drawing/2014/main" id="{1797577A-8AE2-EA45-A98B-8386869D6E60}"/>
              </a:ext>
            </a:extLst>
          </p:cNvPr>
          <p:cNvGrpSpPr/>
          <p:nvPr/>
        </p:nvGrpSpPr>
        <p:grpSpPr>
          <a:xfrm>
            <a:off x="1202257" y="5532688"/>
            <a:ext cx="5822935" cy="756253"/>
            <a:chOff x="1202258" y="5873816"/>
            <a:chExt cx="5822935" cy="756253"/>
          </a:xfrm>
        </p:grpSpPr>
        <p:sp>
          <p:nvSpPr>
            <p:cNvPr id="5" name="Rectangle 4">
              <a:extLst>
                <a:ext uri="{FF2B5EF4-FFF2-40B4-BE49-F238E27FC236}">
                  <a16:creationId xmlns:a16="http://schemas.microsoft.com/office/drawing/2014/main" id="{E931D2A9-D0D5-7749-8FE9-47EE995770C5}"/>
                </a:ext>
              </a:extLst>
            </p:cNvPr>
            <p:cNvSpPr/>
            <p:nvPr/>
          </p:nvSpPr>
          <p:spPr>
            <a:xfrm>
              <a:off x="1202258" y="5873816"/>
              <a:ext cx="5822935" cy="75625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de-DE"/>
            </a:p>
          </p:txBody>
        </p:sp>
        <p:pic>
          <p:nvPicPr>
            <p:cNvPr id="9" name="Imagem 8" descr="Fundo preto com letras brancas&#10;&#10;Descrição gerada automaticamente">
              <a:extLst>
                <a:ext uri="{FF2B5EF4-FFF2-40B4-BE49-F238E27FC236}">
                  <a16:creationId xmlns:a16="http://schemas.microsoft.com/office/drawing/2014/main" id="{C982EF25-101F-4F7B-8B8B-C2821FE0D458}"/>
                </a:ext>
              </a:extLst>
            </p:cNvPr>
            <p:cNvPicPr>
              <a:picLocks noChangeAspect="1"/>
            </p:cNvPicPr>
            <p:nvPr/>
          </p:nvPicPr>
          <p:blipFill>
            <a:blip r:embed="rId5"/>
            <a:stretch>
              <a:fillRect/>
            </a:stretch>
          </p:blipFill>
          <p:spPr>
            <a:xfrm>
              <a:off x="1356938" y="6025280"/>
              <a:ext cx="453326" cy="453326"/>
            </a:xfrm>
            <a:prstGeom prst="rect">
              <a:avLst/>
            </a:prstGeom>
          </p:spPr>
        </p:pic>
        <p:pic>
          <p:nvPicPr>
            <p:cNvPr id="10" name="Picture 9">
              <a:extLst>
                <a:ext uri="{FF2B5EF4-FFF2-40B4-BE49-F238E27FC236}">
                  <a16:creationId xmlns:a16="http://schemas.microsoft.com/office/drawing/2014/main" id="{1A6251CE-2D2F-1440-A4EC-AF991E3CB521}"/>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941229" y="5988892"/>
              <a:ext cx="4953000" cy="558800"/>
            </a:xfrm>
            <a:prstGeom prst="rect">
              <a:avLst/>
            </a:prstGeom>
            <a:noFill/>
            <a:ln>
              <a:noFill/>
            </a:ln>
          </p:spPr>
        </p:pic>
      </p:grpSp>
    </p:spTree>
    <p:extLst>
      <p:ext uri="{BB962C8B-B14F-4D97-AF65-F5344CB8AC3E}">
        <p14:creationId xmlns:p14="http://schemas.microsoft.com/office/powerpoint/2010/main" val="3122875675"/>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AB4E48-7D7A-4944-AB54-3BB636B48E77}"/>
              </a:ext>
            </a:extLst>
          </p:cNvPr>
          <p:cNvSpPr>
            <a:spLocks noGrp="1"/>
          </p:cNvSpPr>
          <p:nvPr>
            <p:ph type="title"/>
          </p:nvPr>
        </p:nvSpPr>
        <p:spPr>
          <a:xfrm>
            <a:off x="-305072" y="997580"/>
            <a:ext cx="8042302" cy="977136"/>
          </a:xfrm>
        </p:spPr>
        <p:txBody>
          <a:bodyPr>
            <a:normAutofit/>
          </a:bodyPr>
          <a:lstStyle/>
          <a:p>
            <a:pPr algn="ctr"/>
            <a:r>
              <a:rPr lang="en-US" sz="3200" b="1" dirty="0">
                <a:solidFill>
                  <a:schemeClr val="tx2"/>
                </a:solidFill>
                <a:latin typeface="Avenir Next" panose="020B0503020202020204" pitchFamily="34" charset="0"/>
              </a:rPr>
              <a:t>SEELISCHER MISSBRAUCH </a:t>
            </a:r>
            <a:br>
              <a:rPr lang="en-US" sz="3200" b="1" dirty="0">
                <a:solidFill>
                  <a:schemeClr val="tx2"/>
                </a:solidFill>
                <a:latin typeface="Avenir Next" panose="020B0503020202020204" pitchFamily="34" charset="0"/>
              </a:rPr>
            </a:br>
            <a:r>
              <a:rPr lang="en-US" sz="3200" b="1" dirty="0">
                <a:solidFill>
                  <a:schemeClr val="tx2">
                    <a:lumMod val="75000"/>
                    <a:lumOff val="25000"/>
                  </a:schemeClr>
                </a:solidFill>
                <a:latin typeface="Avenir Next" panose="020B0503020202020204" pitchFamily="34" charset="0"/>
              </a:rPr>
              <a:t>ODER STREIT</a:t>
            </a:r>
            <a:endParaRPr lang="en-US" sz="3200" dirty="0">
              <a:solidFill>
                <a:schemeClr val="tx2"/>
              </a:solidFill>
              <a:latin typeface="Avenir Next" panose="020B0503020202020204" pitchFamily="34" charset="0"/>
            </a:endParaRPr>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D5A4FDC7-BE04-7843-BF94-B79164F9C5C4}"/>
              </a:ext>
            </a:extLst>
          </p:cNvPr>
          <p:cNvSpPr>
            <a:spLocks noGrp="1"/>
          </p:cNvSpPr>
          <p:nvPr>
            <p:ph idx="1"/>
          </p:nvPr>
        </p:nvSpPr>
        <p:spPr>
          <a:xfrm>
            <a:off x="581194" y="2081719"/>
            <a:ext cx="6309003" cy="4269449"/>
          </a:xfrm>
        </p:spPr>
        <p:txBody>
          <a:bodyPr>
            <a:normAutofit/>
          </a:bodyPr>
          <a:lstStyle/>
          <a:p>
            <a:pPr marL="0" indent="0">
              <a:spcAft>
                <a:spcPts val="0"/>
              </a:spcAft>
              <a:buNone/>
            </a:pPr>
            <a:r>
              <a:rPr lang="de-AT" sz="1800" dirty="0">
                <a:solidFill>
                  <a:schemeClr val="tx2"/>
                </a:solidFill>
              </a:rPr>
              <a:t>„Es ist KEIN seelischer Missbrauch …</a:t>
            </a:r>
          </a:p>
          <a:p>
            <a:pPr>
              <a:spcAft>
                <a:spcPts val="0"/>
              </a:spcAft>
            </a:pPr>
            <a:r>
              <a:rPr lang="de-AT" sz="1800" dirty="0">
                <a:solidFill>
                  <a:schemeClr val="tx2"/>
                </a:solidFill>
              </a:rPr>
              <a:t>… wenn man sich von seinem Partner trennt.</a:t>
            </a:r>
          </a:p>
          <a:p>
            <a:pPr>
              <a:spcAft>
                <a:spcPts val="0"/>
              </a:spcAft>
            </a:pPr>
            <a:r>
              <a:rPr lang="de-AT" sz="1800" dirty="0">
                <a:solidFill>
                  <a:schemeClr val="tx2"/>
                </a:solidFill>
              </a:rPr>
              <a:t>… wenn man mit seinem Partner streitet.</a:t>
            </a:r>
          </a:p>
          <a:p>
            <a:pPr>
              <a:spcAft>
                <a:spcPts val="0"/>
              </a:spcAft>
            </a:pPr>
            <a:r>
              <a:rPr lang="de-AT" sz="1800" dirty="0">
                <a:solidFill>
                  <a:schemeClr val="tx2"/>
                </a:solidFill>
              </a:rPr>
              <a:t>… auf eine Handlung verletzt zu reagieren. Menschen reagieren auf ihre eigene Wahrnehmung, deshalb darf </a:t>
            </a:r>
            <a:br>
              <a:rPr lang="de-AT" sz="1800" dirty="0">
                <a:solidFill>
                  <a:schemeClr val="tx2"/>
                </a:solidFill>
              </a:rPr>
            </a:br>
            <a:r>
              <a:rPr lang="de-AT" sz="1800" dirty="0">
                <a:solidFill>
                  <a:schemeClr val="tx2"/>
                </a:solidFill>
              </a:rPr>
              <a:t>ihre Reaktion nicht dein Verhalten bestimmen.</a:t>
            </a:r>
          </a:p>
          <a:p>
            <a:pPr>
              <a:spcAft>
                <a:spcPts val="0"/>
              </a:spcAft>
            </a:pPr>
            <a:r>
              <a:rPr lang="de-AT" sz="1800" dirty="0">
                <a:solidFill>
                  <a:schemeClr val="tx2"/>
                </a:solidFill>
              </a:rPr>
              <a:t>… wenn man seine Meinung ungeschönt ausspricht. </a:t>
            </a:r>
            <a:br>
              <a:rPr lang="de-AT" sz="1800" dirty="0">
                <a:solidFill>
                  <a:schemeClr val="tx2"/>
                </a:solidFill>
              </a:rPr>
            </a:br>
            <a:r>
              <a:rPr lang="de-AT" sz="1800" dirty="0">
                <a:solidFill>
                  <a:schemeClr val="tx2"/>
                </a:solidFill>
              </a:rPr>
              <a:t>Ein Mangel an Taktgefühl ist kein seelischer Missbrauch! </a:t>
            </a:r>
            <a:br>
              <a:rPr lang="de-AT" sz="1800" dirty="0">
                <a:solidFill>
                  <a:schemeClr val="tx2"/>
                </a:solidFill>
              </a:rPr>
            </a:br>
            <a:r>
              <a:rPr lang="de-AT" sz="1800" dirty="0">
                <a:solidFill>
                  <a:schemeClr val="tx2"/>
                </a:solidFill>
              </a:rPr>
              <a:t>Auch hier gilt, dass eine verletzte Reaktion auf Gesagtes nicht bedeutet, dass diese Person seelische Gewalt </a:t>
            </a:r>
            <a:br>
              <a:rPr lang="de-AT" sz="1800" dirty="0">
                <a:solidFill>
                  <a:schemeClr val="tx2"/>
                </a:solidFill>
              </a:rPr>
            </a:br>
            <a:r>
              <a:rPr lang="de-AT" sz="1800" dirty="0">
                <a:solidFill>
                  <a:schemeClr val="tx2"/>
                </a:solidFill>
              </a:rPr>
              <a:t>erlitten hat.“</a:t>
            </a:r>
            <a:endParaRPr lang="en-US" sz="18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id="{8AB2FCC1-9A96-CE44-9BFD-F171DDBE562C}"/>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7" name="Imagem 6" descr="Uma imagem contendo desenho&#10;&#10;Descrição gerada automaticamente">
            <a:extLst>
              <a:ext uri="{FF2B5EF4-FFF2-40B4-BE49-F238E27FC236}">
                <a16:creationId xmlns:a16="http://schemas.microsoft.com/office/drawing/2014/main" id="{50555D3A-C5CD-447C-ADC2-DEBA32ACA540}"/>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329093410"/>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A8685870-6142-5542-B405-E19437ECA68A}"/>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64F16E21-7EA6-5E4F-BB54-0AA83FABC22F}"/>
              </a:ext>
            </a:extLst>
          </p:cNvPr>
          <p:cNvSpPr>
            <a:spLocks noGrp="1"/>
          </p:cNvSpPr>
          <p:nvPr>
            <p:ph idx="1"/>
          </p:nvPr>
        </p:nvSpPr>
        <p:spPr>
          <a:xfrm>
            <a:off x="4635944" y="718040"/>
            <a:ext cx="6702615" cy="5682760"/>
          </a:xfrm>
        </p:spPr>
        <p:txBody>
          <a:bodyPr>
            <a:normAutofit/>
          </a:bodyPr>
          <a:lstStyle/>
          <a:p>
            <a:pPr marL="0" indent="0" algn="ctr">
              <a:lnSpc>
                <a:spcPct val="150000"/>
              </a:lnSpc>
              <a:buNone/>
            </a:pPr>
            <a:r>
              <a:rPr lang="de-AT" sz="2400" dirty="0">
                <a:latin typeface="Avenir Next" panose="020B0503020202020204" pitchFamily="34" charset="0"/>
              </a:rPr>
              <a:t>BEI SEELISCHEM MISSBRAUCH GEHT ES UM DIE </a:t>
            </a:r>
            <a:r>
              <a:rPr lang="en-US" sz="2400" dirty="0">
                <a:latin typeface="Avenir Next" panose="020B0503020202020204" pitchFamily="34" charset="0"/>
              </a:rPr>
              <a:t> </a:t>
            </a:r>
            <a:r>
              <a:rPr lang="en-US" sz="2400" b="1" dirty="0">
                <a:latin typeface="Avenir Next" panose="020B0503020202020204" pitchFamily="34" charset="0"/>
              </a:rPr>
              <a:t>ABSICHTLICH ANGESTREBTE HERRSCHAFT. </a:t>
            </a:r>
          </a:p>
          <a:p>
            <a:pPr marL="0" indent="0" algn="ctr">
              <a:lnSpc>
                <a:spcPct val="150000"/>
              </a:lnSpc>
              <a:buNone/>
            </a:pPr>
            <a:r>
              <a:rPr lang="de-AT" sz="2400" dirty="0">
                <a:latin typeface="Avenir Next" panose="020B0503020202020204" pitchFamily="34" charset="0"/>
              </a:rPr>
              <a:t>DER TÄTER SETZT SEIN VERHALTEN EIN, </a:t>
            </a:r>
            <a:br>
              <a:rPr lang="de-AT" sz="2400" dirty="0">
                <a:latin typeface="Avenir Next" panose="020B0503020202020204" pitchFamily="34" charset="0"/>
              </a:rPr>
            </a:br>
            <a:r>
              <a:rPr lang="de-AT" sz="2400" b="1" dirty="0">
                <a:latin typeface="Avenir Next" panose="020B0503020202020204" pitchFamily="34" charset="0"/>
              </a:rPr>
              <a:t>UM MACHT ZU ERLANGEN UND </a:t>
            </a:r>
            <a:br>
              <a:rPr lang="de-AT" sz="2400" b="1" dirty="0">
                <a:latin typeface="Avenir Next" panose="020B0503020202020204" pitchFamily="34" charset="0"/>
              </a:rPr>
            </a:br>
            <a:r>
              <a:rPr lang="de-AT" sz="2400" b="1" dirty="0">
                <a:latin typeface="Avenir Next" panose="020B0503020202020204" pitchFamily="34" charset="0"/>
              </a:rPr>
              <a:t>SEIN GEGENÜBER UNTER KONTROLLE</a:t>
            </a:r>
            <a:br>
              <a:rPr lang="de-AT" sz="2400" b="1" dirty="0">
                <a:latin typeface="Avenir Next" panose="020B0503020202020204" pitchFamily="34" charset="0"/>
              </a:rPr>
            </a:br>
            <a:r>
              <a:rPr lang="de-AT" sz="2400" b="1" dirty="0">
                <a:latin typeface="Avenir Next" panose="020B0503020202020204" pitchFamily="34" charset="0"/>
              </a:rPr>
              <a:t>ZU BEHALTEN.</a:t>
            </a:r>
            <a:endParaRPr lang="en-US" sz="2400" dirty="0">
              <a:latin typeface="Avenir Next" panose="020B0503020202020204" pitchFamily="34" charset="0"/>
            </a:endParaRPr>
          </a:p>
        </p:txBody>
      </p:sp>
      <p:pic>
        <p:nvPicPr>
          <p:cNvPr id="8" name="Imagem 7" descr="Fundo preto com letras brancas&#10;&#10;Descrição gerada automaticamente">
            <a:extLst>
              <a:ext uri="{FF2B5EF4-FFF2-40B4-BE49-F238E27FC236}">
                <a16:creationId xmlns:a16="http://schemas.microsoft.com/office/drawing/2014/main" id="{3587C883-CA66-4B9B-A917-DDB6560C4DA5}"/>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428416643"/>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 name="Rectangle 22">
            <a:extLst>
              <a:ext uri="{FF2B5EF4-FFF2-40B4-BE49-F238E27FC236}">
                <a16:creationId xmlns:a16="http://schemas.microsoft.com/office/drawing/2014/main" id="{DCF4EB5C-ED25-4675-8255-2F5B12CFF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4">
            <a:extLst>
              <a:ext uri="{FF2B5EF4-FFF2-40B4-BE49-F238E27FC236}">
                <a16:creationId xmlns:a16="http://schemas.microsoft.com/office/drawing/2014/main" id="{9514EC6E-A557-42A2-BCDC-3ABFFC5E5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6">
            <a:extLst>
              <a:ext uri="{FF2B5EF4-FFF2-40B4-BE49-F238E27FC236}">
                <a16:creationId xmlns:a16="http://schemas.microsoft.com/office/drawing/2014/main" id="{905482C9-EB42-4BFE-95BF-7FD661F076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8">
            <a:extLst>
              <a:ext uri="{FF2B5EF4-FFF2-40B4-BE49-F238E27FC236}">
                <a16:creationId xmlns:a16="http://schemas.microsoft.com/office/drawing/2014/main" id="{7539E646-A625-4A26-86ED-BD90EDD329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useBgFill="1">
        <p:nvSpPr>
          <p:cNvPr id="49" name="Rectangle 30">
            <a:extLst>
              <a:ext uri="{FF2B5EF4-FFF2-40B4-BE49-F238E27FC236}">
                <a16:creationId xmlns:a16="http://schemas.microsoft.com/office/drawing/2014/main" id="{00BDC88A-176A-4C74-9A93-7C0BC765F4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32">
            <a:extLst>
              <a:ext uri="{FF2B5EF4-FFF2-40B4-BE49-F238E27FC236}">
                <a16:creationId xmlns:a16="http://schemas.microsoft.com/office/drawing/2014/main" id="{20F81E05-F529-4DFE-AFC8-E3E964F95E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5422"/>
            <a:ext cx="1106164" cy="58597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1" name="Rectangle 34">
            <a:extLst>
              <a:ext uri="{FF2B5EF4-FFF2-40B4-BE49-F238E27FC236}">
                <a16:creationId xmlns:a16="http://schemas.microsoft.com/office/drawing/2014/main" id="{7358E157-7D0A-4F9C-8B70-83F2B7AA98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20" y="455421"/>
            <a:ext cx="6248454" cy="5859736"/>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C10A28E-5794-A645-B7F5-81E7E98E07CF}"/>
              </a:ext>
            </a:extLst>
          </p:cNvPr>
          <p:cNvSpPr>
            <a:spLocks noGrp="1"/>
          </p:cNvSpPr>
          <p:nvPr>
            <p:ph type="title"/>
          </p:nvPr>
        </p:nvSpPr>
        <p:spPr>
          <a:xfrm>
            <a:off x="1793694" y="1024819"/>
            <a:ext cx="6248453" cy="5290337"/>
          </a:xfrm>
        </p:spPr>
        <p:txBody>
          <a:bodyPr vert="horz" lIns="91440" tIns="45720" rIns="91440" bIns="45720" rtlCol="0" anchor="ctr">
            <a:normAutofit/>
          </a:bodyPr>
          <a:lstStyle/>
          <a:p>
            <a:pPr algn="ctr">
              <a:lnSpc>
                <a:spcPct val="100000"/>
              </a:lnSpc>
            </a:pPr>
            <a:r>
              <a:rPr lang="de-AT" sz="3200" b="0" kern="1200" cap="all" dirty="0">
                <a:solidFill>
                  <a:srgbClr val="FFFFFF"/>
                </a:solidFill>
                <a:latin typeface="+mj-lt"/>
                <a:ea typeface="+mj-ea"/>
                <a:cs typeface="+mj-cs"/>
              </a:rPr>
              <a:t>WIE MAN EINEM OPFER VON </a:t>
            </a:r>
            <a:r>
              <a:rPr lang="de-AT" sz="3200" b="1" kern="1200" cap="all" dirty="0">
                <a:solidFill>
                  <a:srgbClr val="FFFFFF"/>
                </a:solidFill>
                <a:latin typeface="Avenir Next"/>
              </a:rPr>
              <a:t>SEELISCHEM MISSBRAUCH </a:t>
            </a:r>
            <a:br>
              <a:rPr lang="de-AT" sz="3200" b="1" kern="1200" cap="all" dirty="0">
                <a:solidFill>
                  <a:srgbClr val="FFFFFF"/>
                </a:solidFill>
                <a:latin typeface="Avenir Next"/>
              </a:rPr>
            </a:br>
            <a:r>
              <a:rPr lang="de-AT" sz="3200" b="1" dirty="0">
                <a:solidFill>
                  <a:srgbClr val="FFFFFF"/>
                </a:solidFill>
                <a:latin typeface="Avenir Next"/>
              </a:rPr>
              <a:t>HELFEN</a:t>
            </a:r>
            <a:r>
              <a:rPr lang="de-AT" sz="3200" b="0" kern="1200" cap="all" dirty="0">
                <a:solidFill>
                  <a:srgbClr val="FFFFFF"/>
                </a:solidFill>
                <a:latin typeface="+mj-lt"/>
                <a:ea typeface="+mj-ea"/>
                <a:cs typeface="+mj-cs"/>
              </a:rPr>
              <a:t> KANN</a:t>
            </a:r>
            <a:br>
              <a:rPr lang="de-AT" sz="3200" b="0" kern="1200" cap="all" dirty="0">
                <a:solidFill>
                  <a:srgbClr val="FFFFFF"/>
                </a:solidFill>
                <a:latin typeface="+mj-lt"/>
                <a:ea typeface="+mj-ea"/>
                <a:cs typeface="+mj-cs"/>
              </a:rPr>
            </a:br>
            <a:br>
              <a:rPr lang="en-US" sz="3200" b="0" kern="1200" cap="all" dirty="0">
                <a:solidFill>
                  <a:srgbClr val="FFFFFF"/>
                </a:solidFill>
                <a:latin typeface="+mj-lt"/>
                <a:ea typeface="+mj-ea"/>
                <a:cs typeface="+mj-cs"/>
              </a:rPr>
            </a:br>
            <a:endParaRPr lang="en-US" sz="3200" b="0" kern="1200" cap="all" dirty="0">
              <a:solidFill>
                <a:srgbClr val="FFFFFF"/>
              </a:solidFill>
              <a:latin typeface="+mj-lt"/>
              <a:ea typeface="+mj-ea"/>
              <a:cs typeface="+mj-cs"/>
            </a:endParaRPr>
          </a:p>
        </p:txBody>
      </p:sp>
      <p:sp>
        <p:nvSpPr>
          <p:cNvPr id="52" name="Rectangle 36">
            <a:extLst>
              <a:ext uri="{FF2B5EF4-FFF2-40B4-BE49-F238E27FC236}">
                <a16:creationId xmlns:a16="http://schemas.microsoft.com/office/drawing/2014/main" id="{8977A541-1F4E-4C7A-B7E2-4D5926B76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2" y="453643"/>
            <a:ext cx="3615595" cy="5863293"/>
          </a:xfrm>
          <a:prstGeom prst="rect">
            <a:avLst/>
          </a:prstGeom>
          <a:solidFill>
            <a:srgbClr val="6C7781">
              <a:alpha val="80000"/>
            </a:srgbClr>
          </a:solidFill>
          <a:ln>
            <a:noFill/>
          </a:ln>
          <a:effectLst/>
        </p:spPr>
        <p:style>
          <a:lnRef idx="1">
            <a:schemeClr val="accent1"/>
          </a:lnRef>
          <a:fillRef idx="3">
            <a:schemeClr val="accent1"/>
          </a:fillRef>
          <a:effectRef idx="2">
            <a:schemeClr val="accent1"/>
          </a:effectRef>
          <a:fontRef idx="minor">
            <a:schemeClr val="lt1"/>
          </a:fontRef>
        </p:style>
      </p:sp>
      <p:pic>
        <p:nvPicPr>
          <p:cNvPr id="30" name="Picture 29" descr="A picture containing red, sitting, holding, computer&#10;&#10;Description automatically generated">
            <a:extLst>
              <a:ext uri="{FF2B5EF4-FFF2-40B4-BE49-F238E27FC236}">
                <a16:creationId xmlns:a16="http://schemas.microsoft.com/office/drawing/2014/main" id="{54DFA072-0A5D-DC4D-9004-B1F48AD741B8}"/>
              </a:ext>
            </a:extLst>
          </p:cNvPr>
          <p:cNvPicPr>
            <a:picLocks noChangeAspect="1"/>
          </p:cNvPicPr>
          <p:nvPr/>
        </p:nvPicPr>
        <p:blipFill rotWithShape="1">
          <a:blip r:embed="rId3"/>
          <a:srcRect l="57190" r="-1" b="-1"/>
          <a:stretch/>
        </p:blipFill>
        <p:spPr>
          <a:xfrm>
            <a:off x="8086008" y="434087"/>
            <a:ext cx="3703320" cy="5774200"/>
          </a:xfrm>
          <a:prstGeom prst="rect">
            <a:avLst/>
          </a:prstGeom>
        </p:spPr>
      </p:pic>
      <p:pic>
        <p:nvPicPr>
          <p:cNvPr id="12" name="Imagem 11" descr="Uma imagem contendo desenho&#10;&#10;Descrição gerada automaticamente">
            <a:extLst>
              <a:ext uri="{FF2B5EF4-FFF2-40B4-BE49-F238E27FC236}">
                <a16:creationId xmlns:a16="http://schemas.microsoft.com/office/drawing/2014/main" id="{FBEBAA51-52A2-4AAC-811A-5E34F2BC9C4A}"/>
              </a:ext>
            </a:extLst>
          </p:cNvPr>
          <p:cNvPicPr>
            <a:picLocks noChangeAspect="1"/>
          </p:cNvPicPr>
          <p:nvPr/>
        </p:nvPicPr>
        <p:blipFill>
          <a:blip r:embed="rId4"/>
          <a:stretch>
            <a:fillRect/>
          </a:stretch>
        </p:blipFill>
        <p:spPr>
          <a:xfrm>
            <a:off x="11001337" y="5451854"/>
            <a:ext cx="539948" cy="539948"/>
          </a:xfrm>
          <a:prstGeom prst="rect">
            <a:avLst/>
          </a:prstGeom>
        </p:spPr>
      </p:pic>
    </p:spTree>
    <p:extLst>
      <p:ext uri="{BB962C8B-B14F-4D97-AF65-F5344CB8AC3E}">
        <p14:creationId xmlns:p14="http://schemas.microsoft.com/office/powerpoint/2010/main" val="2653911062"/>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F141B0-8FED-DD47-B4AC-C0F770AE99C0}"/>
              </a:ext>
            </a:extLst>
          </p:cNvPr>
          <p:cNvSpPr>
            <a:spLocks noGrp="1"/>
          </p:cNvSpPr>
          <p:nvPr>
            <p:ph type="title"/>
          </p:nvPr>
        </p:nvSpPr>
        <p:spPr>
          <a:xfrm>
            <a:off x="4727643" y="1045433"/>
            <a:ext cx="6927041" cy="1388881"/>
          </a:xfrm>
        </p:spPr>
        <p:txBody>
          <a:bodyPr>
            <a:normAutofit fontScale="90000"/>
          </a:bodyPr>
          <a:lstStyle/>
          <a:p>
            <a:pPr indent="-457200">
              <a:lnSpc>
                <a:spcPct val="100000"/>
              </a:lnSpc>
            </a:pPr>
            <a:r>
              <a:rPr lang="de-DE" sz="3200" b="1" dirty="0">
                <a:solidFill>
                  <a:schemeClr val="tx2"/>
                </a:solidFill>
                <a:latin typeface="Avenir Next" panose="020B0503020202020204" pitchFamily="34" charset="0"/>
              </a:rPr>
              <a:t>1. Studiere die Taktiken des seelischen Missbrauchs und </a:t>
            </a:r>
            <a:r>
              <a:rPr lang="de-DE" sz="3200" b="1" dirty="0">
                <a:solidFill>
                  <a:srgbClr val="C00000"/>
                </a:solidFill>
                <a:latin typeface="Avenir Next" panose="020B0503020202020204" pitchFamily="34" charset="0"/>
              </a:rPr>
              <a:t>lerne, selbstsicher </a:t>
            </a:r>
            <a:br>
              <a:rPr lang="de-DE" sz="3200" b="1" dirty="0">
                <a:solidFill>
                  <a:srgbClr val="C00000"/>
                </a:solidFill>
                <a:latin typeface="Avenir Next" panose="020B0503020202020204" pitchFamily="34" charset="0"/>
              </a:rPr>
            </a:br>
            <a:r>
              <a:rPr lang="de-DE" sz="3200" b="1" dirty="0">
                <a:solidFill>
                  <a:srgbClr val="C00000"/>
                </a:solidFill>
                <a:latin typeface="Avenir Next" panose="020B0503020202020204" pitchFamily="34" charset="0"/>
              </a:rPr>
              <a:t>zu reagieren.</a:t>
            </a: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B4942DE3-DAB5-3148-A0DD-2F4406BAE1E1}"/>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1B3A628D-CFFA-CA4B-9ECA-84A411BAA91A}"/>
              </a:ext>
            </a:extLst>
          </p:cNvPr>
          <p:cNvSpPr>
            <a:spLocks noGrp="1"/>
          </p:cNvSpPr>
          <p:nvPr>
            <p:ph idx="1"/>
          </p:nvPr>
        </p:nvSpPr>
        <p:spPr>
          <a:xfrm>
            <a:off x="4727643" y="2704288"/>
            <a:ext cx="6157608" cy="3501959"/>
          </a:xfrm>
        </p:spPr>
        <p:txBody>
          <a:bodyPr>
            <a:normAutofit lnSpcReduction="10000"/>
          </a:bodyPr>
          <a:lstStyle/>
          <a:p>
            <a:r>
              <a:rPr lang="de-AT" sz="2000" b="1" dirty="0"/>
              <a:t>Täter setzen ihre Methoden ein, um andere zu manipulieren und zu beherrschen. </a:t>
            </a:r>
          </a:p>
          <a:p>
            <a:r>
              <a:rPr lang="de-AT" sz="2000" dirty="0"/>
              <a:t>Wenn man sich auf den Inhalt ihrer Worte bezieht, geht man in ihre Falle und versucht, rational zu antworten, Anklagen abzuweisen und Erklärungen abzugeben. </a:t>
            </a:r>
          </a:p>
          <a:p>
            <a:r>
              <a:rPr lang="de-AT" sz="2000" dirty="0"/>
              <a:t>Unglücklicherweise hat der Täter damit bereits gewonnen und weist jede Verantwortung für den verbalen Angriff ab.</a:t>
            </a:r>
            <a:endParaRPr lang="en-US" sz="2000" dirty="0"/>
          </a:p>
        </p:txBody>
      </p:sp>
      <p:pic>
        <p:nvPicPr>
          <p:cNvPr id="10" name="Imagem 9" descr="Fundo preto com letras brancas&#10;&#10;Descrição gerada automaticamente">
            <a:extLst>
              <a:ext uri="{FF2B5EF4-FFF2-40B4-BE49-F238E27FC236}">
                <a16:creationId xmlns:a16="http://schemas.microsoft.com/office/drawing/2014/main" id="{15CCA768-1EBD-4F72-B4F1-75F60B2CEEAC}"/>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714739212"/>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a:extLst>
              <a:ext uri="{FF2B5EF4-FFF2-40B4-BE49-F238E27FC236}">
                <a16:creationId xmlns:a16="http://schemas.microsoft.com/office/drawing/2014/main" id="{0E994F2B-4A75-FC46-B87F-B29E82DD77C6}"/>
              </a:ext>
            </a:extLst>
          </p:cNvPr>
          <p:cNvSpPr>
            <a:spLocks noGrp="1"/>
          </p:cNvSpPr>
          <p:nvPr>
            <p:ph type="title"/>
          </p:nvPr>
        </p:nvSpPr>
        <p:spPr>
          <a:xfrm>
            <a:off x="4737370" y="927239"/>
            <a:ext cx="6870429" cy="609731"/>
          </a:xfrm>
        </p:spPr>
        <p:txBody>
          <a:bodyPr>
            <a:normAutofit/>
          </a:bodyPr>
          <a:lstStyle/>
          <a:p>
            <a:r>
              <a:rPr lang="de-DE" sz="3200" b="1" dirty="0">
                <a:solidFill>
                  <a:schemeClr val="tx2"/>
                </a:solidFill>
                <a:latin typeface="Avenir Next" panose="020B0503020202020204" pitchFamily="34" charset="0"/>
              </a:rPr>
              <a:t>2. Setze </a:t>
            </a:r>
            <a:r>
              <a:rPr lang="de-DE" sz="3200" b="1" dirty="0">
                <a:solidFill>
                  <a:srgbClr val="C00000"/>
                </a:solidFill>
                <a:latin typeface="Avenir Next" panose="020B0503020202020204" pitchFamily="34" charset="0"/>
              </a:rPr>
              <a:t>gesunde Grenzen. </a:t>
            </a: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DE"/>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037B7349-6F2D-E04B-98E4-E1274BB0BC98}"/>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B0A47B47-EA6A-A945-A83A-6A218C4B3161}"/>
              </a:ext>
            </a:extLst>
          </p:cNvPr>
          <p:cNvSpPr>
            <a:spLocks noGrp="1"/>
          </p:cNvSpPr>
          <p:nvPr>
            <p:ph idx="1"/>
          </p:nvPr>
        </p:nvSpPr>
        <p:spPr>
          <a:xfrm>
            <a:off x="4737370" y="1938737"/>
            <a:ext cx="6523464" cy="4306419"/>
          </a:xfrm>
        </p:spPr>
        <p:txBody>
          <a:bodyPr>
            <a:normAutofit/>
          </a:bodyPr>
          <a:lstStyle/>
          <a:p>
            <a:r>
              <a:rPr lang="de-AT" sz="1800" dirty="0"/>
              <a:t>Sogar Jesus Christus fand es notwendig, in seinem Erdenleben Grenzen zu ziehen. Wir sollten das auch tun. </a:t>
            </a:r>
          </a:p>
          <a:p>
            <a:r>
              <a:rPr lang="de-AT" sz="1800" b="1" dirty="0"/>
              <a:t>Gott gab jedem Menschen seine eigene Persönlichkeit, </a:t>
            </a:r>
            <a:br>
              <a:rPr lang="de-AT" sz="1800" b="1" dirty="0"/>
            </a:br>
            <a:r>
              <a:rPr lang="de-AT" sz="1800" b="1" dirty="0"/>
              <a:t>daher sollten wir uns nicht davor scheuen, gegen Miss-</a:t>
            </a:r>
            <a:br>
              <a:rPr lang="de-AT" sz="1800" b="1" dirty="0"/>
            </a:br>
            <a:r>
              <a:rPr lang="de-AT" sz="1800" b="1" dirty="0"/>
              <a:t>brauch vorzugehen und Grenzen zu setzen, wie viel wir ertragen werden. </a:t>
            </a:r>
          </a:p>
          <a:p>
            <a:r>
              <a:rPr lang="de-AT" sz="1800" dirty="0"/>
              <a:t>In einigen Fällen kann man verbaler Gewalt am besten mit entschiedenen Entgegnungen wie „Sprich nicht auf diese Weise mit mir“, „Das ist beleidigend“, „Hör auf, mich zu beschimpfen“ oder „Schrei mich nicht an“ begegnen.  Wenn der Täter dann „Oder was?“ zurückgibt, kann man mit „Dann werde ich dieses Gespräch nicht weiterführen“ antworten.</a:t>
            </a:r>
            <a:endParaRPr lang="de-DE" sz="1800" b="1" dirty="0"/>
          </a:p>
        </p:txBody>
      </p:sp>
      <p:pic>
        <p:nvPicPr>
          <p:cNvPr id="10" name="Imagem 9" descr="Fundo preto com letras brancas&#10;&#10;Descrição gerada automaticamente">
            <a:extLst>
              <a:ext uri="{FF2B5EF4-FFF2-40B4-BE49-F238E27FC236}">
                <a16:creationId xmlns:a16="http://schemas.microsoft.com/office/drawing/2014/main" id="{2B3F184F-F89E-4072-9A17-776E1F702ABC}"/>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454950669"/>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a:extLst>
              <a:ext uri="{FF2B5EF4-FFF2-40B4-BE49-F238E27FC236}">
                <a16:creationId xmlns:a16="http://schemas.microsoft.com/office/drawing/2014/main" id="{119DA435-2EF3-CA46-A77B-8A2C528F2794}"/>
              </a:ext>
            </a:extLst>
          </p:cNvPr>
          <p:cNvSpPr>
            <a:spLocks noGrp="1"/>
          </p:cNvSpPr>
          <p:nvPr>
            <p:ph type="title"/>
          </p:nvPr>
        </p:nvSpPr>
        <p:spPr>
          <a:xfrm>
            <a:off x="4729691" y="702156"/>
            <a:ext cx="6878108" cy="1194738"/>
          </a:xfrm>
        </p:spPr>
        <p:txBody>
          <a:bodyPr>
            <a:normAutofit/>
          </a:bodyPr>
          <a:lstStyle/>
          <a:p>
            <a:r>
              <a:rPr lang="de-DE" b="1" dirty="0">
                <a:solidFill>
                  <a:schemeClr val="tx2"/>
                </a:solidFill>
                <a:latin typeface="Avenir Next" panose="020B0503020202020204" pitchFamily="34" charset="0"/>
              </a:rPr>
              <a:t>3. Stärke dein </a:t>
            </a:r>
            <a:r>
              <a:rPr lang="de-DE" b="1" dirty="0">
                <a:solidFill>
                  <a:srgbClr val="C00000"/>
                </a:solidFill>
                <a:latin typeface="Avenir Next" panose="020B0503020202020204" pitchFamily="34" charset="0"/>
              </a:rPr>
              <a:t>Selbstwertgefühl </a:t>
            </a:r>
            <a:r>
              <a:rPr lang="de-DE" b="1" dirty="0">
                <a:solidFill>
                  <a:schemeClr val="tx2"/>
                </a:solidFill>
                <a:latin typeface="Avenir Next" panose="020B0503020202020204" pitchFamily="34" charset="0"/>
              </a:rPr>
              <a:t>und deine </a:t>
            </a:r>
            <a:r>
              <a:rPr lang="de-DE" b="1" dirty="0">
                <a:solidFill>
                  <a:srgbClr val="C00000"/>
                </a:solidFill>
                <a:latin typeface="Avenir Next" panose="020B0503020202020204" pitchFamily="34" charset="0"/>
              </a:rPr>
              <a:t>Selbstachtung</a:t>
            </a: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DE"/>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3AAABBE0-780B-4247-B15C-9189FB3D2EB8}"/>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B58546BC-BDDA-0C4F-8DC9-1D136CAA8E03}"/>
              </a:ext>
            </a:extLst>
          </p:cNvPr>
          <p:cNvSpPr>
            <a:spLocks noGrp="1"/>
          </p:cNvSpPr>
          <p:nvPr>
            <p:ph idx="1"/>
          </p:nvPr>
        </p:nvSpPr>
        <p:spPr>
          <a:xfrm>
            <a:off x="4729690" y="2071991"/>
            <a:ext cx="6531143" cy="4303410"/>
          </a:xfrm>
        </p:spPr>
        <p:txBody>
          <a:bodyPr>
            <a:normAutofit lnSpcReduction="10000"/>
          </a:bodyPr>
          <a:lstStyle/>
          <a:p>
            <a:r>
              <a:rPr lang="de-DE" sz="2000" b="1" dirty="0"/>
              <a:t>Missbrauch zerstört langsam, aber sicher das Selbstwertgefühl. </a:t>
            </a:r>
          </a:p>
          <a:p>
            <a:r>
              <a:rPr lang="de-DE" sz="2000" dirty="0"/>
              <a:t>Üblicherweise haben sowohl der Täter als auch </a:t>
            </a:r>
            <a:br>
              <a:rPr lang="de-DE" sz="2000" dirty="0"/>
            </a:br>
            <a:r>
              <a:rPr lang="de-DE" sz="2000" dirty="0"/>
              <a:t>das Opfer als Kind Ablehnung erfahren und als </a:t>
            </a:r>
            <a:br>
              <a:rPr lang="de-DE" sz="2000" dirty="0"/>
            </a:br>
            <a:r>
              <a:rPr lang="de-DE" sz="2000" dirty="0"/>
              <a:t>Folge davon ein gestörtes Selbstbild entwickelt. </a:t>
            </a:r>
          </a:p>
          <a:p>
            <a:r>
              <a:rPr lang="de-DE" sz="2000" dirty="0"/>
              <a:t>Für das Opfer ist es wichtig, sich bewusst zu machen, dass es daran nicht selbst schuld ist. </a:t>
            </a:r>
          </a:p>
          <a:p>
            <a:r>
              <a:rPr lang="de-DE" sz="2000" dirty="0"/>
              <a:t>Die Bibel enthält viele wunderbare Verheißungen, die uns daran erinnern, wie kostbar wir sind: </a:t>
            </a:r>
            <a:r>
              <a:rPr lang="de-DE" sz="2000" i="1" dirty="0"/>
              <a:t>„Ich habe dich schon immer geliebt. Deshalb habe ich dir meine Zuneigung so lange bewahrt.“ (Jeremia 31,3 NLB)</a:t>
            </a:r>
          </a:p>
        </p:txBody>
      </p:sp>
      <p:pic>
        <p:nvPicPr>
          <p:cNvPr id="10" name="Imagem 9" descr="Fundo preto com letras brancas&#10;&#10;Descrição gerada automaticamente">
            <a:extLst>
              <a:ext uri="{FF2B5EF4-FFF2-40B4-BE49-F238E27FC236}">
                <a16:creationId xmlns:a16="http://schemas.microsoft.com/office/drawing/2014/main" id="{8C6006B8-2BFB-4B6B-AB1A-5A7BB22ACF1F}"/>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895463080"/>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a:extLst>
              <a:ext uri="{FF2B5EF4-FFF2-40B4-BE49-F238E27FC236}">
                <a16:creationId xmlns:a16="http://schemas.microsoft.com/office/drawing/2014/main" id="{A0472981-FDBF-874C-AD74-2C08A3F7C177}"/>
              </a:ext>
            </a:extLst>
          </p:cNvPr>
          <p:cNvSpPr>
            <a:spLocks noGrp="1"/>
          </p:cNvSpPr>
          <p:nvPr>
            <p:ph type="title"/>
          </p:nvPr>
        </p:nvSpPr>
        <p:spPr>
          <a:xfrm>
            <a:off x="4669277" y="927239"/>
            <a:ext cx="7008860" cy="1013800"/>
          </a:xfrm>
        </p:spPr>
        <p:txBody>
          <a:bodyPr>
            <a:normAutofit fontScale="90000"/>
          </a:bodyPr>
          <a:lstStyle/>
          <a:p>
            <a:pPr>
              <a:lnSpc>
                <a:spcPct val="100000"/>
              </a:lnSpc>
            </a:pPr>
            <a:r>
              <a:rPr lang="de-DE" sz="3200" b="1" dirty="0">
                <a:solidFill>
                  <a:schemeClr val="tx2"/>
                </a:solidFill>
                <a:latin typeface="Avenir Next" panose="020B0503020202020204" pitchFamily="34" charset="0"/>
              </a:rPr>
              <a:t>4. </a:t>
            </a:r>
            <a:r>
              <a:rPr lang="de-DE" sz="3200" b="1" dirty="0">
                <a:solidFill>
                  <a:srgbClr val="C00000"/>
                </a:solidFill>
                <a:latin typeface="Avenir Next" panose="020B0503020202020204" pitchFamily="34" charset="0"/>
              </a:rPr>
              <a:t>SUCHE </a:t>
            </a:r>
            <a:r>
              <a:rPr lang="de-DE" sz="3200" b="1" dirty="0">
                <a:solidFill>
                  <a:schemeClr val="tx2"/>
                </a:solidFill>
                <a:latin typeface="Avenir Next" panose="020B0503020202020204" pitchFamily="34" charset="0"/>
              </a:rPr>
              <a:t>bei einem sachkundigen Berater </a:t>
            </a:r>
            <a:r>
              <a:rPr lang="de-DE" sz="3200" b="1" dirty="0">
                <a:solidFill>
                  <a:srgbClr val="C00000"/>
                </a:solidFill>
                <a:latin typeface="Avenir Next" panose="020B0503020202020204" pitchFamily="34" charset="0"/>
              </a:rPr>
              <a:t>HILFE</a:t>
            </a:r>
            <a:r>
              <a:rPr lang="de-DE" sz="3200" b="1" dirty="0">
                <a:solidFill>
                  <a:schemeClr val="tx2"/>
                </a:solidFill>
                <a:latin typeface="Avenir Next" panose="020B0503020202020204" pitchFamily="34" charset="0"/>
              </a:rPr>
              <a:t>. </a:t>
            </a: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DE"/>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85E55353-9C8C-054F-AEF5-9360FBBC9A4C}"/>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D54437AB-37BE-6546-B0FE-E574B5610A15}"/>
              </a:ext>
            </a:extLst>
          </p:cNvPr>
          <p:cNvSpPr>
            <a:spLocks noGrp="1"/>
          </p:cNvSpPr>
          <p:nvPr>
            <p:ph idx="1"/>
          </p:nvPr>
        </p:nvSpPr>
        <p:spPr>
          <a:xfrm>
            <a:off x="4669276" y="2071991"/>
            <a:ext cx="6926094" cy="4124434"/>
          </a:xfrm>
        </p:spPr>
        <p:txBody>
          <a:bodyPr>
            <a:normAutofit fontScale="92500" lnSpcReduction="20000"/>
          </a:bodyPr>
          <a:lstStyle/>
          <a:p>
            <a:r>
              <a:rPr lang="de-AT" sz="1900" b="1" dirty="0"/>
              <a:t>Wenn jemand in unmittelbarer Gefahr schwebt, ist es unbedingt erforderlich, die Polizei zu verständigen oder eine Notrufnummer zu wählen. </a:t>
            </a:r>
          </a:p>
          <a:p>
            <a:r>
              <a:rPr lang="de-AT" sz="1900" dirty="0"/>
              <a:t>Wenn die Lage aber nicht so bedrohlich erscheint, ist es wichtig, </a:t>
            </a:r>
            <a:br>
              <a:rPr lang="de-AT" sz="1900" dirty="0"/>
            </a:br>
            <a:r>
              <a:rPr lang="de-AT" sz="1900" dirty="0"/>
              <a:t>sich an einen vertrauens­würdigen Freund oder ein verlässliches Familienmitglied, an Therapeuten, Prediger, Familienberater oder die Frauenhotline zu wenden. Besonders in langjährigen Beziehungen kann es schwierig sein, den Täter zu konfrontieren. </a:t>
            </a:r>
          </a:p>
          <a:p>
            <a:r>
              <a:rPr lang="de-AT" sz="1900" dirty="0"/>
              <a:t>Eine persönliche Beratung und Therapie sind die einzige langfristige Lösung.</a:t>
            </a:r>
            <a:r>
              <a:rPr lang="de-DE" sz="1800" dirty="0"/>
              <a:t> </a:t>
            </a:r>
            <a:r>
              <a:rPr lang="de-AT" sz="1900" dirty="0"/>
              <a:t>Es ist jedoch nicht ratsam, gleich zu Beginn als Paar an den Gesprächen teilzunehmen, weil es für das Opfer gefährlich sein kann, in Gegenwart des Täters über die erlittene Gewalt zu sprechen.</a:t>
            </a:r>
          </a:p>
        </p:txBody>
      </p:sp>
      <p:pic>
        <p:nvPicPr>
          <p:cNvPr id="10" name="Imagem 9" descr="Fundo preto com letras brancas&#10;&#10;Descrição gerada automaticamente">
            <a:extLst>
              <a:ext uri="{FF2B5EF4-FFF2-40B4-BE49-F238E27FC236}">
                <a16:creationId xmlns:a16="http://schemas.microsoft.com/office/drawing/2014/main" id="{B1550FF9-8220-466D-A918-A0F6A9493AD7}"/>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714719396"/>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a:extLst>
              <a:ext uri="{FF2B5EF4-FFF2-40B4-BE49-F238E27FC236}">
                <a16:creationId xmlns:a16="http://schemas.microsoft.com/office/drawing/2014/main" id="{180E8BD7-95B1-8845-BAEF-2A511EC03D4B}"/>
              </a:ext>
            </a:extLst>
          </p:cNvPr>
          <p:cNvSpPr>
            <a:spLocks noGrp="1"/>
          </p:cNvSpPr>
          <p:nvPr>
            <p:ph type="title"/>
          </p:nvPr>
        </p:nvSpPr>
        <p:spPr>
          <a:xfrm>
            <a:off x="4729691" y="702155"/>
            <a:ext cx="6878108" cy="1190821"/>
          </a:xfrm>
        </p:spPr>
        <p:txBody>
          <a:bodyPr>
            <a:normAutofit/>
          </a:bodyPr>
          <a:lstStyle/>
          <a:p>
            <a:r>
              <a:rPr lang="de-DE" sz="2800" b="1">
                <a:solidFill>
                  <a:schemeClr val="tx2"/>
                </a:solidFill>
                <a:latin typeface="Avenir Next" panose="020B0503020202020204" pitchFamily="34" charset="0"/>
              </a:rPr>
              <a:t>5. Bitte Gott um </a:t>
            </a:r>
            <a:r>
              <a:rPr lang="de-DE" sz="2800" b="1">
                <a:solidFill>
                  <a:srgbClr val="C00000"/>
                </a:solidFill>
                <a:latin typeface="Avenir Next" panose="020B0503020202020204" pitchFamily="34" charset="0"/>
              </a:rPr>
              <a:t>Trost, Heilung und Weisheit</a:t>
            </a:r>
            <a:r>
              <a:rPr lang="de-DE" sz="2800" b="1">
                <a:solidFill>
                  <a:schemeClr val="tx2"/>
                </a:solidFill>
                <a:latin typeface="Avenir Next" panose="020B0503020202020204" pitchFamily="34" charset="0"/>
              </a:rPr>
              <a:t>. </a:t>
            </a: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e-DE"/>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F303DD16-A7E8-0D49-92AC-CBAF513E594F}"/>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1AD730A1-8F3E-E241-BCC5-2517346446A1}"/>
              </a:ext>
            </a:extLst>
          </p:cNvPr>
          <p:cNvSpPr>
            <a:spLocks noGrp="1"/>
          </p:cNvSpPr>
          <p:nvPr>
            <p:ph idx="1"/>
          </p:nvPr>
        </p:nvSpPr>
        <p:spPr>
          <a:xfrm>
            <a:off x="4729690" y="1892976"/>
            <a:ext cx="6878108" cy="4695050"/>
          </a:xfrm>
        </p:spPr>
        <p:txBody>
          <a:bodyPr>
            <a:normAutofit/>
          </a:bodyPr>
          <a:lstStyle/>
          <a:p>
            <a:r>
              <a:rPr lang="de-AT" sz="1700" b="1" dirty="0"/>
              <a:t>Der Heilige Geist ist unser Tröster und wird uns in alle Weisheit und Wahrheit leiten. </a:t>
            </a:r>
            <a:r>
              <a:rPr lang="de-AT" sz="1700" dirty="0"/>
              <a:t>Er kann nicht nur unsere Herzen mit Gottes Liebe erfüllen und heilen, sondern uns die rechten Worte schenken, mit denen wir auf Missbrauch reagieren können. </a:t>
            </a:r>
          </a:p>
          <a:p>
            <a:r>
              <a:rPr lang="de-AT" sz="1700" b="1" dirty="0"/>
              <a:t>Jesus versteht uns</a:t>
            </a:r>
            <a:r>
              <a:rPr lang="de-AT" sz="1700" dirty="0"/>
              <a:t>, denn er hat alle Formen des Missbrauchs erlebt, auch geistigen und geistlichen. Er ruft dir zu: </a:t>
            </a:r>
            <a:r>
              <a:rPr lang="de-AT" sz="1700" i="1" dirty="0"/>
              <a:t>„Ich habe deinen Kummer getragen, deine Kämpfe durchlebt und deine Versuchungen erduldet; ich verstehe deine Tränen, die auch ich geweint habe; ich kenne den Gram, der dir tief im Herzen brennt und den kein Mensch dir nehmen kann. Glaube nicht, du seiest einsam und verlassen. Bringt dein Schmerz keine Saite in irgendeines Menschen Herz </a:t>
            </a:r>
            <a:br>
              <a:rPr lang="de-AT" sz="1700" i="1" dirty="0"/>
            </a:br>
            <a:r>
              <a:rPr lang="de-AT" sz="1700" i="1" dirty="0"/>
              <a:t>zum Klingen, blick auf mich und lebe!“</a:t>
            </a:r>
            <a:endParaRPr lang="de-DE" i="1" dirty="0"/>
          </a:p>
        </p:txBody>
      </p:sp>
      <p:pic>
        <p:nvPicPr>
          <p:cNvPr id="10" name="Imagem 9" descr="Fundo preto com letras brancas&#10;&#10;Descrição gerada automaticamente">
            <a:extLst>
              <a:ext uri="{FF2B5EF4-FFF2-40B4-BE49-F238E27FC236}">
                <a16:creationId xmlns:a16="http://schemas.microsoft.com/office/drawing/2014/main" id="{C8964238-20FE-463C-BE1F-BCE8D8C60AFB}"/>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970490229"/>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FDA31B-8BE4-C148-B7CA-8F1B6EEC4872}"/>
              </a:ext>
            </a:extLst>
          </p:cNvPr>
          <p:cNvSpPr>
            <a:spLocks noGrp="1"/>
          </p:cNvSpPr>
          <p:nvPr>
            <p:ph type="title"/>
          </p:nvPr>
        </p:nvSpPr>
        <p:spPr>
          <a:xfrm>
            <a:off x="581192" y="1124999"/>
            <a:ext cx="4076149" cy="4608003"/>
          </a:xfrm>
        </p:spPr>
        <p:txBody>
          <a:bodyPr anchor="ctr">
            <a:normAutofit/>
          </a:bodyPr>
          <a:lstStyle/>
          <a:p>
            <a:pPr algn="ctr">
              <a:spcBef>
                <a:spcPts val="1200"/>
              </a:spcBef>
              <a:spcAft>
                <a:spcPts val="1200"/>
              </a:spcAft>
              <a:tabLst>
                <a:tab pos="228600" algn="l"/>
                <a:tab pos="449580" algn="l"/>
              </a:tabLst>
            </a:pPr>
            <a:r>
              <a:rPr lang="de-DE" sz="4000" b="1" cap="small" spc="25" dirty="0">
                <a:solidFill>
                  <a:srgbClr val="46AFCA"/>
                </a:solidFill>
                <a:effectLst/>
                <a:latin typeface="Calibri" panose="020F0502020204030204" pitchFamily="34" charset="0"/>
                <a:ea typeface="Times New Roman" panose="02020603050405020304" pitchFamily="18" charset="0"/>
                <a:cs typeface="Calibri" panose="020F0502020204030204" pitchFamily="34" charset="0"/>
              </a:rPr>
              <a:t>KÖNNEN WIR MEHR TUN?</a:t>
            </a:r>
            <a:endParaRPr lang="de-AT" sz="4000" dirty="0">
              <a:solidFill>
                <a:srgbClr val="46AFCA"/>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C06FF69-1203-3A49-B795-50E1C1EAA310}"/>
              </a:ext>
            </a:extLst>
          </p:cNvPr>
          <p:cNvSpPr>
            <a:spLocks noGrp="1"/>
          </p:cNvSpPr>
          <p:nvPr>
            <p:ph idx="1"/>
          </p:nvPr>
        </p:nvSpPr>
        <p:spPr>
          <a:xfrm>
            <a:off x="5117586" y="1124998"/>
            <a:ext cx="6143248" cy="5275802"/>
          </a:xfrm>
        </p:spPr>
        <p:txBody>
          <a:bodyPr>
            <a:normAutofit/>
          </a:bodyPr>
          <a:lstStyle/>
          <a:p>
            <a:r>
              <a:rPr lang="de-AT" sz="2400" dirty="0"/>
              <a:t>Die Gemeinschaft der Siebenten-Tags-Adventisten führt unter der Bezeichnung </a:t>
            </a:r>
            <a:r>
              <a:rPr lang="de-AT" sz="2400" dirty="0">
                <a:latin typeface="Arial Black" panose="020B0A04020102020204" pitchFamily="34" charset="0"/>
              </a:rPr>
              <a:t>end</a:t>
            </a:r>
            <a:r>
              <a:rPr lang="de-AT" sz="2400" dirty="0">
                <a:solidFill>
                  <a:srgbClr val="FF0000"/>
                </a:solidFill>
                <a:latin typeface="Arial Black" panose="020B0A04020102020204" pitchFamily="34" charset="0"/>
              </a:rPr>
              <a:t>it</a:t>
            </a:r>
            <a:r>
              <a:rPr lang="de-AT" sz="2400" dirty="0">
                <a:latin typeface="Arial Black" panose="020B0A04020102020204" pitchFamily="34" charset="0"/>
              </a:rPr>
              <a:t>now</a:t>
            </a:r>
            <a:r>
              <a:rPr lang="de-AT" sz="2400" dirty="0"/>
              <a:t>® seit Jahren ein öffentliches Gesundheitsprogramm durch, das gegen Gewalt und Missbrauch auftritt.</a:t>
            </a:r>
          </a:p>
          <a:p>
            <a:r>
              <a:rPr lang="de-AT" sz="2400" dirty="0"/>
              <a:t>Ursprünglich begann es mit einem Schwerpunkt auf Mädchen und Frauen </a:t>
            </a:r>
            <a:br>
              <a:rPr lang="de-AT" sz="2400" dirty="0"/>
            </a:br>
            <a:r>
              <a:rPr lang="de-AT" sz="2400" dirty="0"/>
              <a:t>und wurde später zu einem umfassenderen Blickwinkel auf Gewalt und Missbrauch allen Menschen gegenüber erweitert: Männer, Frauen, Kinder und Senioren. </a:t>
            </a:r>
          </a:p>
          <a:p>
            <a:endParaRPr lang="en-US" sz="2400" b="1" dirty="0"/>
          </a:p>
        </p:txBody>
      </p:sp>
      <p:pic>
        <p:nvPicPr>
          <p:cNvPr id="7" name="Imagem 6" descr="Uma imagem contendo desenho&#10;&#10;Descrição gerada automaticamente">
            <a:extLst>
              <a:ext uri="{FF2B5EF4-FFF2-40B4-BE49-F238E27FC236}">
                <a16:creationId xmlns:a16="http://schemas.microsoft.com/office/drawing/2014/main" id="{E73DA874-086F-4CB6-94D5-070781F5453E}"/>
              </a:ext>
            </a:extLst>
          </p:cNvPr>
          <p:cNvPicPr>
            <a:picLocks noChangeAspect="1"/>
          </p:cNvPicPr>
          <p:nvPr/>
        </p:nvPicPr>
        <p:blipFill>
          <a:blip r:embed="rId3"/>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658595599"/>
      </p:ext>
    </p:extLst>
  </p:cSld>
  <p:clrMapOvr>
    <a:overrideClrMapping bg1="dk1" tx1="lt1" bg2="dk2" tx2="lt2" accent1="accent1" accent2="accent2" accent3="accent3" accent4="accent4" accent5="accent5" accent6="accent6" hlink="hlink" folHlink="folHlink"/>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3E3DBE1-7C98-B544-ACDF-9E52A60DFA38}"/>
              </a:ext>
            </a:extLst>
          </p:cNvPr>
          <p:cNvSpPr>
            <a:spLocks noGrp="1"/>
          </p:cNvSpPr>
          <p:nvPr>
            <p:ph idx="1"/>
          </p:nvPr>
        </p:nvSpPr>
        <p:spPr>
          <a:xfrm>
            <a:off x="581194" y="690664"/>
            <a:ext cx="6189257" cy="5496127"/>
          </a:xfrm>
        </p:spPr>
        <p:txBody>
          <a:bodyPr>
            <a:normAutofit/>
          </a:bodyPr>
          <a:lstStyle/>
          <a:p>
            <a:pPr marL="0" indent="0" algn="ctr">
              <a:buNone/>
            </a:pPr>
            <a:r>
              <a:rPr lang="de-AT" sz="2800" b="1" dirty="0">
                <a:solidFill>
                  <a:schemeClr val="tx2"/>
                </a:solidFill>
              </a:rPr>
              <a:t>Wir dürfen nicht ermatten, </a:t>
            </a:r>
            <a:br>
              <a:rPr lang="de-AT" sz="2800" b="1" dirty="0">
                <a:solidFill>
                  <a:schemeClr val="tx2"/>
                </a:solidFill>
              </a:rPr>
            </a:br>
            <a:r>
              <a:rPr lang="de-AT" sz="2800" b="1" dirty="0">
                <a:solidFill>
                  <a:schemeClr val="tx2"/>
                </a:solidFill>
              </a:rPr>
              <a:t>sondern müssen unsere Gegenwart </a:t>
            </a:r>
            <a:br>
              <a:rPr lang="de-AT" sz="2800" b="1" dirty="0">
                <a:solidFill>
                  <a:schemeClr val="tx2"/>
                </a:solidFill>
              </a:rPr>
            </a:br>
            <a:r>
              <a:rPr lang="de-AT" sz="2800" b="1" dirty="0">
                <a:solidFill>
                  <a:schemeClr val="tx2"/>
                </a:solidFill>
              </a:rPr>
              <a:t>in Wort und Tat sichtbar machen, während wir </a:t>
            </a:r>
            <a:r>
              <a:rPr lang="de-AT" sz="2800" b="1" dirty="0">
                <a:solidFill>
                  <a:schemeClr val="accent2">
                    <a:lumMod val="75000"/>
                  </a:schemeClr>
                </a:solidFill>
              </a:rPr>
              <a:t>gemeinsam lernen </a:t>
            </a:r>
            <a:br>
              <a:rPr lang="de-AT" sz="2800" b="1" dirty="0">
                <a:solidFill>
                  <a:schemeClr val="accent2">
                    <a:lumMod val="75000"/>
                  </a:schemeClr>
                </a:solidFill>
              </a:rPr>
            </a:br>
            <a:r>
              <a:rPr lang="de-AT" sz="2800" b="1" dirty="0">
                <a:solidFill>
                  <a:schemeClr val="accent2">
                    <a:lumMod val="75000"/>
                  </a:schemeClr>
                </a:solidFill>
              </a:rPr>
              <a:t>und Missbrauch, der anderen die Menschenwürde raubt, </a:t>
            </a:r>
            <a:br>
              <a:rPr lang="de-AT" sz="2800" b="1" dirty="0">
                <a:solidFill>
                  <a:schemeClr val="accent2">
                    <a:lumMod val="75000"/>
                  </a:schemeClr>
                </a:solidFill>
              </a:rPr>
            </a:br>
            <a:r>
              <a:rPr lang="de-AT" sz="2800" b="1" dirty="0">
                <a:solidFill>
                  <a:schemeClr val="accent2">
                    <a:lumMod val="75000"/>
                  </a:schemeClr>
                </a:solidFill>
              </a:rPr>
              <a:t>ans Tageslicht bringen </a:t>
            </a:r>
            <a:br>
              <a:rPr lang="de-AT" sz="2800" b="1" dirty="0">
                <a:solidFill>
                  <a:schemeClr val="accent2">
                    <a:lumMod val="75000"/>
                  </a:schemeClr>
                </a:solidFill>
              </a:rPr>
            </a:br>
            <a:r>
              <a:rPr lang="de-AT" sz="2800" b="1" dirty="0">
                <a:solidFill>
                  <a:schemeClr val="accent2">
                    <a:lumMod val="75000"/>
                  </a:schemeClr>
                </a:solidFill>
              </a:rPr>
              <a:t>und beenden.</a:t>
            </a:r>
            <a:endParaRPr lang="en-US" sz="28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id="{87A55F1D-901F-F34F-8476-F33D7EFFE5D5}"/>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6" name="Imagem 5" descr="Uma imagem contendo desenho&#10;&#10;Descrição gerada automaticamente">
            <a:extLst>
              <a:ext uri="{FF2B5EF4-FFF2-40B4-BE49-F238E27FC236}">
                <a16:creationId xmlns:a16="http://schemas.microsoft.com/office/drawing/2014/main" id="{F3E38D2D-FE5B-4DC7-885C-52F12BE73CD3}"/>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844793915"/>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F4EB5C-ED25-4675-8255-2F5B12CFF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9514EC6E-A557-42A2-BCDC-3ABFFC5E5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905482C9-EB42-4BFE-95BF-7FD661F076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539E646-A625-4A26-86ED-BD90EDD329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E019540-1104-4B12-9F83-45F586741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C47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D252C1-CB79-7A48-8B09-73762D2B5C4B}"/>
              </a:ext>
            </a:extLst>
          </p:cNvPr>
          <p:cNvSpPr>
            <a:spLocks noGrp="1"/>
          </p:cNvSpPr>
          <p:nvPr>
            <p:ph type="title"/>
          </p:nvPr>
        </p:nvSpPr>
        <p:spPr>
          <a:xfrm>
            <a:off x="783771" y="1066800"/>
            <a:ext cx="5727760" cy="4724400"/>
          </a:xfrm>
        </p:spPr>
        <p:txBody>
          <a:bodyPr vert="horz" lIns="91440" tIns="45720" rIns="91440" bIns="45720" rtlCol="0" anchor="ctr">
            <a:normAutofit/>
          </a:bodyPr>
          <a:lstStyle/>
          <a:p>
            <a:pPr algn="r"/>
            <a:r>
              <a:rPr lang="en-US" sz="6600" b="1" kern="1200" cap="all" dirty="0">
                <a:solidFill>
                  <a:srgbClr val="FFFFFF">
                    <a:alpha val="90000"/>
                  </a:srgbClr>
                </a:solidFill>
                <a:latin typeface="+mj-lt"/>
                <a:ea typeface="+mj-ea"/>
                <a:cs typeface="+mj-cs"/>
              </a:rPr>
              <a:t>GESCHICHTE</a:t>
            </a:r>
          </a:p>
        </p:txBody>
      </p:sp>
      <p:sp>
        <p:nvSpPr>
          <p:cNvPr id="18" name="Rectangle 17">
            <a:extLst>
              <a:ext uri="{FF2B5EF4-FFF2-40B4-BE49-F238E27FC236}">
                <a16:creationId xmlns:a16="http://schemas.microsoft.com/office/drawing/2014/main" id="{3580CFD6-E44A-486A-9E73-D8D948F78A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171433" y="3396996"/>
            <a:ext cx="3703320" cy="6400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4" name="Imagem 3" descr="Uma imagem contendo desenho&#10;&#10;Descrição gerada automaticamente">
            <a:extLst>
              <a:ext uri="{FF2B5EF4-FFF2-40B4-BE49-F238E27FC236}">
                <a16:creationId xmlns:a16="http://schemas.microsoft.com/office/drawing/2014/main" id="{00E59732-3AFB-4251-A712-9E7DB7FFF551}"/>
              </a:ext>
            </a:extLst>
          </p:cNvPr>
          <p:cNvPicPr>
            <a:picLocks noChangeAspect="1"/>
          </p:cNvPicPr>
          <p:nvPr/>
        </p:nvPicPr>
        <p:blipFill>
          <a:blip r:embed="rId3"/>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327303646"/>
      </p:ext>
    </p:extLst>
  </p:cSld>
  <p:clrMapOvr>
    <a:overrideClrMapping bg1="dk1" tx1="lt1" bg2="dk2" tx2="lt2" accent1="accent1" accent2="accent2" accent3="accent3" accent4="accent4" accent5="accent5" accent6="accent6" hlink="hlink" folHlink="folHlink"/>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03E39E-C6DF-EC44-9B7A-96ACF5725A93}"/>
              </a:ext>
            </a:extLst>
          </p:cNvPr>
          <p:cNvSpPr>
            <a:spLocks noGrp="1"/>
          </p:cNvSpPr>
          <p:nvPr>
            <p:ph type="title"/>
          </p:nvPr>
        </p:nvSpPr>
        <p:spPr>
          <a:xfrm>
            <a:off x="581192" y="1124999"/>
            <a:ext cx="3212595" cy="4608003"/>
          </a:xfrm>
        </p:spPr>
        <p:txBody>
          <a:bodyPr anchor="ctr">
            <a:normAutofit/>
          </a:bodyPr>
          <a:lstStyle/>
          <a:p>
            <a:r>
              <a:rPr lang="de-DE" sz="4000" b="1" cap="small" spc="25" dirty="0">
                <a:solidFill>
                  <a:srgbClr val="46AFCA"/>
                </a:solidFill>
                <a:effectLst/>
                <a:latin typeface="Calibri" panose="020F0502020204030204" pitchFamily="34" charset="0"/>
                <a:ea typeface="Times New Roman" panose="02020603050405020304" pitchFamily="18" charset="0"/>
                <a:cs typeface="Calibri" panose="020F0502020204030204" pitchFamily="34" charset="0"/>
              </a:rPr>
              <a:t>ES GEHT </a:t>
            </a:r>
            <a:br>
              <a:rPr lang="de-DE" sz="4000" b="1" cap="small" spc="25" dirty="0">
                <a:solidFill>
                  <a:srgbClr val="46AFCA"/>
                </a:solidFill>
                <a:effectLst/>
                <a:latin typeface="Calibri" panose="020F0502020204030204" pitchFamily="34" charset="0"/>
                <a:ea typeface="Times New Roman" panose="02020603050405020304" pitchFamily="18" charset="0"/>
                <a:cs typeface="Calibri" panose="020F0502020204030204" pitchFamily="34" charset="0"/>
              </a:rPr>
            </a:br>
            <a:r>
              <a:rPr lang="de-DE" sz="4000" b="1" cap="small" spc="25" dirty="0">
                <a:solidFill>
                  <a:srgbClr val="46AFCA"/>
                </a:solidFill>
                <a:effectLst/>
                <a:latin typeface="Calibri" panose="020F0502020204030204" pitchFamily="34" charset="0"/>
                <a:ea typeface="Times New Roman" panose="02020603050405020304" pitchFamily="18" charset="0"/>
                <a:cs typeface="Calibri" panose="020F0502020204030204" pitchFamily="34" charset="0"/>
              </a:rPr>
              <a:t>UM DIE</a:t>
            </a:r>
            <a:br>
              <a:rPr lang="de-DE" sz="4000" b="1" cap="small" spc="25" dirty="0">
                <a:solidFill>
                  <a:srgbClr val="46AFCA"/>
                </a:solidFill>
                <a:effectLst/>
                <a:latin typeface="Calibri" panose="020F0502020204030204" pitchFamily="34" charset="0"/>
                <a:ea typeface="Times New Roman" panose="02020603050405020304" pitchFamily="18" charset="0"/>
                <a:cs typeface="Calibri" panose="020F0502020204030204" pitchFamily="34" charset="0"/>
              </a:rPr>
            </a:br>
            <a:r>
              <a:rPr lang="de-DE" sz="4000" b="1" cap="small" spc="25" dirty="0">
                <a:solidFill>
                  <a:srgbClr val="46AFCA"/>
                </a:solidFill>
                <a:effectLst/>
                <a:latin typeface="Calibri" panose="020F0502020204030204" pitchFamily="34" charset="0"/>
                <a:ea typeface="Times New Roman" panose="02020603050405020304" pitchFamily="18" charset="0"/>
                <a:cs typeface="Calibri" panose="020F0502020204030204" pitchFamily="34" charset="0"/>
              </a:rPr>
              <a:t>GESUNDHEIT</a:t>
            </a:r>
            <a:endParaRPr lang="en-US" sz="4000" dirty="0">
              <a:solidFill>
                <a:schemeClr val="accent1"/>
              </a:solidFill>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95C6B8AA-0EC1-CE46-9C73-746B65BCF6A5}"/>
              </a:ext>
            </a:extLst>
          </p:cNvPr>
          <p:cNvSpPr>
            <a:spLocks noGrp="1"/>
          </p:cNvSpPr>
          <p:nvPr>
            <p:ph idx="1"/>
          </p:nvPr>
        </p:nvSpPr>
        <p:spPr>
          <a:xfrm>
            <a:off x="4027251" y="1313234"/>
            <a:ext cx="7233583" cy="4883285"/>
          </a:xfrm>
        </p:spPr>
        <p:txBody>
          <a:bodyPr>
            <a:normAutofit fontScale="92500"/>
          </a:bodyPr>
          <a:lstStyle/>
          <a:p>
            <a:r>
              <a:rPr lang="de-AT" sz="2000" dirty="0"/>
              <a:t>Warum sollten wir uns mehr für Missbrauchsopfer einsetzen und gegen Gewalt engagieren? Viele Kinder Gottes müssen aufgrund von Gewalt und Missbrauch entweder sterben oder leiden, weil ihre Gesundheit und ihr Wohlbefinden geschädigt wurden. </a:t>
            </a:r>
          </a:p>
          <a:p>
            <a:r>
              <a:rPr lang="de-AT" sz="2000" dirty="0"/>
              <a:t>Gesundheitsbehörden berichten, dass jährlich 1,3 Millionen Menschen weltweit an Gewalt in irgendeiner Form sterben, ob an gemeinschaftlicher Gewalt (wie bei Kriegen und Bandenstreitig-</a:t>
            </a:r>
            <a:r>
              <a:rPr lang="de-AT" sz="2000" dirty="0" err="1"/>
              <a:t>keiten</a:t>
            </a:r>
            <a:r>
              <a:rPr lang="de-AT" sz="2000" dirty="0"/>
              <a:t>), selbst zugefügter Gewalt (Selbstmord) oder zwischen-menschlicher Gewalt (Überfälle, häusliche Gewalt). Diese Todesfälle stellen 2,5 % der jährlichen Sterblichkeitsrate dar.</a:t>
            </a:r>
            <a:endParaRPr lang="en-US" sz="2000" dirty="0"/>
          </a:p>
          <a:p>
            <a:r>
              <a:rPr lang="de-AT" sz="2000" dirty="0"/>
              <a:t>Während der ersten fünfzehn Jahre des 21. Jahrhunderts sind etwa 6 Millionen Menschen weltweit allein an den Folgen von zwischenmenschlicher Gewalt gestorben.</a:t>
            </a:r>
          </a:p>
        </p:txBody>
      </p:sp>
      <p:pic>
        <p:nvPicPr>
          <p:cNvPr id="7" name="Imagem 6" descr="Uma imagem contendo desenho&#10;&#10;Descrição gerada automaticamente">
            <a:extLst>
              <a:ext uri="{FF2B5EF4-FFF2-40B4-BE49-F238E27FC236}">
                <a16:creationId xmlns:a16="http://schemas.microsoft.com/office/drawing/2014/main" id="{44680E15-7A17-4863-8515-E62769B98E21}"/>
              </a:ext>
            </a:extLst>
          </p:cNvPr>
          <p:cNvPicPr>
            <a:picLocks noChangeAspect="1"/>
          </p:cNvPicPr>
          <p:nvPr/>
        </p:nvPicPr>
        <p:blipFill>
          <a:blip r:embed="rId3"/>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76019405"/>
      </p:ext>
    </p:extLst>
  </p:cSld>
  <p:clrMapOvr>
    <a:overrideClrMapping bg1="dk1" tx1="lt1" bg2="dk2" tx2="lt2" accent1="accent1" accent2="accent2" accent3="accent3" accent4="accent4" accent5="accent5" accent6="accent6" hlink="hlink" folHlink="folHlink"/>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DC8B067-42FD-E646-8B6B-A9EEAD534DFE}"/>
              </a:ext>
            </a:extLst>
          </p:cNvPr>
          <p:cNvSpPr>
            <a:spLocks noGrp="1"/>
          </p:cNvSpPr>
          <p:nvPr>
            <p:ph idx="1"/>
          </p:nvPr>
        </p:nvSpPr>
        <p:spPr>
          <a:xfrm>
            <a:off x="581194" y="1381328"/>
            <a:ext cx="6189257" cy="4477471"/>
          </a:xfrm>
        </p:spPr>
        <p:txBody>
          <a:bodyPr>
            <a:normAutofit/>
          </a:bodyPr>
          <a:lstStyle/>
          <a:p>
            <a:pPr marL="0" indent="0" algn="ctr">
              <a:buNone/>
            </a:pPr>
            <a:r>
              <a:rPr lang="de-AT" sz="2800" b="1" dirty="0">
                <a:solidFill>
                  <a:schemeClr val="tx2"/>
                </a:solidFill>
              </a:rPr>
              <a:t>Die Wunden ihrer Opfer sind </a:t>
            </a:r>
            <a:br>
              <a:rPr lang="de-AT" sz="2800" b="1" dirty="0">
                <a:solidFill>
                  <a:schemeClr val="tx2"/>
                </a:solidFill>
              </a:rPr>
            </a:br>
            <a:r>
              <a:rPr lang="de-AT" sz="2800" b="1" dirty="0">
                <a:solidFill>
                  <a:schemeClr val="tx2"/>
                </a:solidFill>
              </a:rPr>
              <a:t>vielleicht nicht sichtbar, </a:t>
            </a:r>
            <a:br>
              <a:rPr lang="de-AT" sz="2800" b="1" dirty="0">
                <a:solidFill>
                  <a:schemeClr val="tx2"/>
                </a:solidFill>
              </a:rPr>
            </a:br>
            <a:r>
              <a:rPr lang="de-AT" sz="2800" b="1" dirty="0">
                <a:solidFill>
                  <a:schemeClr val="tx2"/>
                </a:solidFill>
              </a:rPr>
              <a:t>werden aber tief empfunden</a:t>
            </a:r>
            <a:br>
              <a:rPr lang="de-AT" sz="2800" b="1" dirty="0">
                <a:solidFill>
                  <a:schemeClr val="tx2"/>
                </a:solidFill>
              </a:rPr>
            </a:br>
            <a:r>
              <a:rPr lang="de-AT" sz="2800" b="1" dirty="0">
                <a:solidFill>
                  <a:schemeClr val="tx2"/>
                </a:solidFill>
              </a:rPr>
              <a:t>und können sich daher </a:t>
            </a:r>
            <a:br>
              <a:rPr lang="de-AT" sz="2800" b="1" dirty="0">
                <a:solidFill>
                  <a:schemeClr val="tx2"/>
                </a:solidFill>
              </a:rPr>
            </a:br>
            <a:r>
              <a:rPr lang="de-AT" sz="2800" b="1" dirty="0">
                <a:solidFill>
                  <a:schemeClr val="tx2"/>
                </a:solidFill>
              </a:rPr>
              <a:t>langanhaltend und lähmend </a:t>
            </a:r>
            <a:br>
              <a:rPr lang="de-AT" sz="2800" b="1" dirty="0">
                <a:solidFill>
                  <a:schemeClr val="tx2"/>
                </a:solidFill>
              </a:rPr>
            </a:br>
            <a:r>
              <a:rPr lang="de-AT" sz="2800" b="1" dirty="0">
                <a:solidFill>
                  <a:schemeClr val="tx2"/>
                </a:solidFill>
              </a:rPr>
              <a:t>auswirken.</a:t>
            </a:r>
            <a:endParaRPr lang="en-US" sz="2800" b="1"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id="{C6CD5012-30E5-8A45-9875-8DC27E86E989}"/>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6" name="Imagem 5" descr="Uma imagem contendo desenho&#10;&#10;Descrição gerada automaticamente">
            <a:extLst>
              <a:ext uri="{FF2B5EF4-FFF2-40B4-BE49-F238E27FC236}">
                <a16:creationId xmlns:a16="http://schemas.microsoft.com/office/drawing/2014/main" id="{1EC2ECCF-F96C-4C38-A2B2-50AA9CD8CEC7}"/>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731203184"/>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BA4B69-4C13-714D-9142-F42100103A81}"/>
              </a:ext>
            </a:extLst>
          </p:cNvPr>
          <p:cNvSpPr>
            <a:spLocks noGrp="1"/>
          </p:cNvSpPr>
          <p:nvPr>
            <p:ph type="title"/>
          </p:nvPr>
        </p:nvSpPr>
        <p:spPr>
          <a:xfrm>
            <a:off x="581193" y="1009397"/>
            <a:ext cx="6309003" cy="906952"/>
          </a:xfrm>
        </p:spPr>
        <p:txBody>
          <a:bodyPr>
            <a:normAutofit fontScale="90000"/>
          </a:bodyPr>
          <a:lstStyle/>
          <a:p>
            <a:r>
              <a:rPr lang="de-AT" sz="3200" b="1" dirty="0">
                <a:solidFill>
                  <a:schemeClr val="tx1"/>
                </a:solidFill>
                <a:latin typeface="Avenir Next" panose="020B0503020202020204" pitchFamily="34" charset="0"/>
              </a:rPr>
              <a:t>ES GEHT DARUM, </a:t>
            </a:r>
            <a:r>
              <a:rPr lang="de-AT" sz="3200" b="1" dirty="0">
                <a:solidFill>
                  <a:srgbClr val="C00000"/>
                </a:solidFill>
                <a:latin typeface="Avenir Next" panose="020B0503020202020204" pitchFamily="34" charset="0"/>
              </a:rPr>
              <a:t>JESUS IN UNSEREM LEBEN SICHTBAR WERDEN ZU LASSEN</a:t>
            </a:r>
            <a:endParaRPr lang="en-US" sz="3200" dirty="0">
              <a:solidFill>
                <a:schemeClr val="tx2"/>
              </a:solidFill>
              <a:latin typeface="Avenir Next" panose="020B0503020202020204" pitchFamily="34" charset="0"/>
            </a:endParaRPr>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6C34ECC-1EAF-B447-89EC-836809E22A4E}"/>
              </a:ext>
            </a:extLst>
          </p:cNvPr>
          <p:cNvSpPr>
            <a:spLocks noGrp="1"/>
          </p:cNvSpPr>
          <p:nvPr>
            <p:ph idx="1"/>
          </p:nvPr>
        </p:nvSpPr>
        <p:spPr>
          <a:xfrm>
            <a:off x="581194" y="2071991"/>
            <a:ext cx="6309003" cy="4166636"/>
          </a:xfrm>
        </p:spPr>
        <p:txBody>
          <a:bodyPr>
            <a:normAutofit lnSpcReduction="10000"/>
          </a:bodyPr>
          <a:lstStyle/>
          <a:p>
            <a:r>
              <a:rPr lang="de-AT" sz="2000" i="1" dirty="0">
                <a:solidFill>
                  <a:schemeClr val="tx1"/>
                </a:solidFill>
              </a:rPr>
              <a:t>„So gebe ich euch nun ein neues Gebot: Liebt einander. So wie ich euch geliebt habe, sollt auch </a:t>
            </a:r>
            <a:br>
              <a:rPr lang="de-AT" sz="2000" i="1" dirty="0">
                <a:solidFill>
                  <a:schemeClr val="tx1"/>
                </a:solidFill>
              </a:rPr>
            </a:br>
            <a:r>
              <a:rPr lang="de-AT" sz="2000" i="1" dirty="0">
                <a:solidFill>
                  <a:schemeClr val="tx1"/>
                </a:solidFill>
              </a:rPr>
              <a:t>ihr einander lieben. Eure Liebe zueinander wird der Welt zeigen, dass ihr meine Jünger seid.“ </a:t>
            </a:r>
            <a:br>
              <a:rPr lang="de-AT" sz="2000" i="1" dirty="0">
                <a:solidFill>
                  <a:schemeClr val="tx1"/>
                </a:solidFill>
              </a:rPr>
            </a:br>
            <a:r>
              <a:rPr lang="de-AT" sz="2000" i="1" dirty="0">
                <a:solidFill>
                  <a:schemeClr val="tx1"/>
                </a:solidFill>
              </a:rPr>
              <a:t>(Johannes 13,34-35 NLB) </a:t>
            </a:r>
          </a:p>
          <a:p>
            <a:r>
              <a:rPr lang="de-AT" sz="2000" dirty="0">
                <a:solidFill>
                  <a:schemeClr val="tx1"/>
                </a:solidFill>
              </a:rPr>
              <a:t>In einer Gemeinschaft von Gläubigen, die Christi frohe Botschaft verkündigen, drängt uns das Evangelium dazu, heilend und stärkend zu wirken: </a:t>
            </a:r>
            <a:r>
              <a:rPr lang="de-AT" sz="2000" i="1" dirty="0">
                <a:solidFill>
                  <a:schemeClr val="tx1"/>
                </a:solidFill>
              </a:rPr>
              <a:t>„Schließlich sollt ihr alle einig sein, voller Mitgefühl und gegenseitiger Liebe. Seid barmherzig zueinander und demütig.“ (1.Petrus 3,8 NLB)</a:t>
            </a:r>
            <a:endParaRPr lang="en-US" sz="20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id="{D20E4E13-D590-A74A-81F4-B29506DE269A}"/>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7" name="Imagem 6" descr="Uma imagem contendo desenho&#10;&#10;Descrição gerada automaticamente">
            <a:extLst>
              <a:ext uri="{FF2B5EF4-FFF2-40B4-BE49-F238E27FC236}">
                <a16:creationId xmlns:a16="http://schemas.microsoft.com/office/drawing/2014/main" id="{7225DE3C-4EB0-4F67-8966-2638539AA06D}"/>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964484885"/>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3F429CD-FF87-C845-A4B9-1957861F45C2}"/>
              </a:ext>
            </a:extLst>
          </p:cNvPr>
          <p:cNvSpPr>
            <a:spLocks noGrp="1"/>
          </p:cNvSpPr>
          <p:nvPr>
            <p:ph idx="1"/>
          </p:nvPr>
        </p:nvSpPr>
        <p:spPr>
          <a:xfrm>
            <a:off x="581194" y="1254868"/>
            <a:ext cx="6309003" cy="4097494"/>
          </a:xfrm>
        </p:spPr>
        <p:txBody>
          <a:bodyPr>
            <a:normAutofit/>
          </a:bodyPr>
          <a:lstStyle/>
          <a:p>
            <a:pPr marL="0" indent="0" algn="ctr">
              <a:buNone/>
            </a:pPr>
            <a:r>
              <a:rPr lang="de-AT" sz="2400" b="1" i="1" dirty="0">
                <a:solidFill>
                  <a:schemeClr val="tx2"/>
                </a:solidFill>
              </a:rPr>
              <a:t>„Ein Dieb will rauben, morden und zerstören. Ich aber bin gekommen, um ihnen </a:t>
            </a:r>
            <a:br>
              <a:rPr lang="de-AT" sz="2400" b="1" i="1" dirty="0">
                <a:solidFill>
                  <a:schemeClr val="tx2"/>
                </a:solidFill>
              </a:rPr>
            </a:br>
            <a:r>
              <a:rPr lang="de-AT" sz="2400" b="1" i="1" dirty="0">
                <a:solidFill>
                  <a:schemeClr val="tx2"/>
                </a:solidFill>
              </a:rPr>
              <a:t>das Leben in ganzer Fülle zu schenken.“ </a:t>
            </a:r>
            <a:br>
              <a:rPr lang="de-AT" sz="2400" b="1" i="1" dirty="0">
                <a:solidFill>
                  <a:schemeClr val="tx2"/>
                </a:solidFill>
              </a:rPr>
            </a:br>
            <a:r>
              <a:rPr lang="de-AT" sz="2400" b="1" i="1" dirty="0">
                <a:solidFill>
                  <a:schemeClr val="tx2"/>
                </a:solidFill>
              </a:rPr>
              <a:t>(Johannes 10,10 NLB) </a:t>
            </a:r>
          </a:p>
          <a:p>
            <a:pPr marL="0" indent="0" algn="ctr">
              <a:buNone/>
            </a:pPr>
            <a:endParaRPr lang="de-AT" sz="2400" b="1" i="1" dirty="0">
              <a:solidFill>
                <a:schemeClr val="tx2"/>
              </a:solidFill>
            </a:endParaRPr>
          </a:p>
          <a:p>
            <a:pPr marL="0" indent="0" algn="ctr">
              <a:buNone/>
            </a:pPr>
            <a:r>
              <a:rPr lang="en-US" sz="3600" b="1" dirty="0">
                <a:solidFill>
                  <a:schemeClr val="accent1">
                    <a:lumMod val="75000"/>
                  </a:schemeClr>
                </a:solidFill>
                <a:latin typeface="Avenir Next" panose="020B0503020202020204" pitchFamily="34" charset="0"/>
              </a:rPr>
              <a:t>KANNST DU MEHR TUN?</a:t>
            </a:r>
          </a:p>
        </p:txBody>
      </p:sp>
      <p:pic>
        <p:nvPicPr>
          <p:cNvPr id="4" name="Picture 3" descr="A picture containing red, sitting, holding, computer&#10;&#10;Description automatically generated">
            <a:extLst>
              <a:ext uri="{FF2B5EF4-FFF2-40B4-BE49-F238E27FC236}">
                <a16:creationId xmlns:a16="http://schemas.microsoft.com/office/drawing/2014/main" id="{8FD92514-1C5F-5B46-9D3B-64DE5A77C965}"/>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6" name="Imagem 5" descr="Uma imagem contendo desenho&#10;&#10;Descrição gerada automaticamente">
            <a:extLst>
              <a:ext uri="{FF2B5EF4-FFF2-40B4-BE49-F238E27FC236}">
                <a16:creationId xmlns:a16="http://schemas.microsoft.com/office/drawing/2014/main" id="{4960BF4B-CE68-4976-A962-77E1410A5303}"/>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28079516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a:extLst>
              <a:ext uri="{FF2B5EF4-FFF2-40B4-BE49-F238E27FC236}">
                <a16:creationId xmlns:a16="http://schemas.microsoft.com/office/drawing/2014/main" id="{7ABE4B00-EEF3-8F4C-B16B-0BF358E603A1}"/>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15236CD6-F067-8F47-A15B-AD1F9014BF1A}"/>
              </a:ext>
            </a:extLst>
          </p:cNvPr>
          <p:cNvSpPr>
            <a:spLocks noGrp="1"/>
          </p:cNvSpPr>
          <p:nvPr>
            <p:ph idx="1"/>
          </p:nvPr>
        </p:nvSpPr>
        <p:spPr>
          <a:xfrm>
            <a:off x="4596388" y="1460434"/>
            <a:ext cx="6664446" cy="3962266"/>
          </a:xfrm>
        </p:spPr>
        <p:txBody>
          <a:bodyPr>
            <a:normAutofit/>
          </a:bodyPr>
          <a:lstStyle/>
          <a:p>
            <a:pPr marL="0" indent="0">
              <a:buNone/>
            </a:pPr>
            <a:r>
              <a:rPr lang="de-AT" sz="2800" dirty="0"/>
              <a:t>Es ist wissenschaftlich nachgewiesen, dass Opfer sich als erstes an ihren Seelsorger wenden, bevor sie mit irgend jemandem sonst über ihre Not sprechen.</a:t>
            </a:r>
            <a:endParaRPr lang="en-US" sz="2800" dirty="0"/>
          </a:p>
        </p:txBody>
      </p:sp>
      <p:pic>
        <p:nvPicPr>
          <p:cNvPr id="10" name="Imagem 9" descr="Fundo preto com letras brancas&#10;&#10;Descrição gerada automaticamente">
            <a:extLst>
              <a:ext uri="{FF2B5EF4-FFF2-40B4-BE49-F238E27FC236}">
                <a16:creationId xmlns:a16="http://schemas.microsoft.com/office/drawing/2014/main" id="{DCF98B15-907A-4D58-AE5D-2105F56C5401}"/>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681124897"/>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57F55D-D2A5-E041-A66D-B545623CF286}"/>
              </a:ext>
            </a:extLst>
          </p:cNvPr>
          <p:cNvSpPr>
            <a:spLocks noGrp="1"/>
          </p:cNvSpPr>
          <p:nvPr>
            <p:ph type="title"/>
          </p:nvPr>
        </p:nvSpPr>
        <p:spPr>
          <a:xfrm>
            <a:off x="581192" y="1378217"/>
            <a:ext cx="4076149" cy="4127638"/>
          </a:xfrm>
        </p:spPr>
        <p:txBody>
          <a:bodyPr anchor="ctr">
            <a:normAutofit/>
          </a:bodyPr>
          <a:lstStyle/>
          <a:p>
            <a:pPr algn="ctr"/>
            <a:r>
              <a:rPr lang="en-US" sz="4400" b="1" dirty="0">
                <a:solidFill>
                  <a:srgbClr val="46AFCA"/>
                </a:solidFill>
                <a:latin typeface="Avenir Next" panose="020B0503020202020204" pitchFamily="34" charset="0"/>
              </a:rPr>
              <a:t>ARTEN VON</a:t>
            </a:r>
            <a:br>
              <a:rPr lang="en-US" sz="4400" b="1" dirty="0">
                <a:solidFill>
                  <a:srgbClr val="46AFCA"/>
                </a:solidFill>
                <a:latin typeface="Avenir Next" panose="020B0503020202020204" pitchFamily="34" charset="0"/>
              </a:rPr>
            </a:br>
            <a:r>
              <a:rPr lang="en-US" sz="4400" b="1" dirty="0">
                <a:solidFill>
                  <a:srgbClr val="46AFCA"/>
                </a:solidFill>
                <a:latin typeface="Avenir Next" panose="020B0503020202020204" pitchFamily="34" charset="0"/>
              </a:rPr>
              <a:t>MISSBRAUCH</a:t>
            </a:r>
            <a:endParaRPr lang="en-US" sz="4400" dirty="0">
              <a:solidFill>
                <a:schemeClr val="accent1"/>
              </a:solidFill>
              <a:latin typeface="Avenir Next" panose="020B0503020202020204" pitchFamily="34" charset="0"/>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A0147961-EEA0-384C-8B53-A4C6DBC11CDC}"/>
              </a:ext>
            </a:extLst>
          </p:cNvPr>
          <p:cNvSpPr>
            <a:spLocks noGrp="1"/>
          </p:cNvSpPr>
          <p:nvPr>
            <p:ph idx="1"/>
          </p:nvPr>
        </p:nvSpPr>
        <p:spPr>
          <a:xfrm>
            <a:off x="5117586" y="1378217"/>
            <a:ext cx="6143248" cy="4108183"/>
          </a:xfrm>
        </p:spPr>
        <p:txBody>
          <a:bodyPr>
            <a:normAutofit/>
          </a:bodyPr>
          <a:lstStyle/>
          <a:p>
            <a:pPr marL="0" indent="0">
              <a:buNone/>
            </a:pPr>
            <a:r>
              <a:rPr lang="de-AT" sz="2800" dirty="0"/>
              <a:t>Obwohl jeder von Missbrauch betroffen sein kann, zeigt sich doch, dass </a:t>
            </a:r>
            <a:r>
              <a:rPr lang="de-AT" sz="2800" b="1" dirty="0"/>
              <a:t>vor allem Frauen, Kinder und </a:t>
            </a:r>
            <a:br>
              <a:rPr lang="de-AT" sz="2800" b="1" dirty="0"/>
            </a:br>
            <a:r>
              <a:rPr lang="de-AT" sz="2800" b="1" dirty="0"/>
              <a:t>alte Menschen </a:t>
            </a:r>
            <a:r>
              <a:rPr lang="de-AT" sz="2800" dirty="0"/>
              <a:t>am meisten unter </a:t>
            </a:r>
            <a:br>
              <a:rPr lang="de-AT" sz="2800" dirty="0"/>
            </a:br>
            <a:r>
              <a:rPr lang="de-AT" sz="2800" dirty="0"/>
              <a:t>nicht unmittelbar tödlicher körperlicher, sexueller und psychologischer Gewalt leiden müssen. </a:t>
            </a:r>
            <a:endParaRPr lang="en-US" sz="2800" dirty="0">
              <a:solidFill>
                <a:schemeClr val="tx1"/>
              </a:solidFill>
            </a:endParaRPr>
          </a:p>
        </p:txBody>
      </p:sp>
      <p:pic>
        <p:nvPicPr>
          <p:cNvPr id="7" name="Imagem 6" descr="Uma imagem contendo desenho&#10;&#10;Descrição gerada automaticamente">
            <a:extLst>
              <a:ext uri="{FF2B5EF4-FFF2-40B4-BE49-F238E27FC236}">
                <a16:creationId xmlns:a16="http://schemas.microsoft.com/office/drawing/2014/main" id="{53D36166-9D11-4E92-B15A-9FF6C07553C1}"/>
              </a:ext>
            </a:extLst>
          </p:cNvPr>
          <p:cNvPicPr>
            <a:picLocks noChangeAspect="1"/>
          </p:cNvPicPr>
          <p:nvPr/>
        </p:nvPicPr>
        <p:blipFill>
          <a:blip r:embed="rId3"/>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520654943"/>
      </p:ext>
    </p:extLst>
  </p:cSld>
  <p:clrMapOvr>
    <a:overrideClrMapping bg1="dk1" tx1="lt1" bg2="dk2" tx2="lt2" accent1="accent1" accent2="accent2" accent3="accent3" accent4="accent4" accent5="accent5" accent6="accent6" hlink="hlink" folHlink="folHlink"/>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0">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a:extLst>
              <a:ext uri="{FF2B5EF4-FFF2-40B4-BE49-F238E27FC236}">
                <a16:creationId xmlns:a16="http://schemas.microsoft.com/office/drawing/2014/main" id="{730C5341-FA06-8A46-90C6-DA530F3AA00B}"/>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24DAE9E7-B81E-7A45-BD65-C3EC8C54FC14}"/>
              </a:ext>
            </a:extLst>
          </p:cNvPr>
          <p:cNvSpPr>
            <a:spLocks noGrp="1"/>
          </p:cNvSpPr>
          <p:nvPr>
            <p:ph idx="1"/>
          </p:nvPr>
        </p:nvSpPr>
        <p:spPr>
          <a:xfrm>
            <a:off x="4727642" y="894945"/>
            <a:ext cx="6701143" cy="5505855"/>
          </a:xfrm>
        </p:spPr>
        <p:txBody>
          <a:bodyPr>
            <a:normAutofit fontScale="92500"/>
          </a:bodyPr>
          <a:lstStyle/>
          <a:p>
            <a:pPr lvl="0"/>
            <a:r>
              <a:rPr lang="de-AT" sz="2400" b="1" dirty="0"/>
              <a:t>Eine(r) von vier Erwachsenen </a:t>
            </a:r>
            <a:r>
              <a:rPr lang="de-AT" sz="2400" dirty="0"/>
              <a:t>berichtete, dass er oder sie als Kind </a:t>
            </a:r>
            <a:r>
              <a:rPr lang="de-AT" sz="2400" b="1" dirty="0"/>
              <a:t>körperlich</a:t>
            </a:r>
            <a:r>
              <a:rPr lang="de-AT" sz="2400" dirty="0"/>
              <a:t> missbraucht worden ist.</a:t>
            </a:r>
          </a:p>
          <a:p>
            <a:pPr lvl="0"/>
            <a:r>
              <a:rPr lang="de-AT" sz="2400" b="1" dirty="0"/>
              <a:t>Eine von fünf Frauen </a:t>
            </a:r>
            <a:r>
              <a:rPr lang="de-AT" sz="2400" dirty="0"/>
              <a:t>gab an, dass sie als Kind </a:t>
            </a:r>
            <a:r>
              <a:rPr lang="de-AT" sz="2400" b="1" dirty="0"/>
              <a:t>sexuell </a:t>
            </a:r>
            <a:r>
              <a:rPr lang="de-AT" sz="2400" dirty="0"/>
              <a:t>missbraucht worden ist.</a:t>
            </a:r>
          </a:p>
          <a:p>
            <a:pPr lvl="0"/>
            <a:r>
              <a:rPr lang="de-AT" sz="2400" b="1" dirty="0"/>
              <a:t>Eine von drei Frauen </a:t>
            </a:r>
            <a:r>
              <a:rPr lang="de-AT" sz="2400" dirty="0"/>
              <a:t>wurde irgendwann in ihrem Leben Opfer körperlicher oder sexueller Gewalt, </a:t>
            </a:r>
            <a:br>
              <a:rPr lang="de-AT" sz="2400" dirty="0"/>
            </a:br>
            <a:r>
              <a:rPr lang="de-AT" sz="2400" dirty="0"/>
              <a:t>die ein ihr </a:t>
            </a:r>
            <a:r>
              <a:rPr lang="de-AT" sz="2400" b="1" dirty="0"/>
              <a:t>nahestehender Mensch </a:t>
            </a:r>
            <a:r>
              <a:rPr lang="de-AT" sz="2400" dirty="0"/>
              <a:t>verursacht hat.</a:t>
            </a:r>
            <a:endParaRPr lang="en-US" sz="2400" dirty="0"/>
          </a:p>
          <a:p>
            <a:pPr lvl="0"/>
            <a:r>
              <a:rPr lang="de-AT" sz="2400" b="1" dirty="0"/>
              <a:t>Einer von siebzehn Senioren </a:t>
            </a:r>
            <a:r>
              <a:rPr lang="de-AT" sz="2400" dirty="0"/>
              <a:t>berichtete, dass er </a:t>
            </a:r>
            <a:br>
              <a:rPr lang="de-AT" sz="2400" dirty="0"/>
            </a:br>
            <a:r>
              <a:rPr lang="de-AT" sz="2400" dirty="0"/>
              <a:t>oder sie im letzten Monat Gewalt erlitten hat.</a:t>
            </a:r>
            <a:endParaRPr lang="en-US" sz="2400" dirty="0"/>
          </a:p>
          <a:p>
            <a:pPr lvl="0"/>
            <a:r>
              <a:rPr lang="de-AT" sz="2400" dirty="0"/>
              <a:t>Frauen geben öfter als Männer an, dass sie im Lauf ihres Lebens </a:t>
            </a:r>
            <a:r>
              <a:rPr lang="de-AT" sz="2400" b="1" dirty="0"/>
              <a:t>Vergewaltigung, körperlicher Gewalt und Stalking </a:t>
            </a:r>
            <a:r>
              <a:rPr lang="de-AT" sz="2400" dirty="0"/>
              <a:t>erlitten haben.</a:t>
            </a:r>
            <a:endParaRPr lang="en-US" sz="2400" dirty="0"/>
          </a:p>
        </p:txBody>
      </p:sp>
      <p:pic>
        <p:nvPicPr>
          <p:cNvPr id="8" name="Imagem 7" descr="Fundo preto com letras brancas&#10;&#10;Descrição gerada automaticamente">
            <a:extLst>
              <a:ext uri="{FF2B5EF4-FFF2-40B4-BE49-F238E27FC236}">
                <a16:creationId xmlns:a16="http://schemas.microsoft.com/office/drawing/2014/main" id="{3B38C156-2454-44A1-840B-47CAFDD7F17D}"/>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73859290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72CB8-A757-1B40-8526-737DA4E54D9B}"/>
              </a:ext>
            </a:extLst>
          </p:cNvPr>
          <p:cNvSpPr>
            <a:spLocks noGrp="1"/>
          </p:cNvSpPr>
          <p:nvPr>
            <p:ph type="title"/>
          </p:nvPr>
        </p:nvSpPr>
        <p:spPr>
          <a:xfrm>
            <a:off x="4727643" y="1135868"/>
            <a:ext cx="6883164" cy="1188720"/>
          </a:xfrm>
        </p:spPr>
        <p:txBody>
          <a:bodyPr>
            <a:normAutofit fontScale="90000"/>
          </a:bodyPr>
          <a:lstStyle/>
          <a:p>
            <a:r>
              <a:rPr lang="en-US" sz="3200" b="1" dirty="0">
                <a:latin typeface="Avenir Next" panose="020B0503020202020204" pitchFamily="34" charset="0"/>
              </a:rPr>
              <a:t>WEITVERBREITET UND DOCH </a:t>
            </a:r>
            <a:br>
              <a:rPr lang="en-US" sz="3200" b="1" dirty="0">
                <a:latin typeface="Avenir Next" panose="020B0503020202020204" pitchFamily="34" charset="0"/>
              </a:rPr>
            </a:br>
            <a:r>
              <a:rPr lang="en-US" sz="3200" b="1" dirty="0">
                <a:solidFill>
                  <a:schemeClr val="tx2">
                    <a:lumMod val="75000"/>
                    <a:lumOff val="25000"/>
                  </a:schemeClr>
                </a:solidFill>
                <a:latin typeface="Avenir Next" panose="020B0503020202020204" pitchFamily="34" charset="0"/>
              </a:rPr>
              <a:t>NICHT WAHRGENOMMEN</a:t>
            </a:r>
            <a:br>
              <a:rPr lang="en-US" sz="3200" b="1" dirty="0">
                <a:latin typeface="Avenir Next" panose="020B0503020202020204" pitchFamily="34" charset="0"/>
              </a:rPr>
            </a:br>
            <a:endParaRPr lang="en-US" sz="3200" dirty="0">
              <a:latin typeface="Avenir Next" panose="020B0503020202020204" pitchFamily="34" charset="0"/>
            </a:endParaRPr>
          </a:p>
        </p:txBody>
      </p:sp>
      <p:sp>
        <p:nvSpPr>
          <p:cNvPr id="3" name="Content Placeholder 2">
            <a:extLst>
              <a:ext uri="{FF2B5EF4-FFF2-40B4-BE49-F238E27FC236}">
                <a16:creationId xmlns:a16="http://schemas.microsoft.com/office/drawing/2014/main" id="{6E138185-AEF4-8641-8D83-146C2122C3F2}"/>
              </a:ext>
            </a:extLst>
          </p:cNvPr>
          <p:cNvSpPr>
            <a:spLocks noGrp="1"/>
          </p:cNvSpPr>
          <p:nvPr>
            <p:ph idx="1"/>
          </p:nvPr>
        </p:nvSpPr>
        <p:spPr>
          <a:xfrm>
            <a:off x="4727643" y="1877438"/>
            <a:ext cx="5642042" cy="3844694"/>
          </a:xfrm>
        </p:spPr>
        <p:txBody>
          <a:bodyPr>
            <a:normAutofit/>
          </a:bodyPr>
          <a:lstStyle/>
          <a:p>
            <a:r>
              <a:rPr lang="de-AT" sz="2000" dirty="0"/>
              <a:t>Während der Schaden von körperlichem und sexuellem Missbrauch sofort offenkundig ist, wird seelische Gewalt seltener erkannt und besprochen – und leider oft übersehen.</a:t>
            </a:r>
            <a:r>
              <a:rPr lang="en-US" sz="2000" dirty="0"/>
              <a:t> </a:t>
            </a:r>
          </a:p>
          <a:p>
            <a:r>
              <a:rPr lang="de-AT" sz="2000" dirty="0"/>
              <a:t>Die weitverbreitetste Form der seelischen Gewalt ist der verbale Missbrauch, und leider wird er oft nicht als solcher wahrgenommen.</a:t>
            </a:r>
          </a:p>
        </p:txBody>
      </p:sp>
      <p:pic>
        <p:nvPicPr>
          <p:cNvPr id="4" name="Picture 3">
            <a:extLst>
              <a:ext uri="{FF2B5EF4-FFF2-40B4-BE49-F238E27FC236}">
                <a16:creationId xmlns:a16="http://schemas.microsoft.com/office/drawing/2014/main" id="{A6D43584-87DF-7E48-8898-1583DB51B918}"/>
              </a:ext>
            </a:extLst>
          </p:cNvPr>
          <p:cNvPicPr>
            <a:picLocks noChangeAspect="1"/>
          </p:cNvPicPr>
          <p:nvPr/>
        </p:nvPicPr>
        <p:blipFill rotWithShape="1">
          <a:blip r:embed="rId3"/>
          <a:srcRect l="57190" r="-1" b="-1"/>
          <a:stretch/>
        </p:blipFill>
        <p:spPr>
          <a:xfrm>
            <a:off x="446534" y="601201"/>
            <a:ext cx="3703320" cy="5774200"/>
          </a:xfrm>
          <a:prstGeom prst="rect">
            <a:avLst/>
          </a:prstGeom>
        </p:spPr>
      </p:pic>
      <p:pic>
        <p:nvPicPr>
          <p:cNvPr id="5" name="Imagem 4" descr="Fundo preto com letras brancas&#10;&#10;Descrição gerada automaticamente">
            <a:extLst>
              <a:ext uri="{FF2B5EF4-FFF2-40B4-BE49-F238E27FC236}">
                <a16:creationId xmlns:a16="http://schemas.microsoft.com/office/drawing/2014/main" id="{74778F6B-BB1A-44C7-8371-2D2DFEE1DA4E}"/>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281375690"/>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044E3B-04C1-8D4B-B085-7C91115D85C6}"/>
              </a:ext>
            </a:extLst>
          </p:cNvPr>
          <p:cNvSpPr>
            <a:spLocks noGrp="1"/>
          </p:cNvSpPr>
          <p:nvPr>
            <p:ph type="title"/>
          </p:nvPr>
        </p:nvSpPr>
        <p:spPr>
          <a:xfrm>
            <a:off x="398313" y="1193147"/>
            <a:ext cx="7085699" cy="645381"/>
          </a:xfrm>
        </p:spPr>
        <p:txBody>
          <a:bodyPr>
            <a:normAutofit/>
          </a:bodyPr>
          <a:lstStyle/>
          <a:p>
            <a:r>
              <a:rPr lang="en-US" sz="3200" b="1" dirty="0">
                <a:solidFill>
                  <a:schemeClr val="tx2">
                    <a:lumMod val="75000"/>
                    <a:lumOff val="25000"/>
                  </a:schemeClr>
                </a:solidFill>
                <a:latin typeface="Avenir Next" panose="020B0503020202020204" pitchFamily="34" charset="0"/>
              </a:rPr>
              <a:t>SEELISCHEN MISSBRAUCH </a:t>
            </a:r>
            <a:r>
              <a:rPr lang="en-US" sz="3200" b="1" dirty="0">
                <a:latin typeface="Avenir Next" panose="020B0503020202020204" pitchFamily="34" charset="0"/>
              </a:rPr>
              <a:t>ERKENNEN </a:t>
            </a:r>
            <a:endParaRPr lang="en-US" sz="3200" dirty="0">
              <a:solidFill>
                <a:schemeClr val="tx2"/>
              </a:solidFill>
              <a:latin typeface="Avenir Next" panose="020B0503020202020204" pitchFamily="34" charset="0"/>
            </a:endParaRPr>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15FB8E0-771E-4D47-B43D-F130486AA218}"/>
              </a:ext>
            </a:extLst>
          </p:cNvPr>
          <p:cNvSpPr>
            <a:spLocks noGrp="1"/>
          </p:cNvSpPr>
          <p:nvPr>
            <p:ph idx="1"/>
          </p:nvPr>
        </p:nvSpPr>
        <p:spPr>
          <a:xfrm>
            <a:off x="496787" y="2013626"/>
            <a:ext cx="6309003" cy="3745148"/>
          </a:xfrm>
        </p:spPr>
        <p:txBody>
          <a:bodyPr>
            <a:normAutofit/>
          </a:bodyPr>
          <a:lstStyle/>
          <a:p>
            <a:pPr marL="0" indent="0">
              <a:buNone/>
            </a:pPr>
            <a:r>
              <a:rPr lang="de-AT" sz="2000" dirty="0"/>
              <a:t>Wenn wir über seelische Gewalt sprechen, müssen wir einige wichtige Fragen klären:</a:t>
            </a:r>
          </a:p>
          <a:p>
            <a:r>
              <a:rPr lang="de-AT" sz="2000" b="1" dirty="0"/>
              <a:t>Würdest du seelischem Missbrauch erkennen?</a:t>
            </a:r>
          </a:p>
          <a:p>
            <a:r>
              <a:rPr lang="de-AT" sz="2000" b="1" dirty="0"/>
              <a:t>Wie würdest du reagieren, wenn dich jemand seelisch angreifen würde?</a:t>
            </a:r>
          </a:p>
          <a:p>
            <a:r>
              <a:rPr lang="de-AT" sz="2000" b="1" dirty="0"/>
              <a:t>Was sagt die Bibel zu diesem Thema?</a:t>
            </a:r>
          </a:p>
        </p:txBody>
      </p:sp>
      <p:pic>
        <p:nvPicPr>
          <p:cNvPr id="4" name="Picture 3">
            <a:extLst>
              <a:ext uri="{FF2B5EF4-FFF2-40B4-BE49-F238E27FC236}">
                <a16:creationId xmlns:a16="http://schemas.microsoft.com/office/drawing/2014/main" id="{EAE9ACC9-1A15-5E49-B327-6317E72A03E6}"/>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7" name="Imagem 6" descr="Uma imagem contendo desenho&#10;&#10;Descrição gerada automaticamente">
            <a:extLst>
              <a:ext uri="{FF2B5EF4-FFF2-40B4-BE49-F238E27FC236}">
                <a16:creationId xmlns:a16="http://schemas.microsoft.com/office/drawing/2014/main" id="{47885F50-351E-488E-B43F-F0E044472306}"/>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901071826"/>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5FB8E0-771E-4D47-B43D-F130486AA218}"/>
              </a:ext>
            </a:extLst>
          </p:cNvPr>
          <p:cNvSpPr>
            <a:spLocks noGrp="1"/>
          </p:cNvSpPr>
          <p:nvPr>
            <p:ph idx="1"/>
          </p:nvPr>
        </p:nvSpPr>
        <p:spPr>
          <a:xfrm>
            <a:off x="581194" y="1896533"/>
            <a:ext cx="6309003" cy="3962266"/>
          </a:xfrm>
        </p:spPr>
        <p:txBody>
          <a:bodyPr>
            <a:normAutofit/>
          </a:bodyPr>
          <a:lstStyle/>
          <a:p>
            <a:r>
              <a:rPr lang="de-AT" sz="2400" dirty="0"/>
              <a:t>Für beide Geschlechter galt, dass </a:t>
            </a:r>
            <a:r>
              <a:rPr lang="de-AT" sz="2400" b="1" dirty="0"/>
              <a:t>Zwangskontrolle, mit der lückenlosen Überwachung des Partners, die häufigste Form der seelischen Gewalt darstellte.</a:t>
            </a:r>
          </a:p>
          <a:p>
            <a:endParaRPr lang="en-US" sz="2400" dirty="0">
              <a:solidFill>
                <a:schemeClr val="tx2"/>
              </a:solidFill>
            </a:endParaRPr>
          </a:p>
        </p:txBody>
      </p:sp>
      <p:pic>
        <p:nvPicPr>
          <p:cNvPr id="4" name="Picture 3">
            <a:extLst>
              <a:ext uri="{FF2B5EF4-FFF2-40B4-BE49-F238E27FC236}">
                <a16:creationId xmlns:a16="http://schemas.microsoft.com/office/drawing/2014/main" id="{EAE9ACC9-1A15-5E49-B327-6317E72A03E6}"/>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5" name="Imagem 4" descr="Uma imagem contendo desenho&#10;&#10;Descrição gerada automaticamente">
            <a:extLst>
              <a:ext uri="{FF2B5EF4-FFF2-40B4-BE49-F238E27FC236}">
                <a16:creationId xmlns:a16="http://schemas.microsoft.com/office/drawing/2014/main" id="{E58D1CEF-7528-4DB5-AC50-D03B7D5315B6}"/>
              </a:ext>
            </a:extLst>
          </p:cNvPr>
          <p:cNvPicPr>
            <a:picLocks noChangeAspect="1"/>
          </p:cNvPicPr>
          <p:nvPr/>
        </p:nvPicPr>
        <p:blipFill>
          <a:blip r:embed="rId4"/>
          <a:stretch>
            <a:fillRect/>
          </a:stretch>
        </p:blipFill>
        <p:spPr>
          <a:xfrm>
            <a:off x="11428785" y="6048078"/>
            <a:ext cx="539948" cy="539948"/>
          </a:xfrm>
          <a:prstGeom prst="rect">
            <a:avLst/>
          </a:prstGeom>
        </p:spPr>
      </p:pic>
      <p:sp>
        <p:nvSpPr>
          <p:cNvPr id="8" name="Title 1">
            <a:extLst>
              <a:ext uri="{FF2B5EF4-FFF2-40B4-BE49-F238E27FC236}">
                <a16:creationId xmlns:a16="http://schemas.microsoft.com/office/drawing/2014/main" id="{5A2AD75D-CF34-469C-98CD-0DF5317D21F1}"/>
              </a:ext>
            </a:extLst>
          </p:cNvPr>
          <p:cNvSpPr txBox="1">
            <a:spLocks/>
          </p:cNvSpPr>
          <p:nvPr/>
        </p:nvSpPr>
        <p:spPr>
          <a:xfrm>
            <a:off x="398313" y="1193147"/>
            <a:ext cx="7085699" cy="645381"/>
          </a:xfrm>
          <a:prstGeom prst="rect">
            <a:avLst/>
          </a:prstGeom>
        </p:spPr>
        <p:txBody>
          <a:bodyPr vert="horz" lIns="91440" tIns="45720" rIns="91440" bIns="45720" rtlCol="0" anchor="b">
            <a:normAutofit/>
          </a:bodyPr>
          <a:lst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a:solidFill>
                  <a:schemeClr val="tx2">
                    <a:lumMod val="75000"/>
                    <a:lumOff val="25000"/>
                  </a:schemeClr>
                </a:solidFill>
                <a:latin typeface="Avenir Next" panose="020B0503020202020204" pitchFamily="34" charset="0"/>
              </a:rPr>
              <a:t>SEELISCHEN MISSBRAUCH </a:t>
            </a:r>
            <a:r>
              <a:rPr lang="en-US" sz="3200" b="1">
                <a:latin typeface="Avenir Next" panose="020B0503020202020204" pitchFamily="34" charset="0"/>
              </a:rPr>
              <a:t>ERKENNEN </a:t>
            </a:r>
            <a:endParaRPr lang="en-US" sz="3200" dirty="0">
              <a:solidFill>
                <a:schemeClr val="tx2"/>
              </a:solidFill>
              <a:latin typeface="Avenir Next" panose="020B0503020202020204" pitchFamily="34" charset="0"/>
            </a:endParaRPr>
          </a:p>
        </p:txBody>
      </p:sp>
    </p:spTree>
    <p:extLst>
      <p:ext uri="{BB962C8B-B14F-4D97-AF65-F5344CB8AC3E}">
        <p14:creationId xmlns:p14="http://schemas.microsoft.com/office/powerpoint/2010/main" val="1754646034"/>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228E56-3DA6-604C-8329-AAA678863105}"/>
              </a:ext>
            </a:extLst>
          </p:cNvPr>
          <p:cNvSpPr>
            <a:spLocks noGrp="1"/>
          </p:cNvSpPr>
          <p:nvPr>
            <p:ph type="title"/>
          </p:nvPr>
        </p:nvSpPr>
        <p:spPr>
          <a:xfrm>
            <a:off x="4727642" y="812928"/>
            <a:ext cx="6880157" cy="1142332"/>
          </a:xfrm>
        </p:spPr>
        <p:txBody>
          <a:bodyPr>
            <a:noAutofit/>
          </a:bodyPr>
          <a:lstStyle/>
          <a:p>
            <a:pPr>
              <a:lnSpc>
                <a:spcPct val="100000"/>
              </a:lnSpc>
            </a:pPr>
            <a:r>
              <a:rPr lang="de-AT" sz="2800" b="1" dirty="0">
                <a:solidFill>
                  <a:schemeClr val="tx2"/>
                </a:solidFill>
                <a:latin typeface="Avenir Next" panose="020B0503020202020204" pitchFamily="34" charset="0"/>
              </a:rPr>
              <a:t>DAS ÜBERHANDNEHMEN VON SEELISCHEM MISSBRAUCH </a:t>
            </a:r>
            <a:r>
              <a:rPr lang="en-US" sz="2800" b="1" dirty="0">
                <a:solidFill>
                  <a:schemeClr val="tx2">
                    <a:lumMod val="75000"/>
                    <a:lumOff val="25000"/>
                  </a:schemeClr>
                </a:solidFill>
                <a:latin typeface="Avenir Next" panose="020B0503020202020204" pitchFamily="34" charset="0"/>
              </a:rPr>
              <a:t>UNTER CHRISTEN</a:t>
            </a:r>
            <a:endParaRPr lang="en-US" sz="2800" dirty="0">
              <a:solidFill>
                <a:schemeClr val="tx2"/>
              </a:solidFill>
              <a:latin typeface="Avenir Next" panose="020B0503020202020204" pitchFamily="34" charset="0"/>
            </a:endParaRP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FD099891-407C-4E43-A5BC-905C0511A461}"/>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392659EA-54CC-D848-B193-7812E7938081}"/>
              </a:ext>
            </a:extLst>
          </p:cNvPr>
          <p:cNvSpPr>
            <a:spLocks noGrp="1"/>
          </p:cNvSpPr>
          <p:nvPr>
            <p:ph idx="1"/>
          </p:nvPr>
        </p:nvSpPr>
        <p:spPr>
          <a:xfrm>
            <a:off x="4727642" y="1854331"/>
            <a:ext cx="6533191" cy="3962266"/>
          </a:xfrm>
        </p:spPr>
        <p:txBody>
          <a:bodyPr>
            <a:normAutofit/>
          </a:bodyPr>
          <a:lstStyle/>
          <a:p>
            <a:r>
              <a:rPr lang="en-US" sz="2000" dirty="0"/>
              <a:t>In der</a:t>
            </a:r>
            <a:r>
              <a:rPr lang="en-US" sz="2000" b="1" dirty="0"/>
              <a:t> Adventist Health Study-2 </a:t>
            </a:r>
            <a:r>
              <a:rPr lang="de-AT" sz="2000" dirty="0"/>
              <a:t>nahmen 10.283 erwachsene Adventisten aus Nordamerika teil </a:t>
            </a:r>
            <a:br>
              <a:rPr lang="de-AT" sz="2000" dirty="0"/>
            </a:br>
            <a:r>
              <a:rPr lang="de-AT" sz="2000" dirty="0"/>
              <a:t>und gaben Auskunft über seelischen Missbrauch </a:t>
            </a:r>
            <a:br>
              <a:rPr lang="de-AT" sz="2000" dirty="0"/>
            </a:br>
            <a:r>
              <a:rPr lang="de-AT" sz="2000" dirty="0"/>
              <a:t>in ihrer Kindheit.</a:t>
            </a:r>
            <a:r>
              <a:rPr lang="en-US" sz="2000" dirty="0"/>
              <a:t> </a:t>
            </a:r>
          </a:p>
          <a:p>
            <a:r>
              <a:rPr lang="de-AT" sz="2000" dirty="0"/>
              <a:t>Es stellte sich heraus, dass 39 Prozent der Frauen </a:t>
            </a:r>
            <a:br>
              <a:rPr lang="de-AT" sz="2000" dirty="0"/>
            </a:br>
            <a:r>
              <a:rPr lang="de-AT" sz="2000" dirty="0"/>
              <a:t>und 35 Prozent der Männer durch ein Elternteil </a:t>
            </a:r>
            <a:br>
              <a:rPr lang="de-AT" sz="2000" dirty="0"/>
            </a:br>
            <a:r>
              <a:rPr lang="de-AT" sz="2000" dirty="0"/>
              <a:t>(Vater oder Mutter) </a:t>
            </a:r>
            <a:r>
              <a:rPr lang="de-AT" sz="2000" b="1" dirty="0"/>
              <a:t>seelischen Missbrauch </a:t>
            </a:r>
            <a:r>
              <a:rPr lang="de-AT" sz="2000" dirty="0"/>
              <a:t>erlitten hatten, bevor sie 18 Jahre alt geworden waren</a:t>
            </a:r>
            <a:r>
              <a:rPr lang="en-US" sz="2000" dirty="0"/>
              <a:t>. </a:t>
            </a:r>
          </a:p>
        </p:txBody>
      </p:sp>
      <p:pic>
        <p:nvPicPr>
          <p:cNvPr id="10" name="Imagem 9" descr="Fundo preto com letras brancas&#10;&#10;Descrição gerada automaticamente">
            <a:extLst>
              <a:ext uri="{FF2B5EF4-FFF2-40B4-BE49-F238E27FC236}">
                <a16:creationId xmlns:a16="http://schemas.microsoft.com/office/drawing/2014/main" id="{BD01368C-9C92-4FC4-8217-33BA16DA265E}"/>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772697238"/>
      </p:ext>
    </p:extLst>
  </p:cSld>
  <p:clrMapOvr>
    <a:masterClrMapping/>
  </p:clrMapOvr>
  <p:transition spd="slow">
    <p:wipe/>
  </p:transition>
</p:sld>
</file>

<file path=ppt/theme/theme1.xml><?xml version="1.0" encoding="utf-8"?>
<a:theme xmlns:a="http://schemas.openxmlformats.org/drawingml/2006/main" name="DividendVTI">
  <a:themeElements>
    <a:clrScheme name="AnalogousFromRegularSeedLeftStep">
      <a:dk1>
        <a:srgbClr val="000000"/>
      </a:dk1>
      <a:lt1>
        <a:srgbClr val="FFFFFF"/>
      </a:lt1>
      <a:dk2>
        <a:srgbClr val="24413A"/>
      </a:dk2>
      <a:lt2>
        <a:srgbClr val="EFECEB"/>
      </a:lt2>
      <a:accent1>
        <a:srgbClr val="46AFCA"/>
      </a:accent1>
      <a:accent2>
        <a:srgbClr val="33B398"/>
      </a:accent2>
      <a:accent3>
        <a:srgbClr val="40B76C"/>
      </a:accent3>
      <a:accent4>
        <a:srgbClr val="3AB834"/>
      </a:accent4>
      <a:accent5>
        <a:srgbClr val="72B13D"/>
      </a:accent5>
      <a:accent6>
        <a:srgbClr val="9BAA30"/>
      </a:accent6>
      <a:hlink>
        <a:srgbClr val="C76E57"/>
      </a:hlink>
      <a:folHlink>
        <a:srgbClr val="878787"/>
      </a:folHlink>
    </a:clrScheme>
    <a:fontScheme name="Dividend">
      <a:maj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4925</Words>
  <Application>Microsoft Office PowerPoint</Application>
  <PresentationFormat>Breitbild</PresentationFormat>
  <Paragraphs>210</Paragraphs>
  <Slides>23</Slides>
  <Notes>23</Notes>
  <HiddenSlides>0</HiddenSlides>
  <MMClips>0</MMClips>
  <ScaleCrop>false</ScaleCrop>
  <HeadingPairs>
    <vt:vector size="6" baseType="variant">
      <vt:variant>
        <vt:lpstr>Verwendete Schriftarten</vt:lpstr>
      </vt:variant>
      <vt:variant>
        <vt:i4>11</vt:i4>
      </vt:variant>
      <vt:variant>
        <vt:lpstr>Design</vt:lpstr>
      </vt:variant>
      <vt:variant>
        <vt:i4>1</vt:i4>
      </vt:variant>
      <vt:variant>
        <vt:lpstr>Folientitel</vt:lpstr>
      </vt:variant>
      <vt:variant>
        <vt:i4>23</vt:i4>
      </vt:variant>
    </vt:vector>
  </HeadingPairs>
  <TitlesOfParts>
    <vt:vector size="35" baseType="lpstr">
      <vt:lpstr>Arial</vt:lpstr>
      <vt:lpstr>Arial Black</vt:lpstr>
      <vt:lpstr>Arial Nova Light</vt:lpstr>
      <vt:lpstr>Avenir Book</vt:lpstr>
      <vt:lpstr>Avenir Next</vt:lpstr>
      <vt:lpstr>Book Antiqua</vt:lpstr>
      <vt:lpstr>Calibri</vt:lpstr>
      <vt:lpstr>Calibri Light</vt:lpstr>
      <vt:lpstr>Times New Roman</vt:lpstr>
      <vt:lpstr>Wingdings</vt:lpstr>
      <vt:lpstr>Wingdings 2</vt:lpstr>
      <vt:lpstr>DividendVTI</vt:lpstr>
      <vt:lpstr>DIE FOLGEN DER GEWALT Können wir mehr tun? </vt:lpstr>
      <vt:lpstr>GESCHICHTE</vt:lpstr>
      <vt:lpstr>PowerPoint-Präsentation</vt:lpstr>
      <vt:lpstr>ARTEN VON MISSBRAUCH</vt:lpstr>
      <vt:lpstr>PowerPoint-Präsentation</vt:lpstr>
      <vt:lpstr>WEITVERBREITET UND DOCH  NICHT WAHRGENOMMEN </vt:lpstr>
      <vt:lpstr>SEELISCHEN MISSBRAUCH ERKENNEN </vt:lpstr>
      <vt:lpstr>PowerPoint-Präsentation</vt:lpstr>
      <vt:lpstr>DAS ÜBERHANDNEHMEN VON SEELISCHEM MISSBRAUCH UNTER CHRISTEN</vt:lpstr>
      <vt:lpstr>SEELISCHER MISSBRAUCH  ODER STREIT</vt:lpstr>
      <vt:lpstr>PowerPoint-Präsentation</vt:lpstr>
      <vt:lpstr>WIE MAN EINEM OPFER VON SEELISCHEM MISSBRAUCH  HELFEN KANN  </vt:lpstr>
      <vt:lpstr>1. Studiere die Taktiken des seelischen Missbrauchs und lerne, selbstsicher  zu reagieren.</vt:lpstr>
      <vt:lpstr>2. Setze gesunde Grenzen. </vt:lpstr>
      <vt:lpstr>3. Stärke dein Selbstwertgefühl und deine Selbstachtung</vt:lpstr>
      <vt:lpstr>4. SUCHE bei einem sachkundigen Berater HILFE. </vt:lpstr>
      <vt:lpstr>5. Bitte Gott um Trost, Heilung und Weisheit. </vt:lpstr>
      <vt:lpstr>KÖNNEN WIR MEHR TUN?</vt:lpstr>
      <vt:lpstr>PowerPoint-Präsentation</vt:lpstr>
      <vt:lpstr>ES GEHT  UM DIE GESUNDHEIT</vt:lpstr>
      <vt:lpstr>PowerPoint-Präsentation</vt:lpstr>
      <vt:lpstr>ES GEHT DARUM, JESUS IN UNSEREM LEBEN SICHTBAR WERDEN ZU LASSEN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wounds of abuse Can We do More?</dc:title>
  <dc:creator>Arrais, Raquel</dc:creator>
  <cp:lastModifiedBy>Georg Egervari</cp:lastModifiedBy>
  <cp:revision>49</cp:revision>
  <dcterms:created xsi:type="dcterms:W3CDTF">2020-04-14T13:18:25Z</dcterms:created>
  <dcterms:modified xsi:type="dcterms:W3CDTF">2020-07-07T14:02:54Z</dcterms:modified>
</cp:coreProperties>
</file>