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429"/>
  </p:normalViewPr>
  <p:slideViewPr>
    <p:cSldViewPr snapToGrid="0" snapToObjects="1">
      <p:cViewPr varScale="1">
        <p:scale>
          <a:sx n="57" d="100"/>
          <a:sy n="57" d="100"/>
        </p:scale>
        <p:origin x="99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47CA-9E6C-FC45-812D-36A2C0568416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EA4E8-84EB-5A4F-8589-476820956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Edúcate a ti mismo para estar consciente de las dinámicas de la violencia doméstica: Lee libros, observa vídeos, asiste a talleres de trabajo, seminarios, etc. </a:t>
            </a:r>
          </a:p>
          <a:p>
            <a:pPr lvl="0"/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 proactivo al ponerte en contacto y ayudar con programas en tu zona que proveen seguridad, defensa, apoyo y otros servicios necesitados por las víctimas y los perpetradores. </a:t>
            </a:r>
          </a:p>
          <a:p>
            <a:pPr lvl="0"/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Promueve una respuesta a la violencia, centrada en la víctima, y acceso a los recursos ofrecidos por la comunidad.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Edúcate a ti mismo para estar consciente de las dinámicas de la violencia doméstica: Lee libros, observa vídeos, asiste a talleres de trabajo, seminarios, etc. </a:t>
            </a:r>
          </a:p>
          <a:p>
            <a:pPr lvl="0"/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 proactivo al ponerte en contacto y ayudar con programas en tu zona que proveen seguridad, defensa, apoyo y otros servicios necesitados por las víctimas y los perpetradores. </a:t>
            </a:r>
          </a:p>
          <a:p>
            <a:pPr lvl="0"/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Promueve una respuesta a la violencia, centrada en la víctima, y acceso a los recursos ofrecidos por la comunidad.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88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Haz responsables a los infractores.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Asegúrate de que todas las comunidades, incluyendo a las poblaciones que no cuentan con recursos y están afectadas por la violencia doméstica, tengan derecho a voz y acceso a las respuestas y recursos culturalmente apropiados.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Promueve una posición colectiva respecto a la toma de conciencia sobre violencia doméstica, vista como un problema de la comunidad, y la responsabilidad comunitaria para prevenirla, juntamente con un protocolo de intervención, cuando ocurra.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24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Haz responsables a los infractores.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Asegúrate de que todas las comunidades, incluyendo a las poblaciones que no cuentan con recursos y están afectadas por la violencia doméstica, tengan derecho a voz y acceso a las respuestas y recursos culturalmente apropiados.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Promueve una posición colectiva respecto a la toma de conciencia sobre violencia doméstica, vista como un problema de la comunidad, y la responsabilidad comunitaria para prevenirla, juntamente con un protocolo de intervención, cuando ocurra.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5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6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1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6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2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3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2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694" r:id="rId5"/>
    <p:sldLayoutId id="2147483695" r:id="rId6"/>
    <p:sldLayoutId id="2147483701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1956D-47C2-9744-80BC-A71AAEB3A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048" y="1177649"/>
            <a:ext cx="5962785" cy="29371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MX" sz="4000" b="1" i="0" dirty="0">
                <a:latin typeface="Abadi" panose="020B0604020104020204" pitchFamily="34" charset="0"/>
              </a:rPr>
              <a:t>RESPUESTA </a:t>
            </a:r>
            <a:r>
              <a:rPr lang="es-MX" sz="4000" b="1" i="0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INDIVIDUAL</a:t>
            </a:r>
            <a:r>
              <a:rPr lang="es-MX" sz="4000" b="1" i="0" dirty="0">
                <a:latin typeface="Abadi" panose="020B0604020104020204" pitchFamily="34" charset="0"/>
              </a:rPr>
              <a:t> Y DE LA </a:t>
            </a:r>
            <a:r>
              <a:rPr lang="es-MX" sz="4000" b="1" i="0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COMUNIDAD</a:t>
            </a:r>
            <a:r>
              <a:rPr lang="es-MX" sz="4000" b="1" i="0" dirty="0">
                <a:latin typeface="Abadi" panose="020B0604020104020204" pitchFamily="34" charset="0"/>
              </a:rPr>
              <a:t> </a:t>
            </a:r>
            <a:br>
              <a:rPr lang="es-MX" sz="4000" b="1" i="0" dirty="0">
                <a:latin typeface="Abadi" panose="020B0604020104020204" pitchFamily="34" charset="0"/>
              </a:rPr>
            </a:br>
            <a:r>
              <a:rPr lang="es-MX" sz="4000" b="1" i="0" dirty="0">
                <a:latin typeface="Abadi" panose="020B0604020104020204" pitchFamily="34" charset="0"/>
              </a:rPr>
              <a:t>a la </a:t>
            </a:r>
            <a:r>
              <a:rPr lang="es-MX" dirty="0">
                <a:latin typeface="Abadi" panose="020B0604020104020204" pitchFamily="34" charset="0"/>
              </a:rPr>
              <a:t>violencia doméstica </a:t>
            </a:r>
            <a:endParaRPr lang="en-US" sz="3600" i="0" dirty="0">
              <a:latin typeface="Abadi" panose="020B06040201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591ADF-729E-4E52-A575-9CE6475224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6125334" y="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E3AF3D-5D7C-7C48-ACFC-8F529440C1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045" y="6288590"/>
            <a:ext cx="543621" cy="38028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5E5F0B1-3DFA-6E42-BA56-3FE7DB9ED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85" y="4936983"/>
            <a:ext cx="8042139" cy="1994174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Escrito por Mable C. Dunbar, PhD LPC</a:t>
            </a:r>
          </a:p>
          <a:p>
            <a:pPr algn="ctr"/>
            <a:r>
              <a:rPr lang="es-MX" sz="1200" dirty="0"/>
              <a:t>Usado con permiso</a:t>
            </a:r>
          </a:p>
          <a:p>
            <a:pPr algn="ctr"/>
            <a:r>
              <a:rPr lang="es-MX" sz="1200" dirty="0"/>
              <a:t>Tomado de </a:t>
            </a:r>
            <a:r>
              <a:rPr lang="es-MX" sz="1200" i="1" dirty="0"/>
              <a:t>Las Dinámicas de la Violencia Doméstica </a:t>
            </a:r>
            <a:endParaRPr lang="es-MX" sz="1200" dirty="0"/>
          </a:p>
          <a:p>
            <a:pPr algn="ctr"/>
            <a:r>
              <a:rPr lang="es-MX" sz="1200" dirty="0"/>
              <a:t>Un panfleto preparado por el Ministerio de la Mujer de la División Norteamericana, 2016</a:t>
            </a:r>
          </a:p>
        </p:txBody>
      </p:sp>
    </p:spTree>
    <p:extLst>
      <p:ext uri="{BB962C8B-B14F-4D97-AF65-F5344CB8AC3E}">
        <p14:creationId xmlns:p14="http://schemas.microsoft.com/office/powerpoint/2010/main" val="419758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9F54CAE-E21A-4083-9399-6E8C1FC6A7FC}"/>
              </a:ext>
            </a:extLst>
          </p:cNvPr>
          <p:cNvSpPr/>
          <p:nvPr/>
        </p:nvSpPr>
        <p:spPr>
          <a:xfrm>
            <a:off x="452708" y="919976"/>
            <a:ext cx="5831004" cy="560348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5A4E5-CA5F-D543-8D89-226D0A4B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52" y="1644805"/>
            <a:ext cx="5773459" cy="531355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 sz="2000" dirty="0">
                <a:latin typeface="Abadi" panose="020B0604020104020204" pitchFamily="34" charset="0"/>
              </a:rPr>
              <a:t>“</a:t>
            </a:r>
            <a:r>
              <a:rPr lang="es-MX" sz="3200" dirty="0">
                <a:latin typeface="Abadi" panose="020B0604020104020204" pitchFamily="34" charset="0"/>
              </a:rPr>
              <a:t>El trato con familias que experimentan violencia y abuso requiere la integración de las necesidades de la persona integral. Por lo tanto, no puede enfatizarse demasiado la importancia de desarrollar una comprensión y cooperación compartida entre ayudantes seculares y religiosos para tratar con la violencia familiar”.</a:t>
            </a:r>
            <a:r>
              <a:rPr lang="es-MX" sz="2000" dirty="0">
                <a:latin typeface="Abadi" panose="020B0604020104020204" pitchFamily="34" charset="0"/>
              </a:rPr>
              <a:t/>
            </a:r>
            <a:br>
              <a:rPr lang="es-MX" sz="2000" dirty="0">
                <a:latin typeface="Abadi" panose="020B0604020104020204" pitchFamily="34" charset="0"/>
              </a:rPr>
            </a:br>
            <a:r>
              <a:rPr lang="es-MX" sz="1600" dirty="0">
                <a:latin typeface="Abadi" panose="020B0604020104020204" pitchFamily="34" charset="0"/>
              </a:rPr>
              <a:t/>
            </a:r>
            <a:br>
              <a:rPr lang="es-MX" sz="1600" dirty="0">
                <a:latin typeface="Abadi" panose="020B0604020104020204" pitchFamily="34" charset="0"/>
              </a:rPr>
            </a:br>
            <a:endParaRPr lang="es-MX" sz="1600" dirty="0">
              <a:latin typeface="Abadi" panose="020B0604020104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A2814B-94F6-6742-9A80-911C98399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207" r="22756" b="-1"/>
          <a:stretch/>
        </p:blipFill>
        <p:spPr>
          <a:xfrm>
            <a:off x="6283712" y="62688"/>
            <a:ext cx="5908288" cy="6795311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5" name="Rectangle 4"/>
          <p:cNvSpPr/>
          <p:nvPr/>
        </p:nvSpPr>
        <p:spPr>
          <a:xfrm>
            <a:off x="6677361" y="5630046"/>
            <a:ext cx="5304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latin typeface="Abadi" panose="020B0604020104020204" pitchFamily="34" charset="0"/>
              </a:rPr>
              <a:t>Marie M. </a:t>
            </a:r>
            <a:r>
              <a:rPr lang="es-MX" sz="1600" dirty="0" err="1">
                <a:latin typeface="Abadi" panose="020B0604020104020204" pitchFamily="34" charset="0"/>
              </a:rPr>
              <a:t>Fortune</a:t>
            </a:r>
            <a:r>
              <a:rPr lang="es-MX" sz="1600" dirty="0">
                <a:latin typeface="Abadi" panose="020B0604020104020204" pitchFamily="34" charset="0"/>
              </a:rPr>
              <a:t>, “A Workshop Manual </a:t>
            </a:r>
            <a:r>
              <a:rPr lang="es-MX" sz="1600" dirty="0" err="1">
                <a:latin typeface="Abadi" panose="020B0604020104020204" pitchFamily="34" charset="0"/>
              </a:rPr>
              <a:t>for</a:t>
            </a:r>
            <a:r>
              <a:rPr lang="es-MX" sz="1600" dirty="0">
                <a:latin typeface="Abadi" panose="020B0604020104020204" pitchFamily="34" charset="0"/>
              </a:rPr>
              <a:t> </a:t>
            </a:r>
            <a:r>
              <a:rPr lang="es-MX" sz="1600" dirty="0" err="1">
                <a:latin typeface="Abadi" panose="020B0604020104020204" pitchFamily="34" charset="0"/>
              </a:rPr>
              <a:t>Clergy</a:t>
            </a:r>
            <a:r>
              <a:rPr lang="es-MX" sz="1600" dirty="0">
                <a:latin typeface="Abadi" panose="020B0604020104020204" pitchFamily="34" charset="0"/>
              </a:rPr>
              <a:t> and </a:t>
            </a:r>
            <a:r>
              <a:rPr lang="es-MX" sz="1600" dirty="0" err="1">
                <a:latin typeface="Abadi" panose="020B0604020104020204" pitchFamily="34" charset="0"/>
              </a:rPr>
              <a:t>Other</a:t>
            </a:r>
            <a:r>
              <a:rPr lang="es-MX" sz="1600" dirty="0">
                <a:latin typeface="Abadi" panose="020B0604020104020204" pitchFamily="34" charset="0"/>
              </a:rPr>
              <a:t> </a:t>
            </a:r>
            <a:r>
              <a:rPr lang="es-MX" sz="1600" dirty="0" err="1">
                <a:latin typeface="Abadi" panose="020B0604020104020204" pitchFamily="34" charset="0"/>
              </a:rPr>
              <a:t>Service</a:t>
            </a:r>
            <a:r>
              <a:rPr lang="es-MX" sz="1600" dirty="0">
                <a:latin typeface="Abadi" panose="020B0604020104020204" pitchFamily="34" charset="0"/>
              </a:rPr>
              <a:t> </a:t>
            </a:r>
            <a:r>
              <a:rPr lang="es-MX" sz="1600" dirty="0" err="1">
                <a:latin typeface="Abadi" panose="020B0604020104020204" pitchFamily="34" charset="0"/>
              </a:rPr>
              <a:t>Providers</a:t>
            </a:r>
            <a:r>
              <a:rPr lang="es-MX" sz="1600" dirty="0">
                <a:latin typeface="Abadi" panose="020B0604020104020204" pitchFamily="34" charset="0"/>
              </a:rPr>
              <a:t>” (Manual para pastores y otros proveedores de servicios), publicado por el Centro de Prevención de la Violencia Sexual y Doméstica.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44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26241-3FCC-514A-83EB-BAD60A40CA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31B2-021D-B144-95E2-7DD0C57F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089" y="468350"/>
            <a:ext cx="5607332" cy="5938025"/>
          </a:xfrm>
        </p:spPr>
        <p:txBody>
          <a:bodyPr>
            <a:noAutofit/>
          </a:bodyPr>
          <a:lstStyle/>
          <a:p>
            <a:pPr lvl="0"/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Edúcate a ti mismo </a:t>
            </a:r>
            <a:r>
              <a:rPr lang="es-MX" dirty="0"/>
              <a:t>para estar consciente de las dinámicas de la violencia doméstica: Lee libros, observa vídeos, asiste a talleres de trabajo, seminarios, etc. </a:t>
            </a:r>
          </a:p>
          <a:p>
            <a:pPr lvl="0"/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Sé proactivo </a:t>
            </a:r>
            <a:r>
              <a:rPr lang="es-MX" dirty="0"/>
              <a:t>al ponerte en contacto y ayudar con programas en tu zona que proveen seguridad, defensa, apoyo y otros servicios necesitados por las víctimas y los perpetradores. </a:t>
            </a:r>
          </a:p>
        </p:txBody>
      </p:sp>
    </p:spTree>
    <p:extLst>
      <p:ext uri="{BB962C8B-B14F-4D97-AF65-F5344CB8AC3E}">
        <p14:creationId xmlns:p14="http://schemas.microsoft.com/office/powerpoint/2010/main" val="89066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26241-3FCC-514A-83EB-BAD60A40CA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31B2-021D-B144-95E2-7DD0C57F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61216"/>
            <a:ext cx="5423210" cy="4360718"/>
          </a:xfrm>
        </p:spPr>
        <p:txBody>
          <a:bodyPr>
            <a:normAutofit/>
          </a:bodyPr>
          <a:lstStyle/>
          <a:p>
            <a:pPr lvl="0"/>
            <a:r>
              <a:rPr lang="es-MX" sz="3600" b="1" dirty="0" smtClean="0">
                <a:solidFill>
                  <a:schemeClr val="accent2">
                    <a:lumMod val="75000"/>
                  </a:schemeClr>
                </a:solidFill>
              </a:rPr>
              <a:t>Promueve </a:t>
            </a:r>
            <a:r>
              <a:rPr lang="es-MX" sz="3600" dirty="0"/>
              <a:t>una respuesta a la violencia, centrada en la víctima, y acceso a los recursos ofrecidos por la comunidad.  </a:t>
            </a:r>
          </a:p>
        </p:txBody>
      </p:sp>
    </p:spTree>
    <p:extLst>
      <p:ext uri="{BB962C8B-B14F-4D97-AF65-F5344CB8AC3E}">
        <p14:creationId xmlns:p14="http://schemas.microsoft.com/office/powerpoint/2010/main" val="161720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82CF41-67E0-3442-A116-9B909704D6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9CC64-451D-3C49-9BC0-6E1314AC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571" y="488837"/>
            <a:ext cx="5905500" cy="5880326"/>
          </a:xfrm>
        </p:spPr>
        <p:txBody>
          <a:bodyPr>
            <a:noAutofit/>
          </a:bodyPr>
          <a:lstStyle/>
          <a:p>
            <a:pPr lvl="0"/>
            <a:r>
              <a:rPr lang="es-MX" sz="3200" b="1" dirty="0">
                <a:solidFill>
                  <a:schemeClr val="accent2">
                    <a:lumMod val="75000"/>
                  </a:schemeClr>
                </a:solidFill>
              </a:rPr>
              <a:t>Haz responsables </a:t>
            </a:r>
            <a:r>
              <a:rPr lang="es-MX" sz="3200" dirty="0"/>
              <a:t>a los infractores. </a:t>
            </a:r>
          </a:p>
          <a:p>
            <a:pPr lvl="0"/>
            <a:r>
              <a:rPr lang="es-MX" sz="3200" b="1" dirty="0">
                <a:solidFill>
                  <a:schemeClr val="accent2">
                    <a:lumMod val="75000"/>
                  </a:schemeClr>
                </a:solidFill>
              </a:rPr>
              <a:t>Asegúrate </a:t>
            </a:r>
            <a:r>
              <a:rPr lang="es-MX" sz="3200" dirty="0"/>
              <a:t>de que todas las comunidades, incluyendo a las poblaciones que no cuentan con recursos y están afectadas por la violencia doméstica, tengan derecho a voz y acceso a las respuestas y recursos culturalmente apropiados. </a:t>
            </a:r>
          </a:p>
        </p:txBody>
      </p:sp>
    </p:spTree>
    <p:extLst>
      <p:ext uri="{BB962C8B-B14F-4D97-AF65-F5344CB8AC3E}">
        <p14:creationId xmlns:p14="http://schemas.microsoft.com/office/powerpoint/2010/main" val="268222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82CF41-67E0-3442-A116-9B909704D6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9CC64-451D-3C49-9BC0-6E1314AC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844" y="488837"/>
            <a:ext cx="5898995" cy="5880326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accent2">
                    <a:lumMod val="75000"/>
                  </a:schemeClr>
                </a:solidFill>
              </a:rPr>
              <a:t>Promueve</a:t>
            </a:r>
            <a:r>
              <a:rPr lang="es-MX" sz="3200" dirty="0" smtClean="0"/>
              <a:t> </a:t>
            </a:r>
            <a:r>
              <a:rPr lang="es-MX" sz="3200" dirty="0"/>
              <a:t>una posición colectiva respecto a la toma de conciencia sobre violencia doméstica, vista como un problema de la comunidad, y la responsabilidad comunitaria para prevenirla, juntamente con un protocolo de intervención, cuando ocurra.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9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C872B-6CCC-874E-8866-0A1995D94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08" y="696951"/>
            <a:ext cx="7458290" cy="6082990"/>
          </a:xfrm>
        </p:spPr>
        <p:txBody>
          <a:bodyPr>
            <a:noAutofit/>
          </a:bodyPr>
          <a:lstStyle/>
          <a:p>
            <a:pPr lvl="0"/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Establece una respuesta </a:t>
            </a:r>
            <a:r>
              <a:rPr lang="es-MX" dirty="0"/>
              <a:t>comunitaria coordinada hacia la violencia doméstica que incluya representantes de la ley, el sistema escolar, profesionales de salud mental, servicios de protección a los niños, pastores o dirigentes religiosos, profesionales de la salud, defensores de las víctimas, programas para los ofensores, defensores en casos de abuso de ancianos, políticos y abogados o representantes legales de distrito, oficiales supervisores de libertad condicional.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FE0C40-26D6-4F47-A734-482AF387EE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7276483" y="1232210"/>
            <a:ext cx="4915517" cy="5653494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661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C872B-6CCC-874E-8866-0A1995D94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09" y="1115295"/>
            <a:ext cx="5824970" cy="5036127"/>
          </a:xfrm>
        </p:spPr>
        <p:txBody>
          <a:bodyPr>
            <a:normAutofit/>
          </a:bodyPr>
          <a:lstStyle/>
          <a:p>
            <a:pPr lvl="0"/>
            <a:r>
              <a:rPr lang="es-MX" sz="3200" b="1" dirty="0" smtClean="0">
                <a:solidFill>
                  <a:schemeClr val="accent2">
                    <a:lumMod val="75000"/>
                  </a:schemeClr>
                </a:solidFill>
              </a:rPr>
              <a:t>Ponte </a:t>
            </a:r>
            <a:r>
              <a:rPr lang="es-MX" sz="3200" b="1" dirty="0">
                <a:solidFill>
                  <a:schemeClr val="accent2">
                    <a:lumMod val="75000"/>
                  </a:schemeClr>
                </a:solidFill>
              </a:rPr>
              <a:t>en contacto </a:t>
            </a:r>
            <a:r>
              <a:rPr lang="es-MX" sz="3200" dirty="0"/>
              <a:t>con tus </a:t>
            </a:r>
            <a:r>
              <a:rPr lang="es-MX" sz="3200" dirty="0" smtClean="0"/>
              <a:t>representantes locales </a:t>
            </a:r>
            <a:r>
              <a:rPr lang="es-MX" sz="3200" dirty="0"/>
              <a:t>para asegurarte de que se instituyan y cumplan leyes que ayuden a prevenir la violencia doméstica, provean seguridad y servicios a las víctimas y hagan responsables a los  abusadores. </a:t>
            </a:r>
          </a:p>
          <a:p>
            <a:endParaRPr lang="en-US" sz="2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FE0C40-26D6-4F47-A734-482AF387EE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6229215" y="27714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4358930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41242B"/>
      </a:dk2>
      <a:lt2>
        <a:srgbClr val="E2E8E2"/>
      </a:lt2>
      <a:accent1>
        <a:srgbClr val="D62BE5"/>
      </a:accent1>
      <a:accent2>
        <a:srgbClr val="D31995"/>
      </a:accent2>
      <a:accent3>
        <a:srgbClr val="E52B59"/>
      </a:accent3>
      <a:accent4>
        <a:srgbClr val="D33819"/>
      </a:accent4>
      <a:accent5>
        <a:srgbClr val="DE9329"/>
      </a:accent5>
      <a:accent6>
        <a:srgbClr val="A8A814"/>
      </a:accent6>
      <a:hlink>
        <a:srgbClr val="399431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752</Words>
  <Application>Microsoft Office PowerPoint</Application>
  <PresentationFormat>Widescreen</PresentationFormat>
  <Paragraphs>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Abadi</vt:lpstr>
      <vt:lpstr>Arial</vt:lpstr>
      <vt:lpstr>Calibri</vt:lpstr>
      <vt:lpstr>Century Gothic</vt:lpstr>
      <vt:lpstr>Elephant</vt:lpstr>
      <vt:lpstr>BrushVTI</vt:lpstr>
      <vt:lpstr>RESPUESTA INDIVIDUAL Y DE LA COMUNIDAD  a la violencia doméstica </vt:lpstr>
      <vt:lpstr>“El trato con familias que experimentan violencia y abuso requiere la integración de las necesidades de la persona integral. Por lo tanto, no puede enfatizarse demasiado la importancia de desarrollar una comprensión y cooperación compartida entre ayudantes seculares y religiosos para tratar con la violencia familiar”.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AND COMMUNITY RESPONSE TO DOMESTIC VIOLENCE</dc:title>
  <dc:creator>Arrais, Raquel</dc:creator>
  <cp:lastModifiedBy>Melba Dinorah Rivera</cp:lastModifiedBy>
  <cp:revision>11</cp:revision>
  <dcterms:created xsi:type="dcterms:W3CDTF">2020-04-14T13:54:34Z</dcterms:created>
  <dcterms:modified xsi:type="dcterms:W3CDTF">2020-05-18T19:01:22Z</dcterms:modified>
</cp:coreProperties>
</file>