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807"/>
    <a:srgbClr val="558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611"/>
  </p:normalViewPr>
  <p:slideViewPr>
    <p:cSldViewPr snapToGrid="0" snapToObjects="1">
      <p:cViewPr varScale="1">
        <p:scale>
          <a:sx n="63" d="100"/>
          <a:sy n="63"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326D0-C44D-9741-BF6C-F98160B532BF}"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D4BF-E40B-4142-AA00-77880D68FF13}" type="slidenum">
              <a:rPr lang="en-US" smtClean="0"/>
              <a:t>‹#›</a:t>
            </a:fld>
            <a:endParaRPr lang="en-US"/>
          </a:p>
        </p:txBody>
      </p:sp>
    </p:spTree>
    <p:extLst>
      <p:ext uri="{BB962C8B-B14F-4D97-AF65-F5344CB8AC3E}">
        <p14:creationId xmlns:p14="http://schemas.microsoft.com/office/powerpoint/2010/main" val="1602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istrymagazine.org/archive/2019/11/pornography#note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nistrymagazine.org/archive/2019/11/pornography#note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istrymagazine.org/archive/2019/11/pornography#note1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nistrymagazine.org/archive/2019/11/pornography#note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istrymagazine.org/archive/2019/11/pornography#note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ministrymagazine.org/archive/2019/11/pornography#note4" TargetMode="External"/><Relationship Id="rId5" Type="http://schemas.openxmlformats.org/officeDocument/2006/relationships/hyperlink" Target="https://www.ministrymagazine.org/archive/2019/11/pornography#note3" TargetMode="External"/><Relationship Id="rId4" Type="http://schemas.openxmlformats.org/officeDocument/2006/relationships/hyperlink" Target="https://www.ministrymagazine.org/archive/2019/11/pornography#note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nistrymagazine.org/archive/2019/11/pornography#note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istrymagazine.org/archive/2019/11/pornography#note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nistrymagazine.org/archive/2019/11/pornography#note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nistrymagazine.org/archive/2019/11/pornography#note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istrymagazine.org/archive/2019/11/pornography#note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400" b="1" dirty="0" smtClean="0"/>
              <a:t>PELIGROSOS MALES RELACIONADOS ENTRE SÍ:</a:t>
            </a:r>
            <a:r>
              <a:rPr lang="en-US" sz="2400" dirty="0" smtClean="0"/>
              <a:t/>
            </a:r>
            <a:br>
              <a:rPr lang="en-US" sz="2400" dirty="0" smtClean="0"/>
            </a:br>
            <a:r>
              <a:rPr lang="es-MX" sz="1600" b="1" dirty="0" smtClean="0">
                <a:solidFill>
                  <a:schemeClr val="accent2">
                    <a:lumMod val="75000"/>
                  </a:schemeClr>
                </a:solidFill>
              </a:rPr>
              <a:t>Pornografía y violencia de pareja</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a:t>
            </a:fld>
            <a:endParaRPr lang="en-US"/>
          </a:p>
        </p:txBody>
      </p:sp>
    </p:spTree>
    <p:extLst>
      <p:ext uri="{BB962C8B-B14F-4D97-AF65-F5344CB8AC3E}">
        <p14:creationId xmlns:p14="http://schemas.microsoft.com/office/powerpoint/2010/main" val="371691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Con mucha frecuencia, los violadores usan videos pornográficos o fotografías de desnudos que ellos mismos han tomado de sus víctimas, a fin de ejercer presión sobre ellas o castigarlas en relaciones abusivas, amenazándolas con darlo a conocer, o de hecho haciéndolo en línea. Mientras que la expresión “pornografía de venganza” no está en su mayor parte conectada con violencia doméstica o relaciones abusivas, este fenómeno se superpone con mucha frecuencia. Afortunadamente, por lo menos en 40 estados y el Distrito de Columbia, en los Estados Unidos, han pasado leyes en contra de dar a conocer videos o fotografías de desnudos, sin autorización. </a:t>
            </a:r>
            <a:r>
              <a:rPr lang="es-MX" sz="1200" u="sng" kern="1200" baseline="30000" dirty="0" smtClean="0">
                <a:solidFill>
                  <a:schemeClr val="tx1"/>
                </a:solidFill>
                <a:effectLst/>
                <a:latin typeface="+mn-lt"/>
                <a:ea typeface="+mn-ea"/>
                <a:cs typeface="+mn-cs"/>
                <a:hlinkClick r:id="rId3"/>
              </a:rPr>
              <a:t>11</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10</a:t>
            </a:fld>
            <a:endParaRPr lang="en-US"/>
          </a:p>
        </p:txBody>
      </p:sp>
    </p:spTree>
    <p:extLst>
      <p:ext uri="{BB962C8B-B14F-4D97-AF65-F5344CB8AC3E}">
        <p14:creationId xmlns:p14="http://schemas.microsoft.com/office/powerpoint/2010/main" val="96587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a:t>
            </a:r>
            <a:r>
              <a:rPr lang="es-MX" sz="1200" kern="1200" dirty="0" smtClean="0">
                <a:solidFill>
                  <a:schemeClr val="tx1"/>
                </a:solidFill>
                <a:effectLst/>
                <a:latin typeface="+mn-lt"/>
                <a:ea typeface="+mn-ea"/>
                <a:cs typeface="+mn-cs"/>
              </a:rPr>
              <a:t>El uso de pornografía por parte de abusadores domésticos puede aumentar las probabilidades de asalto sexual</a:t>
            </a:r>
          </a:p>
          <a:p>
            <a:r>
              <a:rPr lang="es-MX" sz="1200" kern="1200" dirty="0" smtClean="0">
                <a:solidFill>
                  <a:schemeClr val="tx1"/>
                </a:solidFill>
                <a:effectLst/>
                <a:latin typeface="+mn-lt"/>
                <a:ea typeface="+mn-ea"/>
                <a:cs typeface="+mn-cs"/>
              </a:rPr>
              <a:t>Janet </a:t>
            </a:r>
            <a:r>
              <a:rPr lang="es-MX" sz="1200" kern="1200" dirty="0" err="1" smtClean="0">
                <a:solidFill>
                  <a:schemeClr val="tx1"/>
                </a:solidFill>
                <a:effectLst/>
                <a:latin typeface="+mn-lt"/>
                <a:ea typeface="+mn-ea"/>
                <a:cs typeface="+mn-cs"/>
              </a:rPr>
              <a:t>Hinson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Shope</a:t>
            </a:r>
            <a:r>
              <a:rPr lang="es-MX" sz="1200" kern="1200" dirty="0" smtClean="0">
                <a:solidFill>
                  <a:schemeClr val="tx1"/>
                </a:solidFill>
                <a:effectLst/>
                <a:latin typeface="+mn-lt"/>
                <a:ea typeface="+mn-ea"/>
                <a:cs typeface="+mn-cs"/>
              </a:rPr>
              <a:t> condujo un estudio involucrando a 271 mujeres que fueron golpeadas, en el cual, un 30 por ciento de ellas declararon que sus abusadores usaron pornografía.</a:t>
            </a:r>
            <a:r>
              <a:rPr lang="es-MX" sz="1200" u="sng" kern="1200" baseline="30000" dirty="0" smtClean="0">
                <a:solidFill>
                  <a:schemeClr val="tx1"/>
                </a:solidFill>
                <a:effectLst/>
                <a:latin typeface="+mn-lt"/>
                <a:ea typeface="+mn-ea"/>
                <a:cs typeface="+mn-cs"/>
                <a:hlinkClick r:id="rId3"/>
              </a:rPr>
              <a:t>12</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11</a:t>
            </a:fld>
            <a:endParaRPr lang="en-US"/>
          </a:p>
        </p:txBody>
      </p:sp>
    </p:spTree>
    <p:extLst>
      <p:ext uri="{BB962C8B-B14F-4D97-AF65-F5344CB8AC3E}">
        <p14:creationId xmlns:p14="http://schemas.microsoft.com/office/powerpoint/2010/main" val="502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La mayoría, si no todos los consumidores de pornografía, te dirán que el ver  pornografía es simplemente un asunto privado y que no le hace daño a nadie. Pero las investigaciones muestran que la pornografía hace a muchos de los consumidores más propensos a apoyar la violencia contra las mujeres y a pensar que las mujeres secretamente disfrutan de ser violadas, lo que hace que muchos sean sexualmente agresivos en la vida real.</a:t>
            </a:r>
            <a:r>
              <a:rPr lang="es-MX" sz="1200" u="sng" kern="1200" baseline="30000" dirty="0" smtClean="0">
                <a:solidFill>
                  <a:schemeClr val="tx1"/>
                </a:solidFill>
                <a:effectLst/>
                <a:latin typeface="+mn-lt"/>
                <a:ea typeface="+mn-ea"/>
                <a:cs typeface="+mn-cs"/>
                <a:hlinkClick r:id="rId3"/>
              </a:rPr>
              <a:t>14</a:t>
            </a:r>
            <a:r>
              <a:rPr lang="es-MX" sz="1200" kern="1200" dirty="0" smtClean="0">
                <a:solidFill>
                  <a:schemeClr val="tx1"/>
                </a:solidFill>
                <a:effectLst/>
                <a:latin typeface="+mn-lt"/>
                <a:ea typeface="+mn-ea"/>
                <a:cs typeface="+mn-cs"/>
              </a:rPr>
              <a:t> Un estudio encontró que “aquellos con más alta exposición a la pornografía violenta, tuvieron seis veces más probabilidades de violar a alguien que quienes tuvieron una menor exposición”. </a:t>
            </a:r>
            <a:r>
              <a:rPr lang="es-MX" sz="1200" u="sng" kern="1200" baseline="30000" dirty="0" smtClean="0">
                <a:solidFill>
                  <a:schemeClr val="tx1"/>
                </a:solidFill>
                <a:effectLst/>
                <a:latin typeface="+mn-lt"/>
                <a:ea typeface="+mn-ea"/>
                <a:cs typeface="+mn-cs"/>
                <a:hlinkClick r:id="rId4"/>
              </a:rPr>
              <a:t>15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12</a:t>
            </a:fld>
            <a:endParaRPr lang="en-US"/>
          </a:p>
        </p:txBody>
      </p:sp>
    </p:spTree>
    <p:extLst>
      <p:ext uri="{BB962C8B-B14F-4D97-AF65-F5344CB8AC3E}">
        <p14:creationId xmlns:p14="http://schemas.microsoft.com/office/powerpoint/2010/main" val="35677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En un mundo de Internet, nube, tabletas, computadoras y dispositivos portátiles, tal vez nunca pueda llegar a ganarse completamente la guerra contra la  pornografía. Entre todas esas fuerzas, la iglesia juega un papel único en la forma como las mujeres y los débiles deben ser tratados y en el papel apropiado del sexo dentro del contexto del matrimonio</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13</a:t>
            </a:fld>
            <a:endParaRPr lang="en-US"/>
          </a:p>
        </p:txBody>
      </p:sp>
    </p:spTree>
    <p:extLst>
      <p:ext uri="{BB962C8B-B14F-4D97-AF65-F5344CB8AC3E}">
        <p14:creationId xmlns:p14="http://schemas.microsoft.com/office/powerpoint/2010/main" val="19792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Los hombres en la iglesia pueden pensar, juntamente con los otros hombres, que el ver pornografía es un asunto privado. La realidad es que aun un uso ocasional de pornografía afecta la forma en que ven a las mujeres; pero más importante todavía, afecta su relación con Cristo.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14</a:t>
            </a:fld>
            <a:endParaRPr lang="en-US"/>
          </a:p>
        </p:txBody>
      </p:sp>
    </p:spTree>
    <p:extLst>
      <p:ext uri="{BB962C8B-B14F-4D97-AF65-F5344CB8AC3E}">
        <p14:creationId xmlns:p14="http://schemas.microsoft.com/office/powerpoint/2010/main" val="108498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ES DIFÍCIL LA RUPTURA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Jeremías, conocido como el profeta llorón, declaró: “Nada hay tan engañoso como el corazón. No tiene remedio. ¿Quién puede comprenderlo?” (Jeremías 17:9). Solamente el 9  por ciento de quienes asisten a la iglesia y el 7 por ciento de los pastores pueden identificar un programa en su iglesia que ayude a quienes luchan contra la pornografía.</a:t>
            </a:r>
            <a:r>
              <a:rPr lang="es-MX" sz="1200" u="sng" kern="1200" baseline="30000" dirty="0" smtClean="0">
                <a:solidFill>
                  <a:schemeClr val="tx1"/>
                </a:solidFill>
                <a:effectLst/>
                <a:latin typeface="+mn-lt"/>
                <a:ea typeface="+mn-ea"/>
                <a:cs typeface="+mn-cs"/>
                <a:hlinkClick r:id="rId3"/>
              </a:rPr>
              <a:t>17</a:t>
            </a:r>
            <a:r>
              <a:rPr lang="es-MX" sz="1200" kern="1200" dirty="0" smtClean="0">
                <a:solidFill>
                  <a:schemeClr val="tx1"/>
                </a:solidFill>
                <a:effectLst/>
                <a:latin typeface="+mn-lt"/>
                <a:ea typeface="+mn-ea"/>
                <a:cs typeface="+mn-cs"/>
              </a:rPr>
              <a:t> Así que, ¿qué vamos a hacer?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15</a:t>
            </a:fld>
            <a:endParaRPr lang="en-US"/>
          </a:p>
        </p:txBody>
      </p:sp>
    </p:spTree>
    <p:extLst>
      <p:ext uri="{BB962C8B-B14F-4D97-AF65-F5344CB8AC3E}">
        <p14:creationId xmlns:p14="http://schemas.microsoft.com/office/powerpoint/2010/main" val="21719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i="1" kern="1200" dirty="0" smtClean="0">
                <a:solidFill>
                  <a:schemeClr val="tx1"/>
                </a:solidFill>
                <a:effectLst/>
                <a:latin typeface="+mn-lt"/>
                <a:ea typeface="+mn-ea"/>
                <a:cs typeface="+mn-cs"/>
              </a:rPr>
              <a:t>1. Comienza inmediatamente la jornada hacia la liberación. </a:t>
            </a:r>
            <a:r>
              <a:rPr lang="es-MX" sz="1200" kern="1200" dirty="0" smtClean="0">
                <a:solidFill>
                  <a:schemeClr val="tx1"/>
                </a:solidFill>
                <a:effectLst/>
                <a:latin typeface="+mn-lt"/>
                <a:ea typeface="+mn-ea"/>
                <a:cs typeface="+mn-cs"/>
              </a:rPr>
              <a:t>Rompe la adicción. Sí, la adicción a la pornografía; entre más pronto, mejor. La ruptura es difícil, pero es el único camino. Hemos creado un recurso para ayudarte a comenzar. Puedes verlo y compartirlo gratuitamente. Visita el sitio electrónico </a:t>
            </a:r>
            <a:r>
              <a:rPr lang="es-MX" sz="1200" u="sng" kern="1200" dirty="0" smtClean="0">
                <a:solidFill>
                  <a:schemeClr val="tx1"/>
                </a:solidFill>
                <a:effectLst/>
                <a:latin typeface="+mn-lt"/>
                <a:ea typeface="+mn-ea"/>
                <a:cs typeface="+mn-cs"/>
                <a:hlinkClick r:id="rId3"/>
              </a:rPr>
              <a:t>newfreedomtolove.org</a:t>
            </a:r>
            <a:r>
              <a:rPr lang="es-MX" sz="1200" kern="1200" dirty="0" smtClean="0">
                <a:solidFill>
                  <a:schemeClr val="tx1"/>
                </a:solidFill>
                <a:effectLst/>
                <a:latin typeface="+mn-lt"/>
                <a:ea typeface="+mn-ea"/>
                <a:cs typeface="+mn-cs"/>
              </a:rPr>
              <a:t> en donde podrás encontrar testimonios, sermones, seminarios y otros enlaces y recursos que te pueden ayudar a iniciar la jornada hacia la liberación de la adicción a la  pornografía. Para obtener ayuda y recursos adicionales, puedes visitar también  el sitio web </a:t>
            </a:r>
            <a:r>
              <a:rPr lang="es-MX" sz="1200" u="sng" kern="1200" dirty="0" smtClean="0">
                <a:solidFill>
                  <a:schemeClr val="tx1"/>
                </a:solidFill>
                <a:effectLst/>
                <a:latin typeface="+mn-lt"/>
                <a:ea typeface="+mn-ea"/>
                <a:cs typeface="+mn-cs"/>
                <a:hlinkClick r:id="rId4"/>
              </a:rPr>
              <a:t> gatewaytowholeness.com</a:t>
            </a:r>
            <a:r>
              <a:rPr lang="es-MX" sz="1200" kern="1200" dirty="0" smtClean="0">
                <a:solidFill>
                  <a:schemeClr val="tx1"/>
                </a:solidFill>
                <a:effectLst/>
                <a:latin typeface="+mn-lt"/>
                <a:ea typeface="+mn-ea"/>
                <a:cs typeface="+mn-cs"/>
              </a:rPr>
              <a:t> En algunos casos, podrías tal vez necesitar la ayuda de un consejero profesional.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16</a:t>
            </a:fld>
            <a:endParaRPr lang="en-US"/>
          </a:p>
        </p:txBody>
      </p:sp>
    </p:spTree>
    <p:extLst>
      <p:ext uri="{BB962C8B-B14F-4D97-AF65-F5344CB8AC3E}">
        <p14:creationId xmlns:p14="http://schemas.microsoft.com/office/powerpoint/2010/main" val="301261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Puedes verlo y compartirlo gratuitamente. Visita el sitio electrónico </a:t>
            </a:r>
            <a:r>
              <a:rPr lang="es-MX" sz="1200" u="sng" kern="1200" dirty="0" smtClean="0">
                <a:solidFill>
                  <a:schemeClr val="tx1"/>
                </a:solidFill>
                <a:effectLst/>
                <a:latin typeface="+mn-lt"/>
                <a:ea typeface="+mn-ea"/>
                <a:cs typeface="+mn-cs"/>
                <a:hlinkClick r:id="rId3"/>
              </a:rPr>
              <a:t>newfreedomtolove.org</a:t>
            </a:r>
            <a:r>
              <a:rPr lang="es-MX" sz="1200" kern="1200" dirty="0" smtClean="0">
                <a:solidFill>
                  <a:schemeClr val="tx1"/>
                </a:solidFill>
                <a:effectLst/>
                <a:latin typeface="+mn-lt"/>
                <a:ea typeface="+mn-ea"/>
                <a:cs typeface="+mn-cs"/>
              </a:rPr>
              <a:t> en donde podrás encontrar testimonios, sermones, seminarios y otros enlaces y recursos que te pueden ayudar a iniciar la jornada hacia la liberación de la adicción a la  pornografía. Para obtener ayuda y recursos adicionales, puedes visitar también  el sitio web </a:t>
            </a:r>
            <a:r>
              <a:rPr lang="es-MX" sz="1200" u="sng" kern="1200" dirty="0" smtClean="0">
                <a:solidFill>
                  <a:schemeClr val="tx1"/>
                </a:solidFill>
                <a:effectLst/>
                <a:latin typeface="+mn-lt"/>
                <a:ea typeface="+mn-ea"/>
                <a:cs typeface="+mn-cs"/>
                <a:hlinkClick r:id="rId4"/>
              </a:rPr>
              <a:t> gatewaytowholeness.com</a:t>
            </a:r>
            <a:r>
              <a:rPr lang="es-MX" sz="1200" kern="1200" dirty="0" smtClean="0">
                <a:solidFill>
                  <a:schemeClr val="tx1"/>
                </a:solidFill>
                <a:effectLst/>
                <a:latin typeface="+mn-lt"/>
                <a:ea typeface="+mn-ea"/>
                <a:cs typeface="+mn-cs"/>
              </a:rPr>
              <a:t> En algunos casos, podrías tal vez necesitar la ayuda de un consejero profesional.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17</a:t>
            </a:fld>
            <a:endParaRPr lang="en-US"/>
          </a:p>
        </p:txBody>
      </p:sp>
    </p:spTree>
    <p:extLst>
      <p:ext uri="{BB962C8B-B14F-4D97-AF65-F5344CB8AC3E}">
        <p14:creationId xmlns:p14="http://schemas.microsoft.com/office/powerpoint/2010/main" val="413349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“El que es bueno, de la bondad que atesora en el corazón produce el bien; pero el que es malo, de su maldad produce el mal, porque de lo que abunda en el corazón habla la boca” (Lucas 6:45). Salomón lo sabía muy bien cuando escribió: “Por sobre todas las cosas cuida tu corazón, porque de él mana la vida” (Proverbios 4:23).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18</a:t>
            </a:fld>
            <a:endParaRPr lang="en-US"/>
          </a:p>
        </p:txBody>
      </p:sp>
    </p:spTree>
    <p:extLst>
      <p:ext uri="{BB962C8B-B14F-4D97-AF65-F5344CB8AC3E}">
        <p14:creationId xmlns:p14="http://schemas.microsoft.com/office/powerpoint/2010/main" val="100106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“El que es bueno, de la bondad que atesora en el corazón produce el bien; pero el que es malo, de su maldad produce el mal, porque de lo que abunda en el corazón habla la boca” (Lucas 6:45). Salomón lo sabía muy bien cuando escribió: “Por sobre todas las cosas cuida tu corazón, porque de él mana la vida” (Proverbios 4:23).</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19</a:t>
            </a:fld>
            <a:endParaRPr lang="en-US"/>
          </a:p>
        </p:txBody>
      </p:sp>
    </p:spTree>
    <p:extLst>
      <p:ext uri="{BB962C8B-B14F-4D97-AF65-F5344CB8AC3E}">
        <p14:creationId xmlns:p14="http://schemas.microsoft.com/office/powerpoint/2010/main" val="24543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La  pornografía es una industria global con un valor estimado de 97 billones de dólares, de los cuales, 12 billones provienen de los Estados Unidos.”</a:t>
            </a:r>
            <a:r>
              <a:rPr lang="es-MX" sz="1200" u="sng" kern="1200" baseline="30000" dirty="0" smtClean="0">
                <a:solidFill>
                  <a:schemeClr val="tx1"/>
                </a:solidFill>
                <a:effectLst/>
                <a:latin typeface="+mn-lt"/>
                <a:ea typeface="+mn-ea"/>
                <a:cs typeface="+mn-cs"/>
                <a:hlinkClick r:id="rId3"/>
              </a:rPr>
              <a:t>1</a:t>
            </a:r>
            <a:r>
              <a:rPr lang="es-MX" sz="1200" kern="1200" dirty="0" smtClean="0">
                <a:solidFill>
                  <a:schemeClr val="tx1"/>
                </a:solidFill>
                <a:effectLst/>
                <a:latin typeface="+mn-lt"/>
                <a:ea typeface="+mn-ea"/>
                <a:cs typeface="+mn-cs"/>
              </a:rPr>
              <a:t> El consumo de  pornografía en los Estados Unidos se ha elevado agudamente con la proliferación de la Internet y los teléfonos inteligentes. Más del 77 por ciento de los estadounidenses ven pornografía por lo menos una vez al año.</a:t>
            </a:r>
            <a:r>
              <a:rPr lang="es-MX" sz="1200" u="sng" kern="1200" baseline="30000" dirty="0" smtClean="0">
                <a:solidFill>
                  <a:schemeClr val="tx1"/>
                </a:solidFill>
                <a:effectLst/>
                <a:latin typeface="+mn-lt"/>
                <a:ea typeface="+mn-ea"/>
                <a:cs typeface="+mn-cs"/>
                <a:hlinkClick r:id="rId4"/>
              </a:rPr>
              <a:t>2</a:t>
            </a:r>
            <a:r>
              <a:rPr lang="es-MX" sz="1200" kern="1200" dirty="0" smtClean="0">
                <a:solidFill>
                  <a:schemeClr val="tx1"/>
                </a:solidFill>
                <a:effectLst/>
                <a:latin typeface="+mn-lt"/>
                <a:ea typeface="+mn-ea"/>
                <a:cs typeface="+mn-cs"/>
              </a:rPr>
              <a:t> Por lo menos el 30 por ciento de todo el tráfico de la Internet es a través de los sitios web pornográficos.</a:t>
            </a:r>
            <a:r>
              <a:rPr lang="es-MX" sz="1200" u="sng" kern="1200" baseline="30000" dirty="0" smtClean="0">
                <a:solidFill>
                  <a:schemeClr val="tx1"/>
                </a:solidFill>
                <a:effectLst/>
                <a:latin typeface="+mn-lt"/>
                <a:ea typeface="+mn-ea"/>
                <a:cs typeface="+mn-cs"/>
                <a:hlinkClick r:id="rId5"/>
              </a:rPr>
              <a:t>3</a:t>
            </a:r>
            <a:r>
              <a:rPr lang="es-MX" sz="1200" kern="1200" dirty="0" smtClean="0">
                <a:solidFill>
                  <a:schemeClr val="tx1"/>
                </a:solidFill>
                <a:effectLst/>
                <a:latin typeface="+mn-lt"/>
                <a:ea typeface="+mn-ea"/>
                <a:cs typeface="+mn-cs"/>
              </a:rPr>
              <a:t> ¿Y qué acerca de la iglesia?</a:t>
            </a:r>
            <a:r>
              <a:rPr lang="es-MX" sz="1200" u="sng" kern="1200" dirty="0" smtClean="0">
                <a:solidFill>
                  <a:schemeClr val="tx1"/>
                </a:solidFill>
                <a:effectLst/>
                <a:latin typeface="+mn-lt"/>
                <a:ea typeface="+mn-ea"/>
                <a:cs typeface="+mn-cs"/>
              </a:rPr>
              <a:t> </a:t>
            </a:r>
            <a:r>
              <a:rPr lang="es-MX" sz="1200" u="sng" kern="1200" baseline="30000" dirty="0" smtClean="0">
                <a:solidFill>
                  <a:schemeClr val="tx1"/>
                </a:solidFill>
                <a:effectLst/>
                <a:latin typeface="+mn-lt"/>
                <a:ea typeface="+mn-ea"/>
                <a:cs typeface="+mn-cs"/>
                <a:hlinkClick r:id="rId6"/>
              </a:rPr>
              <a:t>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a:t>
            </a:fld>
            <a:endParaRPr lang="en-US"/>
          </a:p>
        </p:txBody>
      </p:sp>
    </p:spTree>
    <p:extLst>
      <p:ext uri="{BB962C8B-B14F-4D97-AF65-F5344CB8AC3E}">
        <p14:creationId xmlns:p14="http://schemas.microsoft.com/office/powerpoint/2010/main" val="319805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i="1" kern="1200" dirty="0" smtClean="0">
                <a:solidFill>
                  <a:schemeClr val="tx1"/>
                </a:solidFill>
                <a:effectLst/>
                <a:latin typeface="+mn-lt"/>
                <a:ea typeface="+mn-ea"/>
                <a:cs typeface="+mn-cs"/>
              </a:rPr>
              <a:t>3. Pide la ayuda de </a:t>
            </a:r>
            <a:r>
              <a:rPr lang="es-MX" sz="1200" kern="1200" dirty="0" smtClean="0">
                <a:solidFill>
                  <a:schemeClr val="tx1"/>
                </a:solidFill>
                <a:effectLst/>
                <a:latin typeface="+mn-lt"/>
                <a:ea typeface="+mn-ea"/>
                <a:cs typeface="+mn-cs"/>
              </a:rPr>
              <a:t>otros. La batalla por la liberación de la adicción a la pornografía es una que no podemos ganar solos. Salomón lo explicó de esta manera: “Más valen dos que uno, porque obtienen más fruto de su esfuerzo” (Eclesiastés 4:9). Ahora, más que nunca, necesitas la ayuda de otros. Comienza con tu cónyuge o con aquellos a quienes tienes cerca y pídeles que te ayuden como socios a quienes tienes que rendir cuentas. La soledad a veces lleva a una persona a llenar ese vacío con pornografía.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20</a:t>
            </a:fld>
            <a:endParaRPr lang="en-US"/>
          </a:p>
        </p:txBody>
      </p:sp>
    </p:spTree>
    <p:extLst>
      <p:ext uri="{BB962C8B-B14F-4D97-AF65-F5344CB8AC3E}">
        <p14:creationId xmlns:p14="http://schemas.microsoft.com/office/powerpoint/2010/main" val="385115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Aunque la pornografía y la violencia de pareja íntima se relacionan peligrosamente, no tienes que ser el instrumento y tu cónyuge y otros las víctimas desafortunadas. Tienes el poder de tomar la decisión y dar los pasos necesarios, comenzando hoy mismo, a fin de ponerle fin a esas tóxicas y ponzoñosas artimañas del diablo antes de que destruyan a otros y a ti.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21</a:t>
            </a:fld>
            <a:endParaRPr lang="en-US"/>
          </a:p>
        </p:txBody>
      </p:sp>
    </p:spTree>
    <p:extLst>
      <p:ext uri="{BB962C8B-B14F-4D97-AF65-F5344CB8AC3E}">
        <p14:creationId xmlns:p14="http://schemas.microsoft.com/office/powerpoint/2010/main" val="212896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REFERENCIAS</a:t>
            </a:r>
            <a:endParaRPr lang="en-US" sz="1200" kern="1200" dirty="0" smtClean="0">
              <a:solidFill>
                <a:schemeClr val="tx1"/>
              </a:solidFill>
              <a:effectLst/>
              <a:latin typeface="+mn-lt"/>
              <a:ea typeface="+mn-ea"/>
              <a:cs typeface="+mn-cs"/>
            </a:endParaRPr>
          </a:p>
          <a:p>
            <a:r>
              <a:rPr lang="es-MX" sz="1200" kern="1200" baseline="30000" dirty="0" smtClean="0">
                <a:solidFill>
                  <a:schemeClr val="tx1"/>
                </a:solidFill>
                <a:effectLst/>
                <a:latin typeface="+mn-lt"/>
                <a:ea typeface="+mn-ea"/>
                <a:cs typeface="+mn-cs"/>
              </a:rPr>
              <a:t>1</a:t>
            </a:r>
            <a:r>
              <a:rPr lang="es-MX" sz="1200" kern="1200" dirty="0" smtClean="0">
                <a:solidFill>
                  <a:schemeClr val="tx1"/>
                </a:solidFill>
                <a:effectLst/>
                <a:latin typeface="+mn-lt"/>
                <a:ea typeface="+mn-ea"/>
                <a:cs typeface="+mn-cs"/>
              </a:rPr>
              <a:t> Mike </a:t>
            </a:r>
            <a:r>
              <a:rPr lang="es-MX" sz="1200" kern="1200" dirty="0" err="1" smtClean="0">
                <a:solidFill>
                  <a:schemeClr val="tx1"/>
                </a:solidFill>
                <a:effectLst/>
                <a:latin typeface="+mn-lt"/>
                <a:ea typeface="+mn-ea"/>
                <a:cs typeface="+mn-cs"/>
              </a:rPr>
              <a:t>Genung</a:t>
            </a:r>
            <a:r>
              <a:rPr lang="es-MX" sz="1200" kern="1200" dirty="0" smtClean="0">
                <a:solidFill>
                  <a:schemeClr val="tx1"/>
                </a:solidFill>
                <a:effectLst/>
                <a:latin typeface="+mn-lt"/>
                <a:ea typeface="+mn-ea"/>
                <a:cs typeface="+mn-cs"/>
              </a:rPr>
              <a:t>, “El Camino Hacia la Gracia”, https://www.roadtograce.net /</a:t>
            </a:r>
            <a:r>
              <a:rPr lang="es-MX" sz="1200" kern="1200" dirty="0" err="1" smtClean="0">
                <a:solidFill>
                  <a:schemeClr val="tx1"/>
                </a:solidFill>
                <a:effectLst/>
                <a:latin typeface="+mn-lt"/>
                <a:ea typeface="+mn-ea"/>
                <a:cs typeface="+mn-cs"/>
              </a:rPr>
              <a:t>current-porn-statistics</a:t>
            </a:r>
            <a:r>
              <a:rPr lang="es-MX"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MX" sz="1200" kern="1200" baseline="30000" dirty="0" smtClean="0">
                <a:solidFill>
                  <a:schemeClr val="tx1"/>
                </a:solidFill>
                <a:effectLst/>
                <a:latin typeface="+mn-lt"/>
                <a:ea typeface="+mn-ea"/>
                <a:cs typeface="+mn-cs"/>
              </a:rPr>
              <a:t>2</a:t>
            </a:r>
            <a:r>
              <a:rPr lang="es-MX" sz="1200" kern="1200" dirty="0" smtClean="0">
                <a:solidFill>
                  <a:schemeClr val="tx1"/>
                </a:solidFill>
                <a:effectLst/>
                <a:latin typeface="+mn-lt"/>
                <a:ea typeface="+mn-ea"/>
                <a:cs typeface="+mn-cs"/>
              </a:rPr>
              <a:t> Tim </a:t>
            </a:r>
            <a:r>
              <a:rPr lang="es-MX" sz="1200" kern="1200" dirty="0" err="1" smtClean="0">
                <a:solidFill>
                  <a:schemeClr val="tx1"/>
                </a:solidFill>
                <a:effectLst/>
                <a:latin typeface="+mn-lt"/>
                <a:ea typeface="+mn-ea"/>
                <a:cs typeface="+mn-cs"/>
              </a:rPr>
              <a:t>Rymel</a:t>
            </a:r>
            <a:r>
              <a:rPr lang="es-MX" sz="1200" kern="1200" dirty="0" smtClean="0">
                <a:solidFill>
                  <a:schemeClr val="tx1"/>
                </a:solidFill>
                <a:effectLst/>
                <a:latin typeface="+mn-lt"/>
                <a:ea typeface="+mn-ea"/>
                <a:cs typeface="+mn-cs"/>
              </a:rPr>
              <a:t>, “¿Conduce la Pornografía al Asalto Sexual? </a:t>
            </a:r>
            <a:r>
              <a:rPr lang="es-MX" sz="1200" i="1" kern="1200" dirty="0" err="1" smtClean="0">
                <a:solidFill>
                  <a:schemeClr val="tx1"/>
                </a:solidFill>
                <a:effectLst/>
                <a:latin typeface="+mn-lt"/>
                <a:ea typeface="+mn-ea"/>
                <a:cs typeface="+mn-cs"/>
              </a:rPr>
              <a:t>HuffPost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August</a:t>
            </a:r>
            <a:r>
              <a:rPr lang="es-MX" sz="1200" kern="1200" dirty="0" smtClean="0">
                <a:solidFill>
                  <a:schemeClr val="tx1"/>
                </a:solidFill>
                <a:effectLst/>
                <a:latin typeface="+mn-lt"/>
                <a:ea typeface="+mn-ea"/>
                <a:cs typeface="+mn-cs"/>
              </a:rPr>
              <a:t> 26, 2016, </a:t>
            </a:r>
            <a:r>
              <a:rPr lang="es-MX" sz="1200" u="sng" kern="1200" dirty="0" smtClean="0">
                <a:solidFill>
                  <a:schemeClr val="tx1"/>
                </a:solidFill>
                <a:effectLst/>
                <a:latin typeface="+mn-lt"/>
                <a:ea typeface="+mn-ea"/>
                <a:cs typeface="+mn-cs"/>
                <a:hlinkClick r:id="rId3"/>
              </a:rPr>
              <a:t>https://www.huffingtonpost.com/entry/does-pornography-lead-to-sexual-assault_us_57c0876ae4b0b01630de8c93.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22</a:t>
            </a:fld>
            <a:endParaRPr lang="en-US"/>
          </a:p>
        </p:txBody>
      </p:sp>
    </p:spTree>
    <p:extLst>
      <p:ext uri="{BB962C8B-B14F-4D97-AF65-F5344CB8AC3E}">
        <p14:creationId xmlns:p14="http://schemas.microsoft.com/office/powerpoint/2010/main" val="260309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Haley Halverson with Emily Hale, “Three Ways Domestic Violence Is Connected to Pornography,” End Sexual Exploitation, October 1, 2018, </a:t>
            </a:r>
            <a:r>
              <a:rPr lang="en-US" sz="1200" u="none" strike="noStrike" kern="1200" dirty="0">
                <a:solidFill>
                  <a:schemeClr val="tx1"/>
                </a:solidFill>
                <a:effectLst/>
                <a:latin typeface="+mn-lt"/>
                <a:ea typeface="+mn-ea"/>
                <a:cs typeface="+mn-cs"/>
                <a:hlinkClick r:id="rId3"/>
              </a:rPr>
              <a:t>https://endsexualexploitation.org/articles/three-ways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-domestic-violence-is-connected-to-pornography/.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John D. </a:t>
            </a:r>
            <a:r>
              <a:rPr lang="en-US" sz="1200" kern="1200" dirty="0" err="1">
                <a:solidFill>
                  <a:schemeClr val="tx1"/>
                </a:solidFill>
                <a:effectLst/>
                <a:latin typeface="+mn-lt"/>
                <a:ea typeface="+mn-ea"/>
                <a:cs typeface="+mn-cs"/>
              </a:rPr>
              <a:t>Foubert</a:t>
            </a:r>
            <a:r>
              <a:rPr lang="en-US" sz="1200" kern="1200" dirty="0">
                <a:solidFill>
                  <a:schemeClr val="tx1"/>
                </a:solidFill>
                <a:effectLst/>
                <a:latin typeface="+mn-lt"/>
                <a:ea typeface="+mn-ea"/>
                <a:cs typeface="+mn-cs"/>
              </a:rPr>
              <a:t>, Matthew W. </a:t>
            </a:r>
            <a:r>
              <a:rPr lang="en-US" sz="1200" kern="1200" dirty="0" err="1">
                <a:solidFill>
                  <a:schemeClr val="tx1"/>
                </a:solidFill>
                <a:effectLst/>
                <a:latin typeface="+mn-lt"/>
                <a:ea typeface="+mn-ea"/>
                <a:cs typeface="+mn-cs"/>
              </a:rPr>
              <a:t>Brosi</a:t>
            </a:r>
            <a:r>
              <a:rPr lang="en-US" sz="1200" kern="1200" dirty="0">
                <a:solidFill>
                  <a:schemeClr val="tx1"/>
                </a:solidFill>
                <a:effectLst/>
                <a:latin typeface="+mn-lt"/>
                <a:ea typeface="+mn-ea"/>
                <a:cs typeface="+mn-cs"/>
              </a:rPr>
              <a:t>, and R. Sean Bannon, “</a:t>
            </a:r>
            <a:r>
              <a:rPr lang="en-US" sz="1200" kern="1200" dirty="0" err="1">
                <a:solidFill>
                  <a:schemeClr val="tx1"/>
                </a:solidFill>
                <a:effectLst/>
                <a:latin typeface="+mn-lt"/>
                <a:ea typeface="+mn-ea"/>
                <a:cs typeface="+mn-cs"/>
              </a:rPr>
              <a:t>Pornogra-phy</a:t>
            </a:r>
            <a:r>
              <a:rPr lang="en-US" sz="1200" kern="1200" dirty="0">
                <a:solidFill>
                  <a:schemeClr val="tx1"/>
                </a:solidFill>
                <a:effectLst/>
                <a:latin typeface="+mn-lt"/>
                <a:ea typeface="+mn-ea"/>
                <a:cs typeface="+mn-cs"/>
              </a:rPr>
              <a:t> Viewing Among Fraternity Men: Effects on Bystander </a:t>
            </a:r>
            <a:r>
              <a:rPr lang="en-US" sz="1200" kern="1200" dirty="0" err="1">
                <a:solidFill>
                  <a:schemeClr val="tx1"/>
                </a:solidFill>
                <a:effectLst/>
                <a:latin typeface="+mn-lt"/>
                <a:ea typeface="+mn-ea"/>
                <a:cs typeface="+mn-cs"/>
              </a:rPr>
              <a:t>Interven-tion</a:t>
            </a:r>
            <a:r>
              <a:rPr lang="en-US" sz="1200" kern="1200" dirty="0">
                <a:solidFill>
                  <a:schemeClr val="tx1"/>
                </a:solidFill>
                <a:effectLst/>
                <a:latin typeface="+mn-lt"/>
                <a:ea typeface="+mn-ea"/>
                <a:cs typeface="+mn-cs"/>
              </a:rPr>
              <a:t>, Rape Myth Acceptance and Behavioral Intent to Commit Sexual Assault,” </a:t>
            </a:r>
            <a:r>
              <a:rPr lang="en-US" sz="1200" i="1" kern="1200" dirty="0">
                <a:solidFill>
                  <a:schemeClr val="tx1"/>
                </a:solidFill>
                <a:effectLst/>
                <a:latin typeface="+mn-lt"/>
                <a:ea typeface="+mn-ea"/>
                <a:cs typeface="+mn-cs"/>
              </a:rPr>
              <a:t>Sexual Addiction &amp; Compulsivity</a:t>
            </a:r>
            <a:r>
              <a:rPr lang="en-US" sz="1200" kern="1200" dirty="0">
                <a:solidFill>
                  <a:schemeClr val="tx1"/>
                </a:solidFill>
                <a:effectLst/>
                <a:latin typeface="+mn-lt"/>
                <a:ea typeface="+mn-ea"/>
                <a:cs typeface="+mn-cs"/>
              </a:rPr>
              <a:t> 18, no. 4 (2011): 212–231.</a:t>
            </a:r>
          </a:p>
          <a:p>
            <a:r>
              <a:rPr lang="en-US" sz="1200" kern="1200" dirty="0">
                <a:solidFill>
                  <a:schemeClr val="tx1"/>
                </a:solidFill>
                <a:effectLst/>
                <a:latin typeface="+mn-lt"/>
                <a:ea typeface="+mn-ea"/>
                <a:cs typeface="+mn-cs"/>
              </a:rPr>
              <a:t>11  “46 States + DC+ One Territory Now Have Revenge Porn Laws,” Cyber Civil Rights Initiative, accessed October 10, 2019, </a:t>
            </a:r>
            <a:r>
              <a:rPr lang="en-US" sz="1200" u="none" strike="noStrike" kern="1200" dirty="0">
                <a:solidFill>
                  <a:schemeClr val="tx1"/>
                </a:solidFill>
                <a:effectLst/>
                <a:latin typeface="+mn-lt"/>
                <a:ea typeface="+mn-ea"/>
                <a:cs typeface="+mn-cs"/>
                <a:hlinkClick r:id="rId4"/>
              </a:rPr>
              <a:t>https://www.cybercivilrights.org/revenge-porn-laws/.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Janet Hinson </a:t>
            </a:r>
            <a:r>
              <a:rPr lang="en-US" sz="1200" kern="1200" dirty="0" err="1">
                <a:solidFill>
                  <a:schemeClr val="tx1"/>
                </a:solidFill>
                <a:effectLst/>
                <a:latin typeface="+mn-lt"/>
                <a:ea typeface="+mn-ea"/>
                <a:cs typeface="+mn-cs"/>
              </a:rPr>
              <a:t>Shope</a:t>
            </a:r>
            <a:r>
              <a:rPr lang="en-US" sz="1200" kern="1200" dirty="0">
                <a:solidFill>
                  <a:schemeClr val="tx1"/>
                </a:solidFill>
                <a:effectLst/>
                <a:latin typeface="+mn-lt"/>
                <a:ea typeface="+mn-ea"/>
                <a:cs typeface="+mn-cs"/>
              </a:rPr>
              <a:t>, “When Words Are Not Enough: The Search for the Effect of Pornography on Abused Women,” </a:t>
            </a:r>
            <a:r>
              <a:rPr lang="en-US" sz="1200" i="1" kern="1200" dirty="0">
                <a:solidFill>
                  <a:schemeClr val="tx1"/>
                </a:solidFill>
                <a:effectLst/>
                <a:latin typeface="+mn-lt"/>
                <a:ea typeface="+mn-ea"/>
                <a:cs typeface="+mn-cs"/>
              </a:rPr>
              <a:t>Violence Against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Women </a:t>
            </a:r>
            <a:r>
              <a:rPr lang="en-US" sz="1200" kern="1200" dirty="0">
                <a:solidFill>
                  <a:schemeClr val="tx1"/>
                </a:solidFill>
                <a:effectLst/>
                <a:latin typeface="+mn-lt"/>
                <a:ea typeface="+mn-ea"/>
                <a:cs typeface="+mn-cs"/>
              </a:rPr>
              <a:t>10, no. 1 (2004): 56–72.</a:t>
            </a:r>
          </a:p>
          <a:p>
            <a:r>
              <a:rPr lang="en-US" sz="1200" kern="1200" dirty="0">
                <a:solidFill>
                  <a:schemeClr val="tx1"/>
                </a:solidFill>
                <a:effectLst/>
                <a:latin typeface="+mn-lt"/>
                <a:ea typeface="+mn-ea"/>
                <a:cs typeface="+mn-cs"/>
              </a:rPr>
              <a:t>13  Catherine A. Simmons, Peter Lehmann, and Shannon Collier-Tension, “Linking Male Use of the Sex Industry to Controlling Behaviors in Vi-</a:t>
            </a:r>
            <a:r>
              <a:rPr lang="en-US" sz="1200" kern="1200" dirty="0" err="1">
                <a:solidFill>
                  <a:schemeClr val="tx1"/>
                </a:solidFill>
                <a:effectLst/>
                <a:latin typeface="+mn-lt"/>
                <a:ea typeface="+mn-ea"/>
                <a:cs typeface="+mn-cs"/>
              </a:rPr>
              <a:t>olent</a:t>
            </a:r>
            <a:r>
              <a:rPr lang="en-US" sz="1200" kern="1200" dirty="0">
                <a:solidFill>
                  <a:schemeClr val="tx1"/>
                </a:solidFill>
                <a:effectLst/>
                <a:latin typeface="+mn-lt"/>
                <a:ea typeface="+mn-ea"/>
                <a:cs typeface="+mn-cs"/>
              </a:rPr>
              <a:t> Relationships: An Exploratory Analysis,” </a:t>
            </a:r>
            <a:r>
              <a:rPr lang="en-US" sz="1200" i="1" kern="1200" dirty="0">
                <a:solidFill>
                  <a:schemeClr val="tx1"/>
                </a:solidFill>
                <a:effectLst/>
                <a:latin typeface="+mn-lt"/>
                <a:ea typeface="+mn-ea"/>
                <a:cs typeface="+mn-cs"/>
              </a:rPr>
              <a:t>Violence Against Women</a:t>
            </a:r>
            <a:r>
              <a:rPr lang="en-US" sz="1200" kern="1200" dirty="0">
                <a:solidFill>
                  <a:schemeClr val="tx1"/>
                </a:solidFill>
                <a:effectLst/>
                <a:latin typeface="+mn-lt"/>
                <a:ea typeface="+mn-ea"/>
                <a:cs typeface="+mn-cs"/>
              </a:rPr>
              <a:t> 14, no. 4 (2008): 406–417.</a:t>
            </a:r>
          </a:p>
          <a:p>
            <a:r>
              <a:rPr lang="en-US" sz="1200" kern="1200" dirty="0">
                <a:solidFill>
                  <a:schemeClr val="tx1"/>
                </a:solidFill>
                <a:effectLst/>
                <a:latin typeface="+mn-lt"/>
                <a:ea typeface="+mn-ea"/>
                <a:cs typeface="+mn-cs"/>
              </a:rPr>
              <a:t>14 “Porn Can Lead to Violence.”</a:t>
            </a:r>
          </a:p>
          <a:p>
            <a:r>
              <a:rPr lang="en-US" sz="1200" kern="1200" dirty="0">
                <a:solidFill>
                  <a:schemeClr val="tx1"/>
                </a:solidFill>
                <a:effectLst/>
                <a:latin typeface="+mn-lt"/>
                <a:ea typeface="+mn-ea"/>
                <a:cs typeface="+mn-cs"/>
              </a:rPr>
              <a:t>15 “Porn Can Lead to Violence.”</a:t>
            </a:r>
          </a:p>
          <a:p>
            <a:r>
              <a:rPr lang="en-US" sz="1200" kern="1200" dirty="0">
                <a:solidFill>
                  <a:schemeClr val="tx1"/>
                </a:solidFill>
                <a:effectLst/>
                <a:latin typeface="+mn-lt"/>
                <a:ea typeface="+mn-ea"/>
                <a:cs typeface="+mn-cs"/>
              </a:rPr>
              <a:t>16  Jay Everson, “To Confront Domestic Violence, We Must Confront Pornography,” </a:t>
            </a:r>
            <a:r>
              <a:rPr lang="en-US" sz="1200" i="1" kern="1200" dirty="0">
                <a:solidFill>
                  <a:schemeClr val="tx1"/>
                </a:solidFill>
                <a:effectLst/>
                <a:latin typeface="+mn-lt"/>
                <a:ea typeface="+mn-ea"/>
                <a:cs typeface="+mn-cs"/>
              </a:rPr>
              <a:t>Washington Times</a:t>
            </a:r>
            <a:r>
              <a:rPr lang="en-US" sz="1200" kern="1200" dirty="0">
                <a:solidFill>
                  <a:schemeClr val="tx1"/>
                </a:solidFill>
                <a:effectLst/>
                <a:latin typeface="+mn-lt"/>
                <a:ea typeface="+mn-ea"/>
                <a:cs typeface="+mn-cs"/>
              </a:rPr>
              <a:t>, February 12, 2015, </a:t>
            </a:r>
            <a:r>
              <a:rPr lang="en-US" sz="1200" u="none" strike="noStrike" kern="1200" dirty="0">
                <a:solidFill>
                  <a:schemeClr val="tx1"/>
                </a:solidFill>
                <a:effectLst/>
                <a:latin typeface="+mn-lt"/>
                <a:ea typeface="+mn-ea"/>
                <a:cs typeface="+mn-cs"/>
                <a:hlinkClick r:id="rId5"/>
              </a:rPr>
              <a:t>https://www.washingtontimes.com/news/2015/feb/12/op-ed-to-confront</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-domestic-violence-we-must-confro/.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18  Ellen G. White,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(Mountain View, CA: Pacific Press Pub. Assn., 1940), 324.</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23</a:t>
            </a:fld>
            <a:endParaRPr lang="en-US"/>
          </a:p>
        </p:txBody>
      </p:sp>
    </p:spTree>
    <p:extLst>
      <p:ext uri="{BB962C8B-B14F-4D97-AF65-F5344CB8AC3E}">
        <p14:creationId xmlns:p14="http://schemas.microsoft.com/office/powerpoint/2010/main" val="24015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“Sesenta y cuatro por ciento de hombres que se consideran cristianos y 15 por ciento de mujeres que se identifican como cristianas, ven pornografía por lo menos una vez al mes (comparado con el 65 por ciento de hombres no cristianos y 30 por ciento de mujeres no cristianas).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3</a:t>
            </a:fld>
            <a:endParaRPr lang="en-US"/>
          </a:p>
        </p:txBody>
      </p:sp>
    </p:spTree>
    <p:extLst>
      <p:ext uri="{BB962C8B-B14F-4D97-AF65-F5344CB8AC3E}">
        <p14:creationId xmlns:p14="http://schemas.microsoft.com/office/powerpoint/2010/main" val="398110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“Treinta y tres por ciento de los ministros religiosos dicen que han visitado un sitio web sexualmente explícito. De entre aquellos que han visitado un sitio web de sexo explícito, el 53 por ciento dice que han visitado los sitios algunas veces durante el año pasado y 18 por ciento dice que han visitado esos sitios electrónicos entre un par de veces al mes y más de una vez a la semana.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“Veintiún por ciento de pastores jóvenes y 14 por ciento de pastores admiten sostener actualmente una lucha con la pornografía.”</a:t>
            </a:r>
            <a:r>
              <a:rPr lang="es-MX" sz="1200" u="sng" kern="1200" baseline="30000" dirty="0" smtClean="0">
                <a:solidFill>
                  <a:schemeClr val="tx1"/>
                </a:solidFill>
                <a:effectLst/>
                <a:latin typeface="+mn-lt"/>
                <a:ea typeface="+mn-ea"/>
                <a:cs typeface="+mn-cs"/>
                <a:hlinkClick r:id="rId3"/>
              </a:rPr>
              <a:t>5</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4</a:t>
            </a:fld>
            <a:endParaRPr lang="en-US"/>
          </a:p>
        </p:txBody>
      </p:sp>
    </p:spTree>
    <p:extLst>
      <p:ext uri="{BB962C8B-B14F-4D97-AF65-F5344CB8AC3E}">
        <p14:creationId xmlns:p14="http://schemas.microsoft.com/office/powerpoint/2010/main" val="12208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Esta es una grave preocupación, porque la  pornografía es la misma antítesis de la conducta cristiana. La pornografía promete proporcionar placer, pero disemina dolor. En la pornografía no se respeta a la mujer y se abusa de ella física y verbalmente; y esa realidad está moldeando la forma en que la sociedad piensa y actúa</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5</a:t>
            </a:fld>
            <a:endParaRPr lang="en-US"/>
          </a:p>
        </p:txBody>
      </p:sp>
    </p:spTree>
    <p:extLst>
      <p:ext uri="{BB962C8B-B14F-4D97-AF65-F5344CB8AC3E}">
        <p14:creationId xmlns:p14="http://schemas.microsoft.com/office/powerpoint/2010/main" val="80263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Aunque no toda la pornografía muestra violencia física o verbal, aun la pornografía no violenta ha demostrado tener sus efectos. Muchas investigaciones han confirmado que aquellos que consumen pornografía aun no violenta, están más propensos a apoyar declaraciones que están de acuerdo y hasta promueven abuso y agresión sexual hacia las mujeres y las niñas.</a:t>
            </a:r>
            <a:r>
              <a:rPr lang="es-MX" sz="1200" u="sng" kern="1200" baseline="30000" dirty="0" smtClean="0">
                <a:solidFill>
                  <a:schemeClr val="tx1"/>
                </a:solidFill>
                <a:effectLst/>
                <a:latin typeface="+mn-lt"/>
                <a:ea typeface="+mn-ea"/>
                <a:cs typeface="+mn-cs"/>
                <a:hlinkClick r:id="rId3"/>
              </a:rPr>
              <a:t>6</a:t>
            </a:r>
            <a:r>
              <a:rPr lang="es-MX"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6</a:t>
            </a:fld>
            <a:endParaRPr lang="en-US"/>
          </a:p>
        </p:txBody>
      </p:sp>
    </p:spTree>
    <p:extLst>
      <p:ext uri="{BB962C8B-B14F-4D97-AF65-F5344CB8AC3E}">
        <p14:creationId xmlns:p14="http://schemas.microsoft.com/office/powerpoint/2010/main" val="208470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Es de gran preocupación que el consumo de pornografía afecta no solamente las actitudes de los hombres hacia las mujeres, sino también sus acciones. En un estudio mayor llevado a cabo en 2016, los investigadores llegaron a la conclusión de que “en promedio, las personas que consumen pornografía más frecuentemente, tienen mayores probabilidades de sostener actitudes que favorecen la agresión sexual y cometen de hecho actos de agresión sexual”.</a:t>
            </a:r>
            <a:r>
              <a:rPr lang="es-MX" sz="1200" u="sng" kern="1200" baseline="30000" dirty="0" smtClean="0">
                <a:solidFill>
                  <a:schemeClr val="tx1"/>
                </a:solidFill>
                <a:effectLst/>
                <a:latin typeface="+mn-lt"/>
                <a:ea typeface="+mn-ea"/>
                <a:cs typeface="+mn-cs"/>
                <a:hlinkClick r:id="rId3"/>
              </a:rPr>
              <a:t>7</a:t>
            </a:r>
            <a:r>
              <a:rPr lang="es-MX" sz="1200" kern="1200" baseline="300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Los consumidores de pornografía tienen más probabilidades de usar presión verbal, drogas y bebidas alcohólicas para forzar a las mujeres al acto sexual y la exposición a la pornografía hace aumentar las fantasías violentas y cometer de hecho asaltos violentos.</a:t>
            </a:r>
            <a:r>
              <a:rPr lang="es-MX" sz="1200" u="sng" kern="1200" baseline="30000" dirty="0" smtClean="0">
                <a:solidFill>
                  <a:schemeClr val="tx1"/>
                </a:solidFill>
                <a:effectLst/>
                <a:latin typeface="+mn-lt"/>
                <a:ea typeface="+mn-ea"/>
                <a:cs typeface="+mn-cs"/>
                <a:hlinkClick r:id="rId4"/>
              </a:rPr>
              <a:t>8</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7</a:t>
            </a:fld>
            <a:endParaRPr lang="en-US"/>
          </a:p>
        </p:txBody>
      </p:sp>
    </p:spTree>
    <p:extLst>
      <p:ext uri="{BB962C8B-B14F-4D97-AF65-F5344CB8AC3E}">
        <p14:creationId xmlns:p14="http://schemas.microsoft.com/office/powerpoint/2010/main" val="384054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LA PELIGROSA INTERSECCIÓN</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Centro Nacional sobre Explotación sexual subraya tres formas como la violencia doméstica hace intersección con la pornografía:</a:t>
            </a:r>
            <a:r>
              <a:rPr lang="es-MX" sz="1200" u="sng" kern="1200" dirty="0" smtClean="0">
                <a:solidFill>
                  <a:schemeClr val="tx1"/>
                </a:solidFill>
                <a:effectLst/>
                <a:latin typeface="+mn-lt"/>
                <a:ea typeface="+mn-ea"/>
                <a:cs typeface="+mn-cs"/>
              </a:rPr>
              <a:t> </a:t>
            </a:r>
            <a:r>
              <a:rPr lang="es-MX" sz="1200" u="sng" kern="1200" baseline="30000" dirty="0" smtClean="0">
                <a:solidFill>
                  <a:schemeClr val="tx1"/>
                </a:solidFill>
                <a:effectLst/>
                <a:latin typeface="+mn-lt"/>
                <a:ea typeface="+mn-ea"/>
                <a:cs typeface="+mn-cs"/>
                <a:hlinkClick r:id="rId3"/>
              </a:rPr>
              <a:t>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8</a:t>
            </a:fld>
            <a:endParaRPr lang="en-US"/>
          </a:p>
        </p:txBody>
      </p:sp>
    </p:spTree>
    <p:extLst>
      <p:ext uri="{BB962C8B-B14F-4D97-AF65-F5344CB8AC3E}">
        <p14:creationId xmlns:p14="http://schemas.microsoft.com/office/powerpoint/2010/main" val="16655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1. La  pornografía establece expectativas de violencia y abuso. En forma demente,  la pornografía actúa como una forma de educación sexual, enseñando a los niños, jóvenes y adultos de género masculino, la lección de que la pareja sexual femenina debe disfrutar de actos físicos tales como golpear, nalguear, abofetear y actos sexuales no consensuales. Se nos han acercado mujeres que frecuentemente hacen preguntas durante retiros de parejas, acerca de ciertas formas de acto sexual a las que nos estaban acostumbradas antes y que sus esposos les están pidiendo ahora y a veces requiriéndolo. Una mujer nos dijo que su esposo demanda sexo cada día y que cuando ella rechaza sus avances, él básicamente la viola. No sorprendentemente, investigaciones llevadas a cabo en 2011 señalan claramente que aun el consumo de pornografía convencional, por frecuentes espectadores, está asociado a un intento mayor de cometer violación.</a:t>
            </a:r>
            <a:r>
              <a:rPr lang="es-MX" sz="1200" u="sng" kern="1200" baseline="30000" dirty="0" smtClean="0">
                <a:solidFill>
                  <a:schemeClr val="tx1"/>
                </a:solidFill>
                <a:effectLst/>
                <a:latin typeface="+mn-lt"/>
                <a:ea typeface="+mn-ea"/>
                <a:cs typeface="+mn-cs"/>
                <a:hlinkClick r:id="rId3"/>
              </a:rPr>
              <a:t>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9</a:t>
            </a:fld>
            <a:endParaRPr lang="en-US"/>
          </a:p>
        </p:txBody>
      </p:sp>
    </p:spTree>
    <p:extLst>
      <p:ext uri="{BB962C8B-B14F-4D97-AF65-F5344CB8AC3E}">
        <p14:creationId xmlns:p14="http://schemas.microsoft.com/office/powerpoint/2010/main" val="34551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75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54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55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3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50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23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27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410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476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5/21/2021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241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95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5/21/2021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38637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4"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file:////Users/ArraisR/Library/Containers/com.microsoft.Outlook/Data/Library/Caches/Signatures/signature_1790546619"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ministrymagazine.org/archive/2019/11/gatewaytowholeness.com" TargetMode="External"/><Relationship Id="rId4" Type="http://schemas.openxmlformats.org/officeDocument/2006/relationships/hyperlink" Target="https://www.ministrymagazine.org/archive/2019/11/newfreedomtolov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ministrymagazine.org/archive/2019/11/pornography#not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ministrymagazine.org/archive/2019/11/pornography#note3" TargetMode="External"/><Relationship Id="rId5" Type="http://schemas.openxmlformats.org/officeDocument/2006/relationships/hyperlink" Target="https://www.ministrymagazine.org/archive/2019/11/pornography#note2" TargetMode="External"/><Relationship Id="rId4" Type="http://schemas.openxmlformats.org/officeDocument/2006/relationships/hyperlink" Target="https://www.ministrymagazine.org/archive/2019/11/pornography#note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fightthenewdrug.org/how-consuming-porn-can-lead-to-viole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3B7E8-B361-4A91-A7A5-07418CFCF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A74E93-DAA8-4661-8F23-0F48710EA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3" name="Rectangle 12">
            <a:extLst>
              <a:ext uri="{FF2B5EF4-FFF2-40B4-BE49-F238E27FC236}">
                <a16:creationId xmlns:a16="http://schemas.microsoft.com/office/drawing/2014/main" id="{FF212E38-C041-49D9-9236-29FF44B27E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4901878-CB5D-2944-A636-BCB30C12DF3A}"/>
              </a:ext>
            </a:extLst>
          </p:cNvPr>
          <p:cNvSpPr>
            <a:spLocks noGrp="1"/>
          </p:cNvSpPr>
          <p:nvPr>
            <p:ph type="ctrTitle"/>
          </p:nvPr>
        </p:nvSpPr>
        <p:spPr>
          <a:xfrm>
            <a:off x="806111" y="1559768"/>
            <a:ext cx="6106383" cy="3135379"/>
          </a:xfrm>
        </p:spPr>
        <p:txBody>
          <a:bodyPr>
            <a:noAutofit/>
          </a:bodyPr>
          <a:lstStyle/>
          <a:p>
            <a:r>
              <a:rPr lang="es-MX" sz="4800" b="1" dirty="0"/>
              <a:t>PELIGROSOS MALES RELACIONADOS ENTRE SÍ:</a:t>
            </a:r>
            <a:r>
              <a:rPr lang="en-US" dirty="0"/>
              <a:t/>
            </a:r>
            <a:br>
              <a:rPr lang="en-US" dirty="0"/>
            </a:br>
            <a:r>
              <a:rPr lang="es-MX" sz="3600" b="1" dirty="0">
                <a:solidFill>
                  <a:schemeClr val="accent2">
                    <a:lumMod val="75000"/>
                  </a:schemeClr>
                </a:solidFill>
              </a:rPr>
              <a:t>Pornografía y violencia de pareja</a:t>
            </a:r>
            <a:endParaRPr lang="en-US" sz="3600" dirty="0">
              <a:solidFill>
                <a:schemeClr val="accent2">
                  <a:lumMod val="75000"/>
                </a:schemeClr>
              </a:solidFill>
            </a:endParaRPr>
          </a:p>
        </p:txBody>
      </p:sp>
      <p:sp>
        <p:nvSpPr>
          <p:cNvPr id="24" name="Rectangle 14">
            <a:extLst>
              <a:ext uri="{FF2B5EF4-FFF2-40B4-BE49-F238E27FC236}">
                <a16:creationId xmlns:a16="http://schemas.microsoft.com/office/drawing/2014/main" id="{790391D1-AA86-467F-A77E-0606FCCCD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6">
            <a:extLst>
              <a:ext uri="{FF2B5EF4-FFF2-40B4-BE49-F238E27FC236}">
                <a16:creationId xmlns:a16="http://schemas.microsoft.com/office/drawing/2014/main" id="{4A430F17-C7B1-40FD-89FA-55002B6636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18">
            <a:extLst>
              <a:ext uri="{FF2B5EF4-FFF2-40B4-BE49-F238E27FC236}">
                <a16:creationId xmlns:a16="http://schemas.microsoft.com/office/drawing/2014/main" id="{03EAAD29-514C-4272-AA97-D2DCEB35B6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E080894D-F290-4DF4-82A7-905285A7E1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Dark pink and blue light trails">
            <a:extLst>
              <a:ext uri="{FF2B5EF4-FFF2-40B4-BE49-F238E27FC236}">
                <a16:creationId xmlns:a16="http://schemas.microsoft.com/office/drawing/2014/main" id="{D15DCB6D-883F-4A41-8F2F-45A86B3C3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55832" y="10"/>
            <a:ext cx="4636163" cy="6857990"/>
          </a:xfrm>
          <a:prstGeom prst="rect">
            <a:avLst/>
          </a:prstGeom>
        </p:spPr>
      </p:pic>
      <p:sp>
        <p:nvSpPr>
          <p:cNvPr id="6" name="Rectangle 2">
            <a:extLst>
              <a:ext uri="{FF2B5EF4-FFF2-40B4-BE49-F238E27FC236}">
                <a16:creationId xmlns:a16="http://schemas.microsoft.com/office/drawing/2014/main" id="{54073A70-7B2E-324D-9B0D-E2ADF795AFBD}"/>
              </a:ext>
            </a:extLst>
          </p:cNvPr>
          <p:cNvSpPr>
            <a:spLocks noGrp="1" noChangeArrowheads="1"/>
          </p:cNvSpPr>
          <p:nvPr>
            <p:ph type="subTitle" idx="1"/>
          </p:nvPr>
        </p:nvSpPr>
        <p:spPr bwMode="auto">
          <a:xfrm>
            <a:off x="903424" y="4637144"/>
            <a:ext cx="56511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s-MX" dirty="0"/>
              <a:t>Preparado por Claudio y Pamela Consuegra</a:t>
            </a:r>
            <a:endParaRPr lang="en-US" dirty="0"/>
          </a:p>
          <a:p>
            <a:r>
              <a:rPr lang="es-MX" sz="1200" dirty="0"/>
              <a:t>Usado con permiso</a:t>
            </a:r>
            <a:endParaRPr lang="en-US" sz="1200" dirty="0"/>
          </a:p>
          <a:p>
            <a:r>
              <a:rPr lang="es-MX" sz="1200" dirty="0"/>
              <a:t>Tomado de </a:t>
            </a:r>
            <a:r>
              <a:rPr lang="es-MX" sz="1200" dirty="0" err="1"/>
              <a:t>M</a:t>
            </a:r>
            <a:r>
              <a:rPr lang="es-MX" sz="1200" i="1" dirty="0" err="1"/>
              <a:t>inistry</a:t>
            </a:r>
            <a:r>
              <a:rPr lang="es-MX" sz="1200" i="1" dirty="0"/>
              <a:t>,</a:t>
            </a:r>
            <a:r>
              <a:rPr lang="es-MX" sz="1200" baseline="30000" dirty="0"/>
              <a:t>®</a:t>
            </a:r>
            <a:r>
              <a:rPr lang="es-MX" sz="1200" dirty="0"/>
              <a:t> Revista Internacional para Pastores, noviembre de </a:t>
            </a:r>
            <a:r>
              <a:rPr lang="es-MX" sz="1200" dirty="0" smtClean="0"/>
              <a:t>2019</a:t>
            </a:r>
            <a:endParaRPr lang="en-US" sz="1200" dirty="0"/>
          </a:p>
        </p:txBody>
      </p:sp>
      <p:sp>
        <p:nvSpPr>
          <p:cNvPr id="3" name="Rectangle 2">
            <a:extLst>
              <a:ext uri="{FF2B5EF4-FFF2-40B4-BE49-F238E27FC236}">
                <a16:creationId xmlns:a16="http://schemas.microsoft.com/office/drawing/2014/main" id="{C34E13BD-3E8E-354E-B870-000605B916D7}"/>
              </a:ext>
            </a:extLst>
          </p:cNvPr>
          <p:cNvSpPr>
            <a:spLocks noChangeArrowheads="1"/>
          </p:cNvSpPr>
          <p:nvPr/>
        </p:nvSpPr>
        <p:spPr bwMode="auto">
          <a:xfrm flipV="1">
            <a:off x="5983609" y="5168880"/>
            <a:ext cx="3377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eventh-day Adventist church logo">
            <a:extLst>
              <a:ext uri="{FF2B5EF4-FFF2-40B4-BE49-F238E27FC236}">
                <a16:creationId xmlns:a16="http://schemas.microsoft.com/office/drawing/2014/main" id="{F0B43342-B36E-904F-855C-EFDFE8D636E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83609" y="5445671"/>
            <a:ext cx="570935" cy="5709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314ECFB-4BDB-E747-937D-F50F4E5E8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5774" y="5542350"/>
            <a:ext cx="570936" cy="474256"/>
          </a:xfrm>
          <a:prstGeom prst="rect">
            <a:avLst/>
          </a:prstGeom>
        </p:spPr>
      </p:pic>
    </p:spTree>
    <p:extLst>
      <p:ext uri="{BB962C8B-B14F-4D97-AF65-F5344CB8AC3E}">
        <p14:creationId xmlns:p14="http://schemas.microsoft.com/office/powerpoint/2010/main" val="194983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black and orange traffic light">
            <a:extLst>
              <a:ext uri="{FF2B5EF4-FFF2-40B4-BE49-F238E27FC236}">
                <a16:creationId xmlns:a16="http://schemas.microsoft.com/office/drawing/2014/main" id="{1F7A1532-E985-444E-B647-81089F5F75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AD743-0905-8F4C-9165-61D3826DB6BF}"/>
              </a:ext>
            </a:extLst>
          </p:cNvPr>
          <p:cNvSpPr>
            <a:spLocks noGrp="1"/>
          </p:cNvSpPr>
          <p:nvPr>
            <p:ph type="title"/>
          </p:nvPr>
        </p:nvSpPr>
        <p:spPr>
          <a:xfrm>
            <a:off x="774043" y="727626"/>
            <a:ext cx="4602152" cy="2297023"/>
          </a:xfrm>
        </p:spPr>
        <p:txBody>
          <a:bodyPr>
            <a:noAutofit/>
          </a:bodyPr>
          <a:lstStyle/>
          <a:p>
            <a:pPr>
              <a:lnSpc>
                <a:spcPct val="100000"/>
              </a:lnSpc>
            </a:pPr>
            <a:r>
              <a:rPr lang="en-US" sz="2800" dirty="0">
                <a:solidFill>
                  <a:schemeClr val="accent1">
                    <a:lumMod val="75000"/>
                  </a:schemeClr>
                </a:solidFill>
              </a:rPr>
              <a:t>2. </a:t>
            </a:r>
            <a:r>
              <a:rPr lang="es-MX" sz="2800" dirty="0">
                <a:solidFill>
                  <a:schemeClr val="accent1">
                    <a:lumMod val="75000"/>
                  </a:schemeClr>
                </a:solidFill>
              </a:rPr>
              <a:t>L</a:t>
            </a:r>
            <a:r>
              <a:rPr lang="es-MX" sz="2800" dirty="0" smtClean="0">
                <a:solidFill>
                  <a:schemeClr val="accent1">
                    <a:lumMod val="75000"/>
                  </a:schemeClr>
                </a:solidFill>
              </a:rPr>
              <a:t>os </a:t>
            </a:r>
            <a:r>
              <a:rPr lang="es-MX" sz="2800" dirty="0">
                <a:solidFill>
                  <a:schemeClr val="accent1">
                    <a:lumMod val="75000"/>
                  </a:schemeClr>
                </a:solidFill>
              </a:rPr>
              <a:t>violadores usan videos pornográficos o fotografías de desnudos que ellos mismos han tomado de sus víctimas</a:t>
            </a:r>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76796E06-86A2-C74B-BD38-0AD8C61A6918}"/>
              </a:ext>
            </a:extLst>
          </p:cNvPr>
          <p:cNvSpPr>
            <a:spLocks noGrp="1"/>
          </p:cNvSpPr>
          <p:nvPr>
            <p:ph idx="1"/>
          </p:nvPr>
        </p:nvSpPr>
        <p:spPr>
          <a:xfrm>
            <a:off x="774043" y="3024651"/>
            <a:ext cx="4602152" cy="3105723"/>
          </a:xfrm>
        </p:spPr>
        <p:txBody>
          <a:bodyPr>
            <a:normAutofit fontScale="92500"/>
          </a:bodyPr>
          <a:lstStyle/>
          <a:p>
            <a:r>
              <a:rPr lang="es-MX" sz="2400" dirty="0"/>
              <a:t>Con mucha frecuencia, los violadores usan videos pornográficos o fotografías de desnudos que ellos mismos han tomado de sus víctimas, a fin de ejercer presión sobre ellas o castigarlas en relaciones abusivas, amenazándolas con darlo a conocer, o de hecho haciéndolo en </a:t>
            </a:r>
            <a:r>
              <a:rPr lang="es-MX" sz="2400" dirty="0" smtClean="0"/>
              <a:t>línea.</a:t>
            </a:r>
            <a:endParaRPr lang="en-US" sz="2400" dirty="0"/>
          </a:p>
        </p:txBody>
      </p:sp>
    </p:spTree>
    <p:extLst>
      <p:ext uri="{BB962C8B-B14F-4D97-AF65-F5344CB8AC3E}">
        <p14:creationId xmlns:p14="http://schemas.microsoft.com/office/powerpoint/2010/main" val="372549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black and orange traffic light">
            <a:extLst>
              <a:ext uri="{FF2B5EF4-FFF2-40B4-BE49-F238E27FC236}">
                <a16:creationId xmlns:a16="http://schemas.microsoft.com/office/drawing/2014/main" id="{9913AC4D-B079-4B4C-BC7F-3A74682748A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E529-1128-B045-B7F6-F90E9960CB57}"/>
              </a:ext>
            </a:extLst>
          </p:cNvPr>
          <p:cNvSpPr>
            <a:spLocks noGrp="1"/>
          </p:cNvSpPr>
          <p:nvPr>
            <p:ph type="title"/>
          </p:nvPr>
        </p:nvSpPr>
        <p:spPr>
          <a:xfrm>
            <a:off x="774043" y="727626"/>
            <a:ext cx="4602152" cy="2399961"/>
          </a:xfrm>
        </p:spPr>
        <p:txBody>
          <a:bodyPr>
            <a:noAutofit/>
          </a:bodyPr>
          <a:lstStyle/>
          <a:p>
            <a:r>
              <a:rPr lang="en-US" sz="2400" dirty="0">
                <a:solidFill>
                  <a:schemeClr val="accent1">
                    <a:lumMod val="75000"/>
                  </a:schemeClr>
                </a:solidFill>
              </a:rPr>
              <a:t>3. </a:t>
            </a:r>
            <a:r>
              <a:rPr lang="es-MX" sz="2800" dirty="0" smtClean="0">
                <a:solidFill>
                  <a:schemeClr val="accent1">
                    <a:lumMod val="75000"/>
                  </a:schemeClr>
                </a:solidFill>
              </a:rPr>
              <a:t>El </a:t>
            </a:r>
            <a:r>
              <a:rPr lang="es-MX" sz="2800" dirty="0">
                <a:solidFill>
                  <a:schemeClr val="accent1">
                    <a:lumMod val="75000"/>
                  </a:schemeClr>
                </a:solidFill>
              </a:rPr>
              <a:t>uso de pornografía por parte de abusadores domésticos puede aumentar las probabilidades de asalto sexual</a:t>
            </a:r>
            <a:endParaRPr lang="en-US"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7B359CBB-D0C0-E048-9AB4-D103D3D07967}"/>
              </a:ext>
            </a:extLst>
          </p:cNvPr>
          <p:cNvSpPr>
            <a:spLocks noGrp="1"/>
          </p:cNvSpPr>
          <p:nvPr>
            <p:ph idx="1"/>
          </p:nvPr>
        </p:nvSpPr>
        <p:spPr>
          <a:xfrm>
            <a:off x="678507" y="3370440"/>
            <a:ext cx="4602152" cy="2496959"/>
          </a:xfrm>
        </p:spPr>
        <p:txBody>
          <a:bodyPr>
            <a:noAutofit/>
          </a:bodyPr>
          <a:lstStyle/>
          <a:p>
            <a:r>
              <a:rPr lang="es-MX" sz="2400" dirty="0"/>
              <a:t>Janet </a:t>
            </a:r>
            <a:r>
              <a:rPr lang="es-MX" sz="2400" dirty="0" err="1"/>
              <a:t>Hinson</a:t>
            </a:r>
            <a:r>
              <a:rPr lang="es-MX" sz="2400" dirty="0"/>
              <a:t> </a:t>
            </a:r>
            <a:r>
              <a:rPr lang="es-MX" sz="2400" dirty="0" err="1"/>
              <a:t>Shope</a:t>
            </a:r>
            <a:r>
              <a:rPr lang="es-MX" sz="2400" dirty="0"/>
              <a:t> condujo un estudio involucrando a 271 mujeres que fueron golpeadas, en el cual, un 30 por ciento de ellas declararon que sus abusadores usaron pornografía.</a:t>
            </a:r>
            <a:r>
              <a:rPr lang="es-MX" sz="2400" u="sng" baseline="30000" dirty="0">
                <a:hlinkClick r:id="rId4"/>
              </a:rPr>
              <a:t>12</a:t>
            </a:r>
            <a:r>
              <a:rPr lang="en-US" sz="3200" dirty="0" smtClean="0"/>
              <a:t> </a:t>
            </a:r>
            <a:endParaRPr lang="en-US" sz="3200" dirty="0"/>
          </a:p>
        </p:txBody>
      </p:sp>
    </p:spTree>
    <p:extLst>
      <p:ext uri="{BB962C8B-B14F-4D97-AF65-F5344CB8AC3E}">
        <p14:creationId xmlns:p14="http://schemas.microsoft.com/office/powerpoint/2010/main" val="176772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643B7E8-B361-4A91-A7A5-07418CFCF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7A74E93-DAA8-4661-8F23-0F48710EA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0" name="Rectangle 89">
            <a:extLst>
              <a:ext uri="{FF2B5EF4-FFF2-40B4-BE49-F238E27FC236}">
                <a16:creationId xmlns:a16="http://schemas.microsoft.com/office/drawing/2014/main" id="{FF212E38-C041-49D9-9236-29FF44B27E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23EBC2-434D-5644-9FCB-A6CB6F629948}"/>
              </a:ext>
            </a:extLst>
          </p:cNvPr>
          <p:cNvSpPr>
            <a:spLocks noGrp="1"/>
          </p:cNvSpPr>
          <p:nvPr>
            <p:ph type="title"/>
          </p:nvPr>
        </p:nvSpPr>
        <p:spPr>
          <a:xfrm>
            <a:off x="1214309" y="1576491"/>
            <a:ext cx="5068568" cy="2811483"/>
          </a:xfrm>
        </p:spPr>
        <p:txBody>
          <a:bodyPr vert="horz" lIns="91440" tIns="45720" rIns="91440" bIns="45720" rtlCol="0" anchor="ctr">
            <a:normAutofit/>
          </a:bodyPr>
          <a:lstStyle/>
          <a:p>
            <a:pPr algn="ctr"/>
            <a:r>
              <a:rPr lang="es-MX" sz="6000" b="1" dirty="0"/>
              <a:t>ES UN </a:t>
            </a:r>
            <a:r>
              <a:rPr lang="es-MX" sz="6000" b="1" dirty="0" smtClean="0"/>
              <a:t/>
            </a:r>
            <a:br>
              <a:rPr lang="es-MX" sz="6000" b="1" dirty="0" smtClean="0"/>
            </a:br>
            <a:r>
              <a:rPr lang="es-MX" sz="6000" b="1" dirty="0" smtClean="0"/>
              <a:t>ASUNTO</a:t>
            </a:r>
            <a:br>
              <a:rPr lang="es-MX" sz="6000" b="1" dirty="0" smtClean="0"/>
            </a:br>
            <a:r>
              <a:rPr lang="es-MX" sz="6000" b="1" dirty="0" smtClean="0">
                <a:solidFill>
                  <a:schemeClr val="accent1">
                    <a:lumMod val="75000"/>
                  </a:schemeClr>
                </a:solidFill>
              </a:rPr>
              <a:t>PRIVADO</a:t>
            </a:r>
            <a:endParaRPr lang="en-US" sz="6000" dirty="0">
              <a:solidFill>
                <a:schemeClr val="accent1">
                  <a:lumMod val="75000"/>
                </a:schemeClr>
              </a:solidFill>
            </a:endParaRPr>
          </a:p>
        </p:txBody>
      </p:sp>
      <p:sp>
        <p:nvSpPr>
          <p:cNvPr id="3" name="Content Placeholder 2">
            <a:extLst>
              <a:ext uri="{FF2B5EF4-FFF2-40B4-BE49-F238E27FC236}">
                <a16:creationId xmlns:a16="http://schemas.microsoft.com/office/drawing/2014/main" id="{D75CCA5C-5E47-2843-B010-D801B37D27D3}"/>
              </a:ext>
            </a:extLst>
          </p:cNvPr>
          <p:cNvSpPr>
            <a:spLocks noGrp="1"/>
          </p:cNvSpPr>
          <p:nvPr>
            <p:ph idx="1"/>
          </p:nvPr>
        </p:nvSpPr>
        <p:spPr>
          <a:xfrm>
            <a:off x="1243633" y="4380634"/>
            <a:ext cx="5068567" cy="797089"/>
          </a:xfrm>
        </p:spPr>
        <p:txBody>
          <a:bodyPr vert="horz" lIns="91440" tIns="45720" rIns="91440" bIns="45720" rtlCol="0">
            <a:noAutofit/>
          </a:bodyPr>
          <a:lstStyle/>
          <a:p>
            <a:pPr marL="0" indent="0" algn="ctr">
              <a:spcBef>
                <a:spcPts val="0"/>
              </a:spcBef>
              <a:spcAft>
                <a:spcPts val="600"/>
              </a:spcAft>
              <a:buNone/>
            </a:pPr>
            <a:r>
              <a:rPr lang="es-MX" dirty="0"/>
              <a:t>L</a:t>
            </a:r>
            <a:r>
              <a:rPr lang="es-MX" dirty="0" smtClean="0"/>
              <a:t>as </a:t>
            </a:r>
            <a:r>
              <a:rPr lang="es-MX" dirty="0"/>
              <a:t>investigaciones muestran que la pornografía hace a muchos de los consumidores más propensos a apoyar la violencia contra las mujeres</a:t>
            </a:r>
            <a:endParaRPr lang="en-US" sz="2400" spc="80" dirty="0">
              <a:solidFill>
                <a:schemeClr val="tx1">
                  <a:lumMod val="95000"/>
                  <a:lumOff val="5000"/>
                </a:schemeClr>
              </a:solidFill>
            </a:endParaRPr>
          </a:p>
        </p:txBody>
      </p:sp>
      <p:sp>
        <p:nvSpPr>
          <p:cNvPr id="92" name="Rectangle 91">
            <a:extLst>
              <a:ext uri="{FF2B5EF4-FFF2-40B4-BE49-F238E27FC236}">
                <a16:creationId xmlns:a16="http://schemas.microsoft.com/office/drawing/2014/main" id="{790391D1-AA86-467F-A77E-0606FCCCD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4A430F17-C7B1-40FD-89FA-55002B6636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EAAD29-514C-4272-AA97-D2DCEB35B6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080894D-F290-4DF4-82A7-905285A7E1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290" name="Picture 2" descr="a woman holds her hands over her face">
            <a:extLst>
              <a:ext uri="{FF2B5EF4-FFF2-40B4-BE49-F238E27FC236}">
                <a16:creationId xmlns:a16="http://schemas.microsoft.com/office/drawing/2014/main" id="{4C79404D-2B1F-C746-ADEE-27AC23B12A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832" y="10"/>
            <a:ext cx="463616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man using laptop">
            <a:extLst>
              <a:ext uri="{FF2B5EF4-FFF2-40B4-BE49-F238E27FC236}">
                <a16:creationId xmlns:a16="http://schemas.microsoft.com/office/drawing/2014/main" id="{63677B8F-E539-1D4B-A0B3-1E2945D9DE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963CB-95FF-C64B-A6F2-D4C020D738BA}"/>
              </a:ext>
            </a:extLst>
          </p:cNvPr>
          <p:cNvSpPr>
            <a:spLocks noGrp="1"/>
          </p:cNvSpPr>
          <p:nvPr>
            <p:ph idx="1"/>
          </p:nvPr>
        </p:nvSpPr>
        <p:spPr>
          <a:xfrm>
            <a:off x="7064082" y="594360"/>
            <a:ext cx="4472922" cy="5440680"/>
          </a:xfrm>
        </p:spPr>
        <p:txBody>
          <a:bodyPr>
            <a:noAutofit/>
          </a:bodyPr>
          <a:lstStyle/>
          <a:p>
            <a:pPr>
              <a:lnSpc>
                <a:spcPct val="120000"/>
              </a:lnSpc>
            </a:pPr>
            <a:r>
              <a:rPr lang="es-MX" sz="2400" dirty="0"/>
              <a:t>En un mundo de Internet, nube, tabletas, computadoras y dispositivos portátiles, tal vez nunca pueda llegar a ganarse completamente la guerra contra la  pornografía. </a:t>
            </a:r>
            <a:endParaRPr lang="es-MX" sz="2400" dirty="0" smtClean="0"/>
          </a:p>
          <a:p>
            <a:pPr>
              <a:lnSpc>
                <a:spcPct val="120000"/>
              </a:lnSpc>
            </a:pPr>
            <a:r>
              <a:rPr lang="es-MX" sz="2400" dirty="0" smtClean="0"/>
              <a:t>Entre </a:t>
            </a:r>
            <a:r>
              <a:rPr lang="es-MX" sz="2400" dirty="0"/>
              <a:t>todas esas fuerzas, la iglesia juega un papel único en la forma como las mujeres y los débiles deben ser tratados y en el papel apropiado del sexo dentro del contexto del </a:t>
            </a:r>
            <a:r>
              <a:rPr lang="es-MX" sz="2400" dirty="0" smtClean="0"/>
              <a:t>matrimonio.</a:t>
            </a:r>
            <a:endParaRPr lang="en-US" sz="3600" dirty="0"/>
          </a:p>
        </p:txBody>
      </p:sp>
    </p:spTree>
    <p:extLst>
      <p:ext uri="{BB962C8B-B14F-4D97-AF65-F5344CB8AC3E}">
        <p14:creationId xmlns:p14="http://schemas.microsoft.com/office/powerpoint/2010/main" val="360965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8FF551-ABC4-4C43-A76F-D276A5D2C95E}"/>
              </a:ext>
            </a:extLst>
          </p:cNvPr>
          <p:cNvSpPr>
            <a:spLocks noGrp="1"/>
          </p:cNvSpPr>
          <p:nvPr>
            <p:ph idx="1"/>
          </p:nvPr>
        </p:nvSpPr>
        <p:spPr>
          <a:xfrm>
            <a:off x="850667" y="1257641"/>
            <a:ext cx="6281928" cy="4342718"/>
          </a:xfrm>
        </p:spPr>
        <p:txBody>
          <a:bodyPr>
            <a:normAutofit lnSpcReduction="10000"/>
          </a:bodyPr>
          <a:lstStyle/>
          <a:p>
            <a:r>
              <a:rPr lang="es-MX" sz="3200" dirty="0"/>
              <a:t>Los hombres en la iglesia pueden pensar, juntamente con los otros hombres, que el ver pornografía es un asunto privado. La realidad es que aun un uso ocasional de pornografía afecta la forma en que ven a las mujeres; pero más importante todavía, afecta su relación con Cristo. </a:t>
            </a:r>
            <a:endParaRPr lang="en-US" sz="3200" dirty="0"/>
          </a:p>
          <a:p>
            <a:pPr marL="0" indent="0">
              <a:buNone/>
            </a:pPr>
            <a:endParaRPr lang="en-US" sz="2800" dirty="0"/>
          </a:p>
        </p:txBody>
      </p:sp>
      <p:pic>
        <p:nvPicPr>
          <p:cNvPr id="4" name="Picture 2" descr="man using laptop">
            <a:extLst>
              <a:ext uri="{FF2B5EF4-FFF2-40B4-BE49-F238E27FC236}">
                <a16:creationId xmlns:a16="http://schemas.microsoft.com/office/drawing/2014/main" id="{6602E6D5-F22B-214C-A5EF-DCBDBDF5A0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2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d padlock on black computer keyboard">
            <a:extLst>
              <a:ext uri="{FF2B5EF4-FFF2-40B4-BE49-F238E27FC236}">
                <a16:creationId xmlns:a16="http://schemas.microsoft.com/office/drawing/2014/main" id="{9CD21568-DB48-1747-A9BE-2FAAA8CEA2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637B5-1F4B-7142-B8A3-0CB80B070587}"/>
              </a:ext>
            </a:extLst>
          </p:cNvPr>
          <p:cNvSpPr>
            <a:spLocks noGrp="1"/>
          </p:cNvSpPr>
          <p:nvPr>
            <p:ph type="title"/>
          </p:nvPr>
        </p:nvSpPr>
        <p:spPr>
          <a:xfrm>
            <a:off x="7064082" y="642594"/>
            <a:ext cx="4472921" cy="1371600"/>
          </a:xfrm>
        </p:spPr>
        <p:txBody>
          <a:bodyPr>
            <a:noAutofit/>
          </a:bodyPr>
          <a:lstStyle/>
          <a:p>
            <a:r>
              <a:rPr lang="es-MX" b="1" dirty="0"/>
              <a:t>ES DIFÍCIL LA RUPTURA </a:t>
            </a:r>
            <a:endParaRPr lang="en-US" sz="3200" dirty="0"/>
          </a:p>
        </p:txBody>
      </p:sp>
      <p:sp>
        <p:nvSpPr>
          <p:cNvPr id="3" name="Content Placeholder 2">
            <a:extLst>
              <a:ext uri="{FF2B5EF4-FFF2-40B4-BE49-F238E27FC236}">
                <a16:creationId xmlns:a16="http://schemas.microsoft.com/office/drawing/2014/main" id="{11FB0C02-F4AB-DF4C-BD7D-D8EA82447F7D}"/>
              </a:ext>
            </a:extLst>
          </p:cNvPr>
          <p:cNvSpPr>
            <a:spLocks noGrp="1"/>
          </p:cNvSpPr>
          <p:nvPr>
            <p:ph idx="1"/>
          </p:nvPr>
        </p:nvSpPr>
        <p:spPr>
          <a:xfrm>
            <a:off x="6982194" y="1980288"/>
            <a:ext cx="4472922" cy="4235118"/>
          </a:xfrm>
        </p:spPr>
        <p:txBody>
          <a:bodyPr>
            <a:noAutofit/>
          </a:bodyPr>
          <a:lstStyle/>
          <a:p>
            <a:r>
              <a:rPr lang="es-MX" sz="2000" dirty="0" smtClean="0"/>
              <a:t>Jeremías</a:t>
            </a:r>
            <a:r>
              <a:rPr lang="es-MX" sz="2000" dirty="0"/>
              <a:t>, conocido como el profeta llorón, declaró: “Nada hay tan engañoso como el corazón. No tiene remedio. ¿Quién puede comprenderlo?” (Jeremías 17:9). </a:t>
            </a:r>
            <a:endParaRPr lang="es-MX" sz="2000" dirty="0" smtClean="0"/>
          </a:p>
          <a:p>
            <a:r>
              <a:rPr lang="es-MX" sz="2000" dirty="0" smtClean="0"/>
              <a:t>Solamente </a:t>
            </a:r>
            <a:r>
              <a:rPr lang="es-MX" sz="2000" dirty="0"/>
              <a:t>el 9  por ciento de quienes asisten a la iglesia y el 7 por ciento de los pastores pueden identificar un programa en su iglesia que ayude a quienes luchan contra la pornografía.</a:t>
            </a:r>
            <a:r>
              <a:rPr lang="es-MX" sz="2000" u="sng" baseline="30000" dirty="0">
                <a:hlinkClick r:id="rId4"/>
              </a:rPr>
              <a:t>17</a:t>
            </a:r>
            <a:r>
              <a:rPr lang="es-MX" sz="2000" dirty="0"/>
              <a:t> Así que, ¿qué vamos a hacer? </a:t>
            </a:r>
            <a:endParaRPr lang="en-US" sz="2000" dirty="0"/>
          </a:p>
        </p:txBody>
      </p:sp>
    </p:spTree>
    <p:extLst>
      <p:ext uri="{BB962C8B-B14F-4D97-AF65-F5344CB8AC3E}">
        <p14:creationId xmlns:p14="http://schemas.microsoft.com/office/powerpoint/2010/main" val="180508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red flowers in tilt shift lens">
            <a:extLst>
              <a:ext uri="{FF2B5EF4-FFF2-40B4-BE49-F238E27FC236}">
                <a16:creationId xmlns:a16="http://schemas.microsoft.com/office/drawing/2014/main" id="{5E277C07-7BDC-5747-9F08-1CF57E1CFD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7179D-631D-9442-9BEB-CA8E7FE7A702}"/>
              </a:ext>
            </a:extLst>
          </p:cNvPr>
          <p:cNvSpPr>
            <a:spLocks noGrp="1"/>
          </p:cNvSpPr>
          <p:nvPr>
            <p:ph type="title"/>
          </p:nvPr>
        </p:nvSpPr>
        <p:spPr>
          <a:xfrm>
            <a:off x="7064082" y="426359"/>
            <a:ext cx="4472921" cy="2334813"/>
          </a:xfrm>
        </p:spPr>
        <p:txBody>
          <a:bodyPr>
            <a:normAutofit/>
          </a:bodyPr>
          <a:lstStyle/>
          <a:p>
            <a:r>
              <a:rPr lang="en-US" i="1" dirty="0">
                <a:solidFill>
                  <a:srgbClr val="00B050"/>
                </a:solidFill>
              </a:rPr>
              <a:t>1. </a:t>
            </a:r>
            <a:r>
              <a:rPr lang="es-MX" sz="4000" i="1" dirty="0">
                <a:solidFill>
                  <a:srgbClr val="00B050"/>
                </a:solidFill>
              </a:rPr>
              <a:t>Comienza inmediatamente la jornada hacia la liberación</a:t>
            </a:r>
            <a:r>
              <a:rPr lang="en-US" i="1" dirty="0" smtClean="0">
                <a:solidFill>
                  <a:srgbClr val="00B050"/>
                </a:solidFill>
              </a:rPr>
              <a:t>.</a:t>
            </a:r>
            <a:r>
              <a:rPr lang="en-US" dirty="0" smtClean="0">
                <a:solidFill>
                  <a:srgbClr val="00B050"/>
                </a:solidFill>
              </a:rPr>
              <a:t> </a:t>
            </a:r>
            <a:endParaRPr lang="en-US" dirty="0">
              <a:solidFill>
                <a:srgbClr val="00B050"/>
              </a:solidFill>
            </a:endParaRPr>
          </a:p>
        </p:txBody>
      </p:sp>
      <p:sp>
        <p:nvSpPr>
          <p:cNvPr id="3" name="Content Placeholder 2">
            <a:extLst>
              <a:ext uri="{FF2B5EF4-FFF2-40B4-BE49-F238E27FC236}">
                <a16:creationId xmlns:a16="http://schemas.microsoft.com/office/drawing/2014/main" id="{08C700E9-C36E-6748-B8D8-61BFB45A4A12}"/>
              </a:ext>
            </a:extLst>
          </p:cNvPr>
          <p:cNvSpPr>
            <a:spLocks noGrp="1"/>
          </p:cNvSpPr>
          <p:nvPr>
            <p:ph idx="1"/>
          </p:nvPr>
        </p:nvSpPr>
        <p:spPr>
          <a:xfrm>
            <a:off x="6916590" y="3016274"/>
            <a:ext cx="4723229" cy="2807450"/>
          </a:xfrm>
        </p:spPr>
        <p:txBody>
          <a:bodyPr>
            <a:noAutofit/>
          </a:bodyPr>
          <a:lstStyle/>
          <a:p>
            <a:r>
              <a:rPr lang="es-MX" sz="3200" dirty="0"/>
              <a:t>Rompe la adicción. Sí, la adicción a la pornografía; entre más pronto, mejor. La ruptura es difícil, pero es el único camino. </a:t>
            </a:r>
            <a:endParaRPr lang="en-US" sz="3200" dirty="0"/>
          </a:p>
        </p:txBody>
      </p:sp>
    </p:spTree>
    <p:extLst>
      <p:ext uri="{BB962C8B-B14F-4D97-AF65-F5344CB8AC3E}">
        <p14:creationId xmlns:p14="http://schemas.microsoft.com/office/powerpoint/2010/main" val="20762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round life buoy">
            <a:extLst>
              <a:ext uri="{FF2B5EF4-FFF2-40B4-BE49-F238E27FC236}">
                <a16:creationId xmlns:a16="http://schemas.microsoft.com/office/drawing/2014/main" id="{3F193B13-C6D9-AA42-A581-91D844AD48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7EBBF-1CBB-3141-B8BC-EA562BAA9486}"/>
              </a:ext>
            </a:extLst>
          </p:cNvPr>
          <p:cNvSpPr>
            <a:spLocks noGrp="1"/>
          </p:cNvSpPr>
          <p:nvPr>
            <p:ph type="title"/>
          </p:nvPr>
        </p:nvSpPr>
        <p:spPr>
          <a:xfrm>
            <a:off x="610267" y="355266"/>
            <a:ext cx="4602152" cy="1718225"/>
          </a:xfrm>
        </p:spPr>
        <p:txBody>
          <a:bodyPr>
            <a:normAutofit/>
          </a:bodyPr>
          <a:lstStyle/>
          <a:p>
            <a:r>
              <a:rPr lang="en-US" sz="4400" b="1" dirty="0" smtClean="0">
                <a:solidFill>
                  <a:srgbClr val="DC5807"/>
                </a:solidFill>
              </a:rPr>
              <a:t>OBTEN</a:t>
            </a:r>
            <a:r>
              <a:rPr lang="en-US" sz="4400" b="1" dirty="0" smtClean="0">
                <a:solidFill>
                  <a:srgbClr val="DC5807"/>
                </a:solidFill>
              </a:rPr>
              <a:t> AYUDA</a:t>
            </a:r>
            <a:endParaRPr lang="en-US" sz="4400" b="1" dirty="0">
              <a:solidFill>
                <a:srgbClr val="DC5807"/>
              </a:solidFill>
            </a:endParaRPr>
          </a:p>
        </p:txBody>
      </p:sp>
      <p:sp>
        <p:nvSpPr>
          <p:cNvPr id="3" name="Content Placeholder 2">
            <a:extLst>
              <a:ext uri="{FF2B5EF4-FFF2-40B4-BE49-F238E27FC236}">
                <a16:creationId xmlns:a16="http://schemas.microsoft.com/office/drawing/2014/main" id="{7D32C399-6700-6246-BCF7-36AD0CAD296E}"/>
              </a:ext>
            </a:extLst>
          </p:cNvPr>
          <p:cNvSpPr>
            <a:spLocks noGrp="1"/>
          </p:cNvSpPr>
          <p:nvPr>
            <p:ph idx="1"/>
          </p:nvPr>
        </p:nvSpPr>
        <p:spPr>
          <a:xfrm>
            <a:off x="610267" y="2265960"/>
            <a:ext cx="4754213" cy="3891546"/>
          </a:xfrm>
        </p:spPr>
        <p:txBody>
          <a:bodyPr>
            <a:normAutofit fontScale="92500" lnSpcReduction="10000"/>
          </a:bodyPr>
          <a:lstStyle/>
          <a:p>
            <a:r>
              <a:rPr lang="es-MX" sz="2400" dirty="0"/>
              <a:t>Visita el sitio electrónico </a:t>
            </a:r>
            <a:r>
              <a:rPr lang="es-MX" sz="2400" u="sng" dirty="0">
                <a:hlinkClick r:id="rId4"/>
              </a:rPr>
              <a:t>newfreedomtolove.org</a:t>
            </a:r>
            <a:r>
              <a:rPr lang="es-MX" sz="2400" dirty="0"/>
              <a:t> en donde podrás encontrar testimonios, sermones, seminarios y otros enlaces y recursos que te pueden ayudar a iniciar la jornada hacia la liberación de la adicción a la  pornografía. Para obtener ayuda y recursos adicionales, puedes visitar también  el sitio web </a:t>
            </a:r>
            <a:r>
              <a:rPr lang="es-MX" sz="2400" u="sng" dirty="0">
                <a:hlinkClick r:id="rId5"/>
              </a:rPr>
              <a:t> gatewaytowholeness.com</a:t>
            </a:r>
            <a:r>
              <a:rPr lang="es-MX" sz="2400" dirty="0"/>
              <a:t> En algunos casos, podrías tal vez necesitar la ayuda de un consejero profesional. </a:t>
            </a:r>
            <a:endParaRPr lang="en-US" sz="2400" dirty="0"/>
          </a:p>
          <a:p>
            <a:endParaRPr lang="en-US" sz="2400" dirty="0"/>
          </a:p>
        </p:txBody>
      </p:sp>
    </p:spTree>
    <p:extLst>
      <p:ext uri="{BB962C8B-B14F-4D97-AF65-F5344CB8AC3E}">
        <p14:creationId xmlns:p14="http://schemas.microsoft.com/office/powerpoint/2010/main" val="290193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erson touching purple petaled flowers">
            <a:extLst>
              <a:ext uri="{FF2B5EF4-FFF2-40B4-BE49-F238E27FC236}">
                <a16:creationId xmlns:a16="http://schemas.microsoft.com/office/drawing/2014/main" id="{268F29D7-02FC-4B4F-A3D6-EEF339BF3F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A9C91-C8E5-FB41-B9F1-37B1E3F6D002}"/>
              </a:ext>
            </a:extLst>
          </p:cNvPr>
          <p:cNvSpPr>
            <a:spLocks noGrp="1"/>
          </p:cNvSpPr>
          <p:nvPr>
            <p:ph type="title"/>
          </p:nvPr>
        </p:nvSpPr>
        <p:spPr>
          <a:xfrm>
            <a:off x="774043" y="600854"/>
            <a:ext cx="3767477" cy="2922134"/>
          </a:xfrm>
        </p:spPr>
        <p:txBody>
          <a:bodyPr>
            <a:normAutofit/>
          </a:bodyPr>
          <a:lstStyle/>
          <a:p>
            <a:r>
              <a:rPr lang="en-US" sz="3700" i="1" dirty="0">
                <a:solidFill>
                  <a:schemeClr val="accent3">
                    <a:lumMod val="75000"/>
                  </a:schemeClr>
                </a:solidFill>
              </a:rPr>
              <a:t>2</a:t>
            </a:r>
            <a:r>
              <a:rPr lang="en-US" sz="4400" i="1" dirty="0">
                <a:solidFill>
                  <a:schemeClr val="accent3">
                    <a:lumMod val="75000"/>
                  </a:schemeClr>
                </a:solidFill>
              </a:rPr>
              <a:t>. </a:t>
            </a:r>
            <a:r>
              <a:rPr lang="es-MX" sz="4400" i="1" dirty="0">
                <a:solidFill>
                  <a:schemeClr val="accent3">
                    <a:lumMod val="75000"/>
                  </a:schemeClr>
                </a:solidFill>
              </a:rPr>
              <a:t>Guarda tu mente—es un asunto del corazón. </a:t>
            </a:r>
            <a:endParaRPr lang="en-US" sz="4400" dirty="0">
              <a:solidFill>
                <a:schemeClr val="accent3">
                  <a:lumMod val="75000"/>
                </a:schemeClr>
              </a:solidFill>
            </a:endParaRPr>
          </a:p>
        </p:txBody>
      </p:sp>
      <p:sp>
        <p:nvSpPr>
          <p:cNvPr id="3" name="Content Placeholder 2">
            <a:extLst>
              <a:ext uri="{FF2B5EF4-FFF2-40B4-BE49-F238E27FC236}">
                <a16:creationId xmlns:a16="http://schemas.microsoft.com/office/drawing/2014/main" id="{FB4817B6-CB45-6346-B2E6-23EFB3338580}"/>
              </a:ext>
            </a:extLst>
          </p:cNvPr>
          <p:cNvSpPr>
            <a:spLocks noGrp="1"/>
          </p:cNvSpPr>
          <p:nvPr>
            <p:ph idx="1"/>
          </p:nvPr>
        </p:nvSpPr>
        <p:spPr>
          <a:xfrm>
            <a:off x="764256" y="3383280"/>
            <a:ext cx="4432584" cy="2743199"/>
          </a:xfrm>
        </p:spPr>
        <p:txBody>
          <a:bodyPr>
            <a:normAutofit/>
          </a:bodyPr>
          <a:lstStyle/>
          <a:p>
            <a:r>
              <a:rPr lang="es-MX" dirty="0"/>
              <a:t>“El que es bueno, de la bondad que atesora en el corazón produce el bien; pero el que es malo, de su maldad produce el mal, porque de lo que abunda en el corazón habla la boca” (Lucas 6:45). </a:t>
            </a:r>
            <a:endParaRPr lang="es-MX" dirty="0" smtClean="0"/>
          </a:p>
          <a:p>
            <a:r>
              <a:rPr lang="es-MX" dirty="0" smtClean="0"/>
              <a:t>Salomón </a:t>
            </a:r>
            <a:r>
              <a:rPr lang="es-MX" dirty="0"/>
              <a:t>lo sabía muy bien cuando escribió: “Por sobre todas las cosas cuida tu corazón, porque de él mana la vida” (Proverbios 4:23</a:t>
            </a:r>
            <a:r>
              <a:rPr lang="es-MX" dirty="0" smtClean="0"/>
              <a:t>).</a:t>
            </a:r>
            <a:endParaRPr lang="en-US" dirty="0"/>
          </a:p>
        </p:txBody>
      </p:sp>
    </p:spTree>
    <p:extLst>
      <p:ext uri="{BB962C8B-B14F-4D97-AF65-F5344CB8AC3E}">
        <p14:creationId xmlns:p14="http://schemas.microsoft.com/office/powerpoint/2010/main" val="145787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urple flower in tilt shift lens">
            <a:extLst>
              <a:ext uri="{FF2B5EF4-FFF2-40B4-BE49-F238E27FC236}">
                <a16:creationId xmlns:a16="http://schemas.microsoft.com/office/drawing/2014/main" id="{1995CF16-6DB9-5644-8B81-5F3248EE83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66"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F34276-1E23-3B48-B6A1-C5E352786AAF}"/>
              </a:ext>
            </a:extLst>
          </p:cNvPr>
          <p:cNvSpPr>
            <a:spLocks noGrp="1"/>
          </p:cNvSpPr>
          <p:nvPr>
            <p:ph idx="1"/>
          </p:nvPr>
        </p:nvSpPr>
        <p:spPr>
          <a:xfrm>
            <a:off x="591163" y="1703868"/>
            <a:ext cx="4602152" cy="3232017"/>
          </a:xfrm>
        </p:spPr>
        <p:txBody>
          <a:bodyPr>
            <a:normAutofit/>
          </a:bodyPr>
          <a:lstStyle/>
          <a:p>
            <a:pPr algn="just"/>
            <a:r>
              <a:rPr lang="en-US" sz="4000" dirty="0"/>
              <a:t> </a:t>
            </a:r>
            <a:r>
              <a:rPr lang="es-MX" sz="4000" dirty="0"/>
              <a:t>“Dame, hijo mío, tu </a:t>
            </a:r>
            <a:r>
              <a:rPr lang="es-MX" sz="4000" dirty="0" smtClean="0"/>
              <a:t>corazón y </a:t>
            </a:r>
            <a:r>
              <a:rPr lang="es-MX" sz="4000" dirty="0"/>
              <a:t>no pierdas de vista mis caminos” (</a:t>
            </a:r>
            <a:r>
              <a:rPr lang="es-MX" sz="4000" dirty="0" smtClean="0"/>
              <a:t>Proverbios 23:26</a:t>
            </a:r>
            <a:r>
              <a:rPr lang="es-MX" sz="4000" dirty="0"/>
              <a:t>). </a:t>
            </a:r>
            <a:endParaRPr lang="en-US" sz="5400" dirty="0"/>
          </a:p>
        </p:txBody>
      </p:sp>
    </p:spTree>
    <p:extLst>
      <p:ext uri="{BB962C8B-B14F-4D97-AF65-F5344CB8AC3E}">
        <p14:creationId xmlns:p14="http://schemas.microsoft.com/office/powerpoint/2010/main" val="419658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461A9024-85B6-2945-9CFC-962F22677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BDC5A2-DBB0-AD4C-80B7-45CB0B67E0B6}"/>
              </a:ext>
            </a:extLst>
          </p:cNvPr>
          <p:cNvSpPr>
            <a:spLocks noGrp="1"/>
          </p:cNvSpPr>
          <p:nvPr>
            <p:ph idx="1"/>
          </p:nvPr>
        </p:nvSpPr>
        <p:spPr>
          <a:xfrm>
            <a:off x="6846137" y="771525"/>
            <a:ext cx="4602152" cy="5247461"/>
          </a:xfrm>
        </p:spPr>
        <p:txBody>
          <a:bodyPr>
            <a:normAutofit fontScale="92500"/>
          </a:bodyPr>
          <a:lstStyle/>
          <a:p>
            <a:r>
              <a:rPr lang="es-MX" sz="2200" dirty="0"/>
              <a:t>La  pornografía es una industria global con un valor estimado de 97 billones de dólares, de los cuales, 12 billones provienen de los Estados Unidos.”</a:t>
            </a:r>
            <a:r>
              <a:rPr lang="es-MX" sz="2200" u="sng" baseline="30000" dirty="0">
                <a:hlinkClick r:id="rId4"/>
              </a:rPr>
              <a:t>1</a:t>
            </a:r>
            <a:r>
              <a:rPr lang="es-MX" sz="2200" dirty="0"/>
              <a:t> </a:t>
            </a:r>
            <a:endParaRPr lang="es-MX" sz="2200" dirty="0" smtClean="0"/>
          </a:p>
          <a:p>
            <a:r>
              <a:rPr lang="es-MX" sz="2200" dirty="0" smtClean="0"/>
              <a:t>El </a:t>
            </a:r>
            <a:r>
              <a:rPr lang="es-MX" sz="2200" dirty="0"/>
              <a:t>consumo de  pornografía en los Estados Unidos se ha elevado agudamente con la proliferación de la Internet y los teléfonos inteligentes. Más del 77 por ciento de los estadounidenses ven pornografía por lo menos una vez al año.</a:t>
            </a:r>
            <a:r>
              <a:rPr lang="es-MX" sz="2200" u="sng" baseline="30000" dirty="0">
                <a:hlinkClick r:id="rId5"/>
              </a:rPr>
              <a:t>2</a:t>
            </a:r>
            <a:r>
              <a:rPr lang="es-MX" sz="2200" dirty="0"/>
              <a:t> </a:t>
            </a:r>
            <a:endParaRPr lang="es-MX" sz="2200" dirty="0" smtClean="0"/>
          </a:p>
          <a:p>
            <a:r>
              <a:rPr lang="es-MX" sz="2200" dirty="0" smtClean="0"/>
              <a:t>Por </a:t>
            </a:r>
            <a:r>
              <a:rPr lang="es-MX" sz="2200" dirty="0"/>
              <a:t>lo menos el 30 por ciento de todo el tráfico de la Internet es a través de los sitios web pornográficos.</a:t>
            </a:r>
            <a:r>
              <a:rPr lang="es-MX" sz="2200" u="sng" baseline="30000" dirty="0">
                <a:hlinkClick r:id="rId6"/>
              </a:rPr>
              <a:t>3</a:t>
            </a:r>
            <a:r>
              <a:rPr lang="es-MX" sz="2200" dirty="0"/>
              <a:t> ¿Y qué acerca de la iglesia?</a:t>
            </a:r>
            <a:r>
              <a:rPr lang="es-MX" sz="2200" u="sng" dirty="0"/>
              <a:t> </a:t>
            </a:r>
            <a:r>
              <a:rPr lang="es-MX" sz="2200" u="sng" baseline="30000" dirty="0">
                <a:hlinkClick r:id="rId7"/>
              </a:rPr>
              <a:t>4</a:t>
            </a:r>
            <a:endParaRPr lang="en-US" sz="2200" dirty="0"/>
          </a:p>
          <a:p>
            <a:endParaRPr lang="en-US" sz="2400" dirty="0"/>
          </a:p>
        </p:txBody>
      </p:sp>
    </p:spTree>
    <p:extLst>
      <p:ext uri="{BB962C8B-B14F-4D97-AF65-F5344CB8AC3E}">
        <p14:creationId xmlns:p14="http://schemas.microsoft.com/office/powerpoint/2010/main" val="201879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woman reaching hand above water during daytime photo">
            <a:extLst>
              <a:ext uri="{FF2B5EF4-FFF2-40B4-BE49-F238E27FC236}">
                <a16:creationId xmlns:a16="http://schemas.microsoft.com/office/drawing/2014/main" id="{19B83242-FEF6-724D-B094-4BD53B0939C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D3E61-A7E9-3645-8882-A9AF79ED7597}"/>
              </a:ext>
            </a:extLst>
          </p:cNvPr>
          <p:cNvSpPr>
            <a:spLocks noGrp="1"/>
          </p:cNvSpPr>
          <p:nvPr>
            <p:ph type="title"/>
          </p:nvPr>
        </p:nvSpPr>
        <p:spPr>
          <a:xfrm>
            <a:off x="7064082" y="642594"/>
            <a:ext cx="4472921" cy="1371600"/>
          </a:xfrm>
        </p:spPr>
        <p:txBody>
          <a:bodyPr>
            <a:normAutofit/>
          </a:bodyPr>
          <a:lstStyle/>
          <a:p>
            <a:r>
              <a:rPr lang="en-US" sz="4000" i="1" dirty="0" smtClean="0">
                <a:solidFill>
                  <a:schemeClr val="accent5">
                    <a:lumMod val="50000"/>
                  </a:schemeClr>
                </a:solidFill>
              </a:rPr>
              <a:t>3. </a:t>
            </a:r>
            <a:r>
              <a:rPr lang="es-MX" sz="4000" i="1" dirty="0" smtClean="0">
                <a:solidFill>
                  <a:schemeClr val="accent5">
                    <a:lumMod val="50000"/>
                  </a:schemeClr>
                </a:solidFill>
              </a:rPr>
              <a:t>Pide </a:t>
            </a:r>
            <a:r>
              <a:rPr lang="es-MX" sz="4000" i="1" dirty="0">
                <a:solidFill>
                  <a:schemeClr val="accent5">
                    <a:lumMod val="50000"/>
                  </a:schemeClr>
                </a:solidFill>
              </a:rPr>
              <a:t>la ayuda de </a:t>
            </a:r>
            <a:r>
              <a:rPr lang="es-MX" sz="4000" dirty="0">
                <a:solidFill>
                  <a:schemeClr val="accent5">
                    <a:lumMod val="50000"/>
                  </a:schemeClr>
                </a:solidFill>
              </a:rPr>
              <a:t>otros. </a:t>
            </a:r>
            <a:r>
              <a:rPr lang="en-US" sz="4000" i="1" dirty="0">
                <a:solidFill>
                  <a:schemeClr val="accent5">
                    <a:lumMod val="50000"/>
                  </a:schemeClr>
                </a:solidFill>
              </a:rPr>
              <a:t> </a:t>
            </a:r>
            <a:endParaRPr lang="en-US" sz="4000" dirty="0">
              <a:solidFill>
                <a:schemeClr val="accent5">
                  <a:lumMod val="50000"/>
                </a:schemeClr>
              </a:solidFill>
            </a:endParaRPr>
          </a:p>
        </p:txBody>
      </p:sp>
      <p:sp>
        <p:nvSpPr>
          <p:cNvPr id="3" name="Content Placeholder 2">
            <a:extLst>
              <a:ext uri="{FF2B5EF4-FFF2-40B4-BE49-F238E27FC236}">
                <a16:creationId xmlns:a16="http://schemas.microsoft.com/office/drawing/2014/main" id="{1E2E967C-4123-8446-8B3D-97ACF9D6CB7A}"/>
              </a:ext>
            </a:extLst>
          </p:cNvPr>
          <p:cNvSpPr>
            <a:spLocks noGrp="1"/>
          </p:cNvSpPr>
          <p:nvPr>
            <p:ph idx="1"/>
          </p:nvPr>
        </p:nvSpPr>
        <p:spPr>
          <a:xfrm>
            <a:off x="6995841" y="2116768"/>
            <a:ext cx="4723229" cy="3931920"/>
          </a:xfrm>
        </p:spPr>
        <p:txBody>
          <a:bodyPr>
            <a:normAutofit fontScale="92500" lnSpcReduction="20000"/>
          </a:bodyPr>
          <a:lstStyle/>
          <a:p>
            <a:pPr>
              <a:lnSpc>
                <a:spcPct val="110000"/>
              </a:lnSpc>
            </a:pPr>
            <a:r>
              <a:rPr lang="es-MX" sz="2400" dirty="0"/>
              <a:t>La batalla por la liberación de la adicción a la pornografía es una que no podemos ganar solos. Salomón lo explicó de esta manera: “Más valen dos que uno, porque obtienen más fruto de su esfuerzo” (Eclesiastés 4:9). </a:t>
            </a:r>
            <a:endParaRPr lang="es-MX" sz="2400" dirty="0" smtClean="0"/>
          </a:p>
          <a:p>
            <a:pPr>
              <a:lnSpc>
                <a:spcPct val="110000"/>
              </a:lnSpc>
            </a:pPr>
            <a:r>
              <a:rPr lang="es-MX" sz="2400" dirty="0"/>
              <a:t>Ahora, más que nunca, necesitas la ayuda de otros. Comienza con tu cónyuge o con aquellos a quienes tienes cerca y pídeles que te ayuden como socios a quienes tienes que rendir </a:t>
            </a:r>
            <a:r>
              <a:rPr lang="es-MX" sz="2400" dirty="0" smtClean="0"/>
              <a:t>cuentas.</a:t>
            </a:r>
            <a:endParaRPr lang="en-US" sz="2400" dirty="0"/>
          </a:p>
        </p:txBody>
      </p:sp>
    </p:spTree>
    <p:extLst>
      <p:ext uri="{BB962C8B-B14F-4D97-AF65-F5344CB8AC3E}">
        <p14:creationId xmlns:p14="http://schemas.microsoft.com/office/powerpoint/2010/main" val="163341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5227478-256E-D641-AF16-21C7D12E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3385E402-D79E-824E-BCD8-5D7109634BC5}"/>
              </a:ext>
            </a:extLst>
          </p:cNvPr>
          <p:cNvSpPr>
            <a:spLocks noGrp="1"/>
          </p:cNvSpPr>
          <p:nvPr>
            <p:ph idx="1"/>
          </p:nvPr>
        </p:nvSpPr>
        <p:spPr>
          <a:xfrm>
            <a:off x="1357950" y="1201960"/>
            <a:ext cx="4633415" cy="4318562"/>
          </a:xfrm>
        </p:spPr>
        <p:txBody>
          <a:bodyPr>
            <a:normAutofit fontScale="92500"/>
          </a:bodyPr>
          <a:lstStyle/>
          <a:p>
            <a:r>
              <a:rPr lang="es-MX" sz="2400" dirty="0"/>
              <a:t>Aunque la pornografía y la violencia de pareja íntima se relacionan peligrosamente, no tienes que ser el instrumento y tu cónyuge y otros las víctimas desafortunadas</a:t>
            </a:r>
            <a:r>
              <a:rPr lang="es-MX" sz="2400" dirty="0" smtClean="0"/>
              <a:t>.</a:t>
            </a:r>
          </a:p>
          <a:p>
            <a:r>
              <a:rPr lang="es-MX" sz="2400" dirty="0" smtClean="0"/>
              <a:t> </a:t>
            </a:r>
            <a:r>
              <a:rPr lang="es-MX" sz="2400" dirty="0"/>
              <a:t>Tienes el poder de tomar la decisión y dar los pasos necesarios, comenzando hoy mismo, a fin de ponerle fin a esas tóxicas y ponzoñosas artimañas del diablo antes de que destruyan a otros y a ti.  </a:t>
            </a:r>
            <a:endParaRPr lang="en-US" sz="2400" dirty="0"/>
          </a:p>
          <a:p>
            <a:endParaRPr lang="en-US" sz="2400" dirty="0"/>
          </a:p>
        </p:txBody>
      </p:sp>
    </p:spTree>
    <p:extLst>
      <p:ext uri="{BB962C8B-B14F-4D97-AF65-F5344CB8AC3E}">
        <p14:creationId xmlns:p14="http://schemas.microsoft.com/office/powerpoint/2010/main" val="353619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D8DCD-E0C0-6040-A17D-9C1A960D0CCD}"/>
              </a:ext>
            </a:extLst>
          </p:cNvPr>
          <p:cNvSpPr>
            <a:spLocks noGrp="1"/>
          </p:cNvSpPr>
          <p:nvPr>
            <p:ph idx="1"/>
          </p:nvPr>
        </p:nvSpPr>
        <p:spPr>
          <a:xfrm>
            <a:off x="1066800" y="1187355"/>
            <a:ext cx="10058400" cy="4765389"/>
          </a:xfrm>
        </p:spPr>
        <p:txBody>
          <a:bodyPr>
            <a:normAutofit fontScale="92500" lnSpcReduction="10000"/>
          </a:bodyPr>
          <a:lstStyle/>
          <a:p>
            <a:r>
              <a:rPr lang="es-MX" b="1" dirty="0"/>
              <a:t>REFERENCIAS</a:t>
            </a:r>
            <a:endParaRPr lang="en-US" dirty="0"/>
          </a:p>
          <a:p>
            <a:r>
              <a:rPr lang="es-MX" baseline="30000" dirty="0"/>
              <a:t>1</a:t>
            </a:r>
            <a:r>
              <a:rPr lang="es-MX" dirty="0"/>
              <a:t> Mike </a:t>
            </a:r>
            <a:r>
              <a:rPr lang="es-MX" dirty="0" err="1"/>
              <a:t>Genung</a:t>
            </a:r>
            <a:r>
              <a:rPr lang="es-MX" dirty="0"/>
              <a:t>, “El Camino Hacia la Gracia”, https://www.roadtograce.net /</a:t>
            </a:r>
            <a:r>
              <a:rPr lang="es-MX" dirty="0" err="1"/>
              <a:t>current-porn-statistics</a:t>
            </a:r>
            <a:r>
              <a:rPr lang="es-MX" dirty="0"/>
              <a:t>/.</a:t>
            </a:r>
            <a:endParaRPr lang="en-US" dirty="0"/>
          </a:p>
          <a:p>
            <a:r>
              <a:rPr lang="es-MX" baseline="30000" dirty="0"/>
              <a:t>2</a:t>
            </a:r>
            <a:r>
              <a:rPr lang="es-MX" dirty="0"/>
              <a:t> Tim </a:t>
            </a:r>
            <a:r>
              <a:rPr lang="es-MX" dirty="0" err="1"/>
              <a:t>Rymel</a:t>
            </a:r>
            <a:r>
              <a:rPr lang="es-MX" dirty="0"/>
              <a:t>, “¿Conduce la Pornografía al Asalto Sexual? </a:t>
            </a:r>
            <a:r>
              <a:rPr lang="es-MX" i="1" dirty="0" err="1"/>
              <a:t>HuffPost</a:t>
            </a:r>
            <a:r>
              <a:rPr lang="es-MX" dirty="0"/>
              <a:t>, </a:t>
            </a:r>
            <a:r>
              <a:rPr lang="es-MX" dirty="0" err="1"/>
              <a:t>August</a:t>
            </a:r>
            <a:r>
              <a:rPr lang="es-MX" dirty="0"/>
              <a:t> 26, 2016, </a:t>
            </a:r>
            <a:r>
              <a:rPr lang="es-MX" u="sng" dirty="0">
                <a:hlinkClick r:id="rId3"/>
              </a:rPr>
              <a:t>https://www.huffingtonpost.com/entry/does-pornography-lead-to-sexual-assault_us_57c0876ae4b0b01630de8c93</a:t>
            </a:r>
            <a:r>
              <a:rPr lang="es-MX" u="sng" dirty="0" smtClean="0">
                <a:hlinkClick r:id="rId3"/>
              </a:rPr>
              <a:t>.</a:t>
            </a:r>
            <a:endParaRPr lang="es-MX" u="sng" dirty="0" smtClean="0"/>
          </a:p>
          <a:p>
            <a:r>
              <a:rPr lang="es-MX" dirty="0"/>
              <a:t>R. Douglas </a:t>
            </a:r>
            <a:r>
              <a:rPr lang="es-MX" dirty="0" err="1"/>
              <a:t>Fields</a:t>
            </a:r>
            <a:r>
              <a:rPr lang="es-MX" dirty="0"/>
              <a:t>, “La Explosiva Mezcla de Sexo y Violencia”, </a:t>
            </a:r>
            <a:r>
              <a:rPr lang="es-MX" i="1" dirty="0" err="1"/>
              <a:t>Psychology</a:t>
            </a:r>
            <a:r>
              <a:rPr lang="es-MX" dirty="0"/>
              <a:t> </a:t>
            </a:r>
            <a:r>
              <a:rPr lang="es-MX" i="1" dirty="0" err="1"/>
              <a:t>Today</a:t>
            </a:r>
            <a:r>
              <a:rPr lang="es-MX" dirty="0"/>
              <a:t>, enero de 2016, https://www.psychologytoday.com/us/blog/the-new-brain/201601/the-explosive-mix-sex-and-violence.</a:t>
            </a:r>
            <a:endParaRPr lang="en-US" dirty="0"/>
          </a:p>
          <a:p>
            <a:r>
              <a:rPr lang="es-MX" baseline="30000" dirty="0"/>
              <a:t>4</a:t>
            </a:r>
            <a:r>
              <a:rPr lang="es-MX" dirty="0"/>
              <a:t> Una versión de este artículo se publicó primeramente en la edición de septiembre de 2019 de </a:t>
            </a:r>
            <a:r>
              <a:rPr lang="es-MX" i="1" dirty="0" err="1"/>
              <a:t>Adventist</a:t>
            </a:r>
            <a:r>
              <a:rPr lang="es-MX" i="1" dirty="0"/>
              <a:t> </a:t>
            </a:r>
            <a:r>
              <a:rPr lang="es-MX" i="1" dirty="0" err="1"/>
              <a:t>Review</a:t>
            </a:r>
            <a:r>
              <a:rPr lang="es-MX" dirty="0"/>
              <a:t>.</a:t>
            </a:r>
            <a:endParaRPr lang="en-US" dirty="0"/>
          </a:p>
          <a:p>
            <a:r>
              <a:rPr lang="es-MX" baseline="30000" dirty="0"/>
              <a:t>5</a:t>
            </a:r>
            <a:r>
              <a:rPr lang="es-MX" dirty="0"/>
              <a:t> Mike </a:t>
            </a:r>
            <a:r>
              <a:rPr lang="es-MX" dirty="0" err="1"/>
              <a:t>Genung</a:t>
            </a:r>
            <a:r>
              <a:rPr lang="es-MX" dirty="0"/>
              <a:t>, “El Camino Hacia la Gracia”   https://www.roadtograce.net /</a:t>
            </a:r>
            <a:r>
              <a:rPr lang="es-MX" dirty="0" err="1"/>
              <a:t>current-porn-statistics</a:t>
            </a:r>
            <a:r>
              <a:rPr lang="es-MX" dirty="0"/>
              <a:t>/.</a:t>
            </a:r>
            <a:endParaRPr lang="en-US" dirty="0"/>
          </a:p>
          <a:p>
            <a:r>
              <a:rPr lang="es-MX" baseline="30000" dirty="0"/>
              <a:t>6</a:t>
            </a:r>
            <a:r>
              <a:rPr lang="es-MX" dirty="0"/>
              <a:t> “Cómo el Consumo de Pornografía Puede Conducir a la Violencia”,  </a:t>
            </a:r>
            <a:r>
              <a:rPr lang="es-MX" dirty="0" err="1"/>
              <a:t>Fight</a:t>
            </a:r>
            <a:r>
              <a:rPr lang="es-MX" dirty="0"/>
              <a:t> </a:t>
            </a:r>
            <a:r>
              <a:rPr lang="es-MX" dirty="0" err="1"/>
              <a:t>the</a:t>
            </a:r>
            <a:r>
              <a:rPr lang="es-MX" dirty="0"/>
              <a:t> New </a:t>
            </a:r>
            <a:r>
              <a:rPr lang="es-MX" dirty="0" err="1"/>
              <a:t>Drug</a:t>
            </a:r>
            <a:r>
              <a:rPr lang="es-MX" dirty="0"/>
              <a:t> (Lucha contra la nueva droga), 23 de agosto, 2017, </a:t>
            </a:r>
            <a:r>
              <a:rPr lang="es-MX" u="sng" dirty="0">
                <a:hlinkClick r:id="rId4"/>
              </a:rPr>
              <a:t>https://fightthenewdrug.org/how-consuming-porn-can-lead-to-violence/.</a:t>
            </a:r>
            <a:endParaRPr lang="en-US" dirty="0"/>
          </a:p>
          <a:p>
            <a:r>
              <a:rPr lang="es-MX" baseline="30000" dirty="0"/>
              <a:t>7</a:t>
            </a:r>
            <a:r>
              <a:rPr lang="es-MX" dirty="0"/>
              <a:t> Paul J. Wright, Robert </a:t>
            </a:r>
            <a:r>
              <a:rPr lang="es-MX" dirty="0" err="1"/>
              <a:t>Tokunaga</a:t>
            </a:r>
            <a:r>
              <a:rPr lang="es-MX" dirty="0"/>
              <a:t> y Ashley </a:t>
            </a:r>
            <a:r>
              <a:rPr lang="es-MX" dirty="0" err="1"/>
              <a:t>Kraus</a:t>
            </a:r>
            <a:r>
              <a:rPr lang="es-MX" dirty="0"/>
              <a:t>, “Un Meta-Análisis de Consumo de Pornografía y Estudios sobre Hechos de Agresión Sexual en la Población General”  </a:t>
            </a:r>
            <a:r>
              <a:rPr lang="es-MX" i="1" dirty="0" err="1"/>
              <a:t>Journal</a:t>
            </a:r>
            <a:r>
              <a:rPr lang="es-MX" i="1" dirty="0"/>
              <a:t> of </a:t>
            </a:r>
            <a:r>
              <a:rPr lang="es-MX" i="1" dirty="0" err="1"/>
              <a:t>Communication</a:t>
            </a:r>
            <a:r>
              <a:rPr lang="es-MX" i="1" dirty="0"/>
              <a:t> (</a:t>
            </a:r>
            <a:r>
              <a:rPr lang="es-MX" dirty="0"/>
              <a:t>Revista de comunicación) 66, no. 1 (febrero de 2016): 183–205.</a:t>
            </a:r>
            <a:endParaRPr lang="en-US" dirty="0"/>
          </a:p>
          <a:p>
            <a:r>
              <a:rPr lang="es-MX" baseline="30000" dirty="0"/>
              <a:t>8</a:t>
            </a:r>
            <a:r>
              <a:rPr lang="es-MX" dirty="0"/>
              <a:t> “La  Pornografía Puede Conducir a la Violencia”.</a:t>
            </a:r>
            <a:endParaRPr lang="en-US"/>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3318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E558A-AC05-DF4F-9338-CB9E81B64CE1}"/>
              </a:ext>
            </a:extLst>
          </p:cNvPr>
          <p:cNvSpPr>
            <a:spLocks noGrp="1"/>
          </p:cNvSpPr>
          <p:nvPr>
            <p:ph idx="1"/>
          </p:nvPr>
        </p:nvSpPr>
        <p:spPr>
          <a:xfrm>
            <a:off x="1066800" y="777922"/>
            <a:ext cx="10058400" cy="5174822"/>
          </a:xfrm>
        </p:spPr>
        <p:txBody>
          <a:bodyPr>
            <a:normAutofit fontScale="85000" lnSpcReduction="20000"/>
          </a:bodyPr>
          <a:lstStyle/>
          <a:p>
            <a:r>
              <a:rPr lang="es-MX" baseline="30000" dirty="0" smtClean="0"/>
              <a:t>9</a:t>
            </a:r>
            <a:r>
              <a:rPr lang="es-MX" dirty="0" smtClean="0"/>
              <a:t> </a:t>
            </a:r>
            <a:r>
              <a:rPr lang="es-MX" dirty="0" err="1"/>
              <a:t>Haley</a:t>
            </a:r>
            <a:r>
              <a:rPr lang="es-MX" dirty="0"/>
              <a:t> </a:t>
            </a:r>
            <a:r>
              <a:rPr lang="es-MX" dirty="0" err="1"/>
              <a:t>Halverson</a:t>
            </a:r>
            <a:r>
              <a:rPr lang="es-MX" dirty="0"/>
              <a:t> con Emily Hale, “Tres Formas como la Violencia Doméstica está Conectada a la Pornografía” </a:t>
            </a:r>
            <a:r>
              <a:rPr lang="es-MX" dirty="0" err="1"/>
              <a:t>End</a:t>
            </a:r>
            <a:r>
              <a:rPr lang="es-MX" dirty="0"/>
              <a:t> Sexual </a:t>
            </a:r>
            <a:r>
              <a:rPr lang="es-MX" dirty="0" err="1"/>
              <a:t>Exploitation</a:t>
            </a:r>
            <a:r>
              <a:rPr lang="es-MX" dirty="0"/>
              <a:t> (Fin a la explotación sexual, 1 de octubre de 2018, </a:t>
            </a:r>
            <a:r>
              <a:rPr lang="es-MX" u="sng" dirty="0">
                <a:hlinkClick r:id="rId3"/>
              </a:rPr>
              <a:t>https://endsexualexploitation.org/articles/three-ways</a:t>
            </a:r>
            <a:r>
              <a:rPr lang="es-MX" dirty="0"/>
              <a:t> </a:t>
            </a:r>
            <a:r>
              <a:rPr lang="es-MX" u="sng" dirty="0">
                <a:hlinkClick r:id="rId3"/>
              </a:rPr>
              <a:t>-</a:t>
            </a:r>
            <a:r>
              <a:rPr lang="es-MX" u="sng" dirty="0" err="1">
                <a:hlinkClick r:id="rId3"/>
              </a:rPr>
              <a:t>domestic</a:t>
            </a:r>
            <a:r>
              <a:rPr lang="es-MX" u="sng" dirty="0">
                <a:hlinkClick r:id="rId3"/>
              </a:rPr>
              <a:t>-</a:t>
            </a:r>
            <a:r>
              <a:rPr lang="es-MX" u="sng" dirty="0" err="1">
                <a:hlinkClick r:id="rId3"/>
              </a:rPr>
              <a:t>violence</a:t>
            </a:r>
            <a:r>
              <a:rPr lang="es-MX" u="sng" dirty="0">
                <a:hlinkClick r:id="rId3"/>
              </a:rPr>
              <a:t>-</a:t>
            </a:r>
            <a:r>
              <a:rPr lang="es-MX" u="sng" dirty="0" err="1">
                <a:hlinkClick r:id="rId3"/>
              </a:rPr>
              <a:t>is</a:t>
            </a:r>
            <a:r>
              <a:rPr lang="es-MX" u="sng" dirty="0">
                <a:hlinkClick r:id="rId3"/>
              </a:rPr>
              <a:t>-</a:t>
            </a:r>
            <a:r>
              <a:rPr lang="es-MX" u="sng" dirty="0" err="1">
                <a:hlinkClick r:id="rId3"/>
              </a:rPr>
              <a:t>connected</a:t>
            </a:r>
            <a:r>
              <a:rPr lang="es-MX" u="sng" dirty="0">
                <a:hlinkClick r:id="rId3"/>
              </a:rPr>
              <a:t>-to-</a:t>
            </a:r>
            <a:r>
              <a:rPr lang="es-MX" u="sng" dirty="0" err="1">
                <a:hlinkClick r:id="rId3"/>
              </a:rPr>
              <a:t>pornography</a:t>
            </a:r>
            <a:r>
              <a:rPr lang="es-MX" u="sng" dirty="0">
                <a:hlinkClick r:id="rId3"/>
              </a:rPr>
              <a:t>/.</a:t>
            </a:r>
            <a:endParaRPr lang="en-US" dirty="0"/>
          </a:p>
          <a:p>
            <a:r>
              <a:rPr lang="es-MX" baseline="30000" dirty="0"/>
              <a:t>10</a:t>
            </a:r>
            <a:r>
              <a:rPr lang="es-MX" dirty="0"/>
              <a:t> John D. </a:t>
            </a:r>
            <a:r>
              <a:rPr lang="es-MX" dirty="0" err="1"/>
              <a:t>Foubert</a:t>
            </a:r>
            <a:r>
              <a:rPr lang="es-MX" dirty="0"/>
              <a:t>, Matthew W. </a:t>
            </a:r>
            <a:r>
              <a:rPr lang="es-MX" dirty="0" err="1"/>
              <a:t>Brosi</a:t>
            </a:r>
            <a:r>
              <a:rPr lang="es-MX" dirty="0"/>
              <a:t>, y R. Sean </a:t>
            </a:r>
            <a:r>
              <a:rPr lang="es-MX" dirty="0" err="1"/>
              <a:t>Bannon</a:t>
            </a:r>
            <a:r>
              <a:rPr lang="es-MX" dirty="0"/>
              <a:t>, “Uso de Pornografía entre Sociedades de Hombres: Efectos sobre Intervención de Espectadores, Aceptación de Mito sobre Violencia e Intento Conductual de Cometer Asalto Sexual”,  </a:t>
            </a:r>
            <a:r>
              <a:rPr lang="es-MX" i="1" dirty="0"/>
              <a:t>Sexual </a:t>
            </a:r>
            <a:r>
              <a:rPr lang="es-MX" i="1" dirty="0" err="1"/>
              <a:t>Addiction</a:t>
            </a:r>
            <a:r>
              <a:rPr lang="es-MX" i="1" dirty="0"/>
              <a:t> &amp; </a:t>
            </a:r>
            <a:r>
              <a:rPr lang="es-MX" i="1" dirty="0" err="1"/>
              <a:t>Compulsivity</a:t>
            </a:r>
            <a:r>
              <a:rPr lang="es-MX" dirty="0"/>
              <a:t> </a:t>
            </a:r>
            <a:r>
              <a:rPr lang="es-MX" i="1" dirty="0"/>
              <a:t>(Adicción sexual y </a:t>
            </a:r>
            <a:r>
              <a:rPr lang="es-MX" i="1" dirty="0" err="1"/>
              <a:t>compulsividad</a:t>
            </a:r>
            <a:r>
              <a:rPr lang="es-MX" i="1" dirty="0"/>
              <a:t>), </a:t>
            </a:r>
            <a:r>
              <a:rPr lang="es-MX" dirty="0"/>
              <a:t>18, no. 4 (2011): 212–231.</a:t>
            </a:r>
            <a:endParaRPr lang="en-US" dirty="0"/>
          </a:p>
          <a:p>
            <a:r>
              <a:rPr lang="es-MX" baseline="30000" dirty="0"/>
              <a:t>11</a:t>
            </a:r>
            <a:r>
              <a:rPr lang="es-MX" dirty="0"/>
              <a:t> “46 Estados + DC+ Un Territorio tienen ahora Leyes sobre Pornografía de Venganza”,  </a:t>
            </a:r>
            <a:r>
              <a:rPr lang="es-MX" dirty="0" err="1"/>
              <a:t>Cyber</a:t>
            </a:r>
            <a:r>
              <a:rPr lang="es-MX" dirty="0"/>
              <a:t> Civil </a:t>
            </a:r>
            <a:r>
              <a:rPr lang="es-MX" dirty="0" err="1"/>
              <a:t>Rights</a:t>
            </a:r>
            <a:r>
              <a:rPr lang="es-MX" dirty="0"/>
              <a:t> </a:t>
            </a:r>
            <a:r>
              <a:rPr lang="es-MX" dirty="0" err="1"/>
              <a:t>Initiative</a:t>
            </a:r>
            <a:r>
              <a:rPr lang="es-MX" dirty="0"/>
              <a:t> (Iniciativa cibernética sobre derechos civiles), </a:t>
            </a:r>
            <a:r>
              <a:rPr lang="es-MX" dirty="0" err="1"/>
              <a:t>accesado</a:t>
            </a:r>
            <a:r>
              <a:rPr lang="es-MX" dirty="0"/>
              <a:t> el 10 de octubre de  2019, </a:t>
            </a:r>
            <a:r>
              <a:rPr lang="es-MX" u="sng" dirty="0">
                <a:hlinkClick r:id="rId4"/>
              </a:rPr>
              <a:t>https://www.cybercivilrights.org/revenge-porn-laws/.</a:t>
            </a:r>
            <a:endParaRPr lang="en-US" dirty="0"/>
          </a:p>
          <a:p>
            <a:r>
              <a:rPr lang="es-MX" baseline="30000" dirty="0"/>
              <a:t>12</a:t>
            </a:r>
            <a:r>
              <a:rPr lang="es-MX" dirty="0"/>
              <a:t> Janet </a:t>
            </a:r>
            <a:r>
              <a:rPr lang="es-MX" dirty="0" err="1"/>
              <a:t>Hinson</a:t>
            </a:r>
            <a:r>
              <a:rPr lang="es-MX" dirty="0"/>
              <a:t> </a:t>
            </a:r>
            <a:r>
              <a:rPr lang="es-MX" dirty="0" err="1"/>
              <a:t>Shope</a:t>
            </a:r>
            <a:r>
              <a:rPr lang="es-MX" dirty="0"/>
              <a:t>, “Cuando las Palabras  no son Suficientes: Búsqueda del Efecto de la Pornografía en Mujeres Abusadas” </a:t>
            </a:r>
            <a:r>
              <a:rPr lang="es-MX" i="1" dirty="0" err="1"/>
              <a:t>Violence</a:t>
            </a:r>
            <a:r>
              <a:rPr lang="es-MX" i="1" dirty="0"/>
              <a:t> </a:t>
            </a:r>
            <a:r>
              <a:rPr lang="es-MX" i="1" dirty="0" err="1"/>
              <a:t>Against</a:t>
            </a:r>
            <a:r>
              <a:rPr lang="es-MX" dirty="0"/>
              <a:t> </a:t>
            </a:r>
            <a:r>
              <a:rPr lang="es-MX" i="1" dirty="0" err="1"/>
              <a:t>Women</a:t>
            </a:r>
            <a:r>
              <a:rPr lang="es-MX" i="1" dirty="0"/>
              <a:t> </a:t>
            </a:r>
            <a:r>
              <a:rPr lang="es-MX" dirty="0"/>
              <a:t>(Violencia contra la mujer)10, no. 1 (2004): 56–72.</a:t>
            </a:r>
            <a:endParaRPr lang="en-US" dirty="0"/>
          </a:p>
          <a:p>
            <a:r>
              <a:rPr lang="es-MX" baseline="30000" dirty="0"/>
              <a:t>13</a:t>
            </a:r>
            <a:r>
              <a:rPr lang="es-MX" dirty="0"/>
              <a:t> Catherine A. Simmons, Peter </a:t>
            </a:r>
            <a:r>
              <a:rPr lang="es-MX" dirty="0" err="1"/>
              <a:t>Lehmann</a:t>
            </a:r>
            <a:r>
              <a:rPr lang="es-MX" dirty="0"/>
              <a:t> y Shannon </a:t>
            </a:r>
            <a:r>
              <a:rPr lang="es-MX" dirty="0" err="1"/>
              <a:t>Collier-Tension</a:t>
            </a:r>
            <a:r>
              <a:rPr lang="es-MX" dirty="0"/>
              <a:t>, “Relación entre Uso de la Industria del Sexo con Conductas Controladoras en Relaciones Violentas: Un Análisis Exploratorio”, </a:t>
            </a:r>
            <a:r>
              <a:rPr lang="es-MX" i="1" dirty="0" err="1"/>
              <a:t>Violence</a:t>
            </a:r>
            <a:r>
              <a:rPr lang="es-MX" i="1" dirty="0"/>
              <a:t> </a:t>
            </a:r>
            <a:r>
              <a:rPr lang="es-MX" i="1" dirty="0" err="1"/>
              <a:t>Against</a:t>
            </a:r>
            <a:r>
              <a:rPr lang="es-MX" i="1" dirty="0"/>
              <a:t> </a:t>
            </a:r>
            <a:r>
              <a:rPr lang="es-MX" i="1" dirty="0" err="1"/>
              <a:t>Women</a:t>
            </a:r>
            <a:r>
              <a:rPr lang="es-MX" dirty="0"/>
              <a:t> (Violencia en contra de la mujer)14, no. 4 (2008): 406–417.</a:t>
            </a:r>
            <a:endParaRPr lang="en-US" dirty="0"/>
          </a:p>
          <a:p>
            <a:r>
              <a:rPr lang="es-MX" baseline="30000" dirty="0"/>
              <a:t>14</a:t>
            </a:r>
            <a:r>
              <a:rPr lang="es-MX" dirty="0"/>
              <a:t> “La Pornografía puede llevar a la Violencia”.</a:t>
            </a:r>
            <a:endParaRPr lang="en-US" dirty="0"/>
          </a:p>
          <a:p>
            <a:r>
              <a:rPr lang="es-MX" baseline="30000" dirty="0"/>
              <a:t>15</a:t>
            </a:r>
            <a:r>
              <a:rPr lang="es-MX" dirty="0"/>
              <a:t> “La Pornografía puede llevar a la Violencia”.</a:t>
            </a:r>
            <a:endParaRPr lang="en-US" dirty="0"/>
          </a:p>
          <a:p>
            <a:r>
              <a:rPr lang="es-MX" baseline="30000" dirty="0"/>
              <a:t>16</a:t>
            </a:r>
            <a:r>
              <a:rPr lang="es-MX" dirty="0"/>
              <a:t> </a:t>
            </a:r>
            <a:r>
              <a:rPr lang="es-MX" dirty="0" err="1"/>
              <a:t>Jay</a:t>
            </a:r>
            <a:r>
              <a:rPr lang="es-MX" dirty="0"/>
              <a:t> </a:t>
            </a:r>
            <a:r>
              <a:rPr lang="es-MX" dirty="0" err="1"/>
              <a:t>Everson</a:t>
            </a:r>
            <a:r>
              <a:rPr lang="es-MX" dirty="0"/>
              <a:t>, “Para Confrontar la Violencia Doméstica, Tenemos que Confrontar la Pornografía”, </a:t>
            </a:r>
            <a:r>
              <a:rPr lang="es-MX" i="1" dirty="0"/>
              <a:t>Washington Times</a:t>
            </a:r>
            <a:r>
              <a:rPr lang="es-MX" dirty="0"/>
              <a:t>, 12 de febrero de 2015, </a:t>
            </a:r>
            <a:r>
              <a:rPr lang="es-MX" u="sng" dirty="0">
                <a:hlinkClick r:id="rId5"/>
              </a:rPr>
              <a:t>https://www.washingtontimes.com/news/2015/feb/12/op-ed-to-confront</a:t>
            </a:r>
            <a:r>
              <a:rPr lang="es-MX" dirty="0"/>
              <a:t> </a:t>
            </a:r>
            <a:r>
              <a:rPr lang="es-MX" u="sng" dirty="0">
                <a:hlinkClick r:id="rId5"/>
              </a:rPr>
              <a:t>-</a:t>
            </a:r>
            <a:r>
              <a:rPr lang="es-MX" u="sng" dirty="0" err="1">
                <a:hlinkClick r:id="rId5"/>
              </a:rPr>
              <a:t>domestic-violence-we-must-confro</a:t>
            </a:r>
            <a:r>
              <a:rPr lang="es-MX" u="sng" dirty="0">
                <a:hlinkClick r:id="rId5"/>
              </a:rPr>
              <a:t>/.</a:t>
            </a:r>
            <a:endParaRPr lang="en-US" dirty="0"/>
          </a:p>
          <a:p>
            <a:r>
              <a:rPr lang="es-MX" baseline="30000" dirty="0"/>
              <a:t>17</a:t>
            </a:r>
            <a:r>
              <a:rPr lang="es-MX" dirty="0"/>
              <a:t> Mike </a:t>
            </a:r>
            <a:r>
              <a:rPr lang="es-MX" dirty="0" err="1"/>
              <a:t>Genung</a:t>
            </a:r>
            <a:r>
              <a:rPr lang="es-MX" dirty="0"/>
              <a:t>, “El Camino Hacia la Gracia”. https://www.roadtograce.net /</a:t>
            </a:r>
            <a:r>
              <a:rPr lang="es-MX" dirty="0" err="1"/>
              <a:t>current-porn-statistics</a:t>
            </a:r>
            <a:r>
              <a:rPr lang="es-MX" dirty="0"/>
              <a:t>/.</a:t>
            </a:r>
            <a:endParaRPr lang="en-US" dirty="0"/>
          </a:p>
          <a:p>
            <a:r>
              <a:rPr lang="es-MX" baseline="30000" dirty="0"/>
              <a:t>18</a:t>
            </a:r>
            <a:r>
              <a:rPr lang="es-MX" dirty="0"/>
              <a:t> Elena G. White, </a:t>
            </a:r>
            <a:r>
              <a:rPr lang="es-MX" i="1" dirty="0"/>
              <a:t>El Deseado de todas las gentes</a:t>
            </a:r>
            <a:r>
              <a:rPr lang="es-MX" dirty="0"/>
              <a:t> (Mountain View, CA: </a:t>
            </a:r>
            <a:r>
              <a:rPr lang="es-MX" dirty="0" err="1"/>
              <a:t>Pacific</a:t>
            </a:r>
            <a:r>
              <a:rPr lang="es-MX" dirty="0"/>
              <a:t> </a:t>
            </a:r>
            <a:r>
              <a:rPr lang="es-MX" dirty="0" err="1"/>
              <a:t>Press</a:t>
            </a:r>
            <a:r>
              <a:rPr lang="es-MX" dirty="0"/>
              <a:t> Pub. </a:t>
            </a:r>
            <a:r>
              <a:rPr lang="es-MX" dirty="0" err="1"/>
              <a:t>Assn</a:t>
            </a:r>
            <a:r>
              <a:rPr lang="es-MX" dirty="0"/>
              <a:t>., 1940), 291.</a:t>
            </a:r>
            <a:endParaRPr lang="en-US" dirty="0"/>
          </a:p>
          <a:p>
            <a:endParaRPr lang="en-US" dirty="0"/>
          </a:p>
        </p:txBody>
      </p:sp>
    </p:spTree>
    <p:extLst>
      <p:ext uri="{BB962C8B-B14F-4D97-AF65-F5344CB8AC3E}">
        <p14:creationId xmlns:p14="http://schemas.microsoft.com/office/powerpoint/2010/main" val="14620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44BCAB4-CE1E-9F45-BEA6-DFD96E4E41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DB0A9602-C33F-C74A-AD9C-29D6397FDE01}"/>
              </a:ext>
            </a:extLst>
          </p:cNvPr>
          <p:cNvSpPr>
            <a:spLocks noGrp="1"/>
          </p:cNvSpPr>
          <p:nvPr>
            <p:ph idx="1"/>
          </p:nvPr>
        </p:nvSpPr>
        <p:spPr>
          <a:xfrm>
            <a:off x="1103272" y="1162379"/>
            <a:ext cx="5120639" cy="4277210"/>
          </a:xfrm>
        </p:spPr>
        <p:txBody>
          <a:bodyPr>
            <a:noAutofit/>
          </a:bodyPr>
          <a:lstStyle/>
          <a:p>
            <a:pPr marL="0" indent="0" algn="ctr">
              <a:buNone/>
            </a:pPr>
            <a:r>
              <a:rPr lang="es-MX" sz="2800" dirty="0"/>
              <a:t>“Sesenta y cuatro por ciento de hombres que se consideran cristianos y 15 por ciento de mujeres que se identifican como cristianas, ven pornografía por lo menos una vez al mes (comparado con el 65 por ciento de hombres no cristianos y 30 por ciento de mujeres no cristianas</a:t>
            </a:r>
            <a:r>
              <a:rPr lang="es-MX" sz="2800" dirty="0" smtClean="0"/>
              <a:t>)”.  </a:t>
            </a:r>
            <a:endParaRPr lang="en-US" sz="2800" dirty="0"/>
          </a:p>
        </p:txBody>
      </p:sp>
    </p:spTree>
    <p:extLst>
      <p:ext uri="{BB962C8B-B14F-4D97-AF65-F5344CB8AC3E}">
        <p14:creationId xmlns:p14="http://schemas.microsoft.com/office/powerpoint/2010/main" val="1048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82D3F0B7-E63F-8143-985D-644D48DAA7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021BC4-CA8D-A845-AA04-5483A12646D4}"/>
              </a:ext>
            </a:extLst>
          </p:cNvPr>
          <p:cNvSpPr>
            <a:spLocks noGrp="1"/>
          </p:cNvSpPr>
          <p:nvPr>
            <p:ph idx="1"/>
          </p:nvPr>
        </p:nvSpPr>
        <p:spPr>
          <a:xfrm>
            <a:off x="6670325" y="601633"/>
            <a:ext cx="4950960" cy="5982873"/>
          </a:xfrm>
        </p:spPr>
        <p:txBody>
          <a:bodyPr>
            <a:noAutofit/>
          </a:bodyPr>
          <a:lstStyle/>
          <a:p>
            <a:pPr algn="ctr"/>
            <a:r>
              <a:rPr lang="es-MX" sz="2800" dirty="0"/>
              <a:t>“Treinta y tres por ciento de los ministros religiosos dicen que han visitado un sitio web sexualmente explícito. De entre aquellos que han visitado un sitio web de sexo explícito, el 53 por ciento dice que han visitado los sitios algunas veces durante el año pasado y 18 por ciento dice que han visitado esos sitios electrónicos entre un par de veces al mes y más de una vez a la </a:t>
            </a:r>
            <a:r>
              <a:rPr lang="es-MX" sz="2800" dirty="0" smtClean="0"/>
              <a:t>semana”.</a:t>
            </a:r>
            <a:endParaRPr lang="en-US" sz="2800" dirty="0"/>
          </a:p>
        </p:txBody>
      </p:sp>
    </p:spTree>
    <p:extLst>
      <p:ext uri="{BB962C8B-B14F-4D97-AF65-F5344CB8AC3E}">
        <p14:creationId xmlns:p14="http://schemas.microsoft.com/office/powerpoint/2010/main" val="22290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1C25311A-75F4-E649-9CF3-6FC19A0650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73BEB9-CB89-C24B-A387-DE66131313FC}"/>
              </a:ext>
            </a:extLst>
          </p:cNvPr>
          <p:cNvSpPr>
            <a:spLocks noGrp="1"/>
          </p:cNvSpPr>
          <p:nvPr>
            <p:ph idx="1"/>
          </p:nvPr>
        </p:nvSpPr>
        <p:spPr>
          <a:xfrm>
            <a:off x="507755" y="737222"/>
            <a:ext cx="5131912" cy="5363609"/>
          </a:xfrm>
        </p:spPr>
        <p:txBody>
          <a:bodyPr>
            <a:noAutofit/>
          </a:bodyPr>
          <a:lstStyle/>
          <a:p>
            <a:pPr marL="0" indent="0" algn="ctr">
              <a:lnSpc>
                <a:spcPct val="110000"/>
              </a:lnSpc>
              <a:buNone/>
            </a:pPr>
            <a:r>
              <a:rPr lang="es-MX" sz="2800" dirty="0"/>
              <a:t>Esta es una grave preocupación, porque la  pornografía es la misma antítesis de la conducta cristiana. La pornografía promete proporcionar placer, pero disemina dolor. En la pornografía no se respeta a la mujer y se abusa de ella física y verbalmente; y esa realidad está moldeando la forma en que la sociedad piensa y </a:t>
            </a:r>
            <a:r>
              <a:rPr lang="es-MX" sz="2800" dirty="0" smtClean="0"/>
              <a:t>actúa.</a:t>
            </a:r>
            <a:endParaRPr lang="en-US" sz="4000" dirty="0"/>
          </a:p>
        </p:txBody>
      </p:sp>
    </p:spTree>
    <p:extLst>
      <p:ext uri="{BB962C8B-B14F-4D97-AF65-F5344CB8AC3E}">
        <p14:creationId xmlns:p14="http://schemas.microsoft.com/office/powerpoint/2010/main" val="16930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96D50DAF-988C-C543-B90E-2DA413881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54238B-5270-CE4B-BBA8-E0AA04515021}"/>
              </a:ext>
            </a:extLst>
          </p:cNvPr>
          <p:cNvSpPr>
            <a:spLocks noGrp="1"/>
          </p:cNvSpPr>
          <p:nvPr>
            <p:ph idx="1"/>
          </p:nvPr>
        </p:nvSpPr>
        <p:spPr>
          <a:xfrm>
            <a:off x="6693736" y="455213"/>
            <a:ext cx="4919143" cy="5732227"/>
          </a:xfrm>
        </p:spPr>
        <p:txBody>
          <a:bodyPr>
            <a:noAutofit/>
          </a:bodyPr>
          <a:lstStyle/>
          <a:p>
            <a:pPr algn="ctr"/>
            <a:r>
              <a:rPr lang="es-MX" sz="2800" dirty="0"/>
              <a:t>Aunque no toda la pornografía muestra violencia física o verbal, aun la pornografía no violenta ha demostrado tener sus efectos. Muchas investigaciones han confirmado que aquellos que consumen pornografía aun no violenta, están más propensos a apoyar declaraciones que están de acuerdo y hasta promueven abuso y agresión sexual hacia las mujeres y las niñas.</a:t>
            </a:r>
            <a:r>
              <a:rPr lang="es-MX" sz="2800" u="sng" baseline="30000" dirty="0">
                <a:hlinkClick r:id="rId4"/>
              </a:rPr>
              <a:t>6</a:t>
            </a:r>
            <a:r>
              <a:rPr lang="es-MX" sz="2800" dirty="0"/>
              <a:t> </a:t>
            </a:r>
            <a:endParaRPr lang="en-US" sz="4000" dirty="0"/>
          </a:p>
        </p:txBody>
      </p:sp>
    </p:spTree>
    <p:extLst>
      <p:ext uri="{BB962C8B-B14F-4D97-AF65-F5344CB8AC3E}">
        <p14:creationId xmlns:p14="http://schemas.microsoft.com/office/powerpoint/2010/main" val="275307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ADF555C9-B848-0F45-997E-83F709071A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4BD41E-842E-3D48-BCE2-C67D40FA3EC4}"/>
              </a:ext>
            </a:extLst>
          </p:cNvPr>
          <p:cNvSpPr>
            <a:spLocks noGrp="1"/>
          </p:cNvSpPr>
          <p:nvPr>
            <p:ph idx="1"/>
          </p:nvPr>
        </p:nvSpPr>
        <p:spPr>
          <a:xfrm>
            <a:off x="774043" y="701041"/>
            <a:ext cx="4602152" cy="5317946"/>
          </a:xfrm>
        </p:spPr>
        <p:txBody>
          <a:bodyPr>
            <a:noAutofit/>
          </a:bodyPr>
          <a:lstStyle/>
          <a:p>
            <a:pPr algn="ctr"/>
            <a:r>
              <a:rPr lang="es-MX" sz="2800" dirty="0"/>
              <a:t>En un estudio mayor llevado a cabo en 2016, los investigadores llegaron a la conclusión de que “en promedio, las personas que consumen pornografía más frecuentemente, tienen mayores probabilidades de sostener actitudes que favorecen la agresión sexual y cometen de hecho actos de agresión sexual”.</a:t>
            </a:r>
            <a:r>
              <a:rPr lang="es-MX" sz="2800" u="sng" baseline="30000" dirty="0">
                <a:hlinkClick r:id="rId4"/>
              </a:rPr>
              <a:t>7</a:t>
            </a:r>
            <a:r>
              <a:rPr lang="es-MX" sz="2800" baseline="30000" dirty="0"/>
              <a:t> </a:t>
            </a:r>
            <a:endParaRPr lang="en-US" sz="4000" dirty="0"/>
          </a:p>
        </p:txBody>
      </p:sp>
    </p:spTree>
    <p:extLst>
      <p:ext uri="{BB962C8B-B14F-4D97-AF65-F5344CB8AC3E}">
        <p14:creationId xmlns:p14="http://schemas.microsoft.com/office/powerpoint/2010/main" val="32885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and red traffic light">
            <a:extLst>
              <a:ext uri="{FF2B5EF4-FFF2-40B4-BE49-F238E27FC236}">
                <a16:creationId xmlns:a16="http://schemas.microsoft.com/office/drawing/2014/main" id="{E25275DC-3285-EC4C-A2D8-555FBA922B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CEBCD-AD48-364D-AB57-5C53032EDE64}"/>
              </a:ext>
            </a:extLst>
          </p:cNvPr>
          <p:cNvSpPr>
            <a:spLocks noGrp="1"/>
          </p:cNvSpPr>
          <p:nvPr>
            <p:ph type="title"/>
          </p:nvPr>
        </p:nvSpPr>
        <p:spPr>
          <a:xfrm>
            <a:off x="7064082" y="820018"/>
            <a:ext cx="4472921" cy="1371600"/>
          </a:xfrm>
        </p:spPr>
        <p:txBody>
          <a:bodyPr>
            <a:noAutofit/>
          </a:bodyPr>
          <a:lstStyle/>
          <a:p>
            <a:pPr algn="ctr">
              <a:lnSpc>
                <a:spcPct val="100000"/>
              </a:lnSpc>
            </a:pPr>
            <a:r>
              <a:rPr lang="es-MX" b="1" dirty="0"/>
              <a:t>LA PELIGROSA </a:t>
            </a:r>
            <a:r>
              <a:rPr lang="es-MX" b="1" dirty="0" smtClean="0"/>
              <a:t>INTERSECCIÓN</a:t>
            </a:r>
            <a:r>
              <a:rPr lang="en-US" sz="3200" dirty="0"/>
              <a:t/>
            </a:r>
            <a:br>
              <a:rPr lang="en-US" sz="3200" dirty="0"/>
            </a:br>
            <a:endParaRPr lang="en-US" sz="3200" dirty="0"/>
          </a:p>
        </p:txBody>
      </p:sp>
      <p:sp>
        <p:nvSpPr>
          <p:cNvPr id="3" name="Content Placeholder 2">
            <a:extLst>
              <a:ext uri="{FF2B5EF4-FFF2-40B4-BE49-F238E27FC236}">
                <a16:creationId xmlns:a16="http://schemas.microsoft.com/office/drawing/2014/main" id="{39B51CDA-14D8-FF43-A0EC-B8E172F833C1}"/>
              </a:ext>
            </a:extLst>
          </p:cNvPr>
          <p:cNvSpPr>
            <a:spLocks noGrp="1"/>
          </p:cNvSpPr>
          <p:nvPr>
            <p:ph idx="1"/>
          </p:nvPr>
        </p:nvSpPr>
        <p:spPr>
          <a:xfrm>
            <a:off x="7064082" y="2212302"/>
            <a:ext cx="4472922" cy="3601644"/>
          </a:xfrm>
        </p:spPr>
        <p:txBody>
          <a:bodyPr>
            <a:normAutofit/>
          </a:bodyPr>
          <a:lstStyle/>
          <a:p>
            <a:r>
              <a:rPr lang="es-MX" sz="3200" dirty="0"/>
              <a:t>El Centro Nacional sobre Explotación sexual subraya tres formas como la violencia doméstica hace intersección con la pornografía:</a:t>
            </a:r>
            <a:r>
              <a:rPr lang="es-MX" sz="3200" u="sng" dirty="0"/>
              <a:t> </a:t>
            </a:r>
            <a:r>
              <a:rPr lang="es-MX" sz="3200" u="sng" baseline="30000" dirty="0" smtClean="0">
                <a:hlinkClick r:id="rId4"/>
              </a:rPr>
              <a:t>9</a:t>
            </a:r>
            <a:endParaRPr lang="en-US" sz="3200" dirty="0"/>
          </a:p>
        </p:txBody>
      </p:sp>
    </p:spTree>
    <p:extLst>
      <p:ext uri="{BB962C8B-B14F-4D97-AF65-F5344CB8AC3E}">
        <p14:creationId xmlns:p14="http://schemas.microsoft.com/office/powerpoint/2010/main" val="179251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lack and orange traffic light">
            <a:extLst>
              <a:ext uri="{FF2B5EF4-FFF2-40B4-BE49-F238E27FC236}">
                <a16:creationId xmlns:a16="http://schemas.microsoft.com/office/drawing/2014/main" id="{FCFEFBAA-0DB8-A944-B295-497BE88CD2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5F006-F1B9-E446-9AEE-89BAA7A9A402}"/>
              </a:ext>
            </a:extLst>
          </p:cNvPr>
          <p:cNvSpPr>
            <a:spLocks noGrp="1"/>
          </p:cNvSpPr>
          <p:nvPr>
            <p:ph type="title"/>
          </p:nvPr>
        </p:nvSpPr>
        <p:spPr>
          <a:xfrm>
            <a:off x="629024" y="332284"/>
            <a:ext cx="4602152" cy="1718225"/>
          </a:xfrm>
        </p:spPr>
        <p:txBody>
          <a:bodyPr>
            <a:normAutofit fontScale="90000"/>
          </a:bodyPr>
          <a:lstStyle/>
          <a:p>
            <a:r>
              <a:rPr lang="es-MX" sz="3200" dirty="0" smtClean="0">
                <a:solidFill>
                  <a:schemeClr val="accent1">
                    <a:lumMod val="75000"/>
                  </a:schemeClr>
                </a:solidFill>
              </a:rPr>
              <a:t>1. La  </a:t>
            </a:r>
            <a:r>
              <a:rPr lang="es-MX" sz="3200" dirty="0">
                <a:solidFill>
                  <a:schemeClr val="accent1">
                    <a:lumMod val="75000"/>
                  </a:schemeClr>
                </a:solidFill>
              </a:rPr>
              <a:t>pornografía establece expectativas de violencia y abuso</a:t>
            </a:r>
            <a:r>
              <a:rPr lang="es-MX" sz="3200" dirty="0" smtClean="0">
                <a:solidFill>
                  <a:schemeClr val="accent1">
                    <a:lumMod val="75000"/>
                  </a:schemeClr>
                </a:solidFill>
              </a:rPr>
              <a:t>.</a:t>
            </a:r>
            <a:endParaRPr lang="en-US" sz="3400" dirty="0">
              <a:solidFill>
                <a:schemeClr val="accent1">
                  <a:lumMod val="75000"/>
                </a:schemeClr>
              </a:solidFill>
            </a:endParaRPr>
          </a:p>
        </p:txBody>
      </p:sp>
      <p:sp>
        <p:nvSpPr>
          <p:cNvPr id="3" name="Content Placeholder 2">
            <a:extLst>
              <a:ext uri="{FF2B5EF4-FFF2-40B4-BE49-F238E27FC236}">
                <a16:creationId xmlns:a16="http://schemas.microsoft.com/office/drawing/2014/main" id="{3D4C1600-3D48-8D4E-B13A-F3F29C1F560E}"/>
              </a:ext>
            </a:extLst>
          </p:cNvPr>
          <p:cNvSpPr>
            <a:spLocks noGrp="1"/>
          </p:cNvSpPr>
          <p:nvPr>
            <p:ph idx="1"/>
          </p:nvPr>
        </p:nvSpPr>
        <p:spPr>
          <a:xfrm>
            <a:off x="629024" y="1928591"/>
            <a:ext cx="4737384" cy="4379955"/>
          </a:xfrm>
        </p:spPr>
        <p:txBody>
          <a:bodyPr>
            <a:noAutofit/>
          </a:bodyPr>
          <a:lstStyle/>
          <a:p>
            <a:pPr marL="0" indent="0">
              <a:buNone/>
            </a:pPr>
            <a:r>
              <a:rPr lang="es-MX" sz="2000" dirty="0"/>
              <a:t>1. </a:t>
            </a:r>
            <a:r>
              <a:rPr lang="es-MX" sz="2000" dirty="0" smtClean="0"/>
              <a:t>En </a:t>
            </a:r>
            <a:r>
              <a:rPr lang="es-MX" sz="2000" dirty="0"/>
              <a:t>forma demente,  la pornografía actúa como una forma de educación sexual, enseñando a los niños, jóvenes y adultos de género masculino, la lección de que la pareja sexual femenina debe disfrutar de actos físicos tales como golpear, nalguear, abofetear y actos sexuales no consensuales. Se nos han acercado mujeres que frecuentemente hacen preguntas durante retiros de parejas, acerca de ciertas formas de acto sexual a las que nos estaban acostumbradas antes y que sus esposos les están pidiendo ahora y a veces requiriéndolo. </a:t>
            </a:r>
            <a:endParaRPr lang="en-US" sz="2000" dirty="0"/>
          </a:p>
        </p:txBody>
      </p:sp>
    </p:spTree>
    <p:extLst>
      <p:ext uri="{BB962C8B-B14F-4D97-AF65-F5344CB8AC3E}">
        <p14:creationId xmlns:p14="http://schemas.microsoft.com/office/powerpoint/2010/main" val="243381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31B32"/>
      </a:dk2>
      <a:lt2>
        <a:srgbClr val="F0F3F2"/>
      </a:lt2>
      <a:accent1>
        <a:srgbClr val="E72976"/>
      </a:accent1>
      <a:accent2>
        <a:srgbClr val="D517B4"/>
      </a:accent2>
      <a:accent3>
        <a:srgbClr val="B929E7"/>
      </a:accent3>
      <a:accent4>
        <a:srgbClr val="5A1AD5"/>
      </a:accent4>
      <a:accent5>
        <a:srgbClr val="2937E7"/>
      </a:accent5>
      <a:accent6>
        <a:srgbClr val="1774D5"/>
      </a:accent6>
      <a:hlink>
        <a:srgbClr val="4B3FBF"/>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3915</Words>
  <Application>Microsoft Office PowerPoint</Application>
  <PresentationFormat>Widescreen</PresentationFormat>
  <Paragraphs>123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Garamond</vt:lpstr>
      <vt:lpstr>Gill Sans MT</vt:lpstr>
      <vt:lpstr>SavonVTI</vt:lpstr>
      <vt:lpstr>PELIGROSOS MALES RELACIONADOS ENTRE SÍ: Pornografía y violencia de pareja</vt:lpstr>
      <vt:lpstr>PowerPoint Presentation</vt:lpstr>
      <vt:lpstr>PowerPoint Presentation</vt:lpstr>
      <vt:lpstr>PowerPoint Presentation</vt:lpstr>
      <vt:lpstr>PowerPoint Presentation</vt:lpstr>
      <vt:lpstr>PowerPoint Presentation</vt:lpstr>
      <vt:lpstr>PowerPoint Presentation</vt:lpstr>
      <vt:lpstr>LA PELIGROSA INTERSECCIÓN </vt:lpstr>
      <vt:lpstr>1. La  pornografía establece expectativas de violencia y abuso.</vt:lpstr>
      <vt:lpstr>2. Los violadores usan videos pornográficos o fotografías de desnudos que ellos mismos han tomado de sus víctimas</vt:lpstr>
      <vt:lpstr>3. El uso de pornografía por parte de abusadores domésticos puede aumentar las probabilidades de asalto sexual</vt:lpstr>
      <vt:lpstr>ES UN  ASUNTO PRIVADO</vt:lpstr>
      <vt:lpstr>PowerPoint Presentation</vt:lpstr>
      <vt:lpstr>PowerPoint Presentation</vt:lpstr>
      <vt:lpstr>ES DIFÍCIL LA RUPTURA </vt:lpstr>
      <vt:lpstr>1. Comienza inmediatamente la jornada hacia la liberación. </vt:lpstr>
      <vt:lpstr>OBTEN AYUDA</vt:lpstr>
      <vt:lpstr>2. Guarda tu mente—es un asunto del corazón. </vt:lpstr>
      <vt:lpstr>PowerPoint Presentation</vt:lpstr>
      <vt:lpstr>3. Pide la ayuda de otros.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kissing cousins:  Pornography and intimate partner violence</dc:title>
  <dc:creator>Arrais, Raquel</dc:creator>
  <cp:lastModifiedBy>bible20</cp:lastModifiedBy>
  <cp:revision>14</cp:revision>
  <dcterms:created xsi:type="dcterms:W3CDTF">2021-03-29T20:06:34Z</dcterms:created>
  <dcterms:modified xsi:type="dcterms:W3CDTF">2021-05-21T17:17:26Z</dcterms:modified>
</cp:coreProperties>
</file>