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91" r:id="rId20"/>
    <p:sldId id="292" r:id="rId21"/>
    <p:sldId id="29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34847-4E22-45D5-BB4D-D6ACC92104FA}" v="4" dt="2022-06-22T12:59:1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0"/>
    <p:restoredTop sz="64490"/>
  </p:normalViewPr>
  <p:slideViewPr>
    <p:cSldViewPr snapToGrid="0" snapToObjects="1">
      <p:cViewPr varScale="1">
        <p:scale>
          <a:sx n="67" d="100"/>
          <a:sy n="67" d="100"/>
        </p:scale>
        <p:origin x="83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 Egervari" userId="2cb751865e6ae25c" providerId="LiveId" clId="{46A34847-4E22-45D5-BB4D-D6ACC92104FA}"/>
    <pc:docChg chg="modSld">
      <pc:chgData name="Georg Egervari" userId="2cb751865e6ae25c" providerId="LiveId" clId="{46A34847-4E22-45D5-BB4D-D6ACC92104FA}" dt="2022-06-22T12:59:29.614" v="5" actId="6549"/>
      <pc:docMkLst>
        <pc:docMk/>
      </pc:docMkLst>
      <pc:sldChg chg="modNotesTx">
        <pc:chgData name="Georg Egervari" userId="2cb751865e6ae25c" providerId="LiveId" clId="{46A34847-4E22-45D5-BB4D-D6ACC92104FA}" dt="2022-06-22T12:59:29.614" v="5" actId="6549"/>
        <pc:sldMkLst>
          <pc:docMk/>
          <pc:sldMk cId="79174389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‹Nr.›</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men.adventist.org/protecting-our-childr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600"/>
              </a:spcAft>
            </a:pPr>
            <a:r>
              <a:rPr lang="de-DE" sz="1800" b="1" dirty="0">
                <a:effectLst/>
                <a:latin typeface="Calibri" panose="020F0502020204030204" pitchFamily="34" charset="0"/>
                <a:ea typeface="Times New Roman" panose="02020603050405020304" pitchFamily="18" charset="0"/>
              </a:rPr>
              <a:t>MACHTMISSBRAUCH</a:t>
            </a:r>
            <a:endParaRPr lang="de-AT" sz="1800" dirty="0">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de-DE" sz="1800" b="1" dirty="0">
                <a:effectLst/>
                <a:latin typeface="Calibri" panose="020F0502020204030204" pitchFamily="34" charset="0"/>
                <a:ea typeface="Times New Roman" panose="02020603050405020304" pitchFamily="18" charset="0"/>
              </a:rPr>
              <a:t>von Ardis und Dick Stenbakken</a:t>
            </a:r>
            <a:endParaRPr lang="de-AT" sz="1800" dirty="0">
              <a:effectLst/>
              <a:latin typeface="Times New Roman" panose="02020603050405020304" pitchFamily="18" charset="0"/>
              <a:ea typeface="Times New Roman" panose="02020603050405020304" pitchFamily="18" charset="0"/>
            </a:endParaRPr>
          </a:p>
          <a:p>
            <a:pPr algn="just">
              <a:spcAft>
                <a:spcPts val="600"/>
              </a:spcAft>
            </a:pPr>
            <a:br>
              <a:rPr lang="de-DE" sz="1800" b="1" dirty="0">
                <a:effectLst/>
                <a:latin typeface="Calibri" panose="020F0502020204030204" pitchFamily="34" charset="0"/>
                <a:ea typeface="Times New Roman" panose="02020603050405020304" pitchFamily="18" charset="0"/>
              </a:rPr>
            </a:br>
            <a:r>
              <a:rPr lang="de-DE" sz="1800" i="1" dirty="0">
                <a:solidFill>
                  <a:srgbClr val="7F7F7F"/>
                </a:solidFill>
                <a:effectLst/>
                <a:latin typeface="Calibri" panose="020F0502020204030204" pitchFamily="34" charset="0"/>
                <a:ea typeface="Times New Roman" panose="02020603050405020304" pitchFamily="18" charset="0"/>
              </a:rPr>
              <a:t>[Hinweis für die Vortragenden: Es wäre gut, wenn lokale oder nationale Statistiken angeführt werden könnten, die regional anwendbaren Gesetze bekannt wären oder eventuelle Fälle aus dem Umfeld angesprochen werden könnten.</a:t>
            </a: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i="1" dirty="0">
                <a:solidFill>
                  <a:srgbClr val="7F7F7F"/>
                </a:solidFill>
                <a:effectLst/>
                <a:latin typeface="Calibri" panose="020F050202020403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i="1" dirty="0">
                <a:solidFill>
                  <a:srgbClr val="7F7F7F"/>
                </a:solidFill>
                <a:effectLst/>
                <a:latin typeface="Calibri" panose="020F0502020204030204" pitchFamily="34" charset="0"/>
                <a:ea typeface="Times New Roman" panose="02020603050405020304" pitchFamily="18" charset="0"/>
              </a:rPr>
              <a:t>Es ist uns außerdem wichtig, darauf hinzuweisen, dass weder die Predigt noch das Seminar dieses Thema umfassend behandeln können. Zum Beispiel wird kaum etwas über die Wiederherstellung oder Bestrafung gesagt – dafür reicht die Zeit einfach nicht aus. Es wäre gut, wenn man bei der Union nachfragen könnte, wie die Vorgehensweise bei sexuellem oder anderem Machtmissbrauch innerhalb der Gemeinde in euerem Gebiet geregelt ist. Die Abteilung Frauen oder Familien können Informationen zu diesem Thema liefern, ebenso die Website des   Fachbeirats  </a:t>
            </a:r>
            <a:r>
              <a:rPr lang="de-DE" sz="1800" i="1" u="sng" kern="1200" dirty="0">
                <a:solidFill>
                  <a:srgbClr val="7F7F7F"/>
                </a:solidFill>
                <a:effectLst/>
                <a:uFill>
                  <a:solidFill>
                    <a:srgbClr val="000000"/>
                  </a:solidFill>
                </a:uFill>
                <a:latin typeface="Calibri" panose="020F0502020204030204" pitchFamily="34" charset="0"/>
                <a:ea typeface="Times New Roman" panose="02020603050405020304" pitchFamily="18" charset="0"/>
                <a:cs typeface="+mn-cs"/>
              </a:rPr>
              <a:t>https://sexueller-gewalt-begegnen.de</a:t>
            </a:r>
            <a:r>
              <a:rPr lang="de-DE" sz="1800" i="1" dirty="0">
                <a:solidFill>
                  <a:srgbClr val="7F7F7F"/>
                </a:solidFill>
                <a:effectLst/>
                <a:latin typeface="Calibri" panose="020F0502020204030204" pitchFamily="34" charset="0"/>
                <a:ea typeface="Times New Roman" panose="02020603050405020304" pitchFamily="18" charset="0"/>
              </a:rPr>
              <a:t>. Eine </a:t>
            </a:r>
            <a:r>
              <a:rPr lang="de-DE" sz="1800" i="1">
                <a:solidFill>
                  <a:srgbClr val="7F7F7F"/>
                </a:solidFill>
                <a:effectLst/>
                <a:latin typeface="Calibri" panose="020F0502020204030204" pitchFamily="34" charset="0"/>
                <a:ea typeface="Times New Roman" panose="02020603050405020304" pitchFamily="18" charset="0"/>
              </a:rPr>
              <a:t>andere empfehlenswerte </a:t>
            </a:r>
            <a:r>
              <a:rPr lang="de-DE" sz="1800" i="1" dirty="0">
                <a:solidFill>
                  <a:srgbClr val="7F7F7F"/>
                </a:solidFill>
                <a:effectLst/>
                <a:latin typeface="Calibri" panose="020F0502020204030204" pitchFamily="34" charset="0"/>
                <a:ea typeface="Times New Roman" panose="02020603050405020304" pitchFamily="18" charset="0"/>
              </a:rPr>
              <a:t>Website ist </a:t>
            </a:r>
            <a:r>
              <a:rPr lang="de-DE" sz="1800" i="1" u="sng" dirty="0">
                <a:solidFill>
                  <a:srgbClr val="7F7F7F"/>
                </a:solidFill>
                <a:effectLst/>
                <a:uFill>
                  <a:solidFill>
                    <a:srgbClr val="000000"/>
                  </a:solidFill>
                </a:uFill>
                <a:latin typeface="Calibri" panose="020F0502020204030204" pitchFamily="34" charset="0"/>
                <a:ea typeface="Times New Roman" panose="02020603050405020304" pitchFamily="18" charset="0"/>
                <a:hlinkClick r:id="rId3"/>
              </a:rPr>
              <a:t>http://www.thehopeofsurvivors.com/default.asp</a:t>
            </a:r>
            <a:r>
              <a:rPr lang="de-DE" sz="1800" i="1" dirty="0">
                <a:solidFill>
                  <a:srgbClr val="7F7F7F"/>
                </a:solidFill>
                <a:effectLst/>
                <a:latin typeface="Calibri" panose="020F0502020204030204" pitchFamily="34" charset="0"/>
                <a:ea typeface="Times New Roman" panose="02020603050405020304" pitchFamily="18" charset="0"/>
              </a:rPr>
              <a:t> (englischsprachig, aber mit deutscher Übersetzung). Sie behandelt vor allem das Fehlverhalten von Predigern, doch viele Prinzipien können auf andere Fälle von Machtmissbrauch erweitert werden. Ein empfehlenswertes Buch über sexuellen Machtmissbrauch ist „Sex in the </a:t>
            </a:r>
            <a:r>
              <a:rPr lang="de-DE" sz="1800" i="1" dirty="0" err="1">
                <a:solidFill>
                  <a:srgbClr val="7F7F7F"/>
                </a:solidFill>
                <a:effectLst/>
                <a:latin typeface="Calibri" panose="020F0502020204030204" pitchFamily="34" charset="0"/>
                <a:ea typeface="Times New Roman" panose="02020603050405020304" pitchFamily="18" charset="0"/>
              </a:rPr>
              <a:t>Forbidden</a:t>
            </a:r>
            <a:r>
              <a:rPr lang="de-DE" sz="1800" i="1" dirty="0">
                <a:solidFill>
                  <a:srgbClr val="7F7F7F"/>
                </a:solidFill>
                <a:effectLst/>
                <a:latin typeface="Calibri" panose="020F0502020204030204" pitchFamily="34" charset="0"/>
                <a:ea typeface="Times New Roman" panose="02020603050405020304" pitchFamily="18" charset="0"/>
              </a:rPr>
              <a:t> Zone“ von Peter </a:t>
            </a:r>
            <a:r>
              <a:rPr lang="de-DE" sz="1800" i="1" dirty="0" err="1">
                <a:solidFill>
                  <a:srgbClr val="7F7F7F"/>
                </a:solidFill>
                <a:effectLst/>
                <a:latin typeface="Calibri" panose="020F0502020204030204" pitchFamily="34" charset="0"/>
                <a:ea typeface="Times New Roman" panose="02020603050405020304" pitchFamily="18" charset="0"/>
              </a:rPr>
              <a:t>Rutter</a:t>
            </a:r>
            <a:r>
              <a:rPr lang="de-DE" sz="1800" i="1" dirty="0">
                <a:solidFill>
                  <a:srgbClr val="7F7F7F"/>
                </a:solidFill>
                <a:effectLst/>
                <a:latin typeface="Calibri" panose="020F0502020204030204" pitchFamily="34" charset="0"/>
                <a:ea typeface="Times New Roman" panose="02020603050405020304" pitchFamily="18" charset="0"/>
              </a:rPr>
              <a:t>, Fawcett, 1991.]</a:t>
            </a:r>
            <a:endParaRPr lang="de-AT"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Wingdings" panose="05000000000000000000" pitchFamily="2" charset="2"/>
              <a:buChar char=""/>
              <a:tabLst>
                <a:tab pos="228600" algn="l"/>
                <a:tab pos="449580" algn="l"/>
              </a:tabLst>
            </a:pPr>
            <a:r>
              <a:rPr lang="de-DE" sz="1800" i="1" dirty="0">
                <a:effectLst/>
                <a:latin typeface="Calibri" panose="020F0502020204030204" pitchFamily="34" charset="0"/>
                <a:ea typeface="Times New Roman" panose="02020603050405020304" pitchFamily="18" charset="0"/>
                <a:cs typeface="Calibri" panose="020F0502020204030204" pitchFamily="34" charset="0"/>
              </a:rPr>
              <a:t>„Ein anderer Faktor legt das Gebot der Vergebung, wie es in den Evangelien berichtet wird, falsch aus. So werden sexuelle Vergehen der Prediger eher als moralischer Ausrutscher angesehen als ein Verrat an dem Vertrauen, das dem Beruf entgegengebracht wird. Selbstverständlich ignoriert so ein Vorgehen den Befehl des Erlösers, dass jene, welche den Schwächeren schaden, strengstens, sogar unwiderruflich, bestraft werden müssen. Bedenkt, dass sexueller Missbrauch nicht so sehr aus dem Bedürfnis nach intimer Beziehung entspringt, sondern mehr einen Missbrauch von Macht und Stellung darstellt.“</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Wie kann man das Fehlverhalten führender Personen in der Gemeinde noch verschlimmern? Indem man falsch darauf reagiert. Das Problem des Fehlverhaltens von Geistlichen durchdringt alle Glaubensgemeinschaften. Adventist Risk Management hat Richtlinien für einen solchen Fall vorbereitet, dazu kommen die örtlich anwendbaren Richtlinien der Union.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Die Autorin Naomi Wolf wurde als Studentin der Yale University in den 1980ern sexuell belästigt. Sie schrieb über die Jahre, die sie damit verbracht hatte, herauszufinden, was Yale unternommen hat, um die Verantwortlichen zur Rechenschaft zu ziehen. Ihr Schluss lautet, dass Machtmissbrauch einer Institution oder dem Dienst einer Glaubensgemeinschaft Schaden zufügt: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„Die Katholische Kirche ist ein gutes Beispiel dafür: Die Öffentlichkeit hat begriffen, dass das Schweigen der Kirchenleitung über die systematischen sexuellen Übergriffe den Sendungszweck einer Organisation, die eine große Verantwortlichkeit der ganzen Gesellschaft gegenüber hat, beschädigt hat … sogar das Militär beginnt zu begreifen, dass sexuelle Übergriffe auf Kadetten seinen gesellschaftlichen Auftrag beeinträchtigt.“</a:t>
            </a:r>
            <a:r>
              <a:rPr lang="de-DE" sz="1800" dirty="0">
                <a:effectLst/>
                <a:latin typeface="Calibri" panose="020F0502020204030204" pitchFamily="34" charset="0"/>
                <a:ea typeface="Times New Roman" panose="02020603050405020304" pitchFamily="18" charset="0"/>
                <a:cs typeface="Calibri" panose="020F0502020204030204" pitchFamily="34" charset="0"/>
              </a:rPr>
              <a:t> Wenn also eine Institution daran denkt, wie ihr Auftrag geschädigt wird, wenn eine Führungspersönlichkeit, jemand aus dem Mitarbeiterstab oder ein Repräsentant/eine Repräsentantin, ihre Macht missbraucht, wird sie eher zu raschem Durchgreifen motiviert, weil sie die negativen Folgen (legal, finanziell, Ruf …) bedenkt, welche ihren Auftrag hindern und womöglich ihr Weiterbestehen gefährden.</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WIE KANN MACHTMISSBRAUCH VERHINDERT WERDEN?</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de-DE" sz="1800" dirty="0">
                <a:effectLst/>
                <a:latin typeface="Calibri" panose="020F0502020204030204" pitchFamily="34" charset="0"/>
                <a:ea typeface="Times New Roman" panose="02020603050405020304" pitchFamily="18" charset="0"/>
              </a:rPr>
              <a:t>Wenn du selbst in einer Stellung bist, die dir Macht verleiht – vor allem in leitenden Positionen – musst du Vorsorge dafür treffen, dass du nicht der Versuchung unterliegst und zum Täter wirst. Leider ist es so, dass viele, die Missbrauch verübt haben, das Gefühl hatten, nicht in Gefahr zu stehen und es daher nicht für nötig erachtet haben, Vorsichtsmaßnahmen zu ergreifen. Jeder kann jedoch in Schwierigkeiten geraten, wenn diese unterlassen werden. Um dich selbst zu schützen, solltest du folgende Punkte beachten: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Suche dir eine Person oder eine Gruppe, der gegenüber du dich verantwortest, triff diese regelmäßig und sei ihr gegenüber völlig ehrlich.</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Lass die Bürotür offen und die Fenster unbedeckt.</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Positioniere den Schreibtisch zu jeder Zeit als physikalische Sperre zwischen dir und den Menschen, mit denen du zu tun hast.</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Vermeide jeden körperlichen Kontakt, sogar zufälligen.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Berate nur Ehepaare oder Menschen des gleichen Geschlechts (Männer werden von Männern betreut, Frauen von Frauen).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Glaube niemals, dass du unbesiegbar wärest. Unter den falschen Umständen steht jeder und jede in Gefahr, der Versuchung zu unterliegen, zu sündigen und seine / ihre Macht zu missbrauchen.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de-DE" sz="1800" dirty="0">
                <a:effectLst/>
                <a:latin typeface="Calibri" panose="020F0502020204030204" pitchFamily="34" charset="0"/>
                <a:ea typeface="Times New Roman" panose="02020603050405020304" pitchFamily="18" charset="0"/>
              </a:rPr>
              <a:t>Wenn du mit einer Person, welche Macht ausübt, zu tun hast, solltest du darauf achten, dass Vorkehrungen getroffen wurden, um dich zu schützen.</a:t>
            </a:r>
            <a:endParaRPr lang="de-AT" sz="1800" dirty="0">
              <a:effectLst/>
              <a:latin typeface="Times New Roman" panose="02020603050405020304" pitchFamily="18" charset="0"/>
              <a:ea typeface="Times New Roman" panose="02020603050405020304" pitchFamily="18" charset="0"/>
            </a:endParaRPr>
          </a:p>
          <a:p>
            <a:pPr>
              <a:spcAft>
                <a:spcPts val="600"/>
              </a:spcAft>
            </a:pPr>
            <a:endParaRPr lang="de-AT"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DIE NOTWENDIGKEIT KIRCHLICHER DISZIPLIN</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de-DE" sz="1800" dirty="0">
                <a:effectLst/>
                <a:latin typeface="Calibri" panose="020F0502020204030204" pitchFamily="34" charset="0"/>
                <a:ea typeface="Times New Roman" panose="02020603050405020304" pitchFamily="18" charset="0"/>
              </a:rPr>
              <a:t>Die meisten Glaubensgemeinschaften nehmen an, dass sie niemals von Missbrauch betroffen sein werden und erstellen deshalb keine Pläne für einen derartigen Notfall. Eine der am häufigsten angewendeten Vorgehensweise war das Vertuschen der unangenehmen Angelegenheit. Es ist aber überlebenswichtig, den Täter zu konfrontieren. Jay A. Quine, ein Prediger, Richter und früherer Staatsanwalt wird zitiert: </a:t>
            </a:r>
            <a:r>
              <a:rPr lang="de-DE" sz="1800" i="1" dirty="0">
                <a:effectLst/>
                <a:latin typeface="Calibri" panose="020F0502020204030204" pitchFamily="34" charset="0"/>
                <a:ea typeface="Times New Roman" panose="02020603050405020304" pitchFamily="18" charset="0"/>
              </a:rPr>
              <a:t>„Disziplin ist nicht etwas, das man freiwillig tun kann. In der Bibel wird sie zwingend vorgeschrieben.“</a:t>
            </a:r>
            <a:endParaRPr lang="de-AT"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600"/>
              </a:spcAft>
            </a:pPr>
            <a:r>
              <a:rPr lang="de-DE" sz="1800" dirty="0">
                <a:effectLst/>
                <a:latin typeface="Calibri" panose="020F0502020204030204" pitchFamily="34" charset="0"/>
                <a:ea typeface="Times New Roman" panose="02020603050405020304" pitchFamily="18" charset="0"/>
              </a:rPr>
              <a:t>Er betont: </a:t>
            </a:r>
            <a:r>
              <a:rPr lang="de-DE" sz="1800" i="1" dirty="0">
                <a:effectLst/>
                <a:latin typeface="Calibri" panose="020F0502020204030204" pitchFamily="34" charset="0"/>
                <a:ea typeface="Times New Roman" panose="02020603050405020304" pitchFamily="18" charset="0"/>
              </a:rPr>
              <a:t>„Viele Schriftabschnitte rufen zur Disziplinierung irrender Gemeindeglieder auf. Diese Texte führen zur unvermeidlichen Schlussfolgerung, dass die Gemeindedisziplin ein ebenso notwendiger Bestandteil des Auftrags der örtlichen Gemeinde ist wie das Predigen des ‚reinen Evangeliums‘ …“</a:t>
            </a:r>
            <a:endParaRPr lang="de-AT"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Matthäus 18,15-20</a:t>
            </a:r>
            <a:r>
              <a:rPr lang="de-DE" sz="1800" dirty="0">
                <a:effectLst/>
                <a:latin typeface="Calibri" panose="020F0502020204030204" pitchFamily="34" charset="0"/>
                <a:ea typeface="Times New Roman" panose="02020603050405020304" pitchFamily="18" charset="0"/>
              </a:rPr>
              <a:t> lehrt, dass ein Sünder angesprochen, ermahnt und (wenn er sich weigert, zu bereuen) aus der Gemeinde ausgeschlossen werden muss.</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dirty="0">
                <a:effectLst/>
                <a:latin typeface="Calibri" panose="020F0502020204030204" pitchFamily="34" charset="0"/>
                <a:ea typeface="Times New Roman" panose="02020603050405020304" pitchFamily="18" charset="0"/>
              </a:rPr>
              <a:t>Apostelgeschichte 5,1-11</a:t>
            </a:r>
            <a:r>
              <a:rPr lang="de-DE" sz="1800" dirty="0">
                <a:effectLst/>
                <a:latin typeface="Calibri" panose="020F0502020204030204" pitchFamily="34" charset="0"/>
                <a:ea typeface="Times New Roman" panose="02020603050405020304" pitchFamily="18" charset="0"/>
              </a:rPr>
              <a:t> zeigt deutlich, wie ernst Sünde innerhalb der Gemeinde zu nehmen ist, wie feinfühlig der Heilige Geist auf Sünde reagiert und wie rasch Gottes Urteil über den Sünder hereinbricht.</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801C1A80-FBDD-434F-A0BA-8BBAFE6A726F}" type="slidenum">
              <a:rPr lang="en-US" smtClean="0"/>
              <a:t>14</a:t>
            </a:fld>
            <a:endParaRPr lang="en-US"/>
          </a:p>
        </p:txBody>
      </p:sp>
    </p:spTree>
    <p:extLst>
      <p:ext uri="{BB962C8B-B14F-4D97-AF65-F5344CB8AC3E}">
        <p14:creationId xmlns:p14="http://schemas.microsoft.com/office/powerpoint/2010/main" val="343487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1.Korinther 5,1-5</a:t>
            </a:r>
            <a:r>
              <a:rPr lang="de-DE" sz="1800" dirty="0">
                <a:effectLst/>
                <a:latin typeface="Calibri" panose="020F0502020204030204" pitchFamily="34" charset="0"/>
                <a:ea typeface="Times New Roman" panose="02020603050405020304" pitchFamily="18" charset="0"/>
              </a:rPr>
              <a:t> weist darauf hin, dass die Reaktion der Gemeinde auf unbereute, wiederholte Sünde darin bestehen muss, zu trauern, die Sünde wohlüberlegt zu beurteilen und das unbußfertige Gemeindeglied auszuschließen.</a:t>
            </a:r>
            <a:endParaRPr lang="de-AT"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801C1A80-FBDD-434F-A0BA-8BBAFE6A726F}" type="slidenum">
              <a:rPr lang="en-US" smtClean="0"/>
              <a:t>15</a:t>
            </a:fld>
            <a:endParaRPr lang="en-US"/>
          </a:p>
        </p:txBody>
      </p:sp>
    </p:spTree>
    <p:extLst>
      <p:ext uri="{BB962C8B-B14F-4D97-AF65-F5344CB8AC3E}">
        <p14:creationId xmlns:p14="http://schemas.microsoft.com/office/powerpoint/2010/main" val="152502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1.Thessalonicher 5,14</a:t>
            </a:r>
            <a:r>
              <a:rPr lang="de-DE" sz="1800" dirty="0">
                <a:effectLst/>
                <a:latin typeface="Calibri" panose="020F0502020204030204" pitchFamily="34" charset="0"/>
                <a:ea typeface="Times New Roman" panose="02020603050405020304" pitchFamily="18" charset="0"/>
              </a:rPr>
              <a:t> befiehlt uns, die Ungehorsamen und Unordentlichen zu warnen.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dirty="0">
                <a:effectLst/>
                <a:latin typeface="Calibri" panose="020F0502020204030204" pitchFamily="34" charset="0"/>
                <a:ea typeface="Times New Roman" panose="02020603050405020304" pitchFamily="18" charset="0"/>
              </a:rPr>
              <a:t>2.Thessalonicher 3,6-15</a:t>
            </a:r>
            <a:r>
              <a:rPr lang="de-DE" sz="1800" dirty="0">
                <a:effectLst/>
                <a:latin typeface="Calibri" panose="020F0502020204030204" pitchFamily="34" charset="0"/>
                <a:ea typeface="Times New Roman" panose="02020603050405020304" pitchFamily="18" charset="0"/>
              </a:rPr>
              <a:t> ermahnt uns, den sündigen Bruder zu warnen und von ihm Abstand zu nehmen.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dirty="0">
                <a:effectLst/>
                <a:latin typeface="Calibri" panose="020F0502020204030204" pitchFamily="34" charset="0"/>
                <a:ea typeface="Times New Roman" panose="02020603050405020304" pitchFamily="18" charset="0"/>
              </a:rPr>
              <a:t>1.Timotheus 5,20</a:t>
            </a:r>
            <a:r>
              <a:rPr lang="de-DE" sz="1800" dirty="0">
                <a:effectLst/>
                <a:latin typeface="Calibri" panose="020F0502020204030204" pitchFamily="34" charset="0"/>
                <a:ea typeface="Times New Roman" panose="02020603050405020304" pitchFamily="18" charset="0"/>
              </a:rPr>
              <a:t> ruft uns dazu auf, anhaltende Sünde öffentlich zu rügen.</a:t>
            </a:r>
            <a:endParaRPr lang="de-AT"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801C1A80-FBDD-434F-A0BA-8BBAFE6A726F}" type="slidenum">
              <a:rPr lang="en-US" smtClean="0"/>
              <a:t>16</a:t>
            </a:fld>
            <a:endParaRPr lang="en-US"/>
          </a:p>
        </p:txBody>
      </p:sp>
    </p:spTree>
    <p:extLst>
      <p:ext uri="{BB962C8B-B14F-4D97-AF65-F5344CB8AC3E}">
        <p14:creationId xmlns:p14="http://schemas.microsoft.com/office/powerpoint/2010/main" val="421208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Titus 1,13</a:t>
            </a:r>
            <a:r>
              <a:rPr lang="de-DE" sz="1800" dirty="0">
                <a:effectLst/>
                <a:latin typeface="Calibri" panose="020F0502020204030204" pitchFamily="34" charset="0"/>
                <a:ea typeface="Times New Roman" panose="02020603050405020304" pitchFamily="18" charset="0"/>
              </a:rPr>
              <a:t> sagt, dass wir diejenigen, die nicht die Wahrheit lehren, ernsthaft verwarnen müssen.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dirty="0">
                <a:effectLst/>
                <a:latin typeface="Calibri" panose="020F0502020204030204" pitchFamily="34" charset="0"/>
                <a:ea typeface="Times New Roman" panose="02020603050405020304" pitchFamily="18" charset="0"/>
              </a:rPr>
              <a:t>Titus 3,10</a:t>
            </a:r>
            <a:r>
              <a:rPr lang="de-DE" sz="1800" dirty="0">
                <a:effectLst/>
                <a:latin typeface="Calibri" panose="020F0502020204030204" pitchFamily="34" charset="0"/>
                <a:ea typeface="Times New Roman" panose="02020603050405020304" pitchFamily="18" charset="0"/>
              </a:rPr>
              <a:t> befiehlt uns, uns von einer Person, welche Zwietracht verursacht, zu trennen – aber erst nach einer gründlichen Verwarnung.</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dirty="0">
                <a:effectLst/>
                <a:latin typeface="Calibri" panose="020F0502020204030204" pitchFamily="34" charset="0"/>
                <a:ea typeface="Times New Roman" panose="02020603050405020304" pitchFamily="18" charset="0"/>
              </a:rPr>
              <a:t>Offenbarung 2 – 3</a:t>
            </a:r>
            <a:r>
              <a:rPr lang="de-DE" sz="1800" dirty="0">
                <a:effectLst/>
                <a:latin typeface="Calibri" panose="020F0502020204030204" pitchFamily="34" charset="0"/>
                <a:ea typeface="Times New Roman" panose="02020603050405020304" pitchFamily="18" charset="0"/>
              </a:rPr>
              <a:t> ruft Gemeinden zur Reue auf und warnt vor drohendem Gericht, wenn sie diese verweigern.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dirty="0">
                <a:effectLst/>
                <a:latin typeface="Calibri" panose="020F0502020204030204" pitchFamily="34" charset="0"/>
                <a:ea typeface="Times New Roman" panose="02020603050405020304" pitchFamily="18" charset="0"/>
              </a:rPr>
              <a:t>Es steht außer Zweifel, dass Gott von der Gemeinde erwartet, Sünde jeder Art ernst zu nehmen und korrigierende Maßnahmen zu ergreifen, wenn Gemeindeglieder in ihrer Sünde verharren.</a:t>
            </a:r>
            <a:endParaRPr lang="de-AT"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801C1A80-FBDD-434F-A0BA-8BBAFE6A726F}" type="slidenum">
              <a:rPr lang="en-US" smtClean="0"/>
              <a:t>17</a:t>
            </a:fld>
            <a:endParaRPr lang="en-US"/>
          </a:p>
        </p:txBody>
      </p:sp>
    </p:spTree>
    <p:extLst>
      <p:ext uri="{BB962C8B-B14F-4D97-AF65-F5344CB8AC3E}">
        <p14:creationId xmlns:p14="http://schemas.microsoft.com/office/powerpoint/2010/main" val="77444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WAS SAGT ELLEN WHITE ÜBER MACHTMISSBRAUCH?</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endParaRPr lang="en-US" dirty="0"/>
          </a:p>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„Viele, die vorgeben, Diener Christi zu sein, gleichen den Söhnen Elis, die im heiligen Dienst standen und ihr Amt dazu benutzten, um Verbrechen und Ehebruch zu begehen und dadurch andere dazu veranlassten, das Gesetz Gottes zu übertreten. Sie werden eine entsetzliche Rechenschaft ablegen müssen, wenn die Fälle aller vor Gottes Thron gerichtet werden und sie die Folgen ihrer Taten tragen müssen … Ehebruch ist eine der schrecklichen Sünden dieses Zeitalters. Diese Sünde findet sich unter vorgeblichen Christen jeder Art.“ (</a:t>
            </a:r>
            <a:r>
              <a:rPr lang="en-US" sz="1800" dirty="0">
                <a:effectLst/>
                <a:latin typeface="Calibri" panose="020F0502020204030204" pitchFamily="34" charset="0"/>
                <a:ea typeface="Times New Roman" panose="02020603050405020304" pitchFamily="18" charset="0"/>
              </a:rPr>
              <a:t>Ellen G. White. Silver Spring, MD: Ellen G. White Estate, (1989), “The Sin of Licentiousness”, Testimonies on Sexual Behavior, Adultery, and Divorce, S. 99)</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801C1A80-FBDD-434F-A0BA-8BBAFE6A726F}" type="slidenum">
              <a:rPr lang="en-US" smtClean="0"/>
              <a:t>19</a:t>
            </a:fld>
            <a:endParaRPr lang="en-US"/>
          </a:p>
        </p:txBody>
      </p:sp>
    </p:spTree>
    <p:extLst>
      <p:ext uri="{BB962C8B-B14F-4D97-AF65-F5344CB8AC3E}">
        <p14:creationId xmlns:p14="http://schemas.microsoft.com/office/powerpoint/2010/main" val="377024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800" dirty="0">
                <a:effectLst/>
                <a:latin typeface="Calibri" panose="020F0502020204030204" pitchFamily="34" charset="0"/>
                <a:ea typeface="Times New Roman" panose="02020603050405020304" pitchFamily="18" charset="0"/>
              </a:rPr>
              <a:t>Das Thema Machtmissbrauch ist sehr weitläufig und hat weitreichende Auswirkungen. In der Predigt über Machtmissbrauch, die heute Vormittag präsentiert wurde, haben wir uns mit dem Bericht über David und Bathseba beschäftigt. Es gibt aber noch viele andere Geschichten, und andere Aspekte dieses bedrückenden Themas. Es geht um das Problem an sich: Was bedeutet Machtmissbrauch? Wie kann man so damit umgehen, dass man den Schaden nicht noch vergrößert? Wie kann man ihn verhindern? Wie kann man Heilung bewirken? Sowohl das Opfer als auch der Täter benötigen Hilfestellung. Wenn der Machtmissbrauch innerhalb der Gemeinde auftritt, kommen noch weitere Personen hinzu, die oft nicht glauben wollen, dass etwas </a:t>
            </a:r>
            <a:r>
              <a:rPr lang="de-DE" sz="1800">
                <a:effectLst/>
                <a:latin typeface="Calibri" panose="020F0502020204030204" pitchFamily="34" charset="0"/>
                <a:ea typeface="Times New Roman" panose="02020603050405020304" pitchFamily="18" charset="0"/>
              </a:rPr>
              <a:t>so Schlimmes </a:t>
            </a:r>
            <a:r>
              <a:rPr lang="de-DE" sz="1800" dirty="0">
                <a:effectLst/>
                <a:latin typeface="Calibri" panose="020F0502020204030204" pitchFamily="34" charset="0"/>
                <a:ea typeface="Times New Roman" panose="02020603050405020304" pitchFamily="18" charset="0"/>
              </a:rPr>
              <a:t>passiert ist, die sich auf die Seite des Täters oder des Opfers schlagen – und das Ergebnis ist, dass die gesamte Gemeinde Schaden nimmt.</a:t>
            </a:r>
            <a:endParaRPr lang="de-AT"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„Wenn ein Diener des Evangeliums seine niedrigen Leidenschaften nicht besiegt, wenn er es versäumt, dem Beispiel der Apostel zu folgen und so seinen Beruf wie seinen Glauben verunehrt, wenn er auch nur über die Möglichkeit, der Sünde zu frönen, spricht, sollen unsere Schwestern, die sich zur Gottesfurcht bekennen, sich nicht für einen Augenblick einbilden, dass Sünde oder Gesetzesübertretung auch nur im Geringsten ihre Sündhaftigkeit einbüßen, weil ihr Prediger es wagt, sie zu begehen.</a:t>
            </a:r>
            <a:endParaRPr lang="de-AT"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Die Tatsache, dass Männer in verantwortlichen Stellen zeigen, dass sie mit der Sünde durchaus vertraut sind, darf die Schuldhaftigkeit und Ungeheuerlichkeit dieser Sünde in der Meinung anderer nicht verringern. Die Sünde muss so sündhaft, so abstoßend erscheinen, wie sie bisher betrachtet wurde; der Geist der Reinen und moralisch Höherstehenden soll denjenigen, welcher der Sünde frönt, verabscheuen und ihn meiden, so wie man eine Schlange flieht, deren Biss tödlich ist.“  (</a:t>
            </a:r>
            <a:r>
              <a:rPr lang="en-US" sz="1800" dirty="0">
                <a:effectLst/>
                <a:latin typeface="Calibri" panose="020F0502020204030204" pitchFamily="34" charset="0"/>
                <a:ea typeface="Times New Roman" panose="02020603050405020304" pitchFamily="18" charset="0"/>
              </a:rPr>
              <a:t>Testimonies for the Church, Band 2, S. 457)</a:t>
            </a:r>
            <a:endParaRPr lang="de-AT"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„Wenn ein Mann, der vorgibt, Gottes heiliges Gesetz zu achten und der einen heiligen Dienst verrichtet, das Vertrauen, das ihm seine Position verschafft, ausnützt und danach trachtet, seine niedrigen Leidenschaften zu befriedigen, sollte diese Tatsache schon für sich genommen ausreichen, um eine Frau, die sich als gottesfürchtig bezeichnet, erkennen zu lassen, dass ein unehrenhafter Vorschlag seinerseits, obwohl sein Beruf ihn hoch in den Himmel hebt, von Satan herrührt, der sich als Engel des Lichts verkleidet. Ich kann nicht glauben, dass das Wort Gottes in den Herzen derer wohnt, die so willig ihre Unschuld und ihre Tugend auf dem Altar der fleischlichen Leidenschaften darbringen.“ (</a:t>
            </a:r>
            <a:r>
              <a:rPr lang="en-US" sz="1800" dirty="0">
                <a:effectLst/>
                <a:latin typeface="Calibri" panose="020F0502020204030204" pitchFamily="34" charset="0"/>
                <a:ea typeface="Times New Roman" panose="02020603050405020304" pitchFamily="18" charset="0"/>
              </a:rPr>
              <a:t>Testimonies for the Church, Band 2, S. 457)</a:t>
            </a:r>
            <a:endParaRPr lang="de-AT" sz="1800" dirty="0">
              <a:effectLst/>
              <a:latin typeface="Times New Roman" panose="02020603050405020304" pitchFamily="18" charset="0"/>
              <a:ea typeface="Times New Roman" panose="02020603050405020304" pitchFamily="18" charset="0"/>
            </a:endParaRPr>
          </a:p>
          <a:p>
            <a:pPr>
              <a:spcAft>
                <a:spcPts val="600"/>
              </a:spcAft>
            </a:pPr>
            <a:r>
              <a:rPr lang="de-AT"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MACHTMISSBRAUCH IN DER BIBEL</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In der Bibel finden wir viele Berichte über falsch angewandte Macht und Machtmissbrauch, die zu unserer Warnung und Information aufgeschrieben wurden. Eine der traurigsten und ausführlichsten Beschreibung unterschiedlicher Arten von Machtmissbrauch auf mehreren Ebenen finden wir in den Kapiteln 2 bis 4 des Buches 1.Samuel.</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i="1" dirty="0">
                <a:solidFill>
                  <a:srgbClr val="7F7F7F"/>
                </a:solidFill>
                <a:effectLst/>
                <a:latin typeface="Calibri" panose="020F0502020204030204" pitchFamily="34" charset="0"/>
                <a:ea typeface="Times New Roman" panose="02020603050405020304" pitchFamily="18" charset="0"/>
                <a:cs typeface="Calibri" panose="020F0502020204030204" pitchFamily="34" charset="0"/>
              </a:rPr>
              <a:t>[Anmerkung für die Vortragenden: Bitte lies diese drei Kapitel als Vorbereitung durch und markiere einige der Texte, welche die unterschiedlichen Arten von Missbrauch, die zu Beginn des Manuskripts aufgeführt werden, verdeutlichen. – Untenstehend findest du eine Liste ausgewählter Texte, und die Art von Missbrauch, auf die sie hinweisen. Vielleicht möchtest du deine Zuhörer damit beauftragen, die verschiedenen Arten von Missbrauch, die sie identifizieren können, aufzulisten. Wenn du das einplanst, wäre es hilfreich, jeweils den Text und die Art des Missbrauchs gut sichtbar aufzuschreiben (Tafel, Overhead-Folie, Computer, Flipchart …), damit alle es gut sehen können. So wird der Bericht und die darin enthaltenen Warnungen tiefer eingeprägt.]</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1.Samuel 2</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b="1" i="1" dirty="0">
                <a:effectLst/>
                <a:latin typeface="Calibri" panose="020F0502020204030204" pitchFamily="34" charset="0"/>
                <a:ea typeface="Times New Roman" panose="02020603050405020304" pitchFamily="18" charset="0"/>
                <a:cs typeface="Calibri" panose="020F0502020204030204" pitchFamily="34" charset="0"/>
              </a:rPr>
              <a:t>1.Samuel 2,3:</a:t>
            </a:r>
            <a:r>
              <a:rPr lang="de-DE" sz="1800" i="1" dirty="0">
                <a:effectLst/>
                <a:latin typeface="Calibri" panose="020F0502020204030204" pitchFamily="34" charset="0"/>
                <a:ea typeface="Times New Roman" panose="02020603050405020304" pitchFamily="18" charset="0"/>
                <a:cs typeface="Calibri" panose="020F0502020204030204" pitchFamily="34" charset="0"/>
              </a:rPr>
              <a:t> „Der Herr ist ein Gott, der alles weiß; und er wird euch richten für das, was ihr getan habt.“ (NLB)</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cs typeface="Calibri" panose="020F0502020204030204" pitchFamily="34" charset="0"/>
              </a:rPr>
              <a:t> Dies bereitet die Bühne für die Warnungen, die aus den folgenden Kapiteln entnommen werden sollen.</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b="1" i="1" dirty="0">
                <a:effectLst/>
                <a:latin typeface="Calibri" panose="020F0502020204030204" pitchFamily="34" charset="0"/>
                <a:ea typeface="Times New Roman" panose="02020603050405020304" pitchFamily="18" charset="0"/>
                <a:cs typeface="Calibri" panose="020F0502020204030204" pitchFamily="34" charset="0"/>
              </a:rPr>
              <a:t>1.Samuel 2,9-10</a:t>
            </a:r>
            <a:r>
              <a:rPr lang="de-DE" sz="1800" i="1" dirty="0">
                <a:effectLst/>
                <a:latin typeface="Calibri" panose="020F0502020204030204" pitchFamily="34" charset="0"/>
                <a:ea typeface="Times New Roman" panose="02020603050405020304" pitchFamily="18" charset="0"/>
                <a:cs typeface="Calibri" panose="020F0502020204030204" pitchFamily="34" charset="0"/>
              </a:rPr>
              <a:t>: „Er wird seine Gottesfürchtigen schützen, aber die Gottlosen werden in der Dunkelheit umkommen. Keiner wird sich aus eigener Kraft retten. Die gegen den Herrn kämpfen, werden zerschmettert werden.“ (NLB) </a:t>
            </a:r>
            <a:r>
              <a:rPr lang="de-DE" sz="1800" i="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i="0" dirty="0">
                <a:effectLst/>
                <a:latin typeface="Calibri" panose="020F0502020204030204" pitchFamily="34" charset="0"/>
                <a:ea typeface="Times New Roman" panose="02020603050405020304" pitchFamily="18" charset="0"/>
                <a:cs typeface="Calibri" panose="020F0502020204030204" pitchFamily="34" charset="0"/>
              </a:rPr>
              <a:t> Das ist ebenfalls eine Warnung und eine Vorschau auf das Kommende.</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b="1" i="1" dirty="0">
                <a:effectLst/>
                <a:latin typeface="Calibri" panose="020F0502020204030204" pitchFamily="34" charset="0"/>
                <a:ea typeface="Times New Roman" panose="02020603050405020304" pitchFamily="18" charset="0"/>
                <a:cs typeface="Calibri" panose="020F0502020204030204" pitchFamily="34" charset="0"/>
              </a:rPr>
              <a:t>1.Samuel 2,12:</a:t>
            </a:r>
            <a:r>
              <a:rPr lang="de-DE" sz="1800" i="1" dirty="0">
                <a:effectLst/>
                <a:latin typeface="Calibri" panose="020F0502020204030204" pitchFamily="34" charset="0"/>
                <a:ea typeface="Times New Roman" panose="02020603050405020304" pitchFamily="18" charset="0"/>
                <a:cs typeface="Calibri" panose="020F0502020204030204" pitchFamily="34" charset="0"/>
              </a:rPr>
              <a:t> „Elis Söhne waren niederträchtige Männer, die keine Achtung vor dem Herrn hatten noch vor den Rechten der Priester gegenüber dem Volk.“ (NLB)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cs typeface="Calibri" panose="020F0502020204030204" pitchFamily="34" charset="0"/>
              </a:rPr>
              <a:t> Sie waren nicht echt. Sie waren Fälschungen, die nur vorgaben, religiöse Führer zu sein.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geistlicher Missbrauch</a:t>
            </a:r>
            <a:r>
              <a:rPr lang="de-DE" sz="1800" dirty="0">
                <a:effectLst/>
                <a:latin typeface="Calibri" panose="020F0502020204030204" pitchFamily="34" charset="0"/>
                <a:ea typeface="Times New Roman" panose="02020603050405020304" pitchFamily="18" charset="0"/>
                <a:cs typeface="Calibri" panose="020F0502020204030204" pitchFamily="34" charset="0"/>
              </a:rPr>
              <a:t>.</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800" b="1" i="1" dirty="0">
                <a:effectLst/>
                <a:latin typeface="Calibri" panose="020F0502020204030204" pitchFamily="34" charset="0"/>
                <a:ea typeface="Times New Roman" panose="02020603050405020304" pitchFamily="18" charset="0"/>
              </a:rPr>
              <a:t>1.Samuel 2,12-16</a:t>
            </a:r>
            <a:r>
              <a:rPr lang="de-DE" sz="1800" i="1" dirty="0">
                <a:effectLst/>
                <a:latin typeface="Calibri" panose="020F0502020204030204" pitchFamily="34" charset="0"/>
                <a:ea typeface="Times New Roman" panose="02020603050405020304" pitchFamily="18" charset="0"/>
              </a:rPr>
              <a:t>: „Wenn also jemand ein Schlachtopfer darbrachte, kam der Diener des Priesters mit einer dreizinkigen Gabel in der Hand. Während das Fleisch des Opfertiers noch kochte, stach der Diener damit in den Topf, den Kessel, das Becken oder die Schüssel und alles, was an der Gabel hängen blieb, nahm der Priester für sich. So erging es allen Israeliten, die nach Silo kamen. Manchmal kam der Diener des Priesters sogar noch, bevor das Fett verbrannt worden war. Dann sprach er zu dem, der das Opfer darbrachte: ‚Gib mir das Fleisch roh, nicht gekocht, für den Priester, damit er es braten kann.‘ Wenn der Mann einwandte: ‚Nimm, so viel du willst, aber zuerst muss das Fett verbrannt werden‘, dann verlangte der Diener: ‚Nein, gib es mir jetzt, oder ich nehme es mir mit Gewalt.‘“ (NLB)</a:t>
            </a:r>
            <a:r>
              <a:rPr lang="de-DE" sz="1800" dirty="0">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Sie schüchterten die Leute ein und beraubten sie gewissermaßen. Sie achteten die Gläubigen nicht.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a:t>
            </a:r>
            <a:r>
              <a:rPr lang="de-DE" sz="1800" b="1" dirty="0">
                <a:effectLst/>
                <a:latin typeface="Calibri" panose="020F0502020204030204" pitchFamily="34" charset="0"/>
                <a:ea typeface="Times New Roman" panose="02020603050405020304" pitchFamily="18" charset="0"/>
              </a:rPr>
              <a:t>geistlicher, körperlicher, und auf Stellung beruhender Missbrauch.</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2,17:</a:t>
            </a:r>
            <a:r>
              <a:rPr lang="de-DE" sz="1800" i="1" dirty="0">
                <a:effectLst/>
                <a:latin typeface="Calibri" panose="020F0502020204030204" pitchFamily="34" charset="0"/>
                <a:ea typeface="Times New Roman" panose="02020603050405020304" pitchFamily="18" charset="0"/>
              </a:rPr>
              <a:t> „Die Sünde der jungen Männer war in den Augen des Herrn besonders schwerwiegend, weil sie die Opfergaben für den Herrn gering schätzten.“ (NLB)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Ihr missbräuchliches Verhalten wird als Sünde bezeichnet.</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2,22:</a:t>
            </a:r>
            <a:r>
              <a:rPr lang="de-DE" sz="1800" i="1" dirty="0">
                <a:effectLst/>
                <a:latin typeface="Calibri" panose="020F0502020204030204" pitchFamily="34" charset="0"/>
                <a:ea typeface="Times New Roman" panose="02020603050405020304" pitchFamily="18" charset="0"/>
              </a:rPr>
              <a:t> „Eli war mittlerweile sehr alt, doch er war sich darüber im Klaren, was seine Söhne dem ganzen Volk Israel antaten. Er wusste, dass sie mit den jungen Frauen schliefen, die am Eingang vom Zelt Gottes Dienst taten.“ (NLB)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Sie verachteten die Frauen, die beim Tempel dienten. Sie nutzten ihre Stellung, um geistlichen wie sexuellen Missbrauch zu begehen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a:t>
            </a:r>
            <a:r>
              <a:rPr lang="de-DE" sz="1800" b="1" dirty="0">
                <a:effectLst/>
                <a:latin typeface="Calibri" panose="020F0502020204030204" pitchFamily="34" charset="0"/>
                <a:ea typeface="Times New Roman" panose="02020603050405020304" pitchFamily="18" charset="0"/>
              </a:rPr>
              <a:t>geistlicher, sexueller und auf Stellung beruhender Missbrauch</a:t>
            </a:r>
            <a:r>
              <a:rPr lang="de-DE" sz="1800" dirty="0">
                <a:effectLst/>
                <a:latin typeface="Calibri" panose="020F050202020403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1.Samuel 3</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3,1:</a:t>
            </a:r>
            <a:r>
              <a:rPr lang="de-DE" sz="1800" i="1" dirty="0">
                <a:effectLst/>
                <a:latin typeface="Calibri" panose="020F0502020204030204" pitchFamily="34" charset="0"/>
                <a:ea typeface="Times New Roman" panose="02020603050405020304" pitchFamily="18" charset="0"/>
              </a:rPr>
              <a:t> „Damals waren Botschaften vom Herrn selten und Visionen kamen nicht häufig vor.“ (NLB)</a:t>
            </a:r>
            <a:r>
              <a:rPr lang="de-DE" sz="1800" dirty="0">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Die Atmosphäre des Missbrauchs und die Gottlosigkeit führte zu einem geistlichen Niedergang, die Verbindung des Volkes zu Gott litt darunter. Dies ist noch immer die Auswirkung von Missbrauch auf die gesamte Gemeinschaft, nicht nur auf jene, die direkt damit zu tun haben.</a:t>
            </a:r>
            <a:endParaRPr lang="de-AT" sz="1800" dirty="0">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1.Samuel 4</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4,10-11:</a:t>
            </a:r>
            <a:r>
              <a:rPr lang="de-DE" sz="1800" i="1" dirty="0">
                <a:effectLst/>
                <a:latin typeface="Calibri" panose="020F0502020204030204" pitchFamily="34" charset="0"/>
                <a:ea typeface="Times New Roman" panose="02020603050405020304" pitchFamily="18" charset="0"/>
              </a:rPr>
              <a:t> „Also kämpften die Philister und wieder wurden die Israeliten besiegt und sie wandten sich um und flohen in ihre Zelte. Die Niederlage war groß, denn an jenem Tag fielen 30.000 israelitische Männer. Die Lade Gottes wurde erbeutet, und </a:t>
            </a:r>
            <a:r>
              <a:rPr lang="de-DE" sz="1800" i="1" dirty="0" err="1">
                <a:effectLst/>
                <a:latin typeface="Calibri" panose="020F0502020204030204" pitchFamily="34" charset="0"/>
                <a:ea typeface="Times New Roman" panose="02020603050405020304" pitchFamily="18" charset="0"/>
              </a:rPr>
              <a:t>Hofni</a:t>
            </a:r>
            <a:r>
              <a:rPr lang="de-DE" sz="1800" i="1" dirty="0">
                <a:effectLst/>
                <a:latin typeface="Calibri" panose="020F0502020204030204" pitchFamily="34" charset="0"/>
                <a:ea typeface="Times New Roman" panose="02020603050405020304" pitchFamily="18" charset="0"/>
              </a:rPr>
              <a:t> und </a:t>
            </a:r>
            <a:r>
              <a:rPr lang="de-DE" sz="1800" i="1" dirty="0" err="1">
                <a:effectLst/>
                <a:latin typeface="Calibri" panose="020F0502020204030204" pitchFamily="34" charset="0"/>
                <a:ea typeface="Times New Roman" panose="02020603050405020304" pitchFamily="18" charset="0"/>
              </a:rPr>
              <a:t>Pinhas</a:t>
            </a:r>
            <a:r>
              <a:rPr lang="de-DE" sz="1800" i="1" dirty="0">
                <a:effectLst/>
                <a:latin typeface="Calibri" panose="020F0502020204030204" pitchFamily="34" charset="0"/>
                <a:ea typeface="Times New Roman" panose="02020603050405020304" pitchFamily="18" charset="0"/>
              </a:rPr>
              <a:t>, die beiden Söhne Elis, wurden getötet.“ (NLB)</a:t>
            </a:r>
            <a:r>
              <a:rPr lang="de-DE" sz="1800" dirty="0">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Viele Männer starben, die Bundeslade wurde von den Feinden erobert und die beiden Söhne Elis, die zukünftigen Führer, wurden ebenfalls getötet.</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4,18:</a:t>
            </a:r>
            <a:r>
              <a:rPr lang="de-DE" sz="1800" i="1" dirty="0">
                <a:effectLst/>
                <a:latin typeface="Calibri" panose="020F0502020204030204" pitchFamily="34" charset="0"/>
                <a:ea typeface="Times New Roman" panose="02020603050405020304" pitchFamily="18" charset="0"/>
              </a:rPr>
              <a:t> „Als der Bote berichtete, was mit der Lade geschehen war, fiel Eli rückwärts von seinem Stuhl neben das Tor. Dabei brach er sich das Genick und starb, denn er war alt und füllig. 40 Jahre lang war er Richter in Israel gewesen.“ (NLB)</a:t>
            </a:r>
            <a:r>
              <a:rPr lang="de-DE" sz="1800" dirty="0">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Der Hohepriester Eli starb, als er die schlechten Nachrichten vernahm.</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b="1" i="1" dirty="0">
                <a:effectLst/>
                <a:latin typeface="Calibri" panose="020F0502020204030204" pitchFamily="34" charset="0"/>
                <a:ea typeface="Times New Roman" panose="02020603050405020304" pitchFamily="18" charset="0"/>
              </a:rPr>
              <a:t>1.Samuel 4,21-22:</a:t>
            </a:r>
            <a:r>
              <a:rPr lang="de-DE" sz="1800" i="1" dirty="0">
                <a:effectLst/>
                <a:latin typeface="Calibri" panose="020F0502020204030204" pitchFamily="34" charset="0"/>
                <a:ea typeface="Times New Roman" panose="02020603050405020304" pitchFamily="18" charset="0"/>
              </a:rPr>
              <a:t> „Sie nannte das Kind </a:t>
            </a:r>
            <a:r>
              <a:rPr lang="de-DE" sz="1800" i="1" dirty="0" err="1">
                <a:effectLst/>
                <a:latin typeface="Calibri" panose="020F0502020204030204" pitchFamily="34" charset="0"/>
                <a:ea typeface="Times New Roman" panose="02020603050405020304" pitchFamily="18" charset="0"/>
              </a:rPr>
              <a:t>Ikabod</a:t>
            </a:r>
            <a:r>
              <a:rPr lang="de-DE" sz="1800" i="1" dirty="0">
                <a:effectLst/>
                <a:latin typeface="Calibri" panose="020F0502020204030204" pitchFamily="34" charset="0"/>
                <a:ea typeface="Times New Roman" panose="02020603050405020304" pitchFamily="18" charset="0"/>
              </a:rPr>
              <a:t> und murmelte: ‚Israels Herrlichkeit ist vergangen‘, weil die Lade Gottes erbeutet worden war und ihr Mann und ihr Schwiegervater tot waren. Dann sagte sie: ,Die Herrlichkeit ist von Israel gewichen, denn die Lade Gottes ist erbeutet worden.‘“ (NLB)</a:t>
            </a:r>
            <a:r>
              <a:rPr lang="de-DE" sz="1800" dirty="0">
                <a:effectLst/>
                <a:latin typeface="Calibri" panose="020F0502020204030204" pitchFamily="34" charset="0"/>
                <a:ea typeface="Times New Roman" panose="02020603050405020304" pitchFamily="18"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de-DE" sz="1800" dirty="0">
                <a:effectLst/>
                <a:latin typeface="Calibri" panose="020F0502020204030204" pitchFamily="34" charset="0"/>
                <a:ea typeface="Times New Roman" panose="02020603050405020304" pitchFamily="18" charset="0"/>
              </a:rPr>
              <a:t> Die Herrlichkeit Gottes, deren Sinnbild die Bundeslade war, war von seinem Volk und von seinem Heiligtum gewichen. Schuld daran war der fortgesetzte Missbrauch, der in den vorangegangenen Kapiteln beschrieben wurde.</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dirty="0">
                <a:effectLst/>
                <a:latin typeface="Calibri" panose="020F0502020204030204" pitchFamily="34" charset="0"/>
                <a:ea typeface="Times New Roman" panose="02020603050405020304" pitchFamily="18" charset="0"/>
              </a:rPr>
              <a:t>Solcherart sind die negativen Folgen von Machtmissbrauch. Das gilt heute genau so wie damals, als Eli, seine Söhne und der Prophet Samuel lebten. Gott hat sich nicht geändert, seine Erwartungen an uns sind die gleichen geblieben.</a:t>
            </a:r>
            <a:endParaRPr lang="de-AT" sz="1800" dirty="0">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AT" sz="1800" b="1" dirty="0">
                <a:effectLst/>
                <a:latin typeface="Calibri" panose="020F0502020204030204" pitchFamily="34" charset="0"/>
                <a:ea typeface="Times New Roman" panose="02020603050405020304" pitchFamily="18" charset="0"/>
                <a:cs typeface="Calibri" panose="020F0502020204030204" pitchFamily="34" charset="0"/>
              </a:rPr>
              <a:t>Jeremia 7,2-7 ermahnt uns …</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„Hört die Botschaft des Herrn, ihr Bewohner Judas, die ihr durch diese Tore eintretet, um den Herrn anzubeten! Der Herr, der Allmächtige, der Gott Israels, spricht: Wenn ihr eure Taten und euer ganzes Leben vollständig ändert, will ich euch in diesem Land wohnen lassen. Aber fallt nicht auf Lügenworte herein, die euch versprechen, dass ihr hier sicher seid, nur weil hier der Tempel des Herrn steht. Ich sage euch: Nur wenn ihr euer Leben und euer Tun von Grund auf ändert, wenn ihr bei Meinungsverschiedenheiten gerecht miteinander umgeht, die Ausländer, Waisen und Witwen nicht übervorteilt und mit dem Morden und dem Götzendienst ein Ende macht, nur dann will ich euch hier wohnen lassen, in diesem Land, das ich euren Vorfahren gab, damit es für immer euch gehöre.“ (NLB)</a:t>
            </a:r>
            <a:endParaRPr lang="de-AT"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AT" sz="1800" b="1" dirty="0">
                <a:effectLst/>
                <a:latin typeface="Calibri" panose="020F0502020204030204" pitchFamily="34" charset="0"/>
                <a:ea typeface="Times New Roman" panose="02020603050405020304" pitchFamily="18" charset="0"/>
                <a:cs typeface="Calibri" panose="020F0502020204030204" pitchFamily="34" charset="0"/>
              </a:rPr>
              <a:t>… unsere Einstellung von Grund auf zu ändern:</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Unsere Taten und unser ganzes Leben vollständig ändern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Gerecht miteinander umgehen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Die Machtlosen nicht unterdrücken und übervorteilen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Kein unschuldiges Blut vergießen (Mord ist der äußerste Missbrauch)</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Keinen anderen Göttern dienen (auch nicht dem machtbesessenen Gott des Missbrauchs)</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DANACH werden wunderbare Dinge für das Volk Gottes geschehen.</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300" b="1" dirty="0">
                <a:effectLst/>
                <a:latin typeface="Calibri" panose="020F0502020204030204" pitchFamily="34" charset="0"/>
                <a:ea typeface="Times New Roman" panose="02020603050405020304" pitchFamily="18" charset="0"/>
              </a:rPr>
              <a:t>ARTEN VON MACHTMISSBRAUCH</a:t>
            </a:r>
          </a:p>
          <a:p>
            <a:pPr algn="just">
              <a:spcAft>
                <a:spcPts val="600"/>
              </a:spcAft>
            </a:pPr>
            <a:endParaRPr lang="de-AT" sz="1200" dirty="0">
              <a:effectLst/>
              <a:latin typeface="Times New Roman" panose="02020603050405020304" pitchFamily="18" charset="0"/>
              <a:ea typeface="Times New Roman" panose="02020603050405020304" pitchFamily="18" charset="0"/>
            </a:endParaRPr>
          </a:p>
          <a:p>
            <a:pPr algn="just">
              <a:spcAft>
                <a:spcPts val="600"/>
              </a:spcAft>
            </a:pPr>
            <a:r>
              <a:rPr lang="de-DE" sz="1200" dirty="0">
                <a:effectLst/>
                <a:latin typeface="Calibri" panose="020F0502020204030204" pitchFamily="34" charset="0"/>
                <a:ea typeface="Times New Roman" panose="02020603050405020304" pitchFamily="18" charset="0"/>
              </a:rPr>
              <a:t>Was sind also die Merkmale von Macht? Wer übt Macht aus? In allen Fällen von Machtmissbrauch geschieht der Missbrauch, wenn eine Person eine andere (oder eine Gruppe) ausnützt, um selbst davon zu profitieren, und zwar</a:t>
            </a:r>
          </a:p>
          <a:p>
            <a:pPr algn="just">
              <a:spcAft>
                <a:spcPts val="600"/>
              </a:spcAft>
            </a:pPr>
            <a:endParaRPr lang="de-AT" sz="12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Aufgrund der </a:t>
            </a:r>
            <a:r>
              <a:rPr lang="de-DE" sz="1200" b="1" dirty="0">
                <a:effectLst/>
                <a:latin typeface="Calibri" panose="020F0502020204030204" pitchFamily="34" charset="0"/>
                <a:ea typeface="Times New Roman" panose="02020603050405020304" pitchFamily="18" charset="0"/>
                <a:cs typeface="Calibri" panose="020F0502020204030204" pitchFamily="34" charset="0"/>
              </a:rPr>
              <a:t>Stellung:</a:t>
            </a:r>
            <a:r>
              <a:rPr lang="de-DE" sz="1200" dirty="0">
                <a:effectLst/>
                <a:latin typeface="Calibri" panose="020F0502020204030204" pitchFamily="34" charset="0"/>
                <a:ea typeface="Times New Roman" panose="02020603050405020304" pitchFamily="18" charset="0"/>
                <a:cs typeface="Calibri" panose="020F0502020204030204" pitchFamily="34" charset="0"/>
              </a:rPr>
              <a:t> Die eigene Position, Ausbildung, den persönlichen Rang einsetzen, um die Zustimmung anderer gegen ihren Willen zu befehlen oder zu erzwingen. Einige dieser Stellungen sind:</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Prediger – Predigerin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Rechtsanwalt – Rechtsanwältin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Lehrer – Lehrerin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Trainer – Trainerin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Betreuer – Betreuerin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Arzt – Ärztin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Therapeut – Therapeutin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Gemeindeleiter – </a:t>
            </a:r>
            <a:r>
              <a:rPr lang="de-DE" sz="1200" dirty="0" err="1">
                <a:effectLst/>
                <a:latin typeface="Calibri" panose="020F0502020204030204" pitchFamily="34" charset="0"/>
                <a:ea typeface="Times New Roman" panose="02020603050405020304" pitchFamily="18" charset="0"/>
                <a:cs typeface="Calibri" panose="020F0502020204030204" pitchFamily="34" charset="0"/>
              </a:rPr>
              <a:t>Gemeindeleiterinnen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Jugendleiter – Jugendleiterinnen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ADWA-Leiter – ADWA-Leiterinnen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Vorgesetzter – Vorgesetzte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Politiker – Politikerin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Person des öffentlichen Lebens</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Ehemann – Ehefrau </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Eltern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1200" dirty="0">
                <a:effectLst/>
                <a:latin typeface="Calibri" panose="020F0502020204030204" pitchFamily="34" charset="0"/>
                <a:ea typeface="Times New Roman" panose="02020603050405020304" pitchFamily="18" charset="0"/>
                <a:cs typeface="Calibri" panose="020F0502020204030204" pitchFamily="34" charset="0"/>
              </a:rPr>
              <a:t>Erwachsenes Kind alternder Eltern</a:t>
            </a:r>
            <a:endParaRPr lang="de-AT" sz="1200" dirty="0">
              <a:effectLst/>
              <a:latin typeface="Calibri" panose="020F0502020204030204" pitchFamily="34" charset="0"/>
              <a:ea typeface="Times New Roman" panose="02020603050405020304" pitchFamily="18" charset="0"/>
              <a:cs typeface="Calibri" panose="020F050202020403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WENN MACHT MISSBRAUCHT WIRD …</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 wird Gott entehrt, die Sünde triumphiert und die Auswirkungen auf die gesamte Gemeinschaft sind vernichtend. Sie betreffen nicht nur das Opfer und den Täter.</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Aus diesem Grund müssen wir alle den Machtmissbrauch wahrnehmen, uns von ihm fernhalten und über ihm stehen. Wir müssen als Einzelpersonen wie als Gemeinschaft diejenigen, die mit Macht ausgestattet sind, bis ins Letzte zur Verantwortung ziehen, damit diese Macht zur Ehre Gottes und zum Segen aller eingesetzt werden kann.</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Erinnert euch: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„Der Herr ist ein Gott, der alles weiß; und er wird euch richten für das, was ihr getan habt.“ (1.Samuel 2,3 NLB)</a:t>
            </a:r>
          </a:p>
          <a:p>
            <a:pPr algn="just">
              <a:spcAft>
                <a:spcPts val="600"/>
              </a:spcAft>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Das Überschreiten von Grenzen ist ein Merkmal des Missbrauchs. Wir alle benötigen Grenzen, darum haben wir viele errichtet. Wenn diese Grenzen missachtet werden, werden wir verletzt. Wenn wir die Grenzen anderer überschreiten, verachten wir sowohl sie selbst als auch ihre Grenzen.</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marR="547370" algn="just">
              <a:spcBef>
                <a:spcPts val="600"/>
              </a:spcBef>
              <a:spcAft>
                <a:spcPts val="1200"/>
              </a:spcAft>
            </a:pPr>
            <a:r>
              <a:rPr lang="de-D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„So gebe ich euch nun ein neues Gebot: Liebt einander. So wie ich euch geliebt habe, sollt auch ihr einander lieben. Eure Liebe zueinander wird der Welt zeigen, dass ihr meine Jünger seid.“ (Johannes 13,34-35 NLB)</a:t>
            </a:r>
            <a:endParaRPr lang="de-AT"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Wirtschaftlich:</a:t>
            </a:r>
            <a:r>
              <a:rPr lang="de-DE" sz="1800" dirty="0">
                <a:effectLst/>
                <a:latin typeface="Calibri" panose="020F0502020204030204" pitchFamily="34" charset="0"/>
                <a:ea typeface="Times New Roman" panose="02020603050405020304" pitchFamily="18" charset="0"/>
                <a:cs typeface="Calibri" panose="020F0502020204030204" pitchFamily="34" charset="0"/>
              </a:rPr>
              <a:t> Geld wird verantwortlich oder missbräuchlich eingesetzt und Vertrauen in die Verwaltung der Mittel genossen. Durch die Kontrolle über die Finanzen entsteht Macht, die Betreffenden werden geachtet und können Entscheidungen oder Projekte beeinflussen, indem sie ihr Geld zur Verfügung stellen oder zurückhalten. Bibeltexte: Apostelgeschichte 5,1-12; Jakobus 5; 5.Mose 8,18.</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Einflussnehmend:</a:t>
            </a:r>
            <a:r>
              <a:rPr lang="de-DE" sz="1800" dirty="0">
                <a:effectLst/>
                <a:latin typeface="Calibri" panose="020F0502020204030204" pitchFamily="34" charset="0"/>
                <a:ea typeface="Times New Roman" panose="02020603050405020304" pitchFamily="18" charset="0"/>
                <a:cs typeface="Calibri" panose="020F0502020204030204" pitchFamily="34" charset="0"/>
              </a:rPr>
              <a:t> Menschen beeinflussen andere, weil sie z. B. ein Buch geschrieben haben, einer bestimmten Gruppe angehören, eine starke Persönlichkeit zeigen … Das betrifft Menschen aus Sport, Kultur, Musik, Sozialen Medien und andere bekannte Persönlichkeiten, die ihre Fans beeinflussen und Werbung betreiben. Ihre Macht beruht auf ihrer Überzeugungskraft. </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Körperlich:</a:t>
            </a:r>
            <a:r>
              <a:rPr lang="de-DE" sz="1800" dirty="0">
                <a:effectLst/>
                <a:latin typeface="Calibri" panose="020F0502020204030204" pitchFamily="34" charset="0"/>
                <a:ea typeface="Times New Roman" panose="02020603050405020304" pitchFamily="18" charset="0"/>
                <a:cs typeface="Calibri" panose="020F0502020204030204" pitchFamily="34" charset="0"/>
              </a:rPr>
              <a:t> Meist erzwingt überlegene Größe oder Kraft Unterordnung. Das ist vielleicht am augenfälligsten: Wenn du größer oder stärker bist als ich, hast du Macht über mich. Bibeltexte: 4.Mose 22,23 – Bileam schlägt seine Eselin; 1.Mose 37 – Josef wird von seinen Brüdern in die Sklaverei verkauft; 2.Samuel 13,14 – Amnon vergewaltigt seine Schwester.</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Wissensmäßig: </a:t>
            </a:r>
            <a:r>
              <a:rPr lang="de-DE" sz="1800" dirty="0">
                <a:effectLst/>
                <a:latin typeface="Calibri" panose="020F0502020204030204" pitchFamily="34" charset="0"/>
                <a:ea typeface="Times New Roman" panose="02020603050405020304" pitchFamily="18" charset="0"/>
                <a:cs typeface="Calibri" panose="020F0502020204030204" pitchFamily="34" charset="0"/>
              </a:rPr>
              <a:t>Der Einsatz von Information, die anderen nicht zugänglich ist, verleiht dem Wissenden Macht. Das kommt vor allem in der Gemeindeleitung und der Politik zum Tragen. Wenn du Zugang zu internen Informationen hast, kannst du Ereignisse und Menschen beeinflussen.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Psychologisch und gefühlsmäßig:</a:t>
            </a:r>
            <a:r>
              <a:rPr lang="de-DE" sz="1800" dirty="0">
                <a:effectLst/>
                <a:latin typeface="Calibri" panose="020F0502020204030204" pitchFamily="34" charset="0"/>
                <a:ea typeface="Times New Roman" panose="02020603050405020304" pitchFamily="18" charset="0"/>
                <a:cs typeface="Calibri" panose="020F0502020204030204" pitchFamily="34" charset="0"/>
              </a:rPr>
              <a:t> Gefühle werden eingesetzt, um Scham hervorzurufen, andere zu manipulieren und zu beherrschen. In Epheser 6,4 werden wir gewarnt: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„Ihr Väter, reizt eure Kinder nicht zum Zorn …“ (ELB)</a:t>
            </a:r>
            <a:r>
              <a:rPr lang="de-DE" sz="1800" dirty="0">
                <a:effectLst/>
                <a:latin typeface="Calibri" panose="020F0502020204030204" pitchFamily="34" charset="0"/>
                <a:ea typeface="Times New Roman" panose="02020603050405020304" pitchFamily="18" charset="0"/>
                <a:cs typeface="Calibri" panose="020F0502020204030204" pitchFamily="34" charset="0"/>
              </a:rPr>
              <a:t> 1.Mose 2,1-7 zeigt, wie Satan die ersten Menschen manipulierte.</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Geistlich:</a:t>
            </a:r>
            <a:r>
              <a:rPr lang="de-DE" sz="1800" dirty="0">
                <a:effectLst/>
                <a:latin typeface="Calibri" panose="020F0502020204030204" pitchFamily="34" charset="0"/>
                <a:ea typeface="Times New Roman" panose="02020603050405020304" pitchFamily="18" charset="0"/>
                <a:cs typeface="Calibri" panose="020F0502020204030204" pitchFamily="34" charset="0"/>
              </a:rPr>
              <a:t> Geistlicher Einfluss oder eine entsprechende Stellung werden eingesetzt, um jemanden zu einem Glauben oder Verhalten zu zwingen, beschämen oder bedrohen. Bibeltext: Johannes 11,49 –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„Ihr wisst nichts!“</a:t>
            </a:r>
            <a:r>
              <a:rPr lang="de-DE" sz="1800" dirty="0">
                <a:effectLst/>
                <a:latin typeface="Calibri" panose="020F0502020204030204" pitchFamily="34" charset="0"/>
                <a:ea typeface="Times New Roman" panose="02020603050405020304" pitchFamily="18" charset="0"/>
                <a:cs typeface="Calibri" panose="020F0502020204030204" pitchFamily="34" charset="0"/>
              </a:rPr>
              <a:t> (Kaiphas)</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b="1" dirty="0">
                <a:effectLst/>
                <a:latin typeface="Calibri" panose="020F0502020204030204" pitchFamily="34" charset="0"/>
                <a:ea typeface="Times New Roman" panose="02020603050405020304" pitchFamily="18" charset="0"/>
                <a:cs typeface="Calibri" panose="020F0502020204030204" pitchFamily="34" charset="0"/>
              </a:rPr>
              <a:t>Sexuell: </a:t>
            </a:r>
            <a:r>
              <a:rPr lang="de-DE" sz="1800" dirty="0">
                <a:effectLst/>
                <a:latin typeface="Calibri" panose="020F0502020204030204" pitchFamily="34" charset="0"/>
                <a:ea typeface="Times New Roman" panose="02020603050405020304" pitchFamily="18" charset="0"/>
                <a:cs typeface="Calibri" panose="020F0502020204030204" pitchFamily="34" charset="0"/>
              </a:rPr>
              <a:t>Andere werden zur Befriedigung der persönlichen Sexualität missbraucht. Dieser Missbrauch kann als sexueller Übergriff, Inzest, sexuelle Belästigung, Schikanierung, verbaler oder seelischer Missbrauch auftreten. Man nutzt einen Menschen oder eine Gruppe zum Vorteil des Täters aus. (Hinweis: In einigen Ländern gibt es strenge Richtlinien, wie diese Art von Missbrauch angezeigt und durch das Gesetz bestraft werden muss. Das gilt vor allem für den Missbrauch von Kindern.) Bibeltexte: 1.Samuel 2,22-25 – die Söhne Elis; 2.Samuel 11 – David und Bathseba.</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pPr>
            <a:r>
              <a:rPr lang="en-US" sz="1800" b="1" dirty="0">
                <a:latin typeface="Avenir Next" panose="020B0503020202020204" pitchFamily="34" charset="0"/>
              </a:rPr>
              <a:t>DIE VERANTWORTLICHKEIT </a:t>
            </a:r>
            <a:r>
              <a:rPr lang="en-US" sz="1800" b="1" dirty="0">
                <a:solidFill>
                  <a:schemeClr val="accent1">
                    <a:lumMod val="75000"/>
                  </a:schemeClr>
                </a:solidFill>
                <a:latin typeface="Avenir Next" panose="020B0503020202020204" pitchFamily="34" charset="0"/>
              </a:rPr>
              <a:t>DER MACHT</a:t>
            </a:r>
            <a:endParaRPr lang="de-DE" sz="1800" dirty="0">
              <a:effectLst/>
              <a:latin typeface="Calibri" panose="020F0502020204030204" pitchFamily="34" charset="0"/>
              <a:ea typeface="Times New Roman" panose="02020603050405020304" pitchFamily="18" charset="0"/>
            </a:endParaRPr>
          </a:p>
          <a:p>
            <a:pPr algn="just">
              <a:spcAft>
                <a:spcPts val="600"/>
              </a:spcAft>
            </a:pPr>
            <a:endParaRPr lang="de-DE" sz="1800" dirty="0">
              <a:effectLst/>
              <a:latin typeface="Calibri" panose="020F0502020204030204" pitchFamily="34" charset="0"/>
              <a:ea typeface="Times New Roman" panose="02020603050405020304" pitchFamily="18" charset="0"/>
            </a:endParaRPr>
          </a:p>
          <a:p>
            <a:pPr algn="just">
              <a:spcAft>
                <a:spcPts val="600"/>
              </a:spcAft>
            </a:pPr>
            <a:r>
              <a:rPr lang="de-DE" sz="1800" dirty="0">
                <a:effectLst/>
                <a:latin typeface="Calibri" panose="020F0502020204030204" pitchFamily="34" charset="0"/>
                <a:ea typeface="Times New Roman" panose="02020603050405020304" pitchFamily="18" charset="0"/>
              </a:rPr>
              <a:t>In all diesen Fällen ist der Mächtige derjenige, der für die Situation verantwortlich ist – niemals das Opfer. Stephen Covey beschreibt in seinem Buch „Die sieben Wege zur Effektivität – Prinzipien für den persönlichen und beruflichen Erfolg“ das von ihm „proaktiv“ genannte Modell</a:t>
            </a:r>
            <a:r>
              <a:rPr lang="de-DE" sz="1800" i="1" dirty="0">
                <a:effectLst/>
                <a:latin typeface="Calibri" panose="020F0502020204030204" pitchFamily="34" charset="0"/>
                <a:ea typeface="Times New Roman" panose="02020603050405020304" pitchFamily="18" charset="0"/>
              </a:rPr>
              <a:t>: „Als Menschen sind wir für unser eigenes Leben verantwortlich. Unser Verhalten muss auf unseren Entscheidungen, nicht auf unseren Umweltbedingungen beruhen.“ </a:t>
            </a:r>
            <a:r>
              <a:rPr lang="de-DE" sz="1800" dirty="0">
                <a:effectLst/>
                <a:latin typeface="Calibri" panose="020F0502020204030204" pitchFamily="34" charset="0"/>
                <a:ea typeface="Times New Roman" panose="02020603050405020304" pitchFamily="18" charset="0"/>
              </a:rPr>
              <a:t>Dann erklärt er, wie das englische Wort </a:t>
            </a:r>
            <a:r>
              <a:rPr lang="de-DE" sz="1800" dirty="0" err="1">
                <a:effectLst/>
                <a:latin typeface="Calibri" panose="020F0502020204030204" pitchFamily="34" charset="0"/>
                <a:ea typeface="Times New Roman" panose="02020603050405020304" pitchFamily="18" charset="0"/>
              </a:rPr>
              <a:t>responsibility</a:t>
            </a:r>
            <a:r>
              <a:rPr lang="de-DE" sz="1800" dirty="0">
                <a:effectLst/>
                <a:latin typeface="Calibri" panose="020F0502020204030204" pitchFamily="34" charset="0"/>
                <a:ea typeface="Times New Roman" panose="02020603050405020304" pitchFamily="18" charset="0"/>
              </a:rPr>
              <a:t> (Verantwortung) aus den beiden Wörtern „</a:t>
            </a:r>
            <a:r>
              <a:rPr lang="de-DE" sz="1800" dirty="0" err="1">
                <a:effectLst/>
                <a:latin typeface="Calibri" panose="020F0502020204030204" pitchFamily="34" charset="0"/>
                <a:ea typeface="Times New Roman" panose="02020603050405020304" pitchFamily="18" charset="0"/>
              </a:rPr>
              <a:t>response</a:t>
            </a:r>
            <a:r>
              <a:rPr lang="de-DE" sz="1800" dirty="0">
                <a:effectLst/>
                <a:latin typeface="Calibri" panose="020F0502020204030204" pitchFamily="34" charset="0"/>
                <a:ea typeface="Times New Roman" panose="02020603050405020304" pitchFamily="18" charset="0"/>
              </a:rPr>
              <a:t>“ (Reaktion) und „</a:t>
            </a:r>
            <a:r>
              <a:rPr lang="de-DE" sz="1800" dirty="0" err="1">
                <a:effectLst/>
                <a:latin typeface="Calibri" panose="020F0502020204030204" pitchFamily="34" charset="0"/>
                <a:ea typeface="Times New Roman" panose="02020603050405020304" pitchFamily="18" charset="0"/>
              </a:rPr>
              <a:t>ability</a:t>
            </a:r>
            <a:r>
              <a:rPr lang="de-DE" sz="1800" dirty="0">
                <a:effectLst/>
                <a:latin typeface="Calibri" panose="020F0502020204030204" pitchFamily="34" charset="0"/>
                <a:ea typeface="Times New Roman" panose="02020603050405020304" pitchFamily="18" charset="0"/>
              </a:rPr>
              <a:t>“ (Fähigkeit) zusammengesetzt ist und somit „die Fähigkeit, seine Reaktion steuern zu können“ beschreibt. </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dirty="0">
                <a:effectLst/>
                <a:latin typeface="Calibri" panose="020F0502020204030204" pitchFamily="34" charset="0"/>
                <a:ea typeface="Times New Roman" panose="02020603050405020304" pitchFamily="18" charset="0"/>
              </a:rPr>
              <a:t>Dies macht klar, dass die Person, welche Macht über eine andere hat, auch die Verantwortung zu tragen hat. Sie kann also nicht sagen: „Naja, er/sie hat mich dazu verführt!“, genauso wenig wie wir Bathseba die Schuld an der Affäre zuschanzen können. David war als König der Verantwortliche. Wenn dies nicht der Fall gewesen wäre, sollten wir den Bußpsalm 51 von Bathseba verfasst erwarten, nicht von David. Doch er wusste genau, dass er Unrecht getan hatte, und der Prophet Nathan wusste es auch. In 2.Samuel 11,27 steht: </a:t>
            </a:r>
            <a:r>
              <a:rPr lang="de-DE" sz="1800" i="1" dirty="0">
                <a:effectLst/>
                <a:latin typeface="Calibri" panose="020F0502020204030204" pitchFamily="34" charset="0"/>
                <a:ea typeface="Times New Roman" panose="02020603050405020304" pitchFamily="18" charset="0"/>
              </a:rPr>
              <a:t>„In den Augen des HERRN aber war die Sache böse, </a:t>
            </a:r>
            <a:r>
              <a:rPr lang="de-DE" sz="1800" b="1" i="1" dirty="0">
                <a:effectLst/>
                <a:latin typeface="Calibri" panose="020F0502020204030204" pitchFamily="34" charset="0"/>
                <a:ea typeface="Times New Roman" panose="02020603050405020304" pitchFamily="18" charset="0"/>
              </a:rPr>
              <a:t>die David getan hatte</a:t>
            </a:r>
            <a:r>
              <a:rPr lang="de-DE" sz="1800" i="1" dirty="0">
                <a:effectLst/>
                <a:latin typeface="Calibri" panose="020F0502020204030204" pitchFamily="34" charset="0"/>
                <a:ea typeface="Times New Roman" panose="02020603050405020304" pitchFamily="18" charset="0"/>
              </a:rPr>
              <a:t>.“ (NLB)</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algn="just">
              <a:spcAft>
                <a:spcPts val="600"/>
              </a:spcAft>
            </a:pPr>
            <a:r>
              <a:rPr lang="de-DE" sz="1800" dirty="0">
                <a:effectLst/>
                <a:latin typeface="Calibri" panose="020F0502020204030204" pitchFamily="34" charset="0"/>
                <a:ea typeface="Times New Roman" panose="02020603050405020304" pitchFamily="18" charset="0"/>
              </a:rPr>
              <a:t>Der Prediger, die Lehrerin, die Therapeutin, der ADWA-Leiter – wer immer das Sagen hat, ist verantwortlich und zur Rechenschaft zu ziehen. Larry </a:t>
            </a:r>
            <a:r>
              <a:rPr lang="de-DE" sz="1800" dirty="0" err="1">
                <a:effectLst/>
                <a:latin typeface="Calibri" panose="020F0502020204030204" pitchFamily="34" charset="0"/>
                <a:ea typeface="Times New Roman" panose="02020603050405020304" pitchFamily="18" charset="0"/>
              </a:rPr>
              <a:t>Spielman</a:t>
            </a:r>
            <a:r>
              <a:rPr lang="de-DE" sz="1800" dirty="0">
                <a:effectLst/>
                <a:latin typeface="Calibri" panose="020F0502020204030204" pitchFamily="34" charset="0"/>
                <a:ea typeface="Times New Roman" panose="02020603050405020304" pitchFamily="18" charset="0"/>
              </a:rPr>
              <a:t>, ein Vorreiter der Vorbeugung von beruflichem Missbrauch in der Kirche, schreibt: </a:t>
            </a:r>
            <a:r>
              <a:rPr lang="de-DE" sz="1800" i="1" dirty="0">
                <a:effectLst/>
                <a:latin typeface="Calibri" panose="020F0502020204030204" pitchFamily="34" charset="0"/>
                <a:ea typeface="Times New Roman" panose="02020603050405020304" pitchFamily="18" charset="0"/>
              </a:rPr>
              <a:t>„Die Rolle des Führers erzeugt ein bedingungsloses Vertrauen zwischen dem Leiter und jenen, über die er Macht ausübt. Er darf niemals dieses heilige Vertrauen zu seiner persönlichen Befriedigung missbrauchen. Das Machtgefälle zwischen König und Untertan, zwischen Führern und Nachfolgern, führt dazu, dass der schwächere Partner dem Missbrauch wehrlos ausgesetzt ist.“</a:t>
            </a:r>
            <a:endParaRPr lang="de-AT" sz="1800" dirty="0">
              <a:effectLst/>
              <a:latin typeface="Times New Roman" panose="02020603050405020304" pitchFamily="18" charset="0"/>
              <a:ea typeface="Times New Roman" panose="02020603050405020304" pitchFamily="18" charset="0"/>
            </a:endParaRPr>
          </a:p>
          <a:p>
            <a:pPr>
              <a:spcAft>
                <a:spcPts val="600"/>
              </a:spcAft>
            </a:pPr>
            <a:r>
              <a:rPr lang="de-AT"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de-DE" sz="1800" b="1" dirty="0">
                <a:effectLst/>
                <a:latin typeface="Calibri" panose="020F0502020204030204" pitchFamily="34" charset="0"/>
                <a:ea typeface="Times New Roman" panose="02020603050405020304" pitchFamily="18" charset="0"/>
              </a:rPr>
              <a:t>WAS WIR ÜBER MISSBRAUCH WISSEN MÜSSEN</a:t>
            </a:r>
          </a:p>
          <a:p>
            <a:pPr algn="just">
              <a:spcAft>
                <a:spcPts val="600"/>
              </a:spcAft>
            </a:pPr>
            <a:endParaRPr lang="de-AT" sz="1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Die vielleicht wichtigste Tatsache, die uns immer vor Augen stehen muss, ist: Der Überlegene (mit Macht jeder Art) ist der Verantwortliche.</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Wir werden nicht aufgrund der Versuchungen, mit denen uns Menschen begegnen, beurteilt, sondern aufgrund unserer Reaktion darauf.</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Unangebrachtes sexuelles Verhalten mit einer Person des anderen oder gleichen Geschlechts ist Sünde, selbst wenn es im gegenseitigen Einvernehmen geschieht. Das beinhaltet unter anderem Kindesmissbrauch, Ehebruch, Homosexualität, sexuelle Belästigung, Voyeurismus und anderes sexuelle, unangebrachte Verhalten. Diese Sünden sollten bei Christen nicht vorkommen, aber sie sind vorhanden. Wenn einer oder eine der Beteiligten Macht ausübt (Prediger – Predigerin, Gemeindeleiter – Gemeindeleiterin, Lehrer – Lehrerin, Arzt – Ärztin …), dann ist diese Person immer verantwortlich und muss zur Rechenschaft gezogen werden.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Wenn du von Missbrauch erfährst, tue die Sache nicht als unglaubwürdig ab. Leider passieren solche Dinge, sogar in unserer Gemeinschaft.</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Wenn Missbrauch irgendeiner Art auftritt, geht es von da an vor allem um die Wiederherstellung. Sie beinhaltet Elemente wie Gegenüberstellung, Bekenntnis, Reue, persönliche Beratung, Ehe- oder Familientherapie und eine Gruppe, welcher man Rechenschaft schuldet. Dieser Prozess der Wiederherstellung ist nicht einfach und braucht lange. Es ist auch nicht in allen Fällen möglich oder richtig, sie zu erlangen. Vor allem darf es nicht sein, dass man so tut, als wäre nichts gewesen, und den Täter stillschweigend an eine andere Stelle versetzt.</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Resultate der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CDC National Intimate Partner and Sexual Violence Survey (NISVS) </a:t>
            </a:r>
            <a:r>
              <a:rPr lang="de-DE" sz="1800" dirty="0">
                <a:effectLst/>
                <a:latin typeface="Calibri" panose="020F0502020204030204" pitchFamily="34" charset="0"/>
                <a:ea typeface="Times New Roman" panose="02020603050405020304" pitchFamily="18" charset="0"/>
                <a:cs typeface="Calibri" panose="020F0502020204030204" pitchFamily="34" charset="0"/>
              </a:rPr>
              <a:t>weisen darauf hin, dass Millionen Amerikaner und Amerikanerinnen jährlich unter sexueller Gewalt, Stalking und häuslicher Gewalt leiden. Über die sofort sichtbaren körperlichen und seelischen Folgen hinaus werden eine große Bandbreite an chronischen körperlichen und mentalen Gesundheitsproblemen durch diese Formen der Gewalt hervorgerufen. Die Auswirkungen gehen über das persönliche Leid des Opfers hinaus, weil die Kosten für die medizinische Versorgung, die verlorene Arbeitsleistung und die Justiz bedeutend sind. Wir müssen uns klarmachen, dass diese Missbrauchstaten nicht geschehen könnten und würden, wenn der Täter dem Opfer nicht überlegen wäre.</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i="0" dirty="0">
                <a:effectLst/>
                <a:latin typeface="Calibri" panose="020F0502020204030204" pitchFamily="34" charset="0"/>
                <a:ea typeface="Times New Roman" panose="02020603050405020304" pitchFamily="18" charset="0"/>
                <a:cs typeface="Calibri" panose="020F0502020204030204" pitchFamily="34" charset="0"/>
              </a:rPr>
              <a:t>Robert </a:t>
            </a:r>
            <a:r>
              <a:rPr lang="de-DE" sz="1800" i="0" dirty="0" err="1">
                <a:effectLst/>
                <a:latin typeface="Calibri" panose="020F0502020204030204" pitchFamily="34" charset="0"/>
                <a:ea typeface="Times New Roman" panose="02020603050405020304" pitchFamily="18" charset="0"/>
                <a:cs typeface="Calibri" panose="020F0502020204030204" pitchFamily="34" charset="0"/>
              </a:rPr>
              <a:t>Shoop</a:t>
            </a:r>
            <a:r>
              <a:rPr lang="de-DE" sz="1800" i="0" dirty="0">
                <a:effectLst/>
                <a:latin typeface="Calibri" panose="020F0502020204030204" pitchFamily="34" charset="0"/>
                <a:ea typeface="Times New Roman" panose="02020603050405020304" pitchFamily="18" charset="0"/>
                <a:cs typeface="Calibri" panose="020F0502020204030204" pitchFamily="34" charset="0"/>
              </a:rPr>
              <a:t>, ein Experte der Kansas State University, der Studien über sexuelle Belästigung und Missbrauch in Schulen durchgeführt hat, warnt, dass sich sexueller Missbrauch nicht auf Trainer beschränkt.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Chorleiter, Musiklehrer oder sonst jemand, der zu deinem Kind außerhalb der Schule Kontakt hat, kann ebenfalls ein Täter sein … Das heißt natürlich nicht, dass dein Kind im Klassenzimmer sicherer ist. Immer häufiger wird über sexuelle Beziehungen zwischen Lehrern/Lehrerinnen und Schülern/Schülerinnen berichtet.“ </a:t>
            </a:r>
            <a:r>
              <a:rPr lang="de-DE" sz="1800" i="0" dirty="0" err="1">
                <a:effectLst/>
                <a:latin typeface="Calibri" panose="020F0502020204030204" pitchFamily="34" charset="0"/>
                <a:ea typeface="Times New Roman" panose="02020603050405020304" pitchFamily="18" charset="0"/>
                <a:cs typeface="Calibri" panose="020F0502020204030204" pitchFamily="34" charset="0"/>
              </a:rPr>
              <a:t>Shoop</a:t>
            </a:r>
            <a:r>
              <a:rPr lang="de-DE" sz="1800" i="0" dirty="0">
                <a:effectLst/>
                <a:latin typeface="Calibri" panose="020F0502020204030204" pitchFamily="34" charset="0"/>
                <a:ea typeface="Times New Roman" panose="02020603050405020304" pitchFamily="18" charset="0"/>
                <a:cs typeface="Calibri" panose="020F0502020204030204" pitchFamily="34" charset="0"/>
              </a:rPr>
              <a:t> gibt zu bedenken, dass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diese Fälle nur die Spitze des Eisbergs sind und vieles im Verborgenen bleibt; es gibt aber in den USA keine Studien, welche erforschen, wie groß dieses Problem wirklich ist. Dennoch ist der Skandal von seinem Umfang her vergleichbar mit den Missbrauchsvorwürfen, die katholische Priester betreffen (wenn er auch durch diese in den Hintergrund gerückt wird).“</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Keine Glaubensgemeinschaft ist davon nicht betroffen. </a:t>
            </a:r>
            <a:r>
              <a:rPr lang="de-DE" sz="1800" i="1" dirty="0">
                <a:effectLst/>
                <a:latin typeface="Calibri" panose="020F0502020204030204" pitchFamily="34" charset="0"/>
                <a:ea typeface="Times New Roman" panose="02020603050405020304" pitchFamily="18" charset="0"/>
                <a:cs typeface="Calibri" panose="020F0502020204030204" pitchFamily="34" charset="0"/>
              </a:rPr>
              <a:t>„Die größte protestantische Glaubensgemeinschaft Amerikas, die Southern Baptist Convention, wurde vor kurzem durch das Bekanntwerden von über 700 Fällen von sexuellem Missbrauch erschüttert, die im Lauf von zwanzig Jahren von beinahe 400 führenden Persönlichkeiten der Gemeinden begangen worden sind. Was noch schwerer wiegt, ist die Tatsache, dass einige Führungspersönlichkeiten der Gemeinschaft von dem Problem wussten, aber die Täter nicht an weiteren Vergehen hinderten. Viele Missbraucher waren Wiederholungstäter, die eine Gemeinde verließen, um sich in der nächsten neue Opfer zu suchen. Das ist ein schrecklicher, sündiger und unerträglicher Verrat an Gott und Gottes Volk.“</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Wenn sexuelles Fehlverhalten geschieht, muss die Gemeinde festgelegte Schritte unternehmen. Einerseits kann es hilfreich sein, genaue Regeln auszuarbeiten, andererseits macht es ein zu detailliert vorgeschriebenes Regelwerk manchmal unmöglich, in allen Fällen vollständig angewandt zu werden. Wenn diese festgelegten Richtlinien nicht eingehalten werden, können gerichtliche Verfahren die Folge sein.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Jede Person, die auf irgendeine Weise mit Kindern zu tun hat, muss ein Bewerbungsformular ausfüllen und eine angemessene Überprüfung ihres Hintergrundes zulassen. Das Adventist Risk Management (ARM) hat Richtlinien festgelegt, anhand derer Prediger erfahren, wie sie mit Mitarbeitern und freiwilligen Helfern umgehen sollen. (Weitere </a:t>
            </a:r>
            <a:r>
              <a:rPr lang="de-DE" sz="1800" dirty="0" err="1">
                <a:effectLst/>
                <a:latin typeface="Calibri" panose="020F0502020204030204" pitchFamily="34" charset="0"/>
                <a:ea typeface="Times New Roman" panose="02020603050405020304" pitchFamily="18" charset="0"/>
                <a:cs typeface="Calibri" panose="020F0502020204030204" pitchFamily="34" charset="0"/>
              </a:rPr>
              <a:t>Infomationen</a:t>
            </a:r>
            <a:r>
              <a:rPr lang="de-DE" sz="1800" dirty="0">
                <a:effectLst/>
                <a:latin typeface="Calibri" panose="020F0502020204030204" pitchFamily="34" charset="0"/>
                <a:ea typeface="Times New Roman" panose="02020603050405020304" pitchFamily="18" charset="0"/>
                <a:cs typeface="Calibri" panose="020F0502020204030204" pitchFamily="34" charset="0"/>
              </a:rPr>
              <a:t> zu diesem Thema findet sich bei </a:t>
            </a:r>
            <a:r>
              <a:rPr lang="de-DE" sz="1800" u="sng" dirty="0">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hlinkClick r:id="rId3"/>
              </a:rPr>
              <a:t>https://women.adventist.org/protecting-our-children</a:t>
            </a:r>
            <a:r>
              <a:rPr lang="de-DE" sz="1800" dirty="0">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Wenn Missbrauch durch irgendein leitendes Gemeindeglied bekannt wird, ist eine schnelle Reaktion dringend notwendig. Kontaktiere die Union, das Adventist Risk Management, und einen Anwalt.</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Halte dir immer vor Augen, dass die Hauptaufgabe der Gemeinde – unabhängig von der Anklage – darin liegt, die Missbrauchten zu schützen, den Opfern zuzuhören und mit den Behörden zusammenzuarbeiten.</a:t>
            </a:r>
          </a:p>
          <a:p>
            <a:pPr marL="342900" lvl="0" indent="-342900" algn="just">
              <a:spcAft>
                <a:spcPts val="600"/>
              </a:spcAft>
              <a:buFont typeface="Wingdings" panose="05000000000000000000" pitchFamily="2" charset="2"/>
              <a:buChar char=""/>
              <a:tabLst>
                <a:tab pos="228600" algn="l"/>
                <a:tab pos="449580" algn="l"/>
              </a:tabLst>
            </a:pP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600"/>
              </a:spcAft>
              <a:buFont typeface="Wingdings" panose="05000000000000000000" pitchFamily="2" charset="2"/>
              <a:buChar char=""/>
              <a:tabLst>
                <a:tab pos="228600" algn="l"/>
                <a:tab pos="449580" algn="l"/>
              </a:tabLst>
            </a:pPr>
            <a:r>
              <a:rPr lang="de-DE" sz="1800" dirty="0">
                <a:effectLst/>
                <a:latin typeface="Calibri" panose="020F0502020204030204" pitchFamily="34" charset="0"/>
                <a:ea typeface="Times New Roman" panose="02020603050405020304" pitchFamily="18" charset="0"/>
                <a:cs typeface="Calibri" panose="020F0502020204030204" pitchFamily="34" charset="0"/>
              </a:rPr>
              <a:t>Wenn du eine leitende Stelle in der Gemeinde innehast und jemand bei dir Rat sucht, musst du die Vertraulichkeit dieses Gespräches auf jeden Fall wahren (außer, es geht um etwas Gesetzeswidriges). Wenn du das Gehörte an andere Glieder weitergibst, kannst du damit deinen Dienst schädigen und sogar den Glaubensweg anderer zerstören.</a:t>
            </a:r>
            <a:endParaRPr lang="de-AT"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‹Nr.›</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‹Nr.›</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‹Nr.›</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‹Nr.›</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6/21/2022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‹Nr.›</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6/21/2022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‹Nr.›</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6/21/2022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‹Nr.›</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6/21/2022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‹Nr.›</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6/21/2022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‹Nr.›</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6/21/2022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‹Nr.›</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rachnaparmar.com/domestic-abuse-never-okay-suffer/"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3966210"/>
            <a:ext cx="6757621" cy="1314450"/>
          </a:xfrm>
        </p:spPr>
        <p:txBody>
          <a:bodyPr anchor="ctr">
            <a:normAutofit/>
          </a:bodyPr>
          <a:lstStyle/>
          <a:p>
            <a:r>
              <a:rPr lang="en-US" sz="5400" b="1" dirty="0">
                <a:solidFill>
                  <a:srgbClr val="C00000"/>
                </a:solidFill>
                <a:latin typeface="Avenir Next" panose="020B0503020202020204" pitchFamily="34" charset="0"/>
              </a:rPr>
              <a:t>MACHT</a:t>
            </a:r>
            <a:r>
              <a:rPr lang="en-US" sz="5400" b="1" dirty="0">
                <a:latin typeface="Avenir Next" panose="020B0503020202020204" pitchFamily="34" charset="0"/>
              </a:rPr>
              <a:t>MISSBRAUCH</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en-US" sz="2000" dirty="0">
                <a:latin typeface="Avenir Next LT Pro" panose="020B0504020202020204" pitchFamily="34" charset="77"/>
              </a:rPr>
              <a:t>von Ardis und Dick Stenbakken</a:t>
            </a:r>
          </a:p>
        </p:txBody>
      </p:sp>
      <p:sp>
        <p:nvSpPr>
          <p:cNvPr id="9" name="TextBox 8">
            <a:extLst>
              <a:ext uri="{FF2B5EF4-FFF2-40B4-BE49-F238E27FC236}">
                <a16:creationId xmlns:a16="http://schemas.microsoft.com/office/drawing/2014/main" id="{EEA89A8A-3072-AC42-BA5A-85CAE63B86E6}"/>
              </a:ext>
            </a:extLst>
          </p:cNvPr>
          <p:cNvSpPr txBox="1"/>
          <p:nvPr/>
        </p:nvSpPr>
        <p:spPr>
          <a:xfrm>
            <a:off x="6181024" y="4726276"/>
            <a:ext cx="4090738" cy="1846659"/>
          </a:xfrm>
          <a:prstGeom prst="rect">
            <a:avLst/>
          </a:prstGeom>
          <a:noFill/>
        </p:spPr>
        <p:txBody>
          <a:bodyPr wrap="square" rtlCol="0">
            <a:spAutoFit/>
          </a:bodyPr>
          <a:lstStyle/>
          <a:p>
            <a:pPr algn="r"/>
            <a:r>
              <a:rPr lang="en-US" sz="2000" b="1" dirty="0">
                <a:latin typeface="Avenir Next LT Pro" panose="020B0504020202020204" pitchFamily="34" charset="77"/>
              </a:rPr>
              <a:t>end</a:t>
            </a:r>
            <a:r>
              <a:rPr lang="en-US" sz="2000" b="1" dirty="0">
                <a:solidFill>
                  <a:srgbClr val="C00000"/>
                </a:solidFill>
                <a:latin typeface="Avenir Next LT Pro" panose="020B0504020202020204" pitchFamily="34" charset="77"/>
              </a:rPr>
              <a:t>it</a:t>
            </a:r>
            <a:r>
              <a:rPr lang="en-US" sz="2000" b="1" dirty="0">
                <a:latin typeface="Avenir Next LT Pro" panose="020B0504020202020204" pitchFamily="34" charset="77"/>
              </a:rPr>
              <a:t>now</a:t>
            </a:r>
            <a:r>
              <a:rPr lang="en-US" sz="2000" dirty="0">
                <a:latin typeface="Avenir Next LT Pro" panose="020B0504020202020204" pitchFamily="34" charset="77"/>
              </a:rPr>
              <a:t>® </a:t>
            </a:r>
            <a:br>
              <a:rPr lang="en-US" sz="2000" dirty="0">
                <a:latin typeface="Avenir Next LT Pro" panose="020B0504020202020204" pitchFamily="34" charset="77"/>
              </a:rPr>
            </a:br>
            <a:r>
              <a:rPr lang="en-US" sz="2000" dirty="0">
                <a:latin typeface="Avenir Next LT Pro" panose="020B0504020202020204" pitchFamily="34" charset="77"/>
              </a:rPr>
              <a:t>SCHWERPUNKTTAG 2022</a:t>
            </a:r>
          </a:p>
          <a:p>
            <a:pPr algn="r"/>
            <a:endParaRPr lang="en-US" sz="2000" dirty="0">
              <a:latin typeface="Avenir Next LT Pro" panose="020B0504020202020204" pitchFamily="34" charset="77"/>
            </a:endParaRPr>
          </a:p>
          <a:p>
            <a:pPr algn="r"/>
            <a:r>
              <a:rPr lang="de-DE" dirty="0">
                <a:latin typeface="Avenir Next LT Pro" panose="020B0504020202020204" pitchFamily="34" charset="77"/>
              </a:rPr>
              <a:t>Zusammengestellt von der </a:t>
            </a:r>
          </a:p>
          <a:p>
            <a:pPr algn="r"/>
            <a:r>
              <a:rPr lang="de-DE" dirty="0">
                <a:latin typeface="Avenir Next LT Pro" panose="020B0504020202020204" pitchFamily="34" charset="77"/>
              </a:rPr>
              <a:t>GENERALKONFERENZ DER STA</a:t>
            </a:r>
          </a:p>
          <a:p>
            <a:pPr algn="r"/>
            <a:r>
              <a:rPr lang="de-DE" dirty="0">
                <a:latin typeface="Avenir Next LT Pro" panose="020B0504020202020204" pitchFamily="34" charset="77"/>
              </a:rPr>
              <a:t>ABTEILUNG FRAUEN</a:t>
            </a:r>
          </a:p>
        </p:txBody>
      </p:sp>
      <p:pic>
        <p:nvPicPr>
          <p:cNvPr id="10" name="Grafik 9">
            <a:extLst>
              <a:ext uri="{FF2B5EF4-FFF2-40B4-BE49-F238E27FC236}">
                <a16:creationId xmlns:a16="http://schemas.microsoft.com/office/drawing/2014/main" id="{7D08AF3B-ADC7-137D-8C5B-2BA702A5B8C0}"/>
              </a:ext>
              <a:ext uri="{C183D7F6-B498-43B3-948B-1728B52AA6E4}">
                <adec:decorative xmlns:adec="http://schemas.microsoft.com/office/drawing/2017/decorative" val="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3585" b="25532"/>
          <a:stretch/>
        </p:blipFill>
        <p:spPr>
          <a:xfrm>
            <a:off x="0" y="0"/>
            <a:ext cx="12192000" cy="4171949"/>
          </a:xfrm>
          <a:prstGeom prst="rect">
            <a:avLst/>
          </a:prstGeom>
        </p:spPr>
      </p:pic>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480060" y="2116306"/>
            <a:ext cx="9438805" cy="4284494"/>
          </a:xfrm>
        </p:spPr>
        <p:txBody>
          <a:bodyPr>
            <a:normAutofit fontScale="92500" lnSpcReduction="20000"/>
          </a:bodyPr>
          <a:lstStyle/>
          <a:p>
            <a:pPr>
              <a:lnSpc>
                <a:spcPct val="100000"/>
              </a:lnSpc>
            </a:pPr>
            <a:endParaRPr lang="de-DE" dirty="0"/>
          </a:p>
          <a:p>
            <a:pPr>
              <a:lnSpc>
                <a:spcPct val="100000"/>
              </a:lnSpc>
              <a:buFont typeface="Wingdings" panose="05000000000000000000" pitchFamily="2" charset="2"/>
              <a:buChar char="§"/>
            </a:pPr>
            <a:r>
              <a:rPr lang="de-DE" dirty="0"/>
              <a:t>„Ein anderer Faktor legt das </a:t>
            </a:r>
            <a:r>
              <a:rPr lang="de-DE" dirty="0">
                <a:solidFill>
                  <a:schemeClr val="accent1">
                    <a:lumMod val="75000"/>
                  </a:schemeClr>
                </a:solidFill>
              </a:rPr>
              <a:t>Gebot der Vergebung</a:t>
            </a:r>
            <a:r>
              <a:rPr lang="de-DE" dirty="0"/>
              <a:t>, wie es in den Evangelien berichtet wird, </a:t>
            </a:r>
            <a:r>
              <a:rPr lang="de-DE" dirty="0">
                <a:solidFill>
                  <a:schemeClr val="accent1">
                    <a:lumMod val="75000"/>
                  </a:schemeClr>
                </a:solidFill>
              </a:rPr>
              <a:t>falsch</a:t>
            </a:r>
            <a:r>
              <a:rPr lang="de-DE" dirty="0"/>
              <a:t> aus. So werden sexuelle Vergehen der Prediger eher als moralischer Ausrutscher angesehen als ein Verrat an dem Vertrauen, das dem Beruf entgegengebracht wird.“  </a:t>
            </a:r>
            <a:r>
              <a:rPr lang="de-DE" sz="2100" dirty="0"/>
              <a:t>(</a:t>
            </a:r>
            <a:r>
              <a:rPr lang="de-DE" sz="2000" dirty="0"/>
              <a:t>James A. </a:t>
            </a:r>
            <a:r>
              <a:rPr lang="de-DE" sz="2000" dirty="0" err="1"/>
              <a:t>Cress</a:t>
            </a:r>
            <a:r>
              <a:rPr lang="de-DE" sz="2000" dirty="0"/>
              <a:t>)</a:t>
            </a:r>
          </a:p>
          <a:p>
            <a:pPr>
              <a:lnSpc>
                <a:spcPct val="100000"/>
              </a:lnSpc>
              <a:buFont typeface="Wingdings" panose="05000000000000000000" pitchFamily="2" charset="2"/>
              <a:buChar char="§"/>
            </a:pPr>
            <a:r>
              <a:rPr lang="de-DE" dirty="0"/>
              <a:t>Eine </a:t>
            </a:r>
            <a:r>
              <a:rPr lang="de-DE" dirty="0">
                <a:solidFill>
                  <a:schemeClr val="accent1">
                    <a:lumMod val="75000"/>
                  </a:schemeClr>
                </a:solidFill>
              </a:rPr>
              <a:t>unangemessene Reaktion verschlimmert </a:t>
            </a:r>
            <a:r>
              <a:rPr lang="de-DE" dirty="0"/>
              <a:t>das Vergehen der Leiter innerhalb der Gemeinde. Macht die </a:t>
            </a:r>
            <a:r>
              <a:rPr lang="de-DE" dirty="0">
                <a:solidFill>
                  <a:schemeClr val="accent1">
                    <a:lumMod val="75000"/>
                  </a:schemeClr>
                </a:solidFill>
              </a:rPr>
              <a:t>Richtlinien</a:t>
            </a:r>
            <a:r>
              <a:rPr lang="de-DE" dirty="0"/>
              <a:t> bekannt!</a:t>
            </a:r>
          </a:p>
          <a:p>
            <a:pPr>
              <a:lnSpc>
                <a:spcPct val="100000"/>
              </a:lnSpc>
              <a:buFont typeface="Wingdings" panose="05000000000000000000" pitchFamily="2" charset="2"/>
              <a:buChar char="§"/>
            </a:pPr>
            <a:r>
              <a:rPr lang="de-DE" dirty="0"/>
              <a:t>Machtmissbrauch schädigt das Wirken einer Gemeinde oder Institution. Das </a:t>
            </a:r>
            <a:r>
              <a:rPr lang="de-DE" dirty="0">
                <a:solidFill>
                  <a:schemeClr val="accent1">
                    <a:lumMod val="75000"/>
                  </a:schemeClr>
                </a:solidFill>
              </a:rPr>
              <a:t>Wissen um die negativen Folgen </a:t>
            </a:r>
            <a:r>
              <a:rPr lang="de-DE" dirty="0"/>
              <a:t>kann dazu führen, dass konsequenter gegen missbräuchliche Personen vorgegangen wird.</a:t>
            </a:r>
          </a:p>
        </p:txBody>
      </p:sp>
      <p:sp>
        <p:nvSpPr>
          <p:cNvPr id="8" name="Title 3">
            <a:extLst>
              <a:ext uri="{FF2B5EF4-FFF2-40B4-BE49-F238E27FC236}">
                <a16:creationId xmlns:a16="http://schemas.microsoft.com/office/drawing/2014/main" id="{76F2C50E-D487-2595-4DA6-F6284A3C33E4}"/>
              </a:ext>
            </a:extLst>
          </p:cNvPr>
          <p:cNvSpPr txBox="1">
            <a:spLocks/>
          </p:cNvSpPr>
          <p:nvPr/>
        </p:nvSpPr>
        <p:spPr>
          <a:xfrm>
            <a:off x="480060" y="936046"/>
            <a:ext cx="9510523" cy="94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a:latin typeface="Avenir Next" panose="020B0503020202020204" pitchFamily="34" charset="0"/>
              </a:rPr>
              <a:t>WICHTIGE </a:t>
            </a:r>
            <a:r>
              <a:rPr lang="de-DE" b="1">
                <a:solidFill>
                  <a:srgbClr val="C00000"/>
                </a:solidFill>
                <a:latin typeface="Avenir Next" panose="020B0503020202020204" pitchFamily="34" charset="0"/>
              </a:rPr>
              <a:t>TATSACHEN</a:t>
            </a:r>
            <a:endParaRPr lang="de-DE" b="1">
              <a:latin typeface="Avenir Next" panose="020B0503020202020204" pitchFamily="34" charset="0"/>
            </a:endParaRPr>
          </a:p>
        </p:txBody>
      </p:sp>
    </p:spTree>
    <p:extLst>
      <p:ext uri="{BB962C8B-B14F-4D97-AF65-F5344CB8AC3E}">
        <p14:creationId xmlns:p14="http://schemas.microsoft.com/office/powerpoint/2010/main" val="20900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373380" y="34290"/>
            <a:ext cx="9317736" cy="1160937"/>
          </a:xfrm>
        </p:spPr>
        <p:txBody>
          <a:bodyPr>
            <a:normAutofit fontScale="90000"/>
          </a:bodyPr>
          <a:lstStyle/>
          <a:p>
            <a:pPr algn="ctr"/>
            <a:r>
              <a:rPr lang="en-US" b="1" dirty="0">
                <a:solidFill>
                  <a:srgbClr val="C00000"/>
                </a:solidFill>
                <a:latin typeface="Avenir Next" panose="020B0503020202020204" pitchFamily="34" charset="0"/>
              </a:rPr>
              <a:t>WIE </a:t>
            </a:r>
            <a:r>
              <a:rPr lang="en-US" b="1" dirty="0">
                <a:latin typeface="Avenir Next" panose="020B0503020202020204" pitchFamily="34" charset="0"/>
              </a:rPr>
              <a:t>KANN MACHTMISSBRAUCH </a:t>
            </a:r>
            <a:r>
              <a:rPr lang="en-US" b="1" dirty="0">
                <a:solidFill>
                  <a:srgbClr val="C00000"/>
                </a:solidFill>
                <a:latin typeface="Avenir Next" panose="020B0503020202020204" pitchFamily="34" charset="0"/>
              </a:rPr>
              <a:t>VERHINDERT </a:t>
            </a:r>
            <a:r>
              <a:rPr lang="en-US" b="1" dirty="0">
                <a:latin typeface="Avenir Next" panose="020B0503020202020204" pitchFamily="34" charset="0"/>
              </a:rPr>
              <a:t>WERDEN?</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12722"/>
            <a:ext cx="7574280" cy="4745507"/>
          </a:xfrm>
        </p:spPr>
        <p:txBody>
          <a:bodyPr>
            <a:normAutofit fontScale="85000" lnSpcReduction="10000"/>
          </a:bodyPr>
          <a:lstStyle/>
          <a:p>
            <a:pPr>
              <a:lnSpc>
                <a:spcPct val="100000"/>
              </a:lnSpc>
              <a:buFont typeface="Wingdings" panose="05000000000000000000" pitchFamily="2" charset="2"/>
              <a:buChar char="§"/>
            </a:pPr>
            <a:r>
              <a:rPr lang="de-DE" dirty="0"/>
              <a:t>Suche dir </a:t>
            </a:r>
            <a:r>
              <a:rPr lang="de-DE" dirty="0">
                <a:solidFill>
                  <a:schemeClr val="accent1">
                    <a:lumMod val="75000"/>
                  </a:schemeClr>
                </a:solidFill>
              </a:rPr>
              <a:t>eine Person oder eine Gruppe</a:t>
            </a:r>
            <a:r>
              <a:rPr lang="de-DE" dirty="0"/>
              <a:t>, der gegenüber du dich </a:t>
            </a:r>
            <a:r>
              <a:rPr lang="de-DE" dirty="0">
                <a:solidFill>
                  <a:schemeClr val="accent1">
                    <a:lumMod val="75000"/>
                  </a:schemeClr>
                </a:solidFill>
              </a:rPr>
              <a:t>verantwortest</a:t>
            </a:r>
            <a:r>
              <a:rPr lang="de-DE" dirty="0"/>
              <a:t>, triff diese </a:t>
            </a:r>
            <a:r>
              <a:rPr lang="de-DE" dirty="0">
                <a:solidFill>
                  <a:schemeClr val="accent1">
                    <a:lumMod val="75000"/>
                  </a:schemeClr>
                </a:solidFill>
              </a:rPr>
              <a:t>regelmäßig</a:t>
            </a:r>
            <a:r>
              <a:rPr lang="de-DE" dirty="0"/>
              <a:t> und sei ihr gegenüber völlig </a:t>
            </a:r>
            <a:r>
              <a:rPr lang="de-DE" dirty="0">
                <a:solidFill>
                  <a:schemeClr val="accent1">
                    <a:lumMod val="75000"/>
                  </a:schemeClr>
                </a:solidFill>
              </a:rPr>
              <a:t>ehrlich</a:t>
            </a:r>
            <a:r>
              <a:rPr lang="de-DE" dirty="0"/>
              <a:t>.</a:t>
            </a:r>
          </a:p>
          <a:p>
            <a:pPr>
              <a:lnSpc>
                <a:spcPct val="100000"/>
              </a:lnSpc>
              <a:buFont typeface="Wingdings" panose="05000000000000000000" pitchFamily="2" charset="2"/>
              <a:buChar char="§"/>
            </a:pPr>
            <a:r>
              <a:rPr lang="de-DE" dirty="0"/>
              <a:t>Lass die </a:t>
            </a:r>
            <a:r>
              <a:rPr lang="de-DE" dirty="0">
                <a:solidFill>
                  <a:schemeClr val="accent1">
                    <a:lumMod val="75000"/>
                  </a:schemeClr>
                </a:solidFill>
              </a:rPr>
              <a:t>Bürotür offen </a:t>
            </a:r>
            <a:r>
              <a:rPr lang="de-DE" dirty="0"/>
              <a:t>und die Fenster unbedeckt.</a:t>
            </a:r>
          </a:p>
          <a:p>
            <a:pPr>
              <a:lnSpc>
                <a:spcPct val="100000"/>
              </a:lnSpc>
              <a:buFont typeface="Wingdings" panose="05000000000000000000" pitchFamily="2" charset="2"/>
              <a:buChar char="§"/>
            </a:pPr>
            <a:r>
              <a:rPr lang="de-DE" dirty="0"/>
              <a:t>Positioniere den </a:t>
            </a:r>
            <a:r>
              <a:rPr lang="de-DE" dirty="0">
                <a:solidFill>
                  <a:schemeClr val="accent1">
                    <a:lumMod val="75000"/>
                  </a:schemeClr>
                </a:solidFill>
              </a:rPr>
              <a:t>Schreibtisch</a:t>
            </a:r>
            <a:r>
              <a:rPr lang="de-DE" dirty="0"/>
              <a:t> zu jeder Zeit als physikalische Sperre zwischen dir und den Menschen, </a:t>
            </a:r>
            <a:br>
              <a:rPr lang="de-DE" dirty="0"/>
            </a:br>
            <a:r>
              <a:rPr lang="de-DE" dirty="0"/>
              <a:t>mit denen du zu tun hast.</a:t>
            </a:r>
          </a:p>
          <a:p>
            <a:pPr>
              <a:lnSpc>
                <a:spcPct val="100000"/>
              </a:lnSpc>
              <a:buFont typeface="Wingdings" panose="05000000000000000000" pitchFamily="2" charset="2"/>
              <a:buChar char="§"/>
            </a:pPr>
            <a:r>
              <a:rPr lang="de-DE" dirty="0">
                <a:solidFill>
                  <a:schemeClr val="accent1">
                    <a:lumMod val="75000"/>
                  </a:schemeClr>
                </a:solidFill>
              </a:rPr>
              <a:t>Vermeide jeden körperlichen Kontakt</a:t>
            </a:r>
            <a:r>
              <a:rPr lang="de-DE" dirty="0"/>
              <a:t>, sogar zufälligen.</a:t>
            </a:r>
          </a:p>
          <a:p>
            <a:pPr>
              <a:lnSpc>
                <a:spcPct val="100000"/>
              </a:lnSpc>
              <a:buFont typeface="Wingdings" panose="05000000000000000000" pitchFamily="2" charset="2"/>
              <a:buChar char="§"/>
            </a:pPr>
            <a:r>
              <a:rPr lang="de-DE" dirty="0"/>
              <a:t>Berate nur </a:t>
            </a:r>
            <a:r>
              <a:rPr lang="de-DE" dirty="0">
                <a:solidFill>
                  <a:schemeClr val="accent1">
                    <a:lumMod val="75000"/>
                  </a:schemeClr>
                </a:solidFill>
              </a:rPr>
              <a:t>Ehepaare</a:t>
            </a:r>
            <a:r>
              <a:rPr lang="de-DE" dirty="0"/>
              <a:t> oder </a:t>
            </a:r>
            <a:r>
              <a:rPr lang="de-DE" dirty="0">
                <a:solidFill>
                  <a:schemeClr val="accent1">
                    <a:lumMod val="75000"/>
                  </a:schemeClr>
                </a:solidFill>
              </a:rPr>
              <a:t>Menschen des gleichen Geschlechts</a:t>
            </a:r>
            <a:r>
              <a:rPr lang="de-DE" dirty="0"/>
              <a:t> (Männer werden von Männern betreut, Frauen von Frauen).</a:t>
            </a:r>
          </a:p>
          <a:p>
            <a:pPr>
              <a:lnSpc>
                <a:spcPct val="100000"/>
              </a:lnSpc>
              <a:buFont typeface="Wingdings" panose="05000000000000000000" pitchFamily="2" charset="2"/>
              <a:buChar char="§"/>
            </a:pPr>
            <a:r>
              <a:rPr lang="de-DE" dirty="0">
                <a:solidFill>
                  <a:schemeClr val="accent1">
                    <a:lumMod val="75000"/>
                  </a:schemeClr>
                </a:solidFill>
              </a:rPr>
              <a:t>Glaube niemals, dass du unbesiegbar wärest. </a:t>
            </a:r>
            <a:endParaRPr lang="en-US" dirty="0">
              <a:solidFill>
                <a:schemeClr val="accent1">
                  <a:lumMod val="75000"/>
                </a:schemeClr>
              </a:solidFill>
            </a:endParaRPr>
          </a:p>
        </p:txBody>
      </p:sp>
      <p:sp>
        <p:nvSpPr>
          <p:cNvPr id="5" name="TextBox 4">
            <a:extLst>
              <a:ext uri="{FF2B5EF4-FFF2-40B4-BE49-F238E27FC236}">
                <a16:creationId xmlns:a16="http://schemas.microsoft.com/office/drawing/2014/main" id="{51856042-486A-A245-9878-2CEC6972D7BD}"/>
              </a:ext>
            </a:extLst>
          </p:cNvPr>
          <p:cNvSpPr txBox="1"/>
          <p:nvPr/>
        </p:nvSpPr>
        <p:spPr>
          <a:xfrm>
            <a:off x="694768" y="1255724"/>
            <a:ext cx="6510528" cy="461665"/>
          </a:xfrm>
          <a:prstGeom prst="rect">
            <a:avLst/>
          </a:prstGeom>
          <a:noFill/>
        </p:spPr>
        <p:txBody>
          <a:bodyPr wrap="square" rtlCol="0">
            <a:spAutoFit/>
          </a:bodyPr>
          <a:lstStyle/>
          <a:p>
            <a:r>
              <a:rPr lang="en-US" sz="2400" dirty="0">
                <a:solidFill>
                  <a:schemeClr val="bg1"/>
                </a:solidFill>
                <a:latin typeface="Avenir Next" panose="020B0503020202020204" pitchFamily="34" charset="0"/>
              </a:rPr>
              <a:t>WENN DIR MACHT VERLIEHEN WURDE:</a:t>
            </a:r>
          </a:p>
        </p:txBody>
      </p:sp>
    </p:spTree>
    <p:extLst>
      <p:ext uri="{BB962C8B-B14F-4D97-AF65-F5344CB8AC3E}">
        <p14:creationId xmlns:p14="http://schemas.microsoft.com/office/powerpoint/2010/main" val="25722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514220" y="487086"/>
            <a:ext cx="5261340" cy="1325563"/>
          </a:xfrm>
        </p:spPr>
        <p:txBody>
          <a:bodyPr>
            <a:normAutofit/>
          </a:bodyPr>
          <a:lstStyle/>
          <a:p>
            <a:r>
              <a:rPr lang="en-US" sz="4000" b="1" dirty="0">
                <a:latin typeface="Avenir Next" panose="020B0503020202020204" pitchFamily="34" charset="0"/>
              </a:rPr>
              <a:t>DIE NOTWENDIGKEIT</a:t>
            </a:r>
            <a:br>
              <a:rPr lang="en-US" sz="4000" b="1" dirty="0">
                <a:latin typeface="Avenir Next" panose="020B0503020202020204" pitchFamily="34" charset="0"/>
              </a:rPr>
            </a:br>
            <a:r>
              <a:rPr lang="en-US" sz="4000" b="1" dirty="0">
                <a:latin typeface="Avenir Next" panose="020B0503020202020204" pitchFamily="34" charset="0"/>
              </a:rPr>
              <a:t>KIRCHLICHER </a:t>
            </a:r>
            <a:r>
              <a:rPr lang="en-US" sz="4000" b="1" dirty="0">
                <a:solidFill>
                  <a:srgbClr val="C00000"/>
                </a:solidFill>
                <a:latin typeface="Avenir Next" panose="020B0503020202020204" pitchFamily="34" charset="0"/>
              </a:rPr>
              <a:t>DISZIPLIN</a:t>
            </a: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3385542"/>
          </a:xfrm>
          <a:prstGeom prst="rect">
            <a:avLst/>
          </a:prstGeom>
          <a:noFill/>
        </p:spPr>
        <p:txBody>
          <a:bodyPr wrap="square" rtlCol="0">
            <a:spAutoFit/>
          </a:bodyPr>
          <a:lstStyle/>
          <a:p>
            <a:pPr marL="457200" indent="-457200">
              <a:buFont typeface="Wingdings" panose="05000000000000000000" pitchFamily="2" charset="2"/>
              <a:buChar char="§"/>
            </a:pPr>
            <a:r>
              <a:rPr lang="de-DE" sz="2800" dirty="0"/>
              <a:t>Die meisten Glaubensgemeinschaften nehmen an, dass sie niemals von Missbrauch betroffen sein werden, </a:t>
            </a:r>
          </a:p>
          <a:p>
            <a:pPr marL="457200" indent="-457200">
              <a:buFont typeface="Wingdings" panose="05000000000000000000" pitchFamily="2" charset="2"/>
              <a:buChar char="§"/>
            </a:pPr>
            <a:r>
              <a:rPr lang="de-DE" sz="2800" dirty="0"/>
              <a:t>und erstellen deshalb keine Pläne für einen derartigen Notfall. </a:t>
            </a:r>
          </a:p>
          <a:p>
            <a:pPr marL="457200" indent="-457200">
              <a:buFont typeface="Wingdings" panose="05000000000000000000" pitchFamily="2" charset="2"/>
              <a:buChar char="§"/>
            </a:pPr>
            <a:r>
              <a:rPr lang="de-DE" sz="2800" dirty="0"/>
              <a:t>Eine der am häufigsten angewendeten Vorgehensweise war das Vertuschen der unangenehmen Angelegenheit. </a:t>
            </a:r>
          </a:p>
          <a:p>
            <a:pPr marL="457200" indent="-457200">
              <a:buFont typeface="Wingdings" panose="05000000000000000000" pitchFamily="2" charset="2"/>
              <a:buChar char="§"/>
            </a:pPr>
            <a:r>
              <a:rPr lang="de-DE" sz="2800" dirty="0">
                <a:solidFill>
                  <a:schemeClr val="accent1">
                    <a:lumMod val="75000"/>
                  </a:schemeClr>
                </a:solidFill>
              </a:rPr>
              <a:t>Es ist aber überlebenswichtig, den Täter zu konfrontieren. </a:t>
            </a:r>
            <a:endParaRPr lang="en-US" sz="2800" dirty="0">
              <a:solidFill>
                <a:schemeClr val="accent1">
                  <a:lumMod val="75000"/>
                </a:schemeClr>
              </a:solidFill>
            </a:endParaRPr>
          </a:p>
          <a:p>
            <a:endParaRPr lang="en-US" dirty="0"/>
          </a:p>
        </p:txBody>
      </p:sp>
    </p:spTree>
    <p:extLst>
      <p:ext uri="{BB962C8B-B14F-4D97-AF65-F5344CB8AC3E}">
        <p14:creationId xmlns:p14="http://schemas.microsoft.com/office/powerpoint/2010/main" val="29116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725930"/>
            <a:ext cx="5775960" cy="30220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b="1" dirty="0">
                <a:latin typeface="Avenir Next" panose="020B0503020202020204" pitchFamily="34" charset="0"/>
              </a:rPr>
              <a:t>DIE BIBEL</a:t>
            </a:r>
          </a:p>
          <a:p>
            <a:pPr algn="ctr">
              <a:spcAft>
                <a:spcPts val="600"/>
              </a:spcAft>
            </a:pPr>
            <a:r>
              <a:rPr lang="en-US" sz="3600" b="1" dirty="0" err="1">
                <a:solidFill>
                  <a:srgbClr val="C00000"/>
                </a:solidFill>
                <a:latin typeface="+mn-lt"/>
              </a:rPr>
              <a:t>befiehlt</a:t>
            </a:r>
            <a:r>
              <a:rPr lang="en-US" sz="3600" b="1" dirty="0">
                <a:solidFill>
                  <a:srgbClr val="C00000"/>
                </a:solidFill>
                <a:latin typeface="+mn-lt"/>
              </a:rPr>
              <a:t> die</a:t>
            </a:r>
          </a:p>
          <a:p>
            <a:pPr algn="ctr">
              <a:spcAft>
                <a:spcPts val="600"/>
              </a:spcAft>
            </a:pPr>
            <a:r>
              <a:rPr lang="en-US" sz="4100" b="1" dirty="0">
                <a:latin typeface="Avenir Next" panose="020B0503020202020204" pitchFamily="34" charset="0"/>
              </a:rPr>
              <a:t>DISZIPLINIERUNG </a:t>
            </a:r>
            <a:br>
              <a:rPr lang="en-US" sz="3600" b="1" dirty="0">
                <a:solidFill>
                  <a:srgbClr val="C00000"/>
                </a:solidFill>
                <a:latin typeface="+mn-lt"/>
              </a:rPr>
            </a:br>
            <a:r>
              <a:rPr lang="en-US" sz="3600" b="1" dirty="0" err="1">
                <a:solidFill>
                  <a:srgbClr val="C00000"/>
                </a:solidFill>
                <a:latin typeface="+mn-lt"/>
              </a:rPr>
              <a:t>irrender</a:t>
            </a:r>
            <a:endParaRPr lang="en-US" sz="3600" b="1" dirty="0">
              <a:solidFill>
                <a:srgbClr val="C00000"/>
              </a:solidFill>
              <a:latin typeface="+mn-lt"/>
            </a:endParaRPr>
          </a:p>
          <a:p>
            <a:pPr algn="ctr">
              <a:spcAft>
                <a:spcPts val="600"/>
              </a:spcAft>
            </a:pPr>
            <a:r>
              <a:rPr lang="en-US" sz="4100" b="1" dirty="0">
                <a:latin typeface="Avenir Next" panose="020B0503020202020204" pitchFamily="34" charset="0"/>
              </a:rPr>
              <a:t>GEMEINDEGLIEDER.</a:t>
            </a:r>
          </a:p>
        </p:txBody>
      </p:sp>
    </p:spTree>
    <p:extLst>
      <p:ext uri="{BB962C8B-B14F-4D97-AF65-F5344CB8AC3E}">
        <p14:creationId xmlns:p14="http://schemas.microsoft.com/office/powerpoint/2010/main" val="21835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0" r="9778" b="-1"/>
          <a:stretch/>
        </p:blipFill>
        <p:spPr bwMode="auto">
          <a:xfrm>
            <a:off x="21" y="10"/>
            <a:ext cx="60944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094477" y="556264"/>
            <a:ext cx="5646196" cy="6122893"/>
          </a:xfrm>
          <a:prstGeom prst="rect">
            <a:avLst/>
          </a:prstGeom>
        </p:spPr>
        <p:txBody>
          <a:bodyPr vert="horz" lIns="91440" tIns="45720" rIns="91440" bIns="45720" rtlCol="0">
            <a:normAutofit lnSpcReduction="10000"/>
          </a:bodyPr>
          <a:lstStyle/>
          <a:p>
            <a:pPr marL="228600" indent="-457200">
              <a:spcAft>
                <a:spcPts val="600"/>
              </a:spcAft>
              <a:buFont typeface="Wingdings" panose="05000000000000000000" pitchFamily="2" charset="2"/>
              <a:buChar char="§"/>
            </a:pPr>
            <a:r>
              <a:rPr lang="en-US" sz="3200" b="1" dirty="0" err="1">
                <a:solidFill>
                  <a:srgbClr val="C00000"/>
                </a:solidFill>
              </a:rPr>
              <a:t>Matthäus</a:t>
            </a:r>
            <a:r>
              <a:rPr lang="en-US" sz="3200" b="1" dirty="0">
                <a:solidFill>
                  <a:srgbClr val="C00000"/>
                </a:solidFill>
              </a:rPr>
              <a:t> 18,15-20 </a:t>
            </a:r>
            <a:r>
              <a:rPr lang="de-DE" sz="3200" dirty="0"/>
              <a:t>lehrt, </a:t>
            </a:r>
            <a:br>
              <a:rPr lang="de-DE" sz="3200" dirty="0"/>
            </a:br>
            <a:r>
              <a:rPr lang="de-DE" sz="3200" dirty="0"/>
              <a:t>dass ein Sünder angesprochen, ermahnt und (wenn er sich weigert, zu bereuen) aus der Gemeinde ausgeschlossen werden muss.</a:t>
            </a:r>
          </a:p>
          <a:p>
            <a:pPr marL="228600" indent="-457200">
              <a:spcAft>
                <a:spcPts val="600"/>
              </a:spcAft>
              <a:buFont typeface="Wingdings" panose="05000000000000000000" pitchFamily="2" charset="2"/>
              <a:buChar char="§"/>
            </a:pPr>
            <a:r>
              <a:rPr lang="en-US" sz="3200" b="1" dirty="0" err="1">
                <a:solidFill>
                  <a:srgbClr val="C00000"/>
                </a:solidFill>
              </a:rPr>
              <a:t>Apostelgeschichte</a:t>
            </a:r>
            <a:r>
              <a:rPr lang="en-US" sz="3200" b="1" dirty="0">
                <a:solidFill>
                  <a:srgbClr val="C00000"/>
                </a:solidFill>
              </a:rPr>
              <a:t> 5,1-11</a:t>
            </a:r>
            <a:r>
              <a:rPr lang="en-US" sz="3200" dirty="0"/>
              <a:t> </a:t>
            </a:r>
            <a:r>
              <a:rPr lang="de-DE" sz="3200" dirty="0"/>
              <a:t>zeigt deutlich, wie ernst Sünde innerhalb der Gemeinde zu nehmen ist, wie feinfühlig der Heilige Geist auf Sünde reagiert und wie rasch Gottes Urteil über den Sünder hereinbricht</a:t>
            </a:r>
            <a:r>
              <a:rPr lang="en-US" sz="3200" dirty="0"/>
              <a:t>.</a:t>
            </a:r>
          </a:p>
          <a:p>
            <a:pPr>
              <a:spcAft>
                <a:spcPts val="600"/>
              </a:spcAft>
            </a:pPr>
            <a:endParaRPr lang="en-US" sz="3200" dirty="0"/>
          </a:p>
        </p:txBody>
      </p:sp>
    </p:spTree>
    <p:extLst>
      <p:ext uri="{BB962C8B-B14F-4D97-AF65-F5344CB8AC3E}">
        <p14:creationId xmlns:p14="http://schemas.microsoft.com/office/powerpoint/2010/main" val="36427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0" r="9778" b="-1"/>
          <a:stretch/>
        </p:blipFill>
        <p:spPr bwMode="auto">
          <a:xfrm>
            <a:off x="21" y="10"/>
            <a:ext cx="60944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0EFD68C8-0B57-3076-C8D6-D9A1D7AEE80E}"/>
              </a:ext>
            </a:extLst>
          </p:cNvPr>
          <p:cNvSpPr/>
          <p:nvPr/>
        </p:nvSpPr>
        <p:spPr>
          <a:xfrm>
            <a:off x="5943600" y="925830"/>
            <a:ext cx="5728447" cy="5331535"/>
          </a:xfrm>
          <a:prstGeom prst="rect">
            <a:avLst/>
          </a:prstGeom>
        </p:spPr>
        <p:txBody>
          <a:bodyPr vert="horz" lIns="91440" tIns="45720" rIns="91440" bIns="45720" rtlCol="0">
            <a:normAutofit/>
          </a:bodyPr>
          <a:lstStyle/>
          <a:p>
            <a:pPr marL="457200" indent="-457200">
              <a:spcAft>
                <a:spcPts val="600"/>
              </a:spcAft>
              <a:buFont typeface="Wingdings" panose="05000000000000000000" pitchFamily="2" charset="2"/>
              <a:buChar char="§"/>
            </a:pPr>
            <a:r>
              <a:rPr lang="en-US" sz="3200" b="1" dirty="0">
                <a:solidFill>
                  <a:srgbClr val="C00000"/>
                </a:solidFill>
              </a:rPr>
              <a:t>1.Korinther 5,1-5 </a:t>
            </a:r>
            <a:r>
              <a:rPr lang="de-DE" sz="3200" dirty="0"/>
              <a:t>weist darauf hin, dass die Reaktion der Gemeinde auf unbereute, wiederholte Sünde darin bestehen muss, zu trauern, </a:t>
            </a:r>
            <a:br>
              <a:rPr lang="de-DE" sz="3200" dirty="0"/>
            </a:br>
            <a:r>
              <a:rPr lang="de-DE" sz="3200" dirty="0"/>
              <a:t>die Sünde wohlüberlegt zu beurteilen und das </a:t>
            </a:r>
            <a:r>
              <a:rPr lang="de-DE" sz="3200" dirty="0" err="1"/>
              <a:t>unbuß</a:t>
            </a:r>
            <a:r>
              <a:rPr lang="de-DE" sz="3200" dirty="0"/>
              <a:t>-fertige Gemeindeglied </a:t>
            </a:r>
            <a:r>
              <a:rPr lang="de-DE" sz="3200" dirty="0" err="1"/>
              <a:t>auszu</a:t>
            </a:r>
            <a:r>
              <a:rPr lang="de-DE" sz="3200" dirty="0"/>
              <a:t>-schließen.</a:t>
            </a:r>
          </a:p>
          <a:p>
            <a:pPr marL="457200" indent="-457200" algn="ctr">
              <a:spcAft>
                <a:spcPts val="600"/>
              </a:spcAft>
              <a:buFont typeface="Wingdings" panose="05000000000000000000" pitchFamily="2" charset="2"/>
              <a:buChar char="§"/>
            </a:pPr>
            <a:endParaRPr lang="en-US" sz="3200" dirty="0"/>
          </a:p>
        </p:txBody>
      </p:sp>
    </p:spTree>
    <p:extLst>
      <p:ext uri="{BB962C8B-B14F-4D97-AF65-F5344CB8AC3E}">
        <p14:creationId xmlns:p14="http://schemas.microsoft.com/office/powerpoint/2010/main" val="252671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0" r="9778" b="-1"/>
          <a:stretch/>
        </p:blipFill>
        <p:spPr bwMode="auto">
          <a:xfrm>
            <a:off x="21" y="10"/>
            <a:ext cx="60944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C2B1A85E-05EE-EC0B-B8DE-9E3F576445F9}"/>
              </a:ext>
            </a:extLst>
          </p:cNvPr>
          <p:cNvSpPr/>
          <p:nvPr/>
        </p:nvSpPr>
        <p:spPr>
          <a:xfrm>
            <a:off x="6366509" y="891541"/>
            <a:ext cx="5143501" cy="4994910"/>
          </a:xfrm>
          <a:prstGeom prst="rect">
            <a:avLst/>
          </a:prstGeom>
        </p:spPr>
        <p:txBody>
          <a:bodyPr vert="horz" lIns="91440" tIns="45720" rIns="91440" bIns="45720" rtlCol="0">
            <a:normAutofit fontScale="92500" lnSpcReduction="10000"/>
          </a:bodyPr>
          <a:lstStyle/>
          <a:p>
            <a:pPr marL="228600" indent="-457200">
              <a:spcAft>
                <a:spcPts val="600"/>
              </a:spcAft>
              <a:buFont typeface="Wingdings" panose="05000000000000000000" pitchFamily="2" charset="2"/>
              <a:buChar char="§"/>
            </a:pPr>
            <a:r>
              <a:rPr lang="en-US" sz="2800" b="1" dirty="0">
                <a:solidFill>
                  <a:srgbClr val="C00000"/>
                </a:solidFill>
              </a:rPr>
              <a:t>1.Thessalonicher 5,14 </a:t>
            </a:r>
            <a:r>
              <a:rPr lang="de-DE" sz="2800" dirty="0"/>
              <a:t>befiehlt uns, die Ungehorsamen und Unordentlichen zu warnen</a:t>
            </a:r>
            <a:r>
              <a:rPr lang="en-US" sz="2800" dirty="0"/>
              <a:t>.</a:t>
            </a:r>
          </a:p>
          <a:p>
            <a:pPr>
              <a:spcAft>
                <a:spcPts val="600"/>
              </a:spcAft>
            </a:pPr>
            <a:endParaRPr lang="en-US" sz="2800" dirty="0"/>
          </a:p>
          <a:p>
            <a:pPr marL="228600" indent="-457200">
              <a:spcAft>
                <a:spcPts val="600"/>
              </a:spcAft>
              <a:buFont typeface="Wingdings" panose="05000000000000000000" pitchFamily="2" charset="2"/>
              <a:buChar char="§"/>
            </a:pPr>
            <a:r>
              <a:rPr lang="en-US" sz="2800" b="1" dirty="0">
                <a:solidFill>
                  <a:srgbClr val="C00000"/>
                </a:solidFill>
              </a:rPr>
              <a:t>2.Thessalonicher 3,6-15 </a:t>
            </a:r>
            <a:r>
              <a:rPr lang="de-DE" sz="2800" dirty="0"/>
              <a:t>ermahnt uns, den sündigen Bruder zu warnen und von </a:t>
            </a:r>
            <a:br>
              <a:rPr lang="de-DE" sz="2800" dirty="0"/>
            </a:br>
            <a:r>
              <a:rPr lang="de-DE" sz="2800" dirty="0"/>
              <a:t>ihm Abstand zu nehmen</a:t>
            </a:r>
            <a:r>
              <a:rPr lang="en-US" sz="2800" dirty="0"/>
              <a:t>.</a:t>
            </a:r>
          </a:p>
          <a:p>
            <a:pPr>
              <a:spcAft>
                <a:spcPts val="600"/>
              </a:spcAft>
            </a:pPr>
            <a:endParaRPr lang="en-US" sz="2800" dirty="0"/>
          </a:p>
          <a:p>
            <a:pPr marL="228600" indent="-457200">
              <a:spcAft>
                <a:spcPts val="600"/>
              </a:spcAft>
              <a:buFont typeface="Wingdings" panose="05000000000000000000" pitchFamily="2" charset="2"/>
              <a:buChar char="§"/>
            </a:pPr>
            <a:r>
              <a:rPr lang="en-US" sz="2800" b="1" dirty="0">
                <a:solidFill>
                  <a:srgbClr val="C00000"/>
                </a:solidFill>
              </a:rPr>
              <a:t>1.Timotheus 5,20 </a:t>
            </a:r>
            <a:r>
              <a:rPr lang="de-DE" sz="2800" dirty="0"/>
              <a:t>ruft uns dazu auf, anhaltende Sünde öffentlich zu rügen.</a:t>
            </a:r>
            <a:endParaRPr lang="en-US" sz="2800" dirty="0"/>
          </a:p>
        </p:txBody>
      </p:sp>
    </p:spTree>
    <p:extLst>
      <p:ext uri="{BB962C8B-B14F-4D97-AF65-F5344CB8AC3E}">
        <p14:creationId xmlns:p14="http://schemas.microsoft.com/office/powerpoint/2010/main" val="40560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0" r="9778" b="-1"/>
          <a:stretch/>
        </p:blipFill>
        <p:spPr bwMode="auto">
          <a:xfrm>
            <a:off x="21" y="10"/>
            <a:ext cx="60944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A8FB314C-1137-FFC4-664B-300CF19D9947}"/>
              </a:ext>
            </a:extLst>
          </p:cNvPr>
          <p:cNvSpPr/>
          <p:nvPr/>
        </p:nvSpPr>
        <p:spPr>
          <a:xfrm>
            <a:off x="6566084" y="596152"/>
            <a:ext cx="4909635" cy="5665696"/>
          </a:xfrm>
          <a:prstGeom prst="rect">
            <a:avLst/>
          </a:prstGeom>
        </p:spPr>
        <p:txBody>
          <a:bodyPr vert="horz" lIns="91440" tIns="45720" rIns="91440" bIns="45720" rtlCol="0">
            <a:normAutofit fontScale="92500" lnSpcReduction="10000"/>
          </a:bodyPr>
          <a:lstStyle/>
          <a:p>
            <a:pPr marL="228600" indent="-457200">
              <a:spcAft>
                <a:spcPts val="600"/>
              </a:spcAft>
              <a:buFont typeface="Wingdings" panose="05000000000000000000" pitchFamily="2" charset="2"/>
              <a:buChar char="§"/>
            </a:pPr>
            <a:r>
              <a:rPr lang="en-US" sz="2800" b="1" dirty="0">
                <a:solidFill>
                  <a:srgbClr val="C00000"/>
                </a:solidFill>
              </a:rPr>
              <a:t>Titus 1,13 </a:t>
            </a:r>
            <a:r>
              <a:rPr lang="de-DE" sz="2800" dirty="0"/>
              <a:t>sagt, dass wir die-</a:t>
            </a:r>
            <a:r>
              <a:rPr lang="de-DE" sz="2800" dirty="0" err="1"/>
              <a:t>jenigen</a:t>
            </a:r>
            <a:r>
              <a:rPr lang="de-DE" sz="2800" dirty="0"/>
              <a:t>, die nicht die Wahrheit lehren, ernsthaft verwarnen müssen</a:t>
            </a:r>
            <a:r>
              <a:rPr lang="en-US" sz="2800" dirty="0"/>
              <a:t>.</a:t>
            </a:r>
          </a:p>
          <a:p>
            <a:pPr indent="-228600">
              <a:spcAft>
                <a:spcPts val="600"/>
              </a:spcAft>
              <a:buFont typeface="Wingdings" panose="05000000000000000000" pitchFamily="2" charset="2"/>
              <a:buChar char="§"/>
            </a:pPr>
            <a:endParaRPr lang="en-US" sz="1200" dirty="0"/>
          </a:p>
          <a:p>
            <a:pPr marL="228600" indent="-457200">
              <a:spcAft>
                <a:spcPts val="600"/>
              </a:spcAft>
              <a:buFont typeface="Wingdings" panose="05000000000000000000" pitchFamily="2" charset="2"/>
              <a:buChar char="§"/>
            </a:pPr>
            <a:r>
              <a:rPr lang="en-US" sz="2800" b="1" dirty="0">
                <a:solidFill>
                  <a:srgbClr val="C00000"/>
                </a:solidFill>
              </a:rPr>
              <a:t>Titus 3,10</a:t>
            </a:r>
            <a:r>
              <a:rPr lang="en-US" sz="2800" dirty="0"/>
              <a:t> </a:t>
            </a:r>
            <a:r>
              <a:rPr lang="de-DE" sz="2800" dirty="0"/>
              <a:t>befiehlt uns, uns von einer Person, welche Zwietracht verursacht, zu trennen – aber erst nach einer gründlichen Verwarnung</a:t>
            </a:r>
            <a:r>
              <a:rPr lang="en-US" sz="2800" dirty="0"/>
              <a:t>.</a:t>
            </a:r>
          </a:p>
          <a:p>
            <a:pPr marL="171450" indent="-171450">
              <a:spcAft>
                <a:spcPts val="600"/>
              </a:spcAft>
              <a:buFont typeface="Wingdings" panose="05000000000000000000" pitchFamily="2" charset="2"/>
              <a:buChar char="§"/>
            </a:pPr>
            <a:endParaRPr lang="en-US" sz="1200" dirty="0"/>
          </a:p>
          <a:p>
            <a:pPr marL="228600" indent="-457200">
              <a:spcAft>
                <a:spcPts val="600"/>
              </a:spcAft>
              <a:buFont typeface="Wingdings" panose="05000000000000000000" pitchFamily="2" charset="2"/>
              <a:buChar char="§"/>
            </a:pPr>
            <a:r>
              <a:rPr lang="en-US" sz="2800" b="1" dirty="0" err="1">
                <a:solidFill>
                  <a:srgbClr val="C00000"/>
                </a:solidFill>
              </a:rPr>
              <a:t>Offenbarung</a:t>
            </a:r>
            <a:r>
              <a:rPr lang="en-US" sz="2800" b="1" dirty="0">
                <a:solidFill>
                  <a:srgbClr val="C00000"/>
                </a:solidFill>
              </a:rPr>
              <a:t> 2 - 3</a:t>
            </a:r>
            <a:r>
              <a:rPr lang="en-US" sz="2800" dirty="0">
                <a:solidFill>
                  <a:srgbClr val="C00000"/>
                </a:solidFill>
              </a:rPr>
              <a:t> </a:t>
            </a:r>
            <a:r>
              <a:rPr lang="de-DE" sz="2800" dirty="0"/>
              <a:t>ruft Gemeinden zur Reue auf und warnt vor drohendem Gericht, wenn sie diese verweigern.</a:t>
            </a:r>
          </a:p>
          <a:p>
            <a:pPr marL="228600" indent="-457200">
              <a:spcAft>
                <a:spcPts val="600"/>
              </a:spcAft>
              <a:buFont typeface="Wingdings" panose="05000000000000000000" pitchFamily="2" charset="2"/>
              <a:buChar char="§"/>
            </a:pPr>
            <a:endParaRPr lang="en-US" sz="2800" dirty="0"/>
          </a:p>
        </p:txBody>
      </p:sp>
    </p:spTree>
    <p:extLst>
      <p:ext uri="{BB962C8B-B14F-4D97-AF65-F5344CB8AC3E}">
        <p14:creationId xmlns:p14="http://schemas.microsoft.com/office/powerpoint/2010/main" val="383589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367758" y="3867818"/>
            <a:ext cx="4924984" cy="2096168"/>
          </a:xfrm>
        </p:spPr>
        <p:txBody>
          <a:bodyPr vert="horz" lIns="91440" tIns="45720" rIns="91440" bIns="45720" rtlCol="0" anchor="b">
            <a:normAutofit fontScale="90000"/>
          </a:bodyPr>
          <a:lstStyle/>
          <a:p>
            <a:pPr algn="ctr">
              <a:lnSpc>
                <a:spcPct val="100000"/>
              </a:lnSpc>
            </a:pPr>
            <a:r>
              <a:rPr lang="de-DE" b="1" dirty="0">
                <a:latin typeface="Avenir Next" panose="020B0503020202020204" pitchFamily="34" charset="0"/>
              </a:rPr>
              <a:t>WAS SAGT </a:t>
            </a:r>
            <a:r>
              <a:rPr lang="de-DE" b="1" dirty="0">
                <a:solidFill>
                  <a:srgbClr val="C00000"/>
                </a:solidFill>
                <a:latin typeface="Avenir Next" panose="020B0503020202020204" pitchFamily="34" charset="0"/>
              </a:rPr>
              <a:t>ELLEN WHITE </a:t>
            </a:r>
            <a:r>
              <a:rPr lang="de-DE" b="1" dirty="0">
                <a:latin typeface="Avenir Next" panose="020B0503020202020204" pitchFamily="34" charset="0"/>
              </a:rPr>
              <a:t>ÜBER MACHTMISSBRAUCH?</a:t>
            </a:r>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00A699F4-564D-B157-B373-FE302EBE8AA1}"/>
              </a:ext>
            </a:extLst>
          </p:cNvPr>
          <p:cNvPicPr>
            <a:picLocks noChangeAspect="1"/>
          </p:cNvPicPr>
          <p:nvPr/>
        </p:nvPicPr>
        <p:blipFill>
          <a:blip r:embed="rId4">
            <a:duotone>
              <a:prstClr val="black"/>
              <a:schemeClr val="accent3">
                <a:tint val="45000"/>
                <a:satMod val="400000"/>
              </a:schemeClr>
            </a:duotone>
          </a:blip>
          <a:stretch>
            <a:fillRect/>
          </a:stretch>
        </p:blipFill>
        <p:spPr>
          <a:xfrm>
            <a:off x="993457" y="985390"/>
            <a:ext cx="3788871" cy="2443610"/>
          </a:xfrm>
          <a:prstGeom prst="rect">
            <a:avLst/>
          </a:prstGeom>
        </p:spPr>
      </p:pic>
    </p:spTree>
    <p:extLst>
      <p:ext uri="{BB962C8B-B14F-4D97-AF65-F5344CB8AC3E}">
        <p14:creationId xmlns:p14="http://schemas.microsoft.com/office/powerpoint/2010/main" val="357238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a:bodyPr>
          <a:lstStyle/>
          <a:p>
            <a:pPr marL="0" indent="0" algn="ctr">
              <a:lnSpc>
                <a:spcPct val="100000"/>
              </a:lnSpc>
              <a:buNone/>
            </a:pPr>
            <a:r>
              <a:rPr lang="de-DE" dirty="0"/>
              <a:t>„Viele, die vorgeben, Diener Christi zu sein, gleichen den Söhnen Elis, die im heiligen Dienst standen und ihr Amt dazu benutzten, um Verbrechen und Ehebruch zu begehen und dadurch andere dazu veranlassten, das Gesetz Gottes zu übertreten. Sie werden eine entsetzliche Rechenschaft ab-legen müssen, wenn die Fälle aller vor Gottes Thron gerichtet werden und sie die Folgen ihrer Taten tragen müssen … Ehebruch ist eine der schrecklichen Sünden dieses Zeitalters. Diese Sünde findet sich unter vorgeblichen Christen jeder Art.“ </a:t>
            </a:r>
          </a:p>
          <a:p>
            <a:pPr marL="0" indent="0" algn="ctr">
              <a:lnSpc>
                <a:spcPct val="100000"/>
              </a:lnSpc>
              <a:buNone/>
            </a:pPr>
            <a:r>
              <a:rPr lang="en-US" sz="1800" dirty="0"/>
              <a:t>(The Sin of Licentiousness, Testimonies on Sexual </a:t>
            </a:r>
            <a:r>
              <a:rPr lang="en-US" sz="1800" dirty="0" err="1"/>
              <a:t>Behaviour</a:t>
            </a:r>
            <a:r>
              <a:rPr lang="en-US" sz="1800" dirty="0"/>
              <a:t>, Adultery, and Divorce (1989), S. 99) </a:t>
            </a:r>
          </a:p>
          <a:p>
            <a:pPr>
              <a:lnSpc>
                <a:spcPct val="100000"/>
              </a:lnSpc>
            </a:pPr>
            <a:endParaRPr lang="en-US" dirty="0"/>
          </a:p>
        </p:txBody>
      </p:sp>
      <p:pic>
        <p:nvPicPr>
          <p:cNvPr id="4" name="Grafik 3">
            <a:extLst>
              <a:ext uri="{FF2B5EF4-FFF2-40B4-BE49-F238E27FC236}">
                <a16:creationId xmlns:a16="http://schemas.microsoft.com/office/drawing/2014/main" id="{70F1B36B-2590-446F-2E6D-DDD9282B5D05}"/>
              </a:ext>
            </a:extLst>
          </p:cNvPr>
          <p:cNvPicPr>
            <a:picLocks noChangeAspect="1"/>
          </p:cNvPicPr>
          <p:nvPr/>
        </p:nvPicPr>
        <p:blipFill>
          <a:blip r:embed="rId3"/>
          <a:stretch>
            <a:fillRect/>
          </a:stretch>
        </p:blipFill>
        <p:spPr>
          <a:xfrm>
            <a:off x="810577" y="322450"/>
            <a:ext cx="1921193" cy="1239062"/>
          </a:xfrm>
          <a:prstGeom prst="rect">
            <a:avLst/>
          </a:prstGeom>
        </p:spPr>
      </p:pic>
    </p:spTree>
    <p:extLst>
      <p:ext uri="{BB962C8B-B14F-4D97-AF65-F5344CB8AC3E}">
        <p14:creationId xmlns:p14="http://schemas.microsoft.com/office/powerpoint/2010/main" val="311922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730626" y="563985"/>
            <a:ext cx="10515600" cy="1325563"/>
          </a:xfrm>
        </p:spPr>
        <p:txBody>
          <a:bodyPr/>
          <a:lstStyle/>
          <a:p>
            <a:r>
              <a:rPr lang="en-US" b="1" dirty="0">
                <a:latin typeface="Avenir Next" panose="020B0503020202020204" pitchFamily="34" charset="0"/>
              </a:rPr>
              <a:t>MACHT</a:t>
            </a:r>
            <a:r>
              <a:rPr lang="en-US" b="1" dirty="0">
                <a:solidFill>
                  <a:schemeClr val="accent1">
                    <a:lumMod val="75000"/>
                  </a:schemeClr>
                </a:solidFill>
                <a:latin typeface="Avenir Next" panose="020B0503020202020204" pitchFamily="34" charset="0"/>
              </a:rPr>
              <a:t>MISSBRAUCH</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2225899"/>
            <a:ext cx="8431306" cy="4351338"/>
          </a:xfrm>
        </p:spPr>
        <p:txBody>
          <a:bodyPr>
            <a:normAutofit/>
          </a:bodyPr>
          <a:lstStyle/>
          <a:p>
            <a:pPr>
              <a:lnSpc>
                <a:spcPct val="100000"/>
              </a:lnSpc>
              <a:buFont typeface="Wingdings" panose="05000000000000000000" pitchFamily="2" charset="2"/>
              <a:buChar char="§"/>
            </a:pPr>
            <a:r>
              <a:rPr lang="de-DE" dirty="0"/>
              <a:t>Es geht um das </a:t>
            </a:r>
            <a:r>
              <a:rPr lang="de-DE" dirty="0">
                <a:solidFill>
                  <a:schemeClr val="accent1">
                    <a:lumMod val="75000"/>
                  </a:schemeClr>
                </a:solidFill>
              </a:rPr>
              <a:t>Problem</a:t>
            </a:r>
            <a:r>
              <a:rPr lang="de-DE" dirty="0"/>
              <a:t> an sich: </a:t>
            </a:r>
          </a:p>
          <a:p>
            <a:pPr>
              <a:lnSpc>
                <a:spcPct val="100000"/>
              </a:lnSpc>
              <a:buFont typeface="Wingdings" panose="05000000000000000000" pitchFamily="2" charset="2"/>
              <a:buChar char="§"/>
            </a:pPr>
            <a:r>
              <a:rPr lang="de-DE" dirty="0">
                <a:solidFill>
                  <a:schemeClr val="accent1">
                    <a:lumMod val="75000"/>
                  </a:schemeClr>
                </a:solidFill>
              </a:rPr>
              <a:t>Was bedeutet </a:t>
            </a:r>
            <a:r>
              <a:rPr lang="de-DE" dirty="0"/>
              <a:t>Machtmissbrauch? </a:t>
            </a:r>
          </a:p>
          <a:p>
            <a:pPr>
              <a:lnSpc>
                <a:spcPct val="100000"/>
              </a:lnSpc>
              <a:buFont typeface="Wingdings" panose="05000000000000000000" pitchFamily="2" charset="2"/>
              <a:buChar char="§"/>
            </a:pPr>
            <a:r>
              <a:rPr lang="de-DE" dirty="0"/>
              <a:t>Wie kann man so damit umgehen, dass man den </a:t>
            </a:r>
            <a:r>
              <a:rPr lang="de-DE" dirty="0">
                <a:solidFill>
                  <a:schemeClr val="accent1">
                    <a:lumMod val="75000"/>
                  </a:schemeClr>
                </a:solidFill>
              </a:rPr>
              <a:t>Schaden nicht noch vergrößert</a:t>
            </a:r>
            <a:r>
              <a:rPr lang="de-DE" dirty="0"/>
              <a:t>? </a:t>
            </a:r>
          </a:p>
          <a:p>
            <a:pPr>
              <a:lnSpc>
                <a:spcPct val="100000"/>
              </a:lnSpc>
              <a:buFont typeface="Wingdings" panose="05000000000000000000" pitchFamily="2" charset="2"/>
              <a:buChar char="§"/>
            </a:pPr>
            <a:r>
              <a:rPr lang="de-DE" dirty="0"/>
              <a:t>Wie kann man ihn </a:t>
            </a:r>
            <a:r>
              <a:rPr lang="de-DE" dirty="0">
                <a:solidFill>
                  <a:schemeClr val="accent1">
                    <a:lumMod val="75000"/>
                  </a:schemeClr>
                </a:solidFill>
              </a:rPr>
              <a:t>verhindern</a:t>
            </a:r>
            <a:r>
              <a:rPr lang="de-DE" dirty="0"/>
              <a:t>? </a:t>
            </a:r>
          </a:p>
          <a:p>
            <a:pPr>
              <a:lnSpc>
                <a:spcPct val="100000"/>
              </a:lnSpc>
              <a:buFont typeface="Wingdings" panose="05000000000000000000" pitchFamily="2" charset="2"/>
              <a:buChar char="§"/>
            </a:pPr>
            <a:r>
              <a:rPr lang="de-DE" dirty="0"/>
              <a:t>Wie kann man </a:t>
            </a:r>
            <a:r>
              <a:rPr lang="de-DE" dirty="0">
                <a:solidFill>
                  <a:schemeClr val="accent1">
                    <a:lumMod val="75000"/>
                  </a:schemeClr>
                </a:solidFill>
              </a:rPr>
              <a:t>Heilung</a:t>
            </a:r>
            <a:r>
              <a:rPr lang="de-DE" dirty="0"/>
              <a:t> bewirken? </a:t>
            </a:r>
          </a:p>
          <a:p>
            <a:pPr>
              <a:lnSpc>
                <a:spcPct val="100000"/>
              </a:lnSpc>
              <a:buFont typeface="Wingdings" panose="05000000000000000000" pitchFamily="2" charset="2"/>
              <a:buChar char="§"/>
            </a:pPr>
            <a:r>
              <a:rPr lang="de-DE" dirty="0"/>
              <a:t>Sowohl das Opfer als auch der Täter benötigen </a:t>
            </a:r>
            <a:r>
              <a:rPr lang="de-DE" dirty="0">
                <a:solidFill>
                  <a:schemeClr val="accent1">
                    <a:lumMod val="75000"/>
                  </a:schemeClr>
                </a:solidFill>
              </a:rPr>
              <a:t>Hilfestellung</a:t>
            </a:r>
            <a:r>
              <a:rPr lang="de-DE" dirty="0"/>
              <a:t>.</a:t>
            </a:r>
            <a:endParaRPr lang="en-US" dirty="0"/>
          </a:p>
        </p:txBody>
      </p:sp>
    </p:spTree>
    <p:extLst>
      <p:ext uri="{BB962C8B-B14F-4D97-AF65-F5344CB8AC3E}">
        <p14:creationId xmlns:p14="http://schemas.microsoft.com/office/powerpoint/2010/main" val="354801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23900" y="2340295"/>
            <a:ext cx="9183624" cy="4658921"/>
          </a:xfrm>
        </p:spPr>
        <p:txBody>
          <a:bodyPr>
            <a:normAutofit/>
          </a:bodyPr>
          <a:lstStyle/>
          <a:p>
            <a:pPr marL="0" indent="0" algn="ctr">
              <a:lnSpc>
                <a:spcPct val="100000"/>
              </a:lnSpc>
              <a:buNone/>
            </a:pPr>
            <a:r>
              <a:rPr lang="de-DE" dirty="0"/>
              <a:t>„Wenn ein Diener des Evangeliums seine niedrigen Leidenschaften nicht besiegt, wenn er es versäumt, </a:t>
            </a:r>
            <a:br>
              <a:rPr lang="de-DE" dirty="0"/>
            </a:br>
            <a:r>
              <a:rPr lang="de-DE" dirty="0"/>
              <a:t>dem Beispiel der Apostel zu folgen und so seinen Beruf </a:t>
            </a:r>
            <a:br>
              <a:rPr lang="de-DE" dirty="0"/>
            </a:br>
            <a:r>
              <a:rPr lang="de-DE" dirty="0"/>
              <a:t>wie seinen Glauben verunehrt, wenn er auch nur über </a:t>
            </a:r>
            <a:br>
              <a:rPr lang="de-DE" dirty="0"/>
            </a:br>
            <a:r>
              <a:rPr lang="de-DE" dirty="0"/>
              <a:t>die Möglichkeit, der Sünde zu frönen, spricht, sollen </a:t>
            </a:r>
            <a:br>
              <a:rPr lang="de-DE" dirty="0"/>
            </a:br>
            <a:r>
              <a:rPr lang="de-DE" dirty="0"/>
              <a:t>unsere Schwestern, die sich zur Gottesfurcht bekennen, </a:t>
            </a:r>
            <a:br>
              <a:rPr lang="de-DE" dirty="0"/>
            </a:br>
            <a:r>
              <a:rPr lang="de-DE" dirty="0"/>
              <a:t>sich nicht für einen Augenblick einbilden, dass Sünde oder Gesetzesübertretung auch nur im Geringsten ihre </a:t>
            </a:r>
            <a:r>
              <a:rPr lang="de-DE" dirty="0" err="1"/>
              <a:t>Sünd</a:t>
            </a:r>
            <a:r>
              <a:rPr lang="de-DE" dirty="0"/>
              <a:t>-haftigkeit einbüßen, weil ihr Prediger es wagt, sie zu begehen.</a:t>
            </a:r>
          </a:p>
        </p:txBody>
      </p:sp>
      <p:pic>
        <p:nvPicPr>
          <p:cNvPr id="4" name="Grafik 3">
            <a:extLst>
              <a:ext uri="{FF2B5EF4-FFF2-40B4-BE49-F238E27FC236}">
                <a16:creationId xmlns:a16="http://schemas.microsoft.com/office/drawing/2014/main" id="{A8535D9D-A383-0133-4596-9340D70AD908}"/>
              </a:ext>
            </a:extLst>
          </p:cNvPr>
          <p:cNvPicPr>
            <a:picLocks noChangeAspect="1"/>
          </p:cNvPicPr>
          <p:nvPr/>
        </p:nvPicPr>
        <p:blipFill>
          <a:blip r:embed="rId3"/>
          <a:stretch>
            <a:fillRect/>
          </a:stretch>
        </p:blipFill>
        <p:spPr>
          <a:xfrm>
            <a:off x="810577" y="322450"/>
            <a:ext cx="1921193" cy="1239062"/>
          </a:xfrm>
          <a:prstGeom prst="rect">
            <a:avLst/>
          </a:prstGeom>
        </p:spPr>
      </p:pic>
    </p:spTree>
    <p:extLst>
      <p:ext uri="{BB962C8B-B14F-4D97-AF65-F5344CB8AC3E}">
        <p14:creationId xmlns:p14="http://schemas.microsoft.com/office/powerpoint/2010/main" val="123990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360584" y="377190"/>
            <a:ext cx="5538477" cy="6983728"/>
          </a:xfrm>
        </p:spPr>
        <p:txBody>
          <a:bodyPr vert="horz" lIns="91440" tIns="45720" rIns="91440" bIns="45720" rtlCol="0">
            <a:normAutofit/>
          </a:bodyPr>
          <a:lstStyle/>
          <a:p>
            <a:pPr marL="0" indent="0" algn="ctr">
              <a:lnSpc>
                <a:spcPct val="100000"/>
              </a:lnSpc>
              <a:buNone/>
            </a:pPr>
            <a:r>
              <a:rPr lang="de-DE" sz="2600" dirty="0"/>
              <a:t>Die Tatsache, dass Männer in verantwortlichen Stellen zeigen, </a:t>
            </a:r>
            <a:br>
              <a:rPr lang="de-DE" sz="2600" dirty="0"/>
            </a:br>
            <a:r>
              <a:rPr lang="de-DE" sz="2600" dirty="0"/>
              <a:t>dass sie mit der Sünde durchaus vertraut sind, darf die Schuldhaftigkeit und Ungeheuerlichkeit dieser Sünde in der Meinung anderer nicht verringern. Die Sünde muss so sündhaft, so abstoßend erscheinen, wie sie bisher betrachtet wurde; der Geist der Reinen und moralisch Höherstehenden soll denjenigen, welcher der Sünde frönt, verabscheuen und ihn meiden, so wie man eine Schlange flieht, deren Biss tödlich ist.“ </a:t>
            </a:r>
          </a:p>
          <a:p>
            <a:pPr marL="0" indent="0" algn="ctr">
              <a:lnSpc>
                <a:spcPct val="110000"/>
              </a:lnSpc>
              <a:buNone/>
            </a:pPr>
            <a:r>
              <a:rPr lang="en-US" sz="1800" dirty="0"/>
              <a:t>(Testimonies for the Church, Band 2, S. 457)</a:t>
            </a:r>
          </a:p>
        </p:txBody>
      </p:sp>
    </p:spTree>
    <p:extLst>
      <p:ext uri="{BB962C8B-B14F-4D97-AF65-F5344CB8AC3E}">
        <p14:creationId xmlns:p14="http://schemas.microsoft.com/office/powerpoint/2010/main" val="206428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943402"/>
          </a:xfrm>
        </p:spPr>
        <p:txBody>
          <a:bodyPr>
            <a:noAutofit/>
          </a:bodyPr>
          <a:lstStyle/>
          <a:p>
            <a:pPr marL="0" indent="0" algn="ctr">
              <a:lnSpc>
                <a:spcPct val="100000"/>
              </a:lnSpc>
              <a:buNone/>
            </a:pPr>
            <a:r>
              <a:rPr lang="de-DE" sz="2600" dirty="0"/>
              <a:t>„Wenn ein Mann, der vorgibt, Gottes heiliges Gesetz zu achten und der einen heiligen Dienst verrichtet, das Vertrauen, das ihm seine Position verschafft, ausnützt und danach trachtet, seine niedrigen Leidenschaften zu befriedigen, sollte diese Tatsache schon für sich genommen ausreichen, um eine Frau, die sich als gottesfürchtig bezeichnet, erkennen zu lassen, dass ein unehrenhafter Vorschlag seinerseits, obwohl sein Beruf ihn hoch in den Himmel hebt, von Satan herrührt, der sich als Engel des Lichts verkleidet. Ich kann nicht glauben, dass das Wort Gottes in den Herzen derer wohnt, die so willig ihre Unschuld und ihre Tugend auf dem Altar der fleischlichen Leidenschaften darbringen.“</a:t>
            </a:r>
          </a:p>
          <a:p>
            <a:pPr marL="0" indent="0" algn="ctr">
              <a:lnSpc>
                <a:spcPct val="100000"/>
              </a:lnSpc>
              <a:buNone/>
            </a:pPr>
            <a:r>
              <a:rPr lang="de-DE" sz="1800" dirty="0"/>
              <a:t>(</a:t>
            </a:r>
            <a:r>
              <a:rPr lang="en-US" sz="1800" dirty="0"/>
              <a:t>Testimonies for the Church, Band 2, S. 457)</a:t>
            </a:r>
          </a:p>
        </p:txBody>
      </p:sp>
      <p:pic>
        <p:nvPicPr>
          <p:cNvPr id="4" name="Grafik 3">
            <a:extLst>
              <a:ext uri="{FF2B5EF4-FFF2-40B4-BE49-F238E27FC236}">
                <a16:creationId xmlns:a16="http://schemas.microsoft.com/office/drawing/2014/main" id="{120439B9-FA0E-0122-C1A4-CF03A55CF8F4}"/>
              </a:ext>
            </a:extLst>
          </p:cNvPr>
          <p:cNvPicPr>
            <a:picLocks noChangeAspect="1"/>
          </p:cNvPicPr>
          <p:nvPr/>
        </p:nvPicPr>
        <p:blipFill>
          <a:blip r:embed="rId3"/>
          <a:stretch>
            <a:fillRect/>
          </a:stretch>
        </p:blipFill>
        <p:spPr>
          <a:xfrm>
            <a:off x="810577" y="322450"/>
            <a:ext cx="1921193" cy="1239062"/>
          </a:xfrm>
          <a:prstGeom prst="rect">
            <a:avLst/>
          </a:prstGeom>
        </p:spPr>
      </p:pic>
    </p:spTree>
    <p:extLst>
      <p:ext uri="{BB962C8B-B14F-4D97-AF65-F5344CB8AC3E}">
        <p14:creationId xmlns:p14="http://schemas.microsoft.com/office/powerpoint/2010/main" val="36259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5699617" y="1845513"/>
            <a:ext cx="5555265" cy="3166973"/>
          </a:xfrm>
        </p:spPr>
        <p:txBody>
          <a:bodyPr vert="horz" lIns="91440" tIns="45720" rIns="91440" bIns="45720" rtlCol="0" anchor="b">
            <a:normAutofit/>
          </a:bodyPr>
          <a:lstStyle/>
          <a:p>
            <a:pPr algn="ctr">
              <a:lnSpc>
                <a:spcPct val="100000"/>
              </a:lnSpc>
            </a:pPr>
            <a:r>
              <a:rPr lang="en-US" sz="4800" b="1" dirty="0">
                <a:solidFill>
                  <a:srgbClr val="595959"/>
                </a:solidFill>
                <a:latin typeface="Avenir Next" panose="020B0503020202020204" pitchFamily="34" charset="0"/>
              </a:rPr>
              <a:t>MACHTMISSBRAUCH</a:t>
            </a:r>
            <a:br>
              <a:rPr lang="en-US" sz="4800" b="1" dirty="0">
                <a:solidFill>
                  <a:srgbClr val="595959"/>
                </a:solidFill>
                <a:latin typeface="Avenir Next" panose="020B0503020202020204" pitchFamily="34" charset="0"/>
              </a:rPr>
            </a:br>
            <a:r>
              <a:rPr lang="en-US" sz="4800" b="1" dirty="0">
                <a:solidFill>
                  <a:schemeClr val="accent6">
                    <a:lumMod val="50000"/>
                  </a:schemeClr>
                </a:solidFill>
                <a:latin typeface="Avenir Next" panose="020B0503020202020204" pitchFamily="34" charset="0"/>
              </a:rPr>
              <a:t>IN DER BIBEL</a:t>
            </a:r>
            <a:br>
              <a:rPr lang="en-US" sz="4800" b="1" dirty="0">
                <a:solidFill>
                  <a:schemeClr val="accent6">
                    <a:lumMod val="50000"/>
                  </a:schemeClr>
                </a:solidFill>
                <a:latin typeface="Avenir Next" panose="020B0503020202020204" pitchFamily="34" charset="0"/>
              </a:rPr>
            </a:br>
            <a:br>
              <a:rPr lang="en-US" b="1" dirty="0">
                <a:solidFill>
                  <a:schemeClr val="accent6">
                    <a:lumMod val="50000"/>
                  </a:schemeClr>
                </a:solidFill>
                <a:latin typeface="Avenir Next" panose="020B0503020202020204" pitchFamily="34" charset="0"/>
              </a:rPr>
            </a:br>
            <a:r>
              <a:rPr lang="en-US" sz="4000" b="1" dirty="0">
                <a:solidFill>
                  <a:srgbClr val="595959"/>
                </a:solidFill>
                <a:latin typeface="Avenir Next" panose="020B0503020202020204" pitchFamily="34" charset="0"/>
              </a:rPr>
              <a:t>1.Samuel 2 - 4</a:t>
            </a:r>
          </a:p>
        </p:txBody>
      </p:sp>
    </p:spTree>
    <p:extLst>
      <p:ext uri="{BB962C8B-B14F-4D97-AF65-F5344CB8AC3E}">
        <p14:creationId xmlns:p14="http://schemas.microsoft.com/office/powerpoint/2010/main" val="32077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388620" y="2034540"/>
            <a:ext cx="9612629" cy="4952855"/>
          </a:xfrm>
        </p:spPr>
        <p:txBody>
          <a:bodyPr>
            <a:normAutofit/>
          </a:bodyPr>
          <a:lstStyle/>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3: </a:t>
            </a:r>
            <a:r>
              <a:rPr lang="de-DE" b="1" dirty="0">
                <a:solidFill>
                  <a:schemeClr val="accent6">
                    <a:lumMod val="50000"/>
                  </a:schemeClr>
                </a:solidFill>
              </a:rPr>
              <a:t>„Der Herr ist ein Gott, der alles weiß; </a:t>
            </a:r>
            <a:r>
              <a:rPr lang="de-DE" dirty="0"/>
              <a:t>und er wird euch richten für das, was ihr getan habt.“</a:t>
            </a:r>
            <a:r>
              <a:rPr lang="en-US" dirty="0"/>
              <a:t> </a:t>
            </a:r>
            <a:r>
              <a:rPr lang="en-US" i="1" dirty="0">
                <a:sym typeface="Wingdings" panose="05000000000000000000" pitchFamily="2" charset="2"/>
              </a:rPr>
              <a:t> </a:t>
            </a:r>
            <a:r>
              <a:rPr lang="de-DE" b="1" i="1" dirty="0"/>
              <a:t>Vorbereitung</a:t>
            </a:r>
            <a:r>
              <a:rPr lang="de-DE" i="1" dirty="0"/>
              <a:t> auf künftige Warnungen.</a:t>
            </a:r>
            <a:endParaRPr lang="en-US" i="1" dirty="0"/>
          </a:p>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10: </a:t>
            </a:r>
            <a:r>
              <a:rPr lang="de-DE" b="1" dirty="0">
                <a:solidFill>
                  <a:schemeClr val="accent6">
                    <a:lumMod val="50000"/>
                  </a:schemeClr>
                </a:solidFill>
              </a:rPr>
              <a:t>„Keiner wird sich aus eigener Kraft retten</a:t>
            </a:r>
            <a:r>
              <a:rPr lang="en-US" b="1" dirty="0">
                <a:solidFill>
                  <a:schemeClr val="accent6">
                    <a:lumMod val="50000"/>
                  </a:schemeClr>
                </a:solidFill>
              </a:rPr>
              <a:t>.</a:t>
            </a:r>
            <a:r>
              <a:rPr lang="en-US" dirty="0"/>
              <a:t> </a:t>
            </a:r>
            <a:r>
              <a:rPr lang="de-DE" dirty="0"/>
              <a:t>Die gegen den Herrn kämpfen, werden zerschmettert werden.“ </a:t>
            </a:r>
            <a:r>
              <a:rPr lang="en-US" dirty="0"/>
              <a:t> </a:t>
            </a:r>
            <a:r>
              <a:rPr lang="en-US" i="1" dirty="0">
                <a:sym typeface="Wingdings" panose="05000000000000000000" pitchFamily="2" charset="2"/>
              </a:rPr>
              <a:t> </a:t>
            </a:r>
            <a:r>
              <a:rPr lang="de-DE" i="1" dirty="0"/>
              <a:t>Das ist ebenfalls eine </a:t>
            </a:r>
            <a:r>
              <a:rPr lang="de-DE" b="1" i="1" dirty="0"/>
              <a:t>Warnung</a:t>
            </a:r>
            <a:r>
              <a:rPr lang="de-DE" i="1" dirty="0"/>
              <a:t> und eine Vorschau auf das Kommende.</a:t>
            </a:r>
            <a:endParaRPr lang="en-US" i="1" dirty="0"/>
          </a:p>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12: </a:t>
            </a:r>
            <a:r>
              <a:rPr lang="de-DE" b="1" dirty="0">
                <a:solidFill>
                  <a:schemeClr val="accent6">
                    <a:lumMod val="50000"/>
                  </a:schemeClr>
                </a:solidFill>
              </a:rPr>
              <a:t>„Elis Söhne waren niederträchtige Männer, die keine Achtung vor dem Herrn hatten …“</a:t>
            </a:r>
            <a:r>
              <a:rPr lang="de-D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sym typeface="Wingdings" panose="05000000000000000000" pitchFamily="2" charset="2"/>
              </a:rPr>
              <a:t> </a:t>
            </a:r>
            <a:r>
              <a:rPr lang="de-DE" sz="2800" i="1" dirty="0">
                <a:effectLst/>
                <a:latin typeface="Calibri" panose="020F0502020204030204" pitchFamily="34" charset="0"/>
                <a:ea typeface="Times New Roman" panose="02020603050405020304" pitchFamily="18" charset="0"/>
                <a:cs typeface="Calibri" panose="020F0502020204030204" pitchFamily="34" charset="0"/>
              </a:rPr>
              <a:t>Sie waren nicht echt. </a:t>
            </a:r>
            <a:br>
              <a:rPr lang="de-DE" sz="2800" i="1" dirty="0">
                <a:effectLst/>
                <a:latin typeface="Calibri" panose="020F0502020204030204" pitchFamily="34" charset="0"/>
                <a:ea typeface="Times New Roman" panose="02020603050405020304" pitchFamily="18" charset="0"/>
                <a:cs typeface="Calibri" panose="020F0502020204030204" pitchFamily="34" charset="0"/>
              </a:rPr>
            </a:br>
            <a:r>
              <a:rPr lang="de-DE" sz="2800" i="1" dirty="0">
                <a:effectLst/>
                <a:latin typeface="Calibri" panose="020F0502020204030204" pitchFamily="34" charset="0"/>
                <a:ea typeface="Times New Roman" panose="02020603050405020304" pitchFamily="18" charset="0"/>
                <a:cs typeface="Calibri" panose="020F0502020204030204" pitchFamily="34" charset="0"/>
              </a:rPr>
              <a:t>Sie waren Fälschungen, die nur vorgaben, religiöse Führer zu sein </a:t>
            </a:r>
            <a:r>
              <a:rPr lang="en-US" i="1" dirty="0">
                <a:sym typeface="Wingdings" panose="05000000000000000000" pitchFamily="2" charset="2"/>
              </a:rPr>
              <a:t> </a:t>
            </a:r>
            <a:r>
              <a:rPr lang="en-US" b="1" i="1" dirty="0" err="1">
                <a:sym typeface="Wingdings" panose="05000000000000000000" pitchFamily="2" charset="2"/>
              </a:rPr>
              <a:t>geistlicher</a:t>
            </a:r>
            <a:r>
              <a:rPr lang="en-US" b="1" i="1" dirty="0">
                <a:sym typeface="Wingdings" panose="05000000000000000000" pitchFamily="2" charset="2"/>
              </a:rPr>
              <a:t> </a:t>
            </a:r>
            <a:r>
              <a:rPr lang="en-US" b="1" i="1" dirty="0" err="1">
                <a:sym typeface="Wingdings" panose="05000000000000000000" pitchFamily="2" charset="2"/>
              </a:rPr>
              <a:t>Missbrauch</a:t>
            </a:r>
            <a:endParaRPr lang="en-US" i="1" dirty="0"/>
          </a:p>
        </p:txBody>
      </p:sp>
      <p:sp>
        <p:nvSpPr>
          <p:cNvPr id="2" name="Textfeld 1">
            <a:extLst>
              <a:ext uri="{FF2B5EF4-FFF2-40B4-BE49-F238E27FC236}">
                <a16:creationId xmlns:a16="http://schemas.microsoft.com/office/drawing/2014/main" id="{F7AC4D6C-7975-8733-0B91-56A54CEFD5F1}"/>
              </a:ext>
            </a:extLst>
          </p:cNvPr>
          <p:cNvSpPr txBox="1"/>
          <p:nvPr/>
        </p:nvSpPr>
        <p:spPr>
          <a:xfrm>
            <a:off x="643241" y="765810"/>
            <a:ext cx="2797189" cy="769441"/>
          </a:xfrm>
          <a:prstGeom prst="rect">
            <a:avLst/>
          </a:prstGeom>
          <a:noFill/>
        </p:spPr>
        <p:txBody>
          <a:bodyPr wrap="square" rtlCol="0">
            <a:spAutoFit/>
          </a:bodyPr>
          <a:lstStyle/>
          <a:p>
            <a:r>
              <a:rPr lang="de-AT" sz="4400" b="1" dirty="0">
                <a:solidFill>
                  <a:schemeClr val="bg1"/>
                </a:solidFill>
              </a:rPr>
              <a:t>1.Samuel 2</a:t>
            </a:r>
          </a:p>
        </p:txBody>
      </p:sp>
    </p:spTree>
    <p:extLst>
      <p:ext uri="{BB962C8B-B14F-4D97-AF65-F5344CB8AC3E}">
        <p14:creationId xmlns:p14="http://schemas.microsoft.com/office/powerpoint/2010/main" val="349400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468631" y="2011362"/>
            <a:ext cx="9898380" cy="4846638"/>
          </a:xfrm>
        </p:spPr>
        <p:txBody>
          <a:bodyPr>
            <a:normAutofit/>
          </a:bodyPr>
          <a:lstStyle/>
          <a:p>
            <a:pPr>
              <a:lnSpc>
                <a:spcPct val="100000"/>
              </a:lnSpc>
              <a:buFont typeface="Wingdings" panose="05000000000000000000" pitchFamily="2" charset="2"/>
              <a:buChar char="§"/>
            </a:pPr>
            <a:r>
              <a:rPr lang="de-DE" b="1" dirty="0">
                <a:solidFill>
                  <a:schemeClr val="accent6">
                    <a:lumMod val="50000"/>
                  </a:schemeClr>
                </a:solidFill>
              </a:rPr>
              <a:t>Verse 12-16: </a:t>
            </a:r>
            <a:r>
              <a:rPr lang="de-DE" b="1" i="1" dirty="0">
                <a:solidFill>
                  <a:schemeClr val="accent6">
                    <a:lumMod val="50000"/>
                  </a:schemeClr>
                </a:solidFill>
              </a:rPr>
              <a:t>Sie schüchterten die Leute ein</a:t>
            </a:r>
            <a:r>
              <a:rPr lang="de-DE" i="1" dirty="0"/>
              <a:t> und beraubten sie gewissermaßen. Sie achteten die Gläubigen nicht </a:t>
            </a:r>
            <a:r>
              <a:rPr lang="de-DE" dirty="0">
                <a:sym typeface="Wingdings" panose="05000000000000000000" pitchFamily="2" charset="2"/>
              </a:rPr>
              <a:t></a:t>
            </a:r>
            <a:r>
              <a:rPr lang="de-DE" dirty="0"/>
              <a:t> </a:t>
            </a:r>
            <a:r>
              <a:rPr lang="de-DE" b="1" i="1" dirty="0"/>
              <a:t>geistlicher, körperlicher, und auf Stellung beruhender Missbrauch.</a:t>
            </a:r>
          </a:p>
          <a:p>
            <a:pPr>
              <a:lnSpc>
                <a:spcPct val="100000"/>
              </a:lnSpc>
              <a:buFont typeface="Wingdings" panose="05000000000000000000" pitchFamily="2" charset="2"/>
              <a:buChar char="§"/>
            </a:pPr>
            <a:r>
              <a:rPr lang="de-DE" b="1" dirty="0">
                <a:solidFill>
                  <a:schemeClr val="accent6">
                    <a:lumMod val="50000"/>
                  </a:schemeClr>
                </a:solidFill>
              </a:rPr>
              <a:t>Vers 17: „Die Sünde der jungen Männer </a:t>
            </a:r>
            <a:r>
              <a:rPr lang="de-DE" dirty="0"/>
              <a:t>war in den Augen des Herrn besonders schwerwiegend …” </a:t>
            </a:r>
            <a:r>
              <a:rPr lang="de-DE" dirty="0">
                <a:sym typeface="Wingdings" panose="05000000000000000000" pitchFamily="2" charset="2"/>
              </a:rPr>
              <a:t> </a:t>
            </a:r>
            <a:r>
              <a:rPr lang="de-DE" i="1" dirty="0">
                <a:sym typeface="Wingdings" panose="05000000000000000000" pitchFamily="2" charset="2"/>
              </a:rPr>
              <a:t>Ihr missbräuchliches Verhalten wird als Sünde bezeichnet.</a:t>
            </a:r>
            <a:endParaRPr lang="de-DE" i="1" dirty="0"/>
          </a:p>
          <a:p>
            <a:pPr>
              <a:lnSpc>
                <a:spcPct val="100000"/>
              </a:lnSpc>
              <a:buFont typeface="Wingdings" panose="05000000000000000000" pitchFamily="2" charset="2"/>
              <a:buChar char="§"/>
            </a:pPr>
            <a:r>
              <a:rPr lang="de-DE" b="1" dirty="0">
                <a:solidFill>
                  <a:schemeClr val="accent6">
                    <a:lumMod val="50000"/>
                  </a:schemeClr>
                </a:solidFill>
              </a:rPr>
              <a:t>Verse 22-25: </a:t>
            </a:r>
            <a:r>
              <a:rPr lang="de-DE" b="1" i="1" dirty="0">
                <a:solidFill>
                  <a:schemeClr val="accent6">
                    <a:lumMod val="50000"/>
                  </a:schemeClr>
                </a:solidFill>
              </a:rPr>
              <a:t>Sie verachteten die Frauen, die beim Tempel dienten.</a:t>
            </a:r>
            <a:r>
              <a:rPr lang="de-DE" i="1" dirty="0">
                <a:solidFill>
                  <a:schemeClr val="accent6">
                    <a:lumMod val="50000"/>
                  </a:schemeClr>
                </a:solidFill>
              </a:rPr>
              <a:t> </a:t>
            </a:r>
            <a:r>
              <a:rPr lang="de-DE" i="1" dirty="0"/>
              <a:t>Sie nutzten ihre Stellung, um geistlichen wie sexuellen Missbrauch zu begehen </a:t>
            </a:r>
            <a:r>
              <a:rPr lang="de-DE" b="1" i="1" dirty="0">
                <a:sym typeface="Wingdings" panose="05000000000000000000" pitchFamily="2" charset="2"/>
              </a:rPr>
              <a:t></a:t>
            </a:r>
            <a:r>
              <a:rPr lang="de-DE" b="1" i="1" dirty="0"/>
              <a:t> geistlicher, sexueller und auf </a:t>
            </a:r>
            <a:br>
              <a:rPr lang="de-DE" b="1" i="1" dirty="0"/>
            </a:br>
            <a:r>
              <a:rPr lang="de-DE" b="1" i="1" dirty="0"/>
              <a:t>Stellung beruhender Missbrauch.</a:t>
            </a:r>
          </a:p>
          <a:p>
            <a:pPr>
              <a:lnSpc>
                <a:spcPct val="100000"/>
              </a:lnSpc>
            </a:pPr>
            <a:endParaRPr lang="de-DE" i="1" dirty="0"/>
          </a:p>
        </p:txBody>
      </p:sp>
      <p:sp>
        <p:nvSpPr>
          <p:cNvPr id="3" name="Textfeld 2">
            <a:extLst>
              <a:ext uri="{FF2B5EF4-FFF2-40B4-BE49-F238E27FC236}">
                <a16:creationId xmlns:a16="http://schemas.microsoft.com/office/drawing/2014/main" id="{5F3C0FD7-DC6B-D39E-3882-0BA4239ECE90}"/>
              </a:ext>
            </a:extLst>
          </p:cNvPr>
          <p:cNvSpPr txBox="1"/>
          <p:nvPr/>
        </p:nvSpPr>
        <p:spPr>
          <a:xfrm>
            <a:off x="643241" y="765810"/>
            <a:ext cx="2797189" cy="769441"/>
          </a:xfrm>
          <a:prstGeom prst="rect">
            <a:avLst/>
          </a:prstGeom>
          <a:noFill/>
        </p:spPr>
        <p:txBody>
          <a:bodyPr wrap="square" rtlCol="0">
            <a:spAutoFit/>
          </a:bodyPr>
          <a:lstStyle/>
          <a:p>
            <a:r>
              <a:rPr lang="de-DE" sz="4400" b="1">
                <a:solidFill>
                  <a:schemeClr val="bg1"/>
                </a:solidFill>
              </a:rPr>
              <a:t>1.Samuel 2</a:t>
            </a:r>
          </a:p>
        </p:txBody>
      </p:sp>
    </p:spTree>
    <p:extLst>
      <p:ext uri="{BB962C8B-B14F-4D97-AF65-F5344CB8AC3E}">
        <p14:creationId xmlns:p14="http://schemas.microsoft.com/office/powerpoint/2010/main" val="42766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643240" y="2614548"/>
            <a:ext cx="9586610" cy="3617823"/>
          </a:xfrm>
        </p:spPr>
        <p:txBody>
          <a:bodyPr/>
          <a:lstStyle/>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1:</a:t>
            </a:r>
            <a:r>
              <a:rPr lang="de-DE" b="1" dirty="0">
                <a:solidFill>
                  <a:schemeClr val="accent6">
                    <a:lumMod val="50000"/>
                  </a:schemeClr>
                </a:solidFill>
              </a:rPr>
              <a:t> „Damals waren Botschaften vom Herrn selten und Visionen kamen nicht häufig vor.“ </a:t>
            </a:r>
            <a:r>
              <a:rPr lang="de-DE" i="1" dirty="0">
                <a:sym typeface="Wingdings" panose="05000000000000000000" pitchFamily="2" charset="2"/>
              </a:rPr>
              <a:t> D</a:t>
            </a:r>
            <a:r>
              <a:rPr lang="de-DE" i="1" dirty="0"/>
              <a:t>ie Atmosphäre des Missbrauchs und die Gottlosigkeit führten zu einem geistlichen Niedergang; die Verbindung des Volkes zu Gott litt darunter. Dies ist noch immer </a:t>
            </a:r>
            <a:r>
              <a:rPr lang="de-DE" b="1" i="1" dirty="0"/>
              <a:t>die Auswirkung von Missbrauch auf die gesamte Gemeinschaft</a:t>
            </a:r>
            <a:r>
              <a:rPr lang="de-DE" i="1" dirty="0"/>
              <a:t>, nicht nur auf jene, die direkt damit zu tun haben.</a:t>
            </a:r>
            <a:endParaRPr lang="en-US" dirty="0"/>
          </a:p>
          <a:p>
            <a:pPr marL="0" indent="0">
              <a:lnSpc>
                <a:spcPct val="100000"/>
              </a:lnSpc>
              <a:buNone/>
            </a:pPr>
            <a:endParaRPr lang="en-US" dirty="0"/>
          </a:p>
          <a:p>
            <a:pPr marL="0" indent="0">
              <a:lnSpc>
                <a:spcPct val="100000"/>
              </a:lnSpc>
              <a:buNone/>
            </a:pPr>
            <a:endParaRPr lang="en-US" dirty="0"/>
          </a:p>
        </p:txBody>
      </p:sp>
      <p:sp>
        <p:nvSpPr>
          <p:cNvPr id="6" name="Textfeld 5">
            <a:extLst>
              <a:ext uri="{FF2B5EF4-FFF2-40B4-BE49-F238E27FC236}">
                <a16:creationId xmlns:a16="http://schemas.microsoft.com/office/drawing/2014/main" id="{159E31AE-C8F1-4818-43E9-A8E2333C897B}"/>
              </a:ext>
            </a:extLst>
          </p:cNvPr>
          <p:cNvSpPr txBox="1"/>
          <p:nvPr/>
        </p:nvSpPr>
        <p:spPr>
          <a:xfrm>
            <a:off x="643241" y="765810"/>
            <a:ext cx="2797189" cy="769441"/>
          </a:xfrm>
          <a:prstGeom prst="rect">
            <a:avLst/>
          </a:prstGeom>
          <a:noFill/>
        </p:spPr>
        <p:txBody>
          <a:bodyPr wrap="square" rtlCol="0">
            <a:spAutoFit/>
          </a:bodyPr>
          <a:lstStyle/>
          <a:p>
            <a:r>
              <a:rPr lang="de-AT" sz="4400" b="1" dirty="0">
                <a:solidFill>
                  <a:schemeClr val="bg1"/>
                </a:solidFill>
              </a:rPr>
              <a:t>1.Samuel 3</a:t>
            </a:r>
          </a:p>
        </p:txBody>
      </p:sp>
    </p:spTree>
    <p:extLst>
      <p:ext uri="{BB962C8B-B14F-4D97-AF65-F5344CB8AC3E}">
        <p14:creationId xmlns:p14="http://schemas.microsoft.com/office/powerpoint/2010/main" val="32385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2205990"/>
            <a:ext cx="9334500" cy="4496733"/>
          </a:xfrm>
        </p:spPr>
        <p:txBody>
          <a:bodyPr>
            <a:normAutofit/>
          </a:bodyPr>
          <a:lstStyle/>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10: Die </a:t>
            </a:r>
            <a:r>
              <a:rPr lang="en-US" b="1" dirty="0" err="1">
                <a:solidFill>
                  <a:schemeClr val="accent6">
                    <a:lumMod val="50000"/>
                  </a:schemeClr>
                </a:solidFill>
              </a:rPr>
              <a:t>Folgen</a:t>
            </a:r>
            <a:r>
              <a:rPr lang="en-US" b="1" dirty="0">
                <a:solidFill>
                  <a:schemeClr val="accent6">
                    <a:lumMod val="50000"/>
                  </a:schemeClr>
                </a:solidFill>
              </a:rPr>
              <a:t> </a:t>
            </a:r>
            <a:r>
              <a:rPr lang="en-US" b="1" dirty="0" err="1">
                <a:solidFill>
                  <a:schemeClr val="accent6">
                    <a:lumMod val="50000"/>
                  </a:schemeClr>
                </a:solidFill>
              </a:rPr>
              <a:t>waren</a:t>
            </a:r>
            <a:r>
              <a:rPr lang="en-US" b="1" dirty="0">
                <a:solidFill>
                  <a:schemeClr val="accent6">
                    <a:lumMod val="50000"/>
                  </a:schemeClr>
                </a:solidFill>
              </a:rPr>
              <a:t> </a:t>
            </a:r>
            <a:r>
              <a:rPr lang="en-US" b="1" dirty="0" err="1">
                <a:solidFill>
                  <a:schemeClr val="accent6">
                    <a:lumMod val="50000"/>
                  </a:schemeClr>
                </a:solidFill>
              </a:rPr>
              <a:t>katastrophal</a:t>
            </a:r>
            <a:r>
              <a:rPr lang="en-US" b="1" dirty="0">
                <a:solidFill>
                  <a:schemeClr val="accent6">
                    <a:lumMod val="50000"/>
                  </a:schemeClr>
                </a:solidFill>
              </a:rPr>
              <a:t>:</a:t>
            </a:r>
          </a:p>
          <a:p>
            <a:pPr lvl="1">
              <a:lnSpc>
                <a:spcPct val="100000"/>
              </a:lnSpc>
              <a:buFont typeface="Wingdings" panose="05000000000000000000" pitchFamily="2" charset="2"/>
              <a:buChar char="§"/>
            </a:pPr>
            <a:r>
              <a:rPr lang="en-US" dirty="0"/>
              <a:t>30.000 </a:t>
            </a:r>
            <a:r>
              <a:rPr lang="en-US" dirty="0" err="1"/>
              <a:t>Männer</a:t>
            </a:r>
            <a:r>
              <a:rPr lang="en-US" dirty="0"/>
              <a:t> </a:t>
            </a:r>
            <a:r>
              <a:rPr lang="en-US" dirty="0" err="1"/>
              <a:t>fielen</a:t>
            </a:r>
            <a:r>
              <a:rPr lang="en-US" dirty="0"/>
              <a:t> in der </a:t>
            </a:r>
            <a:r>
              <a:rPr lang="en-US" dirty="0" err="1"/>
              <a:t>Schlacht</a:t>
            </a:r>
            <a:r>
              <a:rPr lang="en-US" dirty="0"/>
              <a:t>.</a:t>
            </a:r>
          </a:p>
          <a:p>
            <a:pPr lvl="1">
              <a:lnSpc>
                <a:spcPct val="100000"/>
              </a:lnSpc>
              <a:buFont typeface="Wingdings" panose="05000000000000000000" pitchFamily="2" charset="2"/>
              <a:buChar char="§"/>
            </a:pPr>
            <a:r>
              <a:rPr lang="en-US" dirty="0"/>
              <a:t>Die </a:t>
            </a:r>
            <a:r>
              <a:rPr lang="en-US" dirty="0" err="1"/>
              <a:t>Bundeslade</a:t>
            </a:r>
            <a:r>
              <a:rPr lang="en-US" dirty="0"/>
              <a:t> </a:t>
            </a:r>
            <a:r>
              <a:rPr lang="en-US" dirty="0" err="1"/>
              <a:t>wurde</a:t>
            </a:r>
            <a:r>
              <a:rPr lang="en-US" dirty="0"/>
              <a:t> von den </a:t>
            </a:r>
            <a:r>
              <a:rPr lang="en-US" dirty="0" err="1"/>
              <a:t>Feinden</a:t>
            </a:r>
            <a:r>
              <a:rPr lang="en-US" dirty="0"/>
              <a:t> </a:t>
            </a:r>
            <a:r>
              <a:rPr lang="en-US" dirty="0" err="1"/>
              <a:t>erobert</a:t>
            </a:r>
            <a:r>
              <a:rPr lang="en-US" dirty="0"/>
              <a:t>.</a:t>
            </a:r>
          </a:p>
          <a:p>
            <a:pPr lvl="1">
              <a:lnSpc>
                <a:spcPct val="100000"/>
              </a:lnSpc>
              <a:buFont typeface="Wingdings" panose="05000000000000000000" pitchFamily="2" charset="2"/>
              <a:buChar char="§"/>
            </a:pPr>
            <a:r>
              <a:rPr lang="en-US" dirty="0"/>
              <a:t>Die </a:t>
            </a:r>
            <a:r>
              <a:rPr lang="en-US" dirty="0" err="1"/>
              <a:t>beiden</a:t>
            </a:r>
            <a:r>
              <a:rPr lang="en-US" dirty="0"/>
              <a:t> </a:t>
            </a:r>
            <a:r>
              <a:rPr lang="en-US" dirty="0" err="1"/>
              <a:t>Söhne</a:t>
            </a:r>
            <a:r>
              <a:rPr lang="en-US" dirty="0"/>
              <a:t> Elis und </a:t>
            </a:r>
            <a:r>
              <a:rPr lang="en-US" dirty="0" err="1"/>
              <a:t>zukünftigen</a:t>
            </a:r>
            <a:r>
              <a:rPr lang="en-US" dirty="0"/>
              <a:t> Führer </a:t>
            </a:r>
            <a:r>
              <a:rPr lang="en-US" dirty="0" err="1"/>
              <a:t>wurden</a:t>
            </a:r>
            <a:r>
              <a:rPr lang="en-US" dirty="0"/>
              <a:t> </a:t>
            </a:r>
            <a:r>
              <a:rPr lang="en-US" dirty="0" err="1"/>
              <a:t>getötet</a:t>
            </a:r>
            <a:r>
              <a:rPr lang="en-US" dirty="0"/>
              <a:t>.</a:t>
            </a:r>
          </a:p>
          <a:p>
            <a:pPr>
              <a:lnSpc>
                <a:spcPct val="100000"/>
              </a:lnSpc>
              <a:buFont typeface="Wingdings" panose="05000000000000000000" pitchFamily="2" charset="2"/>
              <a:buChar char="§"/>
            </a:pPr>
            <a:r>
              <a:rPr lang="en-US" b="1" dirty="0" err="1">
                <a:solidFill>
                  <a:schemeClr val="accent6">
                    <a:lumMod val="50000"/>
                  </a:schemeClr>
                </a:solidFill>
              </a:rPr>
              <a:t>Vers</a:t>
            </a:r>
            <a:r>
              <a:rPr lang="en-US" b="1" dirty="0">
                <a:solidFill>
                  <a:schemeClr val="accent6">
                    <a:lumMod val="50000"/>
                  </a:schemeClr>
                </a:solidFill>
              </a:rPr>
              <a:t> 18: Der </a:t>
            </a:r>
            <a:r>
              <a:rPr lang="en-US" b="1" dirty="0" err="1">
                <a:solidFill>
                  <a:schemeClr val="accent6">
                    <a:lumMod val="50000"/>
                  </a:schemeClr>
                </a:solidFill>
              </a:rPr>
              <a:t>Hohepriester</a:t>
            </a:r>
            <a:r>
              <a:rPr lang="en-US" b="1" dirty="0">
                <a:solidFill>
                  <a:schemeClr val="accent6">
                    <a:lumMod val="50000"/>
                  </a:schemeClr>
                </a:solidFill>
              </a:rPr>
              <a:t> Eli </a:t>
            </a:r>
            <a:r>
              <a:rPr lang="en-US" b="1" dirty="0" err="1">
                <a:solidFill>
                  <a:schemeClr val="accent6">
                    <a:lumMod val="50000"/>
                  </a:schemeClr>
                </a:solidFill>
              </a:rPr>
              <a:t>starb</a:t>
            </a:r>
            <a:r>
              <a:rPr lang="en-US" b="1" dirty="0">
                <a:solidFill>
                  <a:schemeClr val="accent6">
                    <a:lumMod val="50000"/>
                  </a:schemeClr>
                </a:solidFill>
              </a:rPr>
              <a:t>, </a:t>
            </a:r>
            <a:r>
              <a:rPr lang="en-US" b="1" dirty="0" err="1">
                <a:solidFill>
                  <a:schemeClr val="accent6">
                    <a:lumMod val="50000"/>
                  </a:schemeClr>
                </a:solidFill>
              </a:rPr>
              <a:t>als</a:t>
            </a:r>
            <a:r>
              <a:rPr lang="en-US" b="1" dirty="0">
                <a:solidFill>
                  <a:schemeClr val="accent6">
                    <a:lumMod val="50000"/>
                  </a:schemeClr>
                </a:solidFill>
              </a:rPr>
              <a:t> er dies </a:t>
            </a:r>
            <a:r>
              <a:rPr lang="en-US" b="1" dirty="0" err="1">
                <a:solidFill>
                  <a:schemeClr val="accent6">
                    <a:lumMod val="50000"/>
                  </a:schemeClr>
                </a:solidFill>
              </a:rPr>
              <a:t>hörte</a:t>
            </a:r>
            <a:r>
              <a:rPr lang="en-US" b="1" dirty="0">
                <a:solidFill>
                  <a:schemeClr val="accent6">
                    <a:lumMod val="50000"/>
                  </a:schemeClr>
                </a:solidFill>
              </a:rPr>
              <a:t>.  </a:t>
            </a:r>
          </a:p>
          <a:p>
            <a:pPr>
              <a:lnSpc>
                <a:spcPct val="100000"/>
              </a:lnSpc>
              <a:buFont typeface="Wingdings" panose="05000000000000000000" pitchFamily="2" charset="2"/>
              <a:buChar char="§"/>
            </a:pPr>
            <a:r>
              <a:rPr lang="en-US" b="1" dirty="0">
                <a:solidFill>
                  <a:schemeClr val="accent6">
                    <a:lumMod val="50000"/>
                  </a:schemeClr>
                </a:solidFill>
              </a:rPr>
              <a:t>Verse 21-22: Die </a:t>
            </a:r>
            <a:r>
              <a:rPr lang="en-US" b="1" dirty="0" err="1">
                <a:solidFill>
                  <a:schemeClr val="accent6">
                    <a:lumMod val="50000"/>
                  </a:schemeClr>
                </a:solidFill>
              </a:rPr>
              <a:t>Herrlichkeit</a:t>
            </a:r>
            <a:r>
              <a:rPr lang="en-US" b="1" dirty="0">
                <a:solidFill>
                  <a:schemeClr val="accent6">
                    <a:lumMod val="50000"/>
                  </a:schemeClr>
                </a:solidFill>
              </a:rPr>
              <a:t> </a:t>
            </a:r>
            <a:r>
              <a:rPr lang="en-US" b="1" dirty="0" err="1">
                <a:solidFill>
                  <a:schemeClr val="accent6">
                    <a:lumMod val="50000"/>
                  </a:schemeClr>
                </a:solidFill>
              </a:rPr>
              <a:t>Gottes</a:t>
            </a:r>
            <a:r>
              <a:rPr lang="en-US" dirty="0"/>
              <a:t>, </a:t>
            </a:r>
            <a:r>
              <a:rPr lang="en-US" dirty="0" err="1"/>
              <a:t>deren</a:t>
            </a:r>
            <a:r>
              <a:rPr lang="en-US" dirty="0"/>
              <a:t> </a:t>
            </a:r>
            <a:r>
              <a:rPr lang="en-US" dirty="0" err="1"/>
              <a:t>Sinnbild</a:t>
            </a:r>
            <a:r>
              <a:rPr lang="en-US" dirty="0"/>
              <a:t> die </a:t>
            </a:r>
            <a:r>
              <a:rPr lang="en-US" dirty="0" err="1"/>
              <a:t>Bundeslade</a:t>
            </a:r>
            <a:r>
              <a:rPr lang="en-US" dirty="0"/>
              <a:t> war,</a:t>
            </a:r>
            <a:r>
              <a:rPr lang="en-US" b="1" dirty="0">
                <a:solidFill>
                  <a:schemeClr val="accent6">
                    <a:lumMod val="50000"/>
                  </a:schemeClr>
                </a:solidFill>
              </a:rPr>
              <a:t> war von </a:t>
            </a:r>
            <a:r>
              <a:rPr lang="en-US" b="1" dirty="0" err="1">
                <a:solidFill>
                  <a:schemeClr val="accent6">
                    <a:lumMod val="50000"/>
                  </a:schemeClr>
                </a:solidFill>
              </a:rPr>
              <a:t>seinem</a:t>
            </a:r>
            <a:r>
              <a:rPr lang="en-US" b="1" dirty="0">
                <a:solidFill>
                  <a:schemeClr val="accent6">
                    <a:lumMod val="50000"/>
                  </a:schemeClr>
                </a:solidFill>
              </a:rPr>
              <a:t> Volk und </a:t>
            </a:r>
            <a:r>
              <a:rPr lang="en-US" b="1" dirty="0" err="1">
                <a:solidFill>
                  <a:schemeClr val="accent6">
                    <a:lumMod val="50000"/>
                  </a:schemeClr>
                </a:solidFill>
              </a:rPr>
              <a:t>seinem</a:t>
            </a:r>
            <a:r>
              <a:rPr lang="en-US" b="1" dirty="0">
                <a:solidFill>
                  <a:schemeClr val="accent6">
                    <a:lumMod val="50000"/>
                  </a:schemeClr>
                </a:solidFill>
              </a:rPr>
              <a:t> </a:t>
            </a:r>
            <a:r>
              <a:rPr lang="en-US" b="1" dirty="0" err="1">
                <a:solidFill>
                  <a:schemeClr val="accent6">
                    <a:lumMod val="50000"/>
                  </a:schemeClr>
                </a:solidFill>
              </a:rPr>
              <a:t>Heiligtum</a:t>
            </a:r>
            <a:r>
              <a:rPr lang="en-US" b="1" dirty="0">
                <a:solidFill>
                  <a:schemeClr val="accent6">
                    <a:lumMod val="50000"/>
                  </a:schemeClr>
                </a:solidFill>
              </a:rPr>
              <a:t> </a:t>
            </a:r>
            <a:r>
              <a:rPr lang="en-US" b="1" dirty="0" err="1">
                <a:solidFill>
                  <a:schemeClr val="accent6">
                    <a:lumMod val="50000"/>
                  </a:schemeClr>
                </a:solidFill>
              </a:rPr>
              <a:t>gewichen</a:t>
            </a:r>
            <a:r>
              <a:rPr lang="en-US" b="1" dirty="0">
                <a:solidFill>
                  <a:schemeClr val="accent6">
                    <a:lumMod val="50000"/>
                  </a:schemeClr>
                </a:solidFill>
              </a:rPr>
              <a:t>. </a:t>
            </a:r>
            <a:r>
              <a:rPr lang="de-DE" dirty="0"/>
              <a:t>Schuld daran war der fortgesetzte Missbrauch, der in den vorangegangenen Kapiteln beschrieben wurde</a:t>
            </a:r>
            <a:r>
              <a:rPr lang="en-US" dirty="0"/>
              <a:t>. </a:t>
            </a:r>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
        <p:nvSpPr>
          <p:cNvPr id="4" name="Textfeld 3">
            <a:extLst>
              <a:ext uri="{FF2B5EF4-FFF2-40B4-BE49-F238E27FC236}">
                <a16:creationId xmlns:a16="http://schemas.microsoft.com/office/drawing/2014/main" id="{BBF52BF0-4D12-EF12-30CE-B0BDC54691A3}"/>
              </a:ext>
            </a:extLst>
          </p:cNvPr>
          <p:cNvSpPr txBox="1"/>
          <p:nvPr/>
        </p:nvSpPr>
        <p:spPr>
          <a:xfrm>
            <a:off x="643241" y="765810"/>
            <a:ext cx="2797189" cy="769441"/>
          </a:xfrm>
          <a:prstGeom prst="rect">
            <a:avLst/>
          </a:prstGeom>
          <a:noFill/>
        </p:spPr>
        <p:txBody>
          <a:bodyPr wrap="square" rtlCol="0">
            <a:spAutoFit/>
          </a:bodyPr>
          <a:lstStyle/>
          <a:p>
            <a:r>
              <a:rPr lang="de-AT" sz="4400" b="1" dirty="0">
                <a:solidFill>
                  <a:schemeClr val="bg1"/>
                </a:solidFill>
              </a:rPr>
              <a:t>1.Samuel 4</a:t>
            </a:r>
          </a:p>
        </p:txBody>
      </p:sp>
    </p:spTree>
    <p:extLst>
      <p:ext uri="{BB962C8B-B14F-4D97-AF65-F5344CB8AC3E}">
        <p14:creationId xmlns:p14="http://schemas.microsoft.com/office/powerpoint/2010/main" val="36410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103886" y="2604178"/>
            <a:ext cx="4746727" cy="1647781"/>
          </a:xfrm>
        </p:spPr>
        <p:txBody>
          <a:bodyPr vert="horz" lIns="91440" tIns="45720" rIns="91440" bIns="45720" rtlCol="0" anchor="b">
            <a:noAutofit/>
          </a:bodyPr>
          <a:lstStyle/>
          <a:p>
            <a:pPr algn="ctr">
              <a:lnSpc>
                <a:spcPct val="100000"/>
              </a:lnSpc>
            </a:pPr>
            <a:r>
              <a:rPr lang="en-US" sz="4800" b="1" dirty="0">
                <a:solidFill>
                  <a:srgbClr val="595959"/>
                </a:solidFill>
                <a:latin typeface="Avenir Next" panose="020B0503020202020204" pitchFamily="34" charset="0"/>
              </a:rPr>
              <a:t>JEREMIA 7,2-7 </a:t>
            </a:r>
            <a:r>
              <a:rPr lang="en-US" sz="4800" b="1" dirty="0">
                <a:solidFill>
                  <a:schemeClr val="accent6">
                    <a:lumMod val="50000"/>
                  </a:schemeClr>
                </a:solidFill>
                <a:latin typeface="Avenir Next" panose="020B0503020202020204" pitchFamily="34" charset="0"/>
              </a:rPr>
              <a:t>ERMAHNT UNS …</a:t>
            </a:r>
            <a:r>
              <a:rPr lang="en-US" sz="4800" b="1" dirty="0">
                <a:solidFill>
                  <a:srgbClr val="595959"/>
                </a:solidFill>
                <a:latin typeface="Avenir Next" panose="020B0503020202020204" pitchFamily="34" charset="0"/>
              </a:rPr>
              <a:t> </a:t>
            </a:r>
          </a:p>
        </p:txBody>
      </p:sp>
    </p:spTree>
    <p:extLst>
      <p:ext uri="{BB962C8B-B14F-4D97-AF65-F5344CB8AC3E}">
        <p14:creationId xmlns:p14="http://schemas.microsoft.com/office/powerpoint/2010/main" val="133746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643241" y="2153429"/>
            <a:ext cx="9906001" cy="4351338"/>
          </a:xfrm>
        </p:spPr>
        <p:txBody>
          <a:bodyPr>
            <a:normAutofit/>
          </a:bodyPr>
          <a:lstStyle/>
          <a:p>
            <a:pPr marL="0" indent="0">
              <a:buNone/>
            </a:pPr>
            <a:r>
              <a:rPr lang="de-DE" b="1" dirty="0"/>
              <a:t>… UNSERE EINSTELLUNG VON GRUND AUF ZU ÄNDERN:</a:t>
            </a:r>
          </a:p>
          <a:p>
            <a:pPr>
              <a:buFont typeface="Wingdings" panose="05000000000000000000" pitchFamily="2" charset="2"/>
              <a:buChar char="§"/>
            </a:pPr>
            <a:r>
              <a:rPr lang="de-DE" dirty="0"/>
              <a:t>Unsere Taten und unser ganzes Leben vollständig ändern</a:t>
            </a:r>
          </a:p>
          <a:p>
            <a:pPr>
              <a:buFont typeface="Wingdings" panose="05000000000000000000" pitchFamily="2" charset="2"/>
              <a:buChar char="§"/>
            </a:pPr>
            <a:r>
              <a:rPr lang="de-DE" dirty="0"/>
              <a:t>Gerecht miteinander umgehen</a:t>
            </a:r>
          </a:p>
          <a:p>
            <a:pPr>
              <a:buFont typeface="Wingdings" panose="05000000000000000000" pitchFamily="2" charset="2"/>
              <a:buChar char="§"/>
            </a:pPr>
            <a:r>
              <a:rPr lang="de-DE" dirty="0"/>
              <a:t>Die Machtlosen nicht unterdrücken und übervorteilen</a:t>
            </a:r>
          </a:p>
          <a:p>
            <a:pPr>
              <a:buFont typeface="Wingdings" panose="05000000000000000000" pitchFamily="2" charset="2"/>
              <a:buChar char="§"/>
            </a:pPr>
            <a:r>
              <a:rPr lang="de-DE" dirty="0"/>
              <a:t>Kein unschuldiges Blut vergießen (Mord ist der äußerste Missbrauch)</a:t>
            </a:r>
          </a:p>
          <a:p>
            <a:pPr>
              <a:buFont typeface="Wingdings" panose="05000000000000000000" pitchFamily="2" charset="2"/>
              <a:buChar char="§"/>
            </a:pPr>
            <a:r>
              <a:rPr lang="de-DE" dirty="0"/>
              <a:t>Keinen anderen Göttern dienen (auch nicht dem machtbesessenen Gott des Missbrauchs)</a:t>
            </a:r>
          </a:p>
          <a:p>
            <a:pPr marL="0" indent="0">
              <a:buNone/>
            </a:pPr>
            <a:r>
              <a:rPr lang="en-US" dirty="0">
                <a:solidFill>
                  <a:srgbClr val="C00000"/>
                </a:solidFill>
              </a:rPr>
              <a:t>DANN </a:t>
            </a:r>
            <a:r>
              <a:rPr lang="de-DE" dirty="0"/>
              <a:t>werden wunderbare Dinge für das Volk Gottes geschehen</a:t>
            </a:r>
            <a:r>
              <a:rPr lang="en-US" dirty="0"/>
              <a:t>.</a:t>
            </a:r>
          </a:p>
          <a:p>
            <a:endParaRPr lang="en-US" dirty="0"/>
          </a:p>
        </p:txBody>
      </p:sp>
      <p:sp>
        <p:nvSpPr>
          <p:cNvPr id="4" name="Textfeld 3">
            <a:extLst>
              <a:ext uri="{FF2B5EF4-FFF2-40B4-BE49-F238E27FC236}">
                <a16:creationId xmlns:a16="http://schemas.microsoft.com/office/drawing/2014/main" id="{5D89DD81-D060-2523-9F51-18B6505184BE}"/>
              </a:ext>
            </a:extLst>
          </p:cNvPr>
          <p:cNvSpPr txBox="1"/>
          <p:nvPr/>
        </p:nvSpPr>
        <p:spPr>
          <a:xfrm>
            <a:off x="643241" y="765810"/>
            <a:ext cx="3334399" cy="769441"/>
          </a:xfrm>
          <a:prstGeom prst="rect">
            <a:avLst/>
          </a:prstGeom>
          <a:noFill/>
        </p:spPr>
        <p:txBody>
          <a:bodyPr wrap="square" rtlCol="0">
            <a:spAutoFit/>
          </a:bodyPr>
          <a:lstStyle/>
          <a:p>
            <a:r>
              <a:rPr lang="de-AT" sz="4400" b="1" dirty="0">
                <a:solidFill>
                  <a:schemeClr val="bg1"/>
                </a:solidFill>
              </a:rPr>
              <a:t>Jeremia 7,2-7</a:t>
            </a:r>
          </a:p>
        </p:txBody>
      </p:sp>
    </p:spTree>
    <p:extLst>
      <p:ext uri="{BB962C8B-B14F-4D97-AF65-F5344CB8AC3E}">
        <p14:creationId xmlns:p14="http://schemas.microsoft.com/office/powerpoint/2010/main" val="95735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558537"/>
            <a:ext cx="9234488" cy="1325563"/>
          </a:xfrm>
        </p:spPr>
        <p:txBody>
          <a:bodyPr>
            <a:normAutofit/>
          </a:bodyPr>
          <a:lstStyle/>
          <a:p>
            <a:r>
              <a:rPr lang="en-US" b="1" dirty="0">
                <a:latin typeface="Avenir Next" panose="020B0503020202020204" pitchFamily="34" charset="0"/>
              </a:rPr>
              <a:t>ARTEN VON </a:t>
            </a:r>
            <a:r>
              <a:rPr lang="en-US" b="1" dirty="0">
                <a:solidFill>
                  <a:schemeClr val="accent1">
                    <a:lumMod val="75000"/>
                  </a:schemeClr>
                </a:solidFill>
                <a:latin typeface="Avenir Next" panose="020B0503020202020204" pitchFamily="34" charset="0"/>
              </a:rPr>
              <a:t>MACHT</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411480" y="2141537"/>
            <a:ext cx="4832252" cy="4351338"/>
          </a:xfrm>
        </p:spPr>
        <p:txBody>
          <a:bodyPr>
            <a:normAutofit fontScale="92500" lnSpcReduction="10000"/>
          </a:bodyPr>
          <a:lstStyle/>
          <a:p>
            <a:pPr>
              <a:buFont typeface="Wingdings" panose="05000000000000000000" pitchFamily="2" charset="2"/>
              <a:buChar char="§"/>
            </a:pPr>
            <a:r>
              <a:rPr lang="en-US" b="1" dirty="0">
                <a:solidFill>
                  <a:srgbClr val="C00000"/>
                </a:solidFill>
              </a:rPr>
              <a:t>AUFGRUND DER STELLUNG</a:t>
            </a:r>
            <a:endParaRPr lang="en-US" b="1" dirty="0"/>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Prediger – Predigerin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Rechtsanwalt – Rechtsanwältin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Lehrer – Lehrerin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Trainer – Trainerin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Betreuer – Betreuerin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Arzt – Ärztin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Therapeut – Therapeutin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latin typeface="Calibri" panose="020F0502020204030204" pitchFamily="34" charset="0"/>
                <a:cs typeface="Calibri" panose="020F0502020204030204" pitchFamily="34" charset="0"/>
              </a:rPr>
              <a:t>Gemeindeleiter – Gemeindeleiterin</a:t>
            </a:r>
            <a:endParaRPr lang="de-AT" sz="2800" dirty="0">
              <a:latin typeface="Calibri" panose="020F0502020204030204" pitchFamily="34" charset="0"/>
              <a:cs typeface="Calibri" panose="020F0502020204030204" pitchFamily="34" charset="0"/>
            </a:endParaRPr>
          </a:p>
          <a:p>
            <a:endParaRPr lang="en-US" dirty="0"/>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560319"/>
            <a:ext cx="5001280" cy="3932555"/>
          </a:xfrm>
        </p:spPr>
        <p:txBody>
          <a:bodyPr>
            <a:normAutofit fontScale="92500" lnSpcReduction="10000"/>
          </a:bodyPr>
          <a:lstStyle/>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Jugendleiter – Jugendleiterin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ADWA-Leiter – ADWA-Leiterin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Vorgesetzter – Vorgesetzte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Politiker – Politikerin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Person des öffentlichen Lebens</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Ehemann – Ehefrau </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Eltern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tabLst>
                <a:tab pos="228600" algn="l"/>
                <a:tab pos="449580" algn="l"/>
              </a:tabLst>
            </a:pPr>
            <a:r>
              <a:rPr lang="de-DE" sz="2800" dirty="0">
                <a:effectLst/>
                <a:latin typeface="Calibri" panose="020F0502020204030204" pitchFamily="34" charset="0"/>
                <a:ea typeface="Times New Roman" panose="02020603050405020304" pitchFamily="18" charset="0"/>
                <a:cs typeface="Calibri" panose="020F0502020204030204" pitchFamily="34" charset="0"/>
              </a:rPr>
              <a:t>Erwachsenes Kind alternder Eltern</a:t>
            </a:r>
            <a:endParaRPr lang="de-AT"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195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345865" y="1857159"/>
            <a:ext cx="4253022" cy="3105294"/>
          </a:xfrm>
        </p:spPr>
        <p:txBody>
          <a:bodyPr anchor="b">
            <a:normAutofit/>
          </a:bodyPr>
          <a:lstStyle/>
          <a:p>
            <a:pPr>
              <a:lnSpc>
                <a:spcPct val="100000"/>
              </a:lnSpc>
            </a:pPr>
            <a:r>
              <a:rPr lang="en-US" sz="4400" b="1" dirty="0">
                <a:solidFill>
                  <a:srgbClr val="595959"/>
                </a:solidFill>
                <a:latin typeface="Avenir Next" panose="020B0503020202020204" pitchFamily="34" charset="0"/>
              </a:rPr>
              <a:t>WENN </a:t>
            </a:r>
            <a:r>
              <a:rPr lang="en-US" sz="4400" b="1" dirty="0">
                <a:solidFill>
                  <a:srgbClr val="C00000"/>
                </a:solidFill>
                <a:latin typeface="Avenir Next" panose="020B0503020202020204" pitchFamily="34" charset="0"/>
              </a:rPr>
              <a:t>MACHT </a:t>
            </a:r>
            <a:r>
              <a:rPr lang="en-US" sz="4400" b="1" dirty="0">
                <a:solidFill>
                  <a:srgbClr val="595959"/>
                </a:solidFill>
                <a:latin typeface="Avenir Next" panose="020B0503020202020204" pitchFamily="34" charset="0"/>
              </a:rPr>
              <a:t>MISSBRAUCHT WIRD …</a:t>
            </a:r>
            <a:br>
              <a:rPr lang="en-US" sz="4400" b="1" dirty="0">
                <a:solidFill>
                  <a:srgbClr val="595959"/>
                </a:solidFill>
                <a:latin typeface="Avenir Next" panose="020B0503020202020204" pitchFamily="34" charset="0"/>
              </a:rPr>
            </a:br>
            <a:endParaRPr lang="en-US"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765811" y="2057400"/>
            <a:ext cx="7015920" cy="4800600"/>
          </a:xfrm>
        </p:spPr>
        <p:txBody>
          <a:bodyPr>
            <a:normAutofit fontScale="92500" lnSpcReduction="10000"/>
          </a:bodyPr>
          <a:lstStyle/>
          <a:p>
            <a:pPr marL="0" indent="0">
              <a:lnSpc>
                <a:spcPct val="100000"/>
              </a:lnSpc>
              <a:buNone/>
            </a:pPr>
            <a:r>
              <a:rPr lang="de-DE" dirty="0"/>
              <a:t>… wird Gott entehrt, die Sünde triumphiert und die Auswirkungen auf die gesamte Gemeinschaft sind vernichtend. Sie betreffen nicht nur das Opfer und den Täter.</a:t>
            </a:r>
          </a:p>
          <a:p>
            <a:pPr marL="0" indent="0">
              <a:lnSpc>
                <a:spcPct val="100000"/>
              </a:lnSpc>
              <a:buNone/>
            </a:pPr>
            <a:endParaRPr lang="en-US" sz="1200" dirty="0"/>
          </a:p>
          <a:p>
            <a:pPr marL="0" indent="0">
              <a:lnSpc>
                <a:spcPct val="100000"/>
              </a:lnSpc>
              <a:buNone/>
            </a:pPr>
            <a:r>
              <a:rPr lang="de-DE" dirty="0"/>
              <a:t>„Der Herr ist ein Gott, der alles weiß; und er wird euch richten für das, was ihr getan habt.“ (1.Samuel 2,3 NLB)</a:t>
            </a:r>
          </a:p>
          <a:p>
            <a:pPr marL="0" indent="0">
              <a:lnSpc>
                <a:spcPct val="100000"/>
              </a:lnSpc>
              <a:buNone/>
            </a:pPr>
            <a:endParaRPr lang="en-US" sz="1200" dirty="0"/>
          </a:p>
          <a:p>
            <a:pPr marL="0" indent="0">
              <a:lnSpc>
                <a:spcPct val="100000"/>
              </a:lnSpc>
              <a:buNone/>
            </a:pPr>
            <a:r>
              <a:rPr lang="de-DE" dirty="0"/>
              <a:t>Wenn wir die Grenzen anderer überschreiten, verachten wir sowohl sie selbst als auch ihre Grenzen.</a:t>
            </a:r>
          </a:p>
        </p:txBody>
      </p:sp>
      <p:sp>
        <p:nvSpPr>
          <p:cNvPr id="4" name="Textfeld 3">
            <a:extLst>
              <a:ext uri="{FF2B5EF4-FFF2-40B4-BE49-F238E27FC236}">
                <a16:creationId xmlns:a16="http://schemas.microsoft.com/office/drawing/2014/main" id="{7C9B60D8-54B7-9542-22E7-077B36E5039D}"/>
              </a:ext>
            </a:extLst>
          </p:cNvPr>
          <p:cNvSpPr txBox="1"/>
          <p:nvPr/>
        </p:nvSpPr>
        <p:spPr>
          <a:xfrm>
            <a:off x="506081" y="1200150"/>
            <a:ext cx="6340489" cy="523220"/>
          </a:xfrm>
          <a:prstGeom prst="rect">
            <a:avLst/>
          </a:prstGeom>
          <a:noFill/>
        </p:spPr>
        <p:txBody>
          <a:bodyPr wrap="square" rtlCol="0">
            <a:spAutoFit/>
          </a:bodyPr>
          <a:lstStyle/>
          <a:p>
            <a:r>
              <a:rPr lang="de-AT" sz="2800" b="1" dirty="0">
                <a:solidFill>
                  <a:schemeClr val="bg1"/>
                </a:solidFill>
              </a:rPr>
              <a:t>Wenn Macht missbraucht wird …</a:t>
            </a:r>
          </a:p>
        </p:txBody>
      </p:sp>
    </p:spTree>
    <p:extLst>
      <p:ext uri="{BB962C8B-B14F-4D97-AF65-F5344CB8AC3E}">
        <p14:creationId xmlns:p14="http://schemas.microsoft.com/office/powerpoint/2010/main" val="17355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474925" y="582930"/>
            <a:ext cx="5279365" cy="5771933"/>
          </a:xfrm>
        </p:spPr>
        <p:txBody>
          <a:bodyPr vert="horz" lIns="91440" tIns="45720" rIns="91440" bIns="45720" rtlCol="0" anchor="b">
            <a:normAutofit/>
          </a:bodyPr>
          <a:lstStyle/>
          <a:p>
            <a:pPr algn="ctr">
              <a:lnSpc>
                <a:spcPct val="100000"/>
              </a:lnSpc>
            </a:pP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„So gebe ich euch nun </a:t>
            </a:r>
            <a:b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ein neues Gebot: </a:t>
            </a:r>
            <a:b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8D3168"/>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Liebt einander. </a:t>
            </a:r>
            <a:br>
              <a:rPr kumimoji="0" lang="de-DE" sz="3200" b="1" u="none" strike="noStrike" kern="1200" cap="none" spc="0" normalizeH="0" baseline="0" noProof="0" dirty="0">
                <a:ln>
                  <a:noFill/>
                </a:ln>
                <a:solidFill>
                  <a:srgbClr val="8D3168"/>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So wie ich euch geliebt habe, </a:t>
            </a:r>
            <a:b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sollt auch ihr einander lieben. </a:t>
            </a:r>
            <a:b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8D3168"/>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Eure Liebe zueinander </a:t>
            </a:r>
            <a:br>
              <a:rPr kumimoji="0" lang="de-DE" sz="3200" b="1" u="none" strike="noStrike" kern="1200" cap="none" spc="0" normalizeH="0" baseline="0" noProof="0" dirty="0">
                <a:ln>
                  <a:noFill/>
                </a:ln>
                <a:solidFill>
                  <a:srgbClr val="8D3168"/>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wird der Welt zeigen, </a:t>
            </a:r>
            <a:b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b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dass ihr </a:t>
            </a:r>
            <a:r>
              <a:rPr kumimoji="0" lang="de-DE" sz="3200" b="1" u="none" strike="noStrike" kern="1200" cap="none" spc="0" normalizeH="0" baseline="0" noProof="0" dirty="0">
                <a:ln>
                  <a:noFill/>
                </a:ln>
                <a:solidFill>
                  <a:srgbClr val="8D3168"/>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meine Jünger </a:t>
            </a:r>
            <a:r>
              <a:rPr kumimoji="0" lang="de-DE" sz="3200" b="1" u="none" strike="noStrike" kern="1200" cap="none" spc="0" normalizeH="0" baseline="0" noProof="0" dirty="0">
                <a:ln>
                  <a:noFill/>
                </a:ln>
                <a:solidFill>
                  <a:srgbClr val="404040"/>
                </a:solidFill>
                <a:effectLst/>
                <a:uLnTx/>
                <a:uFillTx/>
                <a:latin typeface="Modern Love Caps" panose="04070805081001020A01" pitchFamily="82" charset="0"/>
                <a:ea typeface="Times New Roman" panose="02020603050405020304" pitchFamily="18" charset="0"/>
                <a:cs typeface="Times New Roman" panose="02020603050405020304" pitchFamily="18" charset="0"/>
              </a:rPr>
              <a:t>seid.“ </a:t>
            </a:r>
            <a:br>
              <a:rPr lang="en-US" sz="3200" b="1" dirty="0">
                <a:solidFill>
                  <a:srgbClr val="8D3168"/>
                </a:solidFill>
                <a:latin typeface="Modern Love Caps" panose="04070805081001020A01" pitchFamily="82" charset="0"/>
              </a:rPr>
            </a:br>
            <a:br>
              <a:rPr lang="en-US" sz="3200" b="1" dirty="0">
                <a:solidFill>
                  <a:srgbClr val="8D3168"/>
                </a:solidFill>
                <a:latin typeface="Modern Love Caps" panose="04070805081001020A01" pitchFamily="82" charset="0"/>
              </a:rPr>
            </a:br>
            <a:r>
              <a:rPr lang="en-US" sz="2400" b="1" dirty="0">
                <a:solidFill>
                  <a:schemeClr val="tx1">
                    <a:lumMod val="50000"/>
                    <a:lumOff val="50000"/>
                  </a:schemeClr>
                </a:solidFill>
                <a:latin typeface="Modern Love Caps" panose="04070805081001020A01" pitchFamily="82" charset="0"/>
              </a:rPr>
              <a:t>Johannes 13,34-35 NLB</a:t>
            </a:r>
            <a:br>
              <a:rPr lang="en-US" sz="3200" b="1" dirty="0">
                <a:solidFill>
                  <a:srgbClr val="8D3168"/>
                </a:solidFill>
                <a:latin typeface="Rastanty Cortez" panose="02000506000000020003" pitchFamily="2" charset="0"/>
              </a:rPr>
            </a:br>
            <a:endParaRPr lang="en-US" sz="3200" b="1" dirty="0">
              <a:solidFill>
                <a:srgbClr val="8D3168"/>
              </a:solidFill>
              <a:latin typeface="Rastanty Cortez" panose="02000506000000020003" pitchFamily="2" charset="0"/>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03910" y="2893230"/>
            <a:ext cx="4648200" cy="2718900"/>
          </a:xfrm>
        </p:spPr>
        <p:txBody>
          <a:bodyPr>
            <a:normAutofit fontScale="92500"/>
          </a:bodyPr>
          <a:lstStyle/>
          <a:p>
            <a:pPr>
              <a:buFont typeface="Wingdings" panose="05000000000000000000" pitchFamily="2" charset="2"/>
              <a:buChar char="§"/>
            </a:pPr>
            <a:r>
              <a:rPr lang="en-US" sz="4000" b="1" dirty="0">
                <a:solidFill>
                  <a:srgbClr val="C00000"/>
                </a:solidFill>
              </a:rPr>
              <a:t> WIRTSCHAFTLICH</a:t>
            </a:r>
          </a:p>
          <a:p>
            <a:pPr>
              <a:buFont typeface="Wingdings" panose="05000000000000000000" pitchFamily="2" charset="2"/>
              <a:buChar char="§"/>
            </a:pPr>
            <a:r>
              <a:rPr lang="en-US" sz="4000" b="1" dirty="0">
                <a:solidFill>
                  <a:srgbClr val="C00000"/>
                </a:solidFill>
              </a:rPr>
              <a:t> EINFLUSSNEHMEND</a:t>
            </a:r>
          </a:p>
          <a:p>
            <a:pPr>
              <a:buFont typeface="Wingdings" panose="05000000000000000000" pitchFamily="2" charset="2"/>
              <a:buChar char="§"/>
            </a:pPr>
            <a:r>
              <a:rPr lang="en-US" sz="4000" b="1" dirty="0">
                <a:solidFill>
                  <a:srgbClr val="C00000"/>
                </a:solidFill>
              </a:rPr>
              <a:t> KÖRPERLICH</a:t>
            </a:r>
          </a:p>
          <a:p>
            <a:pPr>
              <a:buFont typeface="Wingdings" panose="05000000000000000000" pitchFamily="2" charset="2"/>
              <a:buChar char="§"/>
            </a:pPr>
            <a:r>
              <a:rPr lang="en-US" sz="4000" b="1" dirty="0">
                <a:solidFill>
                  <a:srgbClr val="C00000"/>
                </a:solidFill>
              </a:rPr>
              <a:t> WISSENSMÄSSIG</a:t>
            </a:r>
            <a:endParaRPr lang="en-US" sz="4000" b="1" dirty="0"/>
          </a:p>
        </p:txBody>
      </p:sp>
      <p:sp>
        <p:nvSpPr>
          <p:cNvPr id="4" name="Title 1">
            <a:extLst>
              <a:ext uri="{FF2B5EF4-FFF2-40B4-BE49-F238E27FC236}">
                <a16:creationId xmlns:a16="http://schemas.microsoft.com/office/drawing/2014/main" id="{D7F838FA-AABE-8948-C418-D6ADADCF4FF1}"/>
              </a:ext>
            </a:extLst>
          </p:cNvPr>
          <p:cNvSpPr txBox="1">
            <a:spLocks/>
          </p:cNvSpPr>
          <p:nvPr/>
        </p:nvSpPr>
        <p:spPr>
          <a:xfrm>
            <a:off x="838200" y="514257"/>
            <a:ext cx="92344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Avenir Next" panose="020B0503020202020204" pitchFamily="34" charset="0"/>
              </a:rPr>
              <a:t>ARTEN VON </a:t>
            </a:r>
            <a:r>
              <a:rPr lang="en-US" b="1">
                <a:solidFill>
                  <a:schemeClr val="accent1">
                    <a:lumMod val="75000"/>
                  </a:schemeClr>
                </a:solidFill>
                <a:latin typeface="Avenir Next" panose="020B0503020202020204" pitchFamily="34" charset="0"/>
              </a:rPr>
              <a:t>MACHT</a:t>
            </a:r>
            <a:endParaRPr lang="en-US" b="1" dirty="0">
              <a:solidFill>
                <a:schemeClr val="accent1">
                  <a:lumMod val="75000"/>
                </a:schemeClr>
              </a:solidFill>
              <a:latin typeface="Avenir Next" panose="020B0503020202020204" pitchFamily="34" charset="0"/>
            </a:endParaRPr>
          </a:p>
        </p:txBody>
      </p:sp>
      <p:sp>
        <p:nvSpPr>
          <p:cNvPr id="7" name="Content Placeholder 2">
            <a:extLst>
              <a:ext uri="{FF2B5EF4-FFF2-40B4-BE49-F238E27FC236}">
                <a16:creationId xmlns:a16="http://schemas.microsoft.com/office/drawing/2014/main" id="{B600EF4F-0F77-FA05-F1E8-DFA07AEF51F5}"/>
              </a:ext>
            </a:extLst>
          </p:cNvPr>
          <p:cNvSpPr txBox="1">
            <a:spLocks/>
          </p:cNvSpPr>
          <p:nvPr/>
        </p:nvSpPr>
        <p:spPr>
          <a:xfrm>
            <a:off x="5604510" y="2893230"/>
            <a:ext cx="4648200" cy="2718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700" b="1" dirty="0">
                <a:solidFill>
                  <a:srgbClr val="C00000"/>
                </a:solidFill>
              </a:rPr>
              <a:t> PSYCHOLOGISCH</a:t>
            </a:r>
          </a:p>
          <a:p>
            <a:pPr>
              <a:buFont typeface="Wingdings" panose="05000000000000000000" pitchFamily="2" charset="2"/>
              <a:buChar char="§"/>
            </a:pPr>
            <a:r>
              <a:rPr lang="en-US" sz="3700" b="1" dirty="0">
                <a:solidFill>
                  <a:srgbClr val="C00000"/>
                </a:solidFill>
              </a:rPr>
              <a:t> GEFÜHLSMÄSSIG</a:t>
            </a:r>
          </a:p>
          <a:p>
            <a:pPr>
              <a:buFont typeface="Wingdings" panose="05000000000000000000" pitchFamily="2" charset="2"/>
              <a:buChar char="§"/>
            </a:pPr>
            <a:r>
              <a:rPr lang="en-US" sz="3700" b="1" dirty="0">
                <a:solidFill>
                  <a:srgbClr val="C00000"/>
                </a:solidFill>
              </a:rPr>
              <a:t> GEISTLICH</a:t>
            </a:r>
          </a:p>
          <a:p>
            <a:pPr>
              <a:buFont typeface="Wingdings" panose="05000000000000000000" pitchFamily="2" charset="2"/>
              <a:buChar char="§"/>
            </a:pPr>
            <a:r>
              <a:rPr lang="en-US" sz="3700" b="1" dirty="0">
                <a:solidFill>
                  <a:srgbClr val="C00000"/>
                </a:solidFill>
              </a:rPr>
              <a:t> SEXUELL</a:t>
            </a:r>
            <a:endParaRPr lang="en-US" sz="3700" b="1" dirty="0"/>
          </a:p>
        </p:txBody>
      </p:sp>
    </p:spTree>
    <p:extLst>
      <p:ext uri="{BB962C8B-B14F-4D97-AF65-F5344CB8AC3E}">
        <p14:creationId xmlns:p14="http://schemas.microsoft.com/office/powerpoint/2010/main" val="12164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344952"/>
            <a:ext cx="9299713" cy="1325563"/>
          </a:xfrm>
        </p:spPr>
        <p:txBody>
          <a:bodyPr>
            <a:normAutofit/>
          </a:bodyPr>
          <a:lstStyle/>
          <a:p>
            <a:pPr algn="ctr"/>
            <a:r>
              <a:rPr lang="de-DE" sz="4000" b="1">
                <a:latin typeface="Avenir Next" panose="020B0503020202020204" pitchFamily="34" charset="0"/>
              </a:rPr>
              <a:t>DIE VERANTWORTLICHKEIT</a:t>
            </a:r>
            <a:br>
              <a:rPr lang="de-DE" sz="4000" b="1">
                <a:latin typeface="Avenir Next" panose="020B0503020202020204" pitchFamily="34" charset="0"/>
              </a:rPr>
            </a:br>
            <a:r>
              <a:rPr lang="de-DE" sz="4000" b="1">
                <a:solidFill>
                  <a:schemeClr val="accent1">
                    <a:lumMod val="75000"/>
                  </a:schemeClr>
                </a:solidFill>
                <a:latin typeface="Avenir Next" panose="020B0503020202020204" pitchFamily="34" charset="0"/>
              </a:rPr>
              <a:t>DER MACHT</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lnSpcReduction="10000"/>
          </a:bodyPr>
          <a:lstStyle/>
          <a:p>
            <a:pPr>
              <a:lnSpc>
                <a:spcPct val="100000"/>
              </a:lnSpc>
            </a:pPr>
            <a:endParaRPr lang="de-DE" dirty="0"/>
          </a:p>
          <a:p>
            <a:pPr>
              <a:lnSpc>
                <a:spcPct val="100000"/>
              </a:lnSpc>
              <a:buFont typeface="Wingdings" panose="05000000000000000000" pitchFamily="2" charset="2"/>
              <a:buChar char="§"/>
            </a:pPr>
            <a:r>
              <a:rPr lang="de-DE" dirty="0"/>
              <a:t>Die Person, welche </a:t>
            </a:r>
            <a:r>
              <a:rPr lang="de-DE" dirty="0">
                <a:solidFill>
                  <a:schemeClr val="accent1">
                    <a:lumMod val="75000"/>
                  </a:schemeClr>
                </a:solidFill>
              </a:rPr>
              <a:t>Macht</a:t>
            </a:r>
            <a:r>
              <a:rPr lang="de-DE" dirty="0"/>
              <a:t> über eine andere hat, muss auch die </a:t>
            </a:r>
            <a:r>
              <a:rPr lang="de-DE" dirty="0">
                <a:solidFill>
                  <a:schemeClr val="accent1">
                    <a:lumMod val="75000"/>
                  </a:schemeClr>
                </a:solidFill>
              </a:rPr>
              <a:t>Verantwortung</a:t>
            </a:r>
            <a:r>
              <a:rPr lang="de-DE" dirty="0"/>
              <a:t> für eine Situation tragen, nicht das Opfer.</a:t>
            </a:r>
          </a:p>
          <a:p>
            <a:pPr>
              <a:lnSpc>
                <a:spcPct val="100000"/>
              </a:lnSpc>
              <a:buFont typeface="Wingdings" panose="05000000000000000000" pitchFamily="2" charset="2"/>
              <a:buChar char="§"/>
            </a:pPr>
            <a:r>
              <a:rPr lang="de-DE" dirty="0"/>
              <a:t>Das Wort „</a:t>
            </a:r>
            <a:r>
              <a:rPr lang="de-DE" dirty="0" err="1"/>
              <a:t>responsibility</a:t>
            </a:r>
            <a:r>
              <a:rPr lang="de-DE" dirty="0"/>
              <a:t>“ (</a:t>
            </a:r>
            <a:r>
              <a:rPr lang="de-DE" dirty="0">
                <a:solidFill>
                  <a:schemeClr val="accent1">
                    <a:lumMod val="75000"/>
                  </a:schemeClr>
                </a:solidFill>
              </a:rPr>
              <a:t>Verantwortung</a:t>
            </a:r>
            <a:r>
              <a:rPr lang="de-DE" dirty="0"/>
              <a:t>) wird aus „</a:t>
            </a:r>
            <a:r>
              <a:rPr lang="de-DE" dirty="0" err="1"/>
              <a:t>response</a:t>
            </a:r>
            <a:r>
              <a:rPr lang="de-DE" dirty="0"/>
              <a:t>“ (Reaktion) und „</a:t>
            </a:r>
            <a:r>
              <a:rPr lang="de-DE" dirty="0" err="1"/>
              <a:t>ability</a:t>
            </a:r>
            <a:r>
              <a:rPr lang="de-DE" dirty="0"/>
              <a:t>“ (Fähigkeit) zusammen-gesetzt. Es bedeutet also die „</a:t>
            </a:r>
            <a:r>
              <a:rPr lang="de-DE" dirty="0">
                <a:solidFill>
                  <a:schemeClr val="accent1">
                    <a:lumMod val="75000"/>
                  </a:schemeClr>
                </a:solidFill>
              </a:rPr>
              <a:t>Fähigkeit, seine Reaktion steuern zu können</a:t>
            </a:r>
            <a:r>
              <a:rPr lang="de-DE" dirty="0"/>
              <a:t>“.</a:t>
            </a:r>
          </a:p>
          <a:p>
            <a:pPr>
              <a:lnSpc>
                <a:spcPct val="100000"/>
              </a:lnSpc>
              <a:buFont typeface="Wingdings" panose="05000000000000000000" pitchFamily="2" charset="2"/>
              <a:buChar char="§"/>
            </a:pPr>
            <a:r>
              <a:rPr lang="de-DE" dirty="0"/>
              <a:t>Das </a:t>
            </a:r>
            <a:r>
              <a:rPr lang="de-DE" dirty="0">
                <a:solidFill>
                  <a:schemeClr val="accent1">
                    <a:lumMod val="75000"/>
                  </a:schemeClr>
                </a:solidFill>
              </a:rPr>
              <a:t>Machtgefälle</a:t>
            </a:r>
            <a:r>
              <a:rPr lang="de-DE" dirty="0"/>
              <a:t> zwischen Führern und Nachfolgern führt dazu, dass der schwächere Partner dem Missbrauch wehrlos ausgesetzt ist.</a:t>
            </a:r>
          </a:p>
          <a:p>
            <a:pPr marL="0" indent="0" algn="ctr">
              <a:lnSpc>
                <a:spcPct val="100000"/>
              </a:lnSpc>
              <a:buNone/>
            </a:pPr>
            <a:r>
              <a:rPr lang="de-DE" sz="2000" dirty="0"/>
              <a:t>(nach Stephen Covey, </a:t>
            </a:r>
            <a:r>
              <a:rPr lang="de-DE" sz="2000" i="1" dirty="0"/>
              <a:t>Die sieben Wege zur Effektivität)</a:t>
            </a:r>
          </a:p>
          <a:p>
            <a:pPr marL="0" indent="0">
              <a:lnSpc>
                <a:spcPct val="100000"/>
              </a:lnSpc>
              <a:buNone/>
            </a:pPr>
            <a:endParaRPr lang="de-DE" dirty="0"/>
          </a:p>
        </p:txBody>
      </p:sp>
    </p:spTree>
    <p:extLst>
      <p:ext uri="{BB962C8B-B14F-4D97-AF65-F5344CB8AC3E}">
        <p14:creationId xmlns:p14="http://schemas.microsoft.com/office/powerpoint/2010/main" val="11492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730626" y="936046"/>
            <a:ext cx="9259956" cy="948980"/>
          </a:xfrm>
        </p:spPr>
        <p:txBody>
          <a:bodyPr/>
          <a:lstStyle/>
          <a:p>
            <a:r>
              <a:rPr lang="en-US" b="1" dirty="0">
                <a:latin typeface="Avenir Next" panose="020B0503020202020204" pitchFamily="34" charset="0"/>
              </a:rPr>
              <a:t>WICHTIGE </a:t>
            </a:r>
            <a:r>
              <a:rPr lang="en-US" b="1" dirty="0">
                <a:solidFill>
                  <a:srgbClr val="C00000"/>
                </a:solidFill>
                <a:latin typeface="Avenir Next" panose="020B0503020202020204" pitchFamily="34" charset="0"/>
              </a:rPr>
              <a:t>TATSACHEN</a:t>
            </a:r>
            <a:endParaRPr lang="en-US" b="1" dirty="0">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6" y="1896456"/>
            <a:ext cx="8996304" cy="4834890"/>
          </a:xfrm>
        </p:spPr>
        <p:txBody>
          <a:bodyPr>
            <a:normAutofit fontScale="92500" lnSpcReduction="10000"/>
          </a:bodyPr>
          <a:lstStyle/>
          <a:p>
            <a:pPr>
              <a:lnSpc>
                <a:spcPct val="110000"/>
              </a:lnSpc>
              <a:buFont typeface="Wingdings" panose="05000000000000000000" pitchFamily="2" charset="2"/>
              <a:buChar char="§"/>
            </a:pPr>
            <a:r>
              <a:rPr lang="de-DE" dirty="0"/>
              <a:t>Der (oder die) </a:t>
            </a:r>
            <a:r>
              <a:rPr lang="de-DE" dirty="0">
                <a:solidFill>
                  <a:schemeClr val="accent1">
                    <a:lumMod val="75000"/>
                  </a:schemeClr>
                </a:solidFill>
              </a:rPr>
              <a:t>Überlegene</a:t>
            </a:r>
            <a:r>
              <a:rPr lang="de-DE" dirty="0"/>
              <a:t> (mit Macht jeder Art) ist der </a:t>
            </a:r>
            <a:br>
              <a:rPr lang="de-DE" dirty="0"/>
            </a:br>
            <a:r>
              <a:rPr lang="de-DE" dirty="0"/>
              <a:t>(oder die) </a:t>
            </a:r>
            <a:r>
              <a:rPr lang="de-DE" dirty="0">
                <a:solidFill>
                  <a:schemeClr val="accent1">
                    <a:lumMod val="75000"/>
                  </a:schemeClr>
                </a:solidFill>
              </a:rPr>
              <a:t>Verantwortliche</a:t>
            </a:r>
            <a:r>
              <a:rPr lang="en-US" dirty="0"/>
              <a:t>.</a:t>
            </a:r>
          </a:p>
          <a:p>
            <a:pPr>
              <a:lnSpc>
                <a:spcPct val="110000"/>
              </a:lnSpc>
              <a:buFont typeface="Wingdings" panose="05000000000000000000" pitchFamily="2" charset="2"/>
              <a:buChar char="§"/>
            </a:pPr>
            <a:r>
              <a:rPr lang="de-DE" dirty="0"/>
              <a:t>Wir werden nicht aufgrund der </a:t>
            </a:r>
            <a:r>
              <a:rPr lang="de-DE" dirty="0">
                <a:solidFill>
                  <a:schemeClr val="accent1">
                    <a:lumMod val="75000"/>
                  </a:schemeClr>
                </a:solidFill>
              </a:rPr>
              <a:t>Versuchungen</a:t>
            </a:r>
            <a:r>
              <a:rPr lang="de-DE" dirty="0"/>
              <a:t>, mit denen </a:t>
            </a:r>
            <a:br>
              <a:rPr lang="de-DE" dirty="0"/>
            </a:br>
            <a:r>
              <a:rPr lang="de-DE" dirty="0"/>
              <a:t>uns Menschen begegnen, </a:t>
            </a:r>
            <a:r>
              <a:rPr lang="de-DE" dirty="0">
                <a:solidFill>
                  <a:schemeClr val="accent1">
                    <a:lumMod val="75000"/>
                  </a:schemeClr>
                </a:solidFill>
              </a:rPr>
              <a:t>beurteilt</a:t>
            </a:r>
            <a:r>
              <a:rPr lang="de-DE" dirty="0"/>
              <a:t>, sondern aufgrund </a:t>
            </a:r>
            <a:br>
              <a:rPr lang="de-DE" dirty="0"/>
            </a:br>
            <a:r>
              <a:rPr lang="de-DE" dirty="0"/>
              <a:t>unserer </a:t>
            </a:r>
            <a:r>
              <a:rPr lang="de-DE" dirty="0">
                <a:solidFill>
                  <a:schemeClr val="accent1">
                    <a:lumMod val="75000"/>
                  </a:schemeClr>
                </a:solidFill>
              </a:rPr>
              <a:t>Reaktion</a:t>
            </a:r>
            <a:r>
              <a:rPr lang="de-DE" dirty="0"/>
              <a:t> darauf.</a:t>
            </a:r>
            <a:endParaRPr lang="en-US" dirty="0"/>
          </a:p>
          <a:p>
            <a:pPr>
              <a:lnSpc>
                <a:spcPct val="110000"/>
              </a:lnSpc>
              <a:buFont typeface="Wingdings" panose="05000000000000000000" pitchFamily="2" charset="2"/>
              <a:buChar char="§"/>
            </a:pPr>
            <a:r>
              <a:rPr lang="de-DE" dirty="0"/>
              <a:t>Unangebrachtes sexuelles Verhalten mit einer Person des anderen oder gleichen Geschlechts ist </a:t>
            </a:r>
            <a:r>
              <a:rPr lang="de-DE" dirty="0">
                <a:solidFill>
                  <a:schemeClr val="accent1">
                    <a:lumMod val="75000"/>
                  </a:schemeClr>
                </a:solidFill>
              </a:rPr>
              <a:t>Sünde</a:t>
            </a:r>
            <a:r>
              <a:rPr lang="de-DE" dirty="0"/>
              <a:t>, selbst wenn </a:t>
            </a:r>
            <a:br>
              <a:rPr lang="de-DE" dirty="0"/>
            </a:br>
            <a:r>
              <a:rPr lang="de-DE" dirty="0"/>
              <a:t>es im gegenseitigen Einvernehmen geschieht.</a:t>
            </a:r>
          </a:p>
          <a:p>
            <a:pPr lvl="0">
              <a:lnSpc>
                <a:spcPct val="110000"/>
              </a:lnSpc>
              <a:spcAft>
                <a:spcPts val="600"/>
              </a:spcAft>
              <a:buFont typeface="Wingdings" panose="05000000000000000000" pitchFamily="2" charset="2"/>
              <a:buChar char="§"/>
              <a:tabLst>
                <a:tab pos="228600" algn="l"/>
                <a:tab pos="449580" algn="l"/>
              </a:tabLst>
            </a:pPr>
            <a:r>
              <a:rPr lang="de-DE" dirty="0"/>
              <a:t>Wenn du von Missbrauch erfährst, </a:t>
            </a:r>
            <a:r>
              <a:rPr lang="de-DE" dirty="0">
                <a:solidFill>
                  <a:schemeClr val="accent1">
                    <a:lumMod val="75000"/>
                  </a:schemeClr>
                </a:solidFill>
              </a:rPr>
              <a:t>tue die Sache nicht als </a:t>
            </a:r>
            <a:br>
              <a:rPr lang="de-DE" dirty="0">
                <a:solidFill>
                  <a:schemeClr val="accent1">
                    <a:lumMod val="75000"/>
                  </a:schemeClr>
                </a:solidFill>
              </a:rPr>
            </a:br>
            <a:r>
              <a:rPr lang="de-DE" dirty="0">
                <a:solidFill>
                  <a:schemeClr val="accent1">
                    <a:lumMod val="75000"/>
                  </a:schemeClr>
                </a:solidFill>
              </a:rPr>
              <a:t>unglaubwürdig ab</a:t>
            </a:r>
            <a:r>
              <a:rPr lang="de-DE" dirty="0"/>
              <a:t>. Leider passieren solche Dinge, sogar in unserer Gemeinschaft.</a:t>
            </a:r>
            <a:endParaRPr lang="de-AT" dirty="0"/>
          </a:p>
        </p:txBody>
      </p:sp>
    </p:spTree>
    <p:extLst>
      <p:ext uri="{BB962C8B-B14F-4D97-AF65-F5344CB8AC3E}">
        <p14:creationId xmlns:p14="http://schemas.microsoft.com/office/powerpoint/2010/main" val="19868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904936"/>
            <a:ext cx="9259957" cy="4700680"/>
          </a:xfrm>
        </p:spPr>
        <p:txBody>
          <a:bodyPr>
            <a:normAutofit fontScale="92500" lnSpcReduction="10000"/>
          </a:bodyPr>
          <a:lstStyle/>
          <a:p>
            <a:pPr>
              <a:lnSpc>
                <a:spcPct val="110000"/>
              </a:lnSpc>
            </a:pPr>
            <a:endParaRPr lang="en-US" dirty="0"/>
          </a:p>
          <a:p>
            <a:pPr>
              <a:lnSpc>
                <a:spcPct val="110000"/>
              </a:lnSpc>
              <a:buFont typeface="Wingdings" panose="05000000000000000000" pitchFamily="2" charset="2"/>
              <a:buChar char="§"/>
            </a:pPr>
            <a:r>
              <a:rPr lang="de-DE" dirty="0"/>
              <a:t>Wenn Missbrauch irgendeiner Art auftritt, geht es von da an vor allem um die </a:t>
            </a:r>
            <a:r>
              <a:rPr lang="de-DE" dirty="0">
                <a:solidFill>
                  <a:schemeClr val="accent1">
                    <a:lumMod val="75000"/>
                  </a:schemeClr>
                </a:solidFill>
              </a:rPr>
              <a:t>Wiederherstellung</a:t>
            </a:r>
            <a:r>
              <a:rPr lang="de-DE" dirty="0"/>
              <a:t>. </a:t>
            </a:r>
          </a:p>
          <a:p>
            <a:pPr>
              <a:lnSpc>
                <a:spcPct val="110000"/>
              </a:lnSpc>
              <a:buFont typeface="Wingdings" panose="05000000000000000000" pitchFamily="2" charset="2"/>
              <a:buChar char="§"/>
            </a:pPr>
            <a:r>
              <a:rPr lang="en-US" dirty="0" err="1"/>
              <a:t>Sexueller</a:t>
            </a:r>
            <a:r>
              <a:rPr lang="en-US" dirty="0"/>
              <a:t> </a:t>
            </a:r>
            <a:r>
              <a:rPr lang="en-US" dirty="0" err="1"/>
              <a:t>Missbrauch</a:t>
            </a:r>
            <a:r>
              <a:rPr lang="en-US" dirty="0"/>
              <a:t> </a:t>
            </a:r>
            <a:r>
              <a:rPr lang="en-US" dirty="0" err="1"/>
              <a:t>verursacht</a:t>
            </a:r>
            <a:r>
              <a:rPr lang="en-US" dirty="0"/>
              <a:t> </a:t>
            </a:r>
            <a:r>
              <a:rPr lang="en-US" dirty="0" err="1"/>
              <a:t>sofort</a:t>
            </a:r>
            <a:r>
              <a:rPr lang="en-US" dirty="0"/>
              <a:t> </a:t>
            </a:r>
            <a:r>
              <a:rPr lang="en-US" dirty="0" err="1">
                <a:solidFill>
                  <a:schemeClr val="accent1">
                    <a:lumMod val="75000"/>
                  </a:schemeClr>
                </a:solidFill>
              </a:rPr>
              <a:t>körperlichen</a:t>
            </a:r>
            <a:r>
              <a:rPr lang="en-US" dirty="0">
                <a:solidFill>
                  <a:schemeClr val="accent1">
                    <a:lumMod val="75000"/>
                  </a:schemeClr>
                </a:solidFill>
              </a:rPr>
              <a:t> und </a:t>
            </a:r>
            <a:r>
              <a:rPr lang="en-US" dirty="0" err="1">
                <a:solidFill>
                  <a:schemeClr val="accent1">
                    <a:lumMod val="75000"/>
                  </a:schemeClr>
                </a:solidFill>
              </a:rPr>
              <a:t>seelischen</a:t>
            </a:r>
            <a:r>
              <a:rPr lang="en-US" dirty="0">
                <a:solidFill>
                  <a:schemeClr val="accent1">
                    <a:lumMod val="75000"/>
                  </a:schemeClr>
                </a:solidFill>
              </a:rPr>
              <a:t> </a:t>
            </a:r>
            <a:r>
              <a:rPr lang="en-US" dirty="0" err="1">
                <a:solidFill>
                  <a:schemeClr val="accent1">
                    <a:lumMod val="75000"/>
                  </a:schemeClr>
                </a:solidFill>
              </a:rPr>
              <a:t>Schaden</a:t>
            </a:r>
            <a:r>
              <a:rPr lang="en-US" dirty="0"/>
              <a:t>, </a:t>
            </a:r>
            <a:r>
              <a:rPr lang="en-US" dirty="0" err="1"/>
              <a:t>viele</a:t>
            </a:r>
            <a:r>
              <a:rPr lang="en-US" dirty="0"/>
              <a:t> </a:t>
            </a:r>
            <a:r>
              <a:rPr lang="en-US" dirty="0" err="1">
                <a:solidFill>
                  <a:schemeClr val="accent1">
                    <a:lumMod val="75000"/>
                  </a:schemeClr>
                </a:solidFill>
              </a:rPr>
              <a:t>chronische</a:t>
            </a:r>
            <a:r>
              <a:rPr lang="en-US" dirty="0"/>
              <a:t> </a:t>
            </a:r>
            <a:r>
              <a:rPr lang="en-US" dirty="0" err="1"/>
              <a:t>körperliche</a:t>
            </a:r>
            <a:r>
              <a:rPr lang="en-US" dirty="0"/>
              <a:t> und </a:t>
            </a:r>
            <a:r>
              <a:rPr lang="en-US" dirty="0" err="1"/>
              <a:t>seelische</a:t>
            </a:r>
            <a:r>
              <a:rPr lang="en-US" dirty="0"/>
              <a:t> </a:t>
            </a:r>
            <a:r>
              <a:rPr lang="en-US" dirty="0" err="1"/>
              <a:t>Probleme</a:t>
            </a:r>
            <a:r>
              <a:rPr lang="en-US" dirty="0"/>
              <a:t> und </a:t>
            </a:r>
            <a:r>
              <a:rPr lang="en-US" dirty="0" err="1">
                <a:solidFill>
                  <a:schemeClr val="accent1">
                    <a:lumMod val="75000"/>
                  </a:schemeClr>
                </a:solidFill>
              </a:rPr>
              <a:t>beträchtliche</a:t>
            </a:r>
            <a:r>
              <a:rPr lang="en-US" dirty="0">
                <a:solidFill>
                  <a:schemeClr val="accent1">
                    <a:lumMod val="75000"/>
                  </a:schemeClr>
                </a:solidFill>
              </a:rPr>
              <a:t> </a:t>
            </a:r>
            <a:r>
              <a:rPr lang="en-US" dirty="0" err="1">
                <a:solidFill>
                  <a:schemeClr val="accent1">
                    <a:lumMod val="75000"/>
                  </a:schemeClr>
                </a:solidFill>
              </a:rPr>
              <a:t>Kosten</a:t>
            </a:r>
            <a:r>
              <a:rPr lang="en-US" dirty="0">
                <a:solidFill>
                  <a:schemeClr val="accent1">
                    <a:lumMod val="75000"/>
                  </a:schemeClr>
                </a:solidFill>
              </a:rPr>
              <a:t> </a:t>
            </a:r>
            <a:r>
              <a:rPr lang="en-US" dirty="0"/>
              <a:t>für die Gesellschaft.</a:t>
            </a:r>
          </a:p>
          <a:p>
            <a:pPr>
              <a:lnSpc>
                <a:spcPct val="110000"/>
              </a:lnSpc>
              <a:buFont typeface="Wingdings" panose="05000000000000000000" pitchFamily="2" charset="2"/>
              <a:buChar char="§"/>
            </a:pPr>
            <a:r>
              <a:rPr lang="en-US" dirty="0" err="1"/>
              <a:t>Sexuelle</a:t>
            </a:r>
            <a:r>
              <a:rPr lang="en-US" dirty="0"/>
              <a:t> </a:t>
            </a:r>
            <a:r>
              <a:rPr lang="en-US" dirty="0" err="1"/>
              <a:t>Belästigung</a:t>
            </a:r>
            <a:r>
              <a:rPr lang="en-US" dirty="0"/>
              <a:t> und </a:t>
            </a:r>
            <a:r>
              <a:rPr lang="en-US" dirty="0" err="1"/>
              <a:t>Missbrauch</a:t>
            </a:r>
            <a:r>
              <a:rPr lang="en-US" dirty="0"/>
              <a:t> von </a:t>
            </a:r>
            <a:r>
              <a:rPr lang="en-US" dirty="0" err="1"/>
              <a:t>Kindern</a:t>
            </a:r>
            <a:r>
              <a:rPr lang="en-US" dirty="0"/>
              <a:t> an </a:t>
            </a:r>
            <a:r>
              <a:rPr lang="en-US" dirty="0" err="1">
                <a:solidFill>
                  <a:schemeClr val="accent1">
                    <a:lumMod val="75000"/>
                  </a:schemeClr>
                </a:solidFill>
              </a:rPr>
              <a:t>Schulen</a:t>
            </a:r>
            <a:r>
              <a:rPr lang="en-US" dirty="0"/>
              <a:t> </a:t>
            </a:r>
            <a:r>
              <a:rPr lang="en-US" dirty="0" err="1"/>
              <a:t>durch</a:t>
            </a:r>
            <a:r>
              <a:rPr lang="en-US" dirty="0"/>
              <a:t> </a:t>
            </a:r>
            <a:r>
              <a:rPr lang="en-US" dirty="0" err="1"/>
              <a:t>Lehrpersonal</a:t>
            </a:r>
            <a:r>
              <a:rPr lang="en-US" dirty="0"/>
              <a:t> </a:t>
            </a:r>
            <a:r>
              <a:rPr lang="en-US" dirty="0" err="1"/>
              <a:t>wird</a:t>
            </a:r>
            <a:r>
              <a:rPr lang="en-US" dirty="0"/>
              <a:t> </a:t>
            </a:r>
            <a:r>
              <a:rPr lang="en-US" dirty="0" err="1"/>
              <a:t>durch</a:t>
            </a:r>
            <a:r>
              <a:rPr lang="en-US" dirty="0"/>
              <a:t> die </a:t>
            </a:r>
            <a:r>
              <a:rPr lang="en-US" dirty="0" err="1"/>
              <a:t>Missbrauchsvorwürfe</a:t>
            </a:r>
            <a:r>
              <a:rPr lang="en-US" dirty="0"/>
              <a:t> </a:t>
            </a:r>
            <a:r>
              <a:rPr lang="en-US" dirty="0" err="1"/>
              <a:t>gegen-über</a:t>
            </a:r>
            <a:r>
              <a:rPr lang="en-US" dirty="0"/>
              <a:t> </a:t>
            </a:r>
            <a:r>
              <a:rPr lang="en-US" dirty="0" err="1"/>
              <a:t>katholischen</a:t>
            </a:r>
            <a:r>
              <a:rPr lang="en-US" dirty="0"/>
              <a:t> </a:t>
            </a:r>
            <a:r>
              <a:rPr lang="en-US" dirty="0" err="1"/>
              <a:t>Priestern</a:t>
            </a:r>
            <a:r>
              <a:rPr lang="en-US" dirty="0"/>
              <a:t> </a:t>
            </a:r>
            <a:r>
              <a:rPr lang="en-US" dirty="0" err="1"/>
              <a:t>aus</a:t>
            </a:r>
            <a:r>
              <a:rPr lang="en-US" dirty="0"/>
              <a:t> dem </a:t>
            </a:r>
            <a:r>
              <a:rPr lang="en-US" dirty="0" err="1"/>
              <a:t>Bewusssein</a:t>
            </a:r>
            <a:r>
              <a:rPr lang="en-US" dirty="0"/>
              <a:t> </a:t>
            </a:r>
            <a:r>
              <a:rPr lang="en-US" dirty="0" err="1"/>
              <a:t>verdrängt</a:t>
            </a:r>
            <a:r>
              <a:rPr lang="en-US" dirty="0"/>
              <a:t>, ist </a:t>
            </a:r>
            <a:r>
              <a:rPr lang="en-US" dirty="0" err="1"/>
              <a:t>aber</a:t>
            </a:r>
            <a:r>
              <a:rPr lang="en-US" dirty="0"/>
              <a:t> </a:t>
            </a:r>
            <a:r>
              <a:rPr lang="en-US" dirty="0" err="1"/>
              <a:t>vergleichbar</a:t>
            </a:r>
            <a:r>
              <a:rPr lang="en-US" dirty="0"/>
              <a:t> </a:t>
            </a:r>
            <a:r>
              <a:rPr lang="en-US" dirty="0" err="1"/>
              <a:t>häufig</a:t>
            </a:r>
            <a:r>
              <a:rPr lang="en-US" dirty="0"/>
              <a:t>.</a:t>
            </a:r>
          </a:p>
          <a:p>
            <a:pPr>
              <a:lnSpc>
                <a:spcPct val="110000"/>
              </a:lnSpc>
              <a:buFont typeface="Wingdings" panose="05000000000000000000" pitchFamily="2" charset="2"/>
              <a:buChar char="§"/>
            </a:pPr>
            <a:endParaRPr lang="en-US" dirty="0"/>
          </a:p>
        </p:txBody>
      </p:sp>
      <p:sp>
        <p:nvSpPr>
          <p:cNvPr id="6" name="Title 3">
            <a:extLst>
              <a:ext uri="{FF2B5EF4-FFF2-40B4-BE49-F238E27FC236}">
                <a16:creationId xmlns:a16="http://schemas.microsoft.com/office/drawing/2014/main" id="{A1CDF867-7BBA-CC38-D507-89C5BB4133A1}"/>
              </a:ext>
            </a:extLst>
          </p:cNvPr>
          <p:cNvSpPr txBox="1">
            <a:spLocks/>
          </p:cNvSpPr>
          <p:nvPr/>
        </p:nvSpPr>
        <p:spPr>
          <a:xfrm>
            <a:off x="605121" y="936046"/>
            <a:ext cx="9385462" cy="94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venir Next" panose="020B0503020202020204" pitchFamily="34" charset="0"/>
              </a:rPr>
              <a:t>WICHTIGE </a:t>
            </a:r>
            <a:r>
              <a:rPr lang="en-US" b="1" dirty="0">
                <a:solidFill>
                  <a:srgbClr val="C00000"/>
                </a:solidFill>
                <a:latin typeface="Avenir Next" panose="020B0503020202020204" pitchFamily="34" charset="0"/>
              </a:rPr>
              <a:t>TATSACHEN</a:t>
            </a:r>
            <a:endParaRPr lang="en-US" b="1" dirty="0">
              <a:latin typeface="Avenir Next" panose="020B0503020202020204" pitchFamily="34" charset="0"/>
            </a:endParaRPr>
          </a:p>
        </p:txBody>
      </p:sp>
    </p:spTree>
    <p:extLst>
      <p:ext uri="{BB962C8B-B14F-4D97-AF65-F5344CB8AC3E}">
        <p14:creationId xmlns:p14="http://schemas.microsoft.com/office/powerpoint/2010/main" val="332712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28650" y="1753908"/>
            <a:ext cx="9646920" cy="4682751"/>
          </a:xfrm>
        </p:spPr>
        <p:txBody>
          <a:bodyPr>
            <a:normAutofit/>
          </a:bodyPr>
          <a:lstStyle/>
          <a:p>
            <a:pPr>
              <a:lnSpc>
                <a:spcPct val="100000"/>
              </a:lnSpc>
            </a:pPr>
            <a:endParaRPr lang="en-US" dirty="0"/>
          </a:p>
          <a:p>
            <a:pPr>
              <a:lnSpc>
                <a:spcPct val="100000"/>
              </a:lnSpc>
              <a:buFont typeface="Wingdings" panose="05000000000000000000" pitchFamily="2" charset="2"/>
              <a:buChar char="§"/>
            </a:pPr>
            <a:r>
              <a:rPr lang="de-DE" dirty="0">
                <a:solidFill>
                  <a:schemeClr val="accent1">
                    <a:lumMod val="75000"/>
                  </a:schemeClr>
                </a:solidFill>
              </a:rPr>
              <a:t>Keine Glaubensgemeinschaft </a:t>
            </a:r>
            <a:r>
              <a:rPr lang="de-DE" dirty="0"/>
              <a:t>ist davon </a:t>
            </a:r>
            <a:r>
              <a:rPr lang="de-DE" dirty="0">
                <a:solidFill>
                  <a:schemeClr val="accent1">
                    <a:lumMod val="75000"/>
                  </a:schemeClr>
                </a:solidFill>
              </a:rPr>
              <a:t>nicht betroffen</a:t>
            </a:r>
            <a:r>
              <a:rPr lang="de-DE" dirty="0"/>
              <a:t>.</a:t>
            </a:r>
            <a:r>
              <a:rPr lang="en-US" dirty="0"/>
              <a:t> </a:t>
            </a:r>
          </a:p>
          <a:p>
            <a:pPr>
              <a:lnSpc>
                <a:spcPct val="100000"/>
              </a:lnSpc>
              <a:buFont typeface="Wingdings" panose="05000000000000000000" pitchFamily="2" charset="2"/>
              <a:buChar char="§"/>
            </a:pPr>
            <a:r>
              <a:rPr lang="de-DE" dirty="0"/>
              <a:t>Wenn sexuelles Fehlverhalten geschieht, </a:t>
            </a:r>
            <a:r>
              <a:rPr lang="de-DE" dirty="0">
                <a:solidFill>
                  <a:schemeClr val="accent1">
                    <a:lumMod val="75000"/>
                  </a:schemeClr>
                </a:solidFill>
              </a:rPr>
              <a:t>muss</a:t>
            </a:r>
            <a:r>
              <a:rPr lang="de-DE" dirty="0"/>
              <a:t> die Gemeinde </a:t>
            </a:r>
            <a:r>
              <a:rPr lang="de-DE" dirty="0">
                <a:solidFill>
                  <a:schemeClr val="accent1">
                    <a:lumMod val="75000"/>
                  </a:schemeClr>
                </a:solidFill>
              </a:rPr>
              <a:t>festgelegte Schritte </a:t>
            </a:r>
            <a:r>
              <a:rPr lang="de-DE" dirty="0"/>
              <a:t>unternehmen</a:t>
            </a:r>
            <a:r>
              <a:rPr lang="en-US" dirty="0"/>
              <a:t>.</a:t>
            </a:r>
          </a:p>
          <a:p>
            <a:pPr>
              <a:lnSpc>
                <a:spcPct val="100000"/>
              </a:lnSpc>
              <a:buFont typeface="Wingdings" panose="05000000000000000000" pitchFamily="2" charset="2"/>
              <a:buChar char="§"/>
            </a:pPr>
            <a:r>
              <a:rPr lang="de-DE" dirty="0"/>
              <a:t>Jede Person, die auf irgendeine Weise mit Kindern zu tun hat, muss ein </a:t>
            </a:r>
            <a:r>
              <a:rPr lang="de-DE" dirty="0">
                <a:solidFill>
                  <a:schemeClr val="accent1">
                    <a:lumMod val="75000"/>
                  </a:schemeClr>
                </a:solidFill>
              </a:rPr>
              <a:t>Bewerbungsformular</a:t>
            </a:r>
            <a:r>
              <a:rPr lang="de-DE" dirty="0"/>
              <a:t> ausfüllen und eine angemessene </a:t>
            </a:r>
            <a:r>
              <a:rPr lang="de-DE" dirty="0">
                <a:solidFill>
                  <a:schemeClr val="accent1">
                    <a:lumMod val="75000"/>
                  </a:schemeClr>
                </a:solidFill>
              </a:rPr>
              <a:t>Überprüfung ihres Hintergrundes </a:t>
            </a:r>
            <a:r>
              <a:rPr lang="de-DE" dirty="0"/>
              <a:t>zulassen</a:t>
            </a:r>
            <a:r>
              <a:rPr lang="en-US" dirty="0"/>
              <a:t>. </a:t>
            </a:r>
          </a:p>
          <a:p>
            <a:pPr>
              <a:lnSpc>
                <a:spcPct val="100000"/>
              </a:lnSpc>
              <a:buFont typeface="Wingdings" panose="05000000000000000000" pitchFamily="2" charset="2"/>
              <a:buChar char="§"/>
            </a:pPr>
            <a:r>
              <a:rPr lang="de-DE" dirty="0"/>
              <a:t>Wenn Missbrauch durch irgendein leitendes Gemeindeglied bekannt wird, ist eine </a:t>
            </a:r>
            <a:r>
              <a:rPr lang="de-DE" dirty="0">
                <a:solidFill>
                  <a:schemeClr val="accent1">
                    <a:lumMod val="75000"/>
                  </a:schemeClr>
                </a:solidFill>
              </a:rPr>
              <a:t>schnelle Reaktion </a:t>
            </a:r>
            <a:r>
              <a:rPr lang="de-DE" dirty="0"/>
              <a:t>dringend notwendig.</a:t>
            </a:r>
            <a:endParaRPr lang="en-US" dirty="0"/>
          </a:p>
        </p:txBody>
      </p:sp>
      <p:sp>
        <p:nvSpPr>
          <p:cNvPr id="6" name="Title 3">
            <a:extLst>
              <a:ext uri="{FF2B5EF4-FFF2-40B4-BE49-F238E27FC236}">
                <a16:creationId xmlns:a16="http://schemas.microsoft.com/office/drawing/2014/main" id="{63DF9A12-8FAF-ABAE-0960-ADEB846CFD3D}"/>
              </a:ext>
            </a:extLst>
          </p:cNvPr>
          <p:cNvSpPr txBox="1">
            <a:spLocks/>
          </p:cNvSpPr>
          <p:nvPr/>
        </p:nvSpPr>
        <p:spPr>
          <a:xfrm>
            <a:off x="628651" y="936046"/>
            <a:ext cx="9361932" cy="94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venir Next" panose="020B0503020202020204" pitchFamily="34" charset="0"/>
              </a:rPr>
              <a:t>WICHTIGE </a:t>
            </a:r>
            <a:r>
              <a:rPr lang="en-US" b="1" dirty="0">
                <a:solidFill>
                  <a:srgbClr val="C00000"/>
                </a:solidFill>
                <a:latin typeface="Avenir Next" panose="020B0503020202020204" pitchFamily="34" charset="0"/>
              </a:rPr>
              <a:t>TATSACHEN</a:t>
            </a:r>
            <a:endParaRPr lang="en-US" b="1" dirty="0">
              <a:latin typeface="Avenir Next" panose="020B0503020202020204" pitchFamily="34" charset="0"/>
            </a:endParaRPr>
          </a:p>
        </p:txBody>
      </p:sp>
    </p:spTree>
    <p:extLst>
      <p:ext uri="{BB962C8B-B14F-4D97-AF65-F5344CB8AC3E}">
        <p14:creationId xmlns:p14="http://schemas.microsoft.com/office/powerpoint/2010/main" val="29570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480060" y="1825625"/>
            <a:ext cx="9761220" cy="4351338"/>
          </a:xfrm>
        </p:spPr>
        <p:txBody>
          <a:bodyPr/>
          <a:lstStyle/>
          <a:p>
            <a:pPr>
              <a:lnSpc>
                <a:spcPct val="100000"/>
              </a:lnSpc>
            </a:pPr>
            <a:endParaRPr lang="en-US" dirty="0"/>
          </a:p>
          <a:p>
            <a:pPr>
              <a:lnSpc>
                <a:spcPct val="100000"/>
              </a:lnSpc>
              <a:buFont typeface="Wingdings" panose="05000000000000000000" pitchFamily="2" charset="2"/>
              <a:buChar char="§"/>
            </a:pPr>
            <a:r>
              <a:rPr lang="de-DE" sz="2800" dirty="0">
                <a:effectLst/>
                <a:latin typeface="Calibri" panose="020F0502020204030204" pitchFamily="34" charset="0"/>
                <a:ea typeface="Times New Roman" panose="02020603050405020304" pitchFamily="18" charset="0"/>
                <a:cs typeface="Calibri" panose="020F0502020204030204" pitchFamily="34" charset="0"/>
              </a:rPr>
              <a:t>Die Hauptaufgabe der Gemeinde – unabhängig von der Anklage – liegt darin, die </a:t>
            </a:r>
            <a:r>
              <a:rPr lang="de-DE" sz="2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Missbrauchten zu schützen</a:t>
            </a:r>
            <a:r>
              <a:rPr lang="de-DE" sz="2800" dirty="0">
                <a:effectLst/>
                <a:latin typeface="Calibri" panose="020F0502020204030204" pitchFamily="34" charset="0"/>
                <a:ea typeface="Times New Roman" panose="02020603050405020304" pitchFamily="18" charset="0"/>
                <a:cs typeface="Calibri" panose="020F0502020204030204" pitchFamily="34" charset="0"/>
              </a:rPr>
              <a:t>, den </a:t>
            </a:r>
            <a:r>
              <a:rPr lang="de-DE" sz="2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Opfern zuzuhören </a:t>
            </a:r>
            <a:r>
              <a:rPr lang="de-DE" sz="2800" dirty="0">
                <a:effectLst/>
                <a:latin typeface="Calibri" panose="020F0502020204030204" pitchFamily="34" charset="0"/>
                <a:ea typeface="Times New Roman" panose="02020603050405020304" pitchFamily="18" charset="0"/>
                <a:cs typeface="Calibri" panose="020F0502020204030204" pitchFamily="34" charset="0"/>
              </a:rPr>
              <a:t>und mit den </a:t>
            </a:r>
            <a:r>
              <a:rPr lang="de-DE" sz="28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Behörden zusammenzuarbeiten</a:t>
            </a:r>
            <a:r>
              <a:rPr lang="en-US" dirty="0"/>
              <a:t>.</a:t>
            </a:r>
          </a:p>
          <a:p>
            <a:pPr>
              <a:lnSpc>
                <a:spcPct val="100000"/>
              </a:lnSpc>
              <a:buFont typeface="Wingdings" panose="05000000000000000000" pitchFamily="2" charset="2"/>
              <a:buChar char="§"/>
            </a:pPr>
            <a:r>
              <a:rPr lang="de-DE" dirty="0"/>
              <a:t>Wenn du eine leitende Stelle in der Gemeinde innehast und jemand bei dir Rat sucht, musst du die </a:t>
            </a:r>
            <a:r>
              <a:rPr lang="de-DE" dirty="0">
                <a:solidFill>
                  <a:schemeClr val="accent1">
                    <a:lumMod val="75000"/>
                  </a:schemeClr>
                </a:solidFill>
              </a:rPr>
              <a:t>Vertraulichkeit</a:t>
            </a:r>
            <a:r>
              <a:rPr lang="de-DE" dirty="0"/>
              <a:t> dieses Gespräches </a:t>
            </a:r>
            <a:r>
              <a:rPr lang="de-DE" dirty="0">
                <a:solidFill>
                  <a:schemeClr val="accent1">
                    <a:lumMod val="75000"/>
                  </a:schemeClr>
                </a:solidFill>
              </a:rPr>
              <a:t>auf jeden Fall wahren</a:t>
            </a:r>
            <a:r>
              <a:rPr lang="en-US" dirty="0"/>
              <a:t>. </a:t>
            </a:r>
            <a:r>
              <a:rPr lang="de-DE" dirty="0"/>
              <a:t>Wenn du das Gehörte an andere Glieder weitergibst, kannst du damit deinen Dienst schädigen und sogar den Glaubensweg anderer zerstören.</a:t>
            </a:r>
            <a:endParaRPr lang="en-US" dirty="0"/>
          </a:p>
        </p:txBody>
      </p:sp>
      <p:sp>
        <p:nvSpPr>
          <p:cNvPr id="6" name="Title 3">
            <a:extLst>
              <a:ext uri="{FF2B5EF4-FFF2-40B4-BE49-F238E27FC236}">
                <a16:creationId xmlns:a16="http://schemas.microsoft.com/office/drawing/2014/main" id="{D92C08DD-343E-D10A-B9BA-C1539F09FE87}"/>
              </a:ext>
            </a:extLst>
          </p:cNvPr>
          <p:cNvSpPr txBox="1">
            <a:spLocks/>
          </p:cNvSpPr>
          <p:nvPr/>
        </p:nvSpPr>
        <p:spPr>
          <a:xfrm>
            <a:off x="480060" y="936046"/>
            <a:ext cx="9510523" cy="94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venir Next" panose="020B0503020202020204" pitchFamily="34" charset="0"/>
              </a:rPr>
              <a:t>WICHTIGE </a:t>
            </a:r>
            <a:r>
              <a:rPr lang="en-US" b="1" dirty="0">
                <a:solidFill>
                  <a:srgbClr val="C00000"/>
                </a:solidFill>
                <a:latin typeface="Avenir Next" panose="020B0503020202020204" pitchFamily="34" charset="0"/>
              </a:rPr>
              <a:t>TATSACHEN</a:t>
            </a:r>
            <a:endParaRPr lang="en-US" b="1" dirty="0">
              <a:latin typeface="Avenir Next" panose="020B0503020202020204" pitchFamily="34" charset="0"/>
            </a:endParaRPr>
          </a:p>
        </p:txBody>
      </p:sp>
    </p:spTree>
    <p:extLst>
      <p:ext uri="{BB962C8B-B14F-4D97-AF65-F5344CB8AC3E}">
        <p14:creationId xmlns:p14="http://schemas.microsoft.com/office/powerpoint/2010/main" val="68623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7087</Words>
  <Application>Microsoft Office PowerPoint</Application>
  <PresentationFormat>Breitbild</PresentationFormat>
  <Paragraphs>358</Paragraphs>
  <Slides>32</Slides>
  <Notes>32</Notes>
  <HiddenSlides>0</HiddenSlides>
  <MMClips>0</MMClips>
  <ScaleCrop>false</ScaleCrop>
  <HeadingPairs>
    <vt:vector size="6" baseType="variant">
      <vt:variant>
        <vt:lpstr>Verwendete Schriftarten</vt:lpstr>
      </vt:variant>
      <vt:variant>
        <vt:i4>10</vt:i4>
      </vt:variant>
      <vt:variant>
        <vt:lpstr>Design</vt:lpstr>
      </vt:variant>
      <vt:variant>
        <vt:i4>5</vt:i4>
      </vt:variant>
      <vt:variant>
        <vt:lpstr>Folientitel</vt:lpstr>
      </vt:variant>
      <vt:variant>
        <vt:i4>32</vt:i4>
      </vt:variant>
    </vt:vector>
  </HeadingPairs>
  <TitlesOfParts>
    <vt:vector size="47" baseType="lpstr">
      <vt:lpstr>Arial</vt:lpstr>
      <vt:lpstr>Avenir Next</vt:lpstr>
      <vt:lpstr>Avenir Next LT Pro</vt:lpstr>
      <vt:lpstr>Calibri</vt:lpstr>
      <vt:lpstr>Calibri Light</vt:lpstr>
      <vt:lpstr>Courier New</vt:lpstr>
      <vt:lpstr>Modern Love Caps</vt:lpstr>
      <vt:lpstr>Rastanty Cortez</vt:lpstr>
      <vt:lpstr>Times New Roman</vt:lpstr>
      <vt:lpstr>Wingdings</vt:lpstr>
      <vt:lpstr>Custom Design</vt:lpstr>
      <vt:lpstr>1_Custom Design</vt:lpstr>
      <vt:lpstr>2_Custom Design</vt:lpstr>
      <vt:lpstr>3_Custom Design</vt:lpstr>
      <vt:lpstr>4_Custom Design</vt:lpstr>
      <vt:lpstr>MACHTMISSBRAUCH</vt:lpstr>
      <vt:lpstr>MACHTMISSBRAUCH</vt:lpstr>
      <vt:lpstr>ARTEN VON MACHT</vt:lpstr>
      <vt:lpstr>PowerPoint-Präsentation</vt:lpstr>
      <vt:lpstr>DIE VERANTWORTLICHKEIT DER MACHT</vt:lpstr>
      <vt:lpstr>WICHTIGE TATSACHEN</vt:lpstr>
      <vt:lpstr>PowerPoint-Präsentation</vt:lpstr>
      <vt:lpstr>PowerPoint-Präsentation</vt:lpstr>
      <vt:lpstr>PowerPoint-Präsentation</vt:lpstr>
      <vt:lpstr>PowerPoint-Präsentation</vt:lpstr>
      <vt:lpstr>WIE KANN MACHTMISSBRAUCH VERHINDERT WERDEN?</vt:lpstr>
      <vt:lpstr>DIE NOTWENDIGKEIT KIRCHLICHER DISZIPLIN</vt:lpstr>
      <vt:lpstr>PowerPoint-Präsentation</vt:lpstr>
      <vt:lpstr>PowerPoint-Präsentation</vt:lpstr>
      <vt:lpstr>PowerPoint-Präsentation</vt:lpstr>
      <vt:lpstr>PowerPoint-Präsentation</vt:lpstr>
      <vt:lpstr>PowerPoint-Präsentation</vt:lpstr>
      <vt:lpstr>WAS SAGT ELLEN WHITE ÜBER MACHTMISSBRAUCH?</vt:lpstr>
      <vt:lpstr>PowerPoint-Präsentation</vt:lpstr>
      <vt:lpstr>PowerPoint-Präsentation</vt:lpstr>
      <vt:lpstr>PowerPoint-Präsentation</vt:lpstr>
      <vt:lpstr>PowerPoint-Präsentation</vt:lpstr>
      <vt:lpstr>MACHTMISSBRAUCH IN DER BIBEL  1.Samuel 2 - 4</vt:lpstr>
      <vt:lpstr>PowerPoint-Präsentation</vt:lpstr>
      <vt:lpstr>PowerPoint-Präsentation</vt:lpstr>
      <vt:lpstr>PowerPoint-Präsentation</vt:lpstr>
      <vt:lpstr>PowerPoint-Präsentation</vt:lpstr>
      <vt:lpstr>JEREMIA 7,2-7 ERMAHNT UNS … </vt:lpstr>
      <vt:lpstr>PowerPoint-Präsentation</vt:lpstr>
      <vt:lpstr>WENN MACHT MISSBRAUCHT WIRD … </vt:lpstr>
      <vt:lpstr>PowerPoint-Präsentation</vt:lpstr>
      <vt:lpstr>„So gebe ich euch nun  ein neues Gebot:  Liebt einander.  So wie ich euch geliebt habe,  sollt auch ihr einander lieben.  Eure Liebe zueinander  wird der Welt zeigen,  dass ihr meine Jünger seid.“   Johannes 13,34-35 NLB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Georg Egervari</cp:lastModifiedBy>
  <cp:revision>23</cp:revision>
  <dcterms:created xsi:type="dcterms:W3CDTF">2022-03-29T18:40:44Z</dcterms:created>
  <dcterms:modified xsi:type="dcterms:W3CDTF">2022-06-22T12:59:34Z</dcterms:modified>
</cp:coreProperties>
</file>