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  <p:sldId id="264" r:id="rId10"/>
    <p:sldId id="265" r:id="rId11"/>
    <p:sldId id="266" r:id="rId12"/>
    <p:sldId id="267" r:id="rId13"/>
    <p:sldId id="269" r:id="rId14"/>
    <p:sldId id="268" r:id="rId15"/>
    <p:sldId id="270" r:id="rId16"/>
    <p:sldId id="273" r:id="rId17"/>
    <p:sldId id="272" r:id="rId18"/>
    <p:sldId id="271" r:id="rId19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A726"/>
    <a:srgbClr val="5E6373"/>
    <a:srgbClr val="A8B1AA"/>
    <a:srgbClr val="A1646A"/>
    <a:srgbClr val="DE8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06" autoAdjust="0"/>
    <p:restoredTop sz="94694"/>
  </p:normalViewPr>
  <p:slideViewPr>
    <p:cSldViewPr snapToGrid="0">
      <p:cViewPr varScale="1">
        <p:scale>
          <a:sx n="117" d="100"/>
          <a:sy n="117" d="100"/>
        </p:scale>
        <p:origin x="66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az-Vazquez, Celeste" userId="01eae102-ecf9-4722-a0ca-f1ae634a0e0f" providerId="ADAL" clId="{3AA6E9BF-DBF9-AA49-9A04-C1ECBC83DC25}"/>
    <pc:docChg chg="modSld">
      <pc:chgData name="Diaz-Vazquez, Celeste" userId="01eae102-ecf9-4722-a0ca-f1ae634a0e0f" providerId="ADAL" clId="{3AA6E9BF-DBF9-AA49-9A04-C1ECBC83DC25}" dt="2025-07-23T18:44:23.396" v="0" actId="14100"/>
      <pc:docMkLst>
        <pc:docMk/>
      </pc:docMkLst>
      <pc:sldChg chg="modSp mod">
        <pc:chgData name="Diaz-Vazquez, Celeste" userId="01eae102-ecf9-4722-a0ca-f1ae634a0e0f" providerId="ADAL" clId="{3AA6E9BF-DBF9-AA49-9A04-C1ECBC83DC25}" dt="2025-07-23T18:44:23.396" v="0" actId="14100"/>
        <pc:sldMkLst>
          <pc:docMk/>
          <pc:sldMk cId="1505987839" sldId="259"/>
        </pc:sldMkLst>
        <pc:spChg chg="mod">
          <ac:chgData name="Diaz-Vazquez, Celeste" userId="01eae102-ecf9-4722-a0ca-f1ae634a0e0f" providerId="ADAL" clId="{3AA6E9BF-DBF9-AA49-9A04-C1ECBC83DC25}" dt="2025-07-23T18:44:23.396" v="0" actId="14100"/>
          <ac:spMkLst>
            <pc:docMk/>
            <pc:sldMk cId="1505987839" sldId="259"/>
            <ac:spMk id="4" creationId="{5B0BF0B3-49DC-F959-0F7A-56A5A225AC47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0F92EC-0351-2543-88CD-96E941229909}" type="datetimeFigureOut">
              <a:rPr lang="en-US" smtClean="0"/>
              <a:t>7/23/25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F3E6CC-69C2-3F4B-AC82-2F194B176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8568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Ilustración: Un anciano miembro de la iglesia es manipulado financieramente por un cuidador y poco a poco se retira de la vida de la iglesia.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F3E6CC-69C2-3F4B-AC82-2F194B176F3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035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F3E6CC-69C2-3F4B-AC82-2F194B176F3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0561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🔹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Ilustración: Un anciano que alguna vez fue activo deja de asistir a la Iglesia, evita el contacto visual y parece temeroso cuando se le pregunta acerca de su cuidador.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F3E6CC-69C2-3F4B-AC82-2F194B176F3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4568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56707F-E04D-EAB9-2ABD-CEA5F6D4B6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0BBFD96-0D67-C912-53D4-5A7CF90D73C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F05D17C-E7B3-CC37-B2EE-039F8AE13F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551458-5D5D-C046-6CF4-C0EEF68776F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F3E6CC-69C2-3F4B-AC82-2F194B176F3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7559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B8F268-B54F-BB99-D837-6AAC19A796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83B95BD-6814-0D57-06C5-AC5C0C1893F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84C6262-3185-77D2-A8C9-73357AE176E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CBE42A-0063-4D1D-3666-02DBFC4C458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F3E6CC-69C2-3F4B-AC82-2F194B176F3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3712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92C380-604B-AF08-301A-23DBC4298C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86F8490-D587-8BA8-B264-E11EBDB8CD1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58CDEC2-D864-D038-9E7E-5149398097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Ilustración: Una iglesia crea un "Equipo de Cuidado de Personas Mayores" que cuida semanalmente a los miembros de edad avanzada.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E881A6-F461-FB37-6617-0B1DD66E621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F3E6CC-69C2-3F4B-AC82-2F194B176F3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8737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65B652-67E5-203E-FF1E-8E80976945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9AF8FF4-0987-1659-81F8-8A847611DB7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0D35775-6D4E-7FD5-FBA6-31AB89DE2C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9589AF-3694-BFD4-AF38-E7CDEA58211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F3E6CC-69C2-3F4B-AC82-2F194B176F3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8287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45179B-152F-AB69-56C0-183C008F2F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18923F9-77D7-C920-E2E4-B1111C16359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2F3EC18-D62C-C779-7CA2-89D0F85424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EE08D4-21DF-7DC8-97BF-69EA251B4A1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F3E6CC-69C2-3F4B-AC82-2F194B176F3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9711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07BC76-B972-F2A6-576C-B4EA2A7895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68E9E5-3E59-2CE5-3152-A1F16A0E1C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pt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C55046-9A0B-D774-C6B9-E637A39F2C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9ADE-8CFD-4149-873B-3F8662D8AEAA}" type="datetimeFigureOut">
              <a:rPr lang="pt-BR" smtClean="0"/>
              <a:t>23/07/2025</a:t>
            </a:fld>
            <a:endParaRPr lang="pt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188F71-DD25-EE01-6850-CEECB11B37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919CE2-749A-5BF4-2CAB-F9D9BD689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ECBDF-92E9-42AC-A2BC-5761CD677A07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87920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4063B-EB39-76DA-A051-D8FAC906E7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DB1E51-8895-7952-069C-D7867E9B21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BF3769-856D-F0B3-BF0A-15A23EF15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9ADE-8CFD-4149-873B-3F8662D8AEAA}" type="datetimeFigureOut">
              <a:rPr lang="pt-BR" smtClean="0"/>
              <a:t>23/07/2025</a:t>
            </a:fld>
            <a:endParaRPr lang="pt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26EBE0-15FD-C626-31D6-058E070C6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7EACBD-467D-FBF8-B2C5-D1CE5434D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ECBDF-92E9-42AC-A2BC-5761CD677A07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41611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384DB61-4D2B-68CF-742E-5A2105D9B9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04C7BC-EC4F-357D-939C-4A83A618DB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2032C4-7D52-32CD-51D7-5C3BD443D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9ADE-8CFD-4149-873B-3F8662D8AEAA}" type="datetimeFigureOut">
              <a:rPr lang="pt-BR" smtClean="0"/>
              <a:t>23/07/2025</a:t>
            </a:fld>
            <a:endParaRPr lang="pt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C1571C-4BA8-67BD-6E9C-DA74F3E17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083481-9B41-1C55-288F-43E0117E49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ECBDF-92E9-42AC-A2BC-5761CD677A07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6080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EA3A22-CFF4-4FD7-0D01-6EE68517A3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FB49A3-DFA0-9882-CD99-538989B73B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8EB6CB-FDB0-56FF-A250-1015EC619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9ADE-8CFD-4149-873B-3F8662D8AEAA}" type="datetimeFigureOut">
              <a:rPr lang="pt-BR" smtClean="0"/>
              <a:t>23/07/2025</a:t>
            </a:fld>
            <a:endParaRPr lang="pt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8FBB6D-B890-5AE4-3B14-2A4C6A6DF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DE9148-B801-AC1D-E9B3-870EFF6B56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ECBDF-92E9-42AC-A2BC-5761CD677A07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47890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52DC4-092C-0B67-3BBC-AFDDA87D53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31B5A0-6594-0923-4A2D-2DDD6C7137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0695A1-481B-1E79-2E31-36E387D49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9ADE-8CFD-4149-873B-3F8662D8AEAA}" type="datetimeFigureOut">
              <a:rPr lang="pt-BR" smtClean="0"/>
              <a:t>23/07/2025</a:t>
            </a:fld>
            <a:endParaRPr lang="pt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2B2A26-D894-5162-8BAD-06D00A3D47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D9580A-6AF6-2F2D-E30F-FC3EE8F078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ECBDF-92E9-42AC-A2BC-5761CD677A07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62867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ACF7AA-B3FD-79B1-6AE2-3B064842C9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B705DF-4D6A-0CF5-F9B8-23F3D0FB4F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9C15D0-5599-0240-1BD5-801CC578E8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1AD005-3CCE-AF19-FF1B-7F29C499C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9ADE-8CFD-4149-873B-3F8662D8AEAA}" type="datetimeFigureOut">
              <a:rPr lang="pt-BR" smtClean="0"/>
              <a:t>23/07/2025</a:t>
            </a:fld>
            <a:endParaRPr lang="pt-B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ED1DED-B187-C2EE-DDEF-28CDB74032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3BD4A4-D064-B5E9-DDBC-5E25E045F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ECBDF-92E9-42AC-A2BC-5761CD677A07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41630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8E4A74-C41A-1F71-1477-CA09AEF6C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EFCE21-9169-0F94-410E-B938AEADF3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CB15C6-473E-7784-23D3-B6ED2DE9B9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D5864F0-E273-1F16-F0EB-B9F1B83158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24FF94E-0507-5E82-2BCF-7377114B17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AFA44A3-0114-DDA4-9EF0-87E91D2A6F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9ADE-8CFD-4149-873B-3F8662D8AEAA}" type="datetimeFigureOut">
              <a:rPr lang="pt-BR" smtClean="0"/>
              <a:t>23/07/2025</a:t>
            </a:fld>
            <a:endParaRPr lang="pt-B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0377783-660C-D39E-D2D0-6BF98D151D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AEF9AA5-8E4F-F7CD-33E9-B7794BBA1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ECBDF-92E9-42AC-A2BC-5761CD677A07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1910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C9312F-4DAF-FAE5-4AAB-39B9691CE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B131BF-B9FF-7C84-D45F-474D76123A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9ADE-8CFD-4149-873B-3F8662D8AEAA}" type="datetimeFigureOut">
              <a:rPr lang="pt-BR" smtClean="0"/>
              <a:t>23/07/2025</a:t>
            </a:fld>
            <a:endParaRPr lang="pt-B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9417E3-436F-2E84-921B-74484C528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9EE9F0-1DBC-F573-E2B8-CE20062EB8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ECBDF-92E9-42AC-A2BC-5761CD677A07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67446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7B5B57E-F04B-3079-73B8-0639DE603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9ADE-8CFD-4149-873B-3F8662D8AEAA}" type="datetimeFigureOut">
              <a:rPr lang="pt-BR" smtClean="0"/>
              <a:t>23/07/2025</a:t>
            </a:fld>
            <a:endParaRPr lang="pt-B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03B380-ACEB-CD8B-67A4-2F1E1BBF8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6EE92F-E2C0-BA3B-6029-3715302063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ECBDF-92E9-42AC-A2BC-5761CD677A07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35514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C2615-22F2-8C54-6D75-63EF33957B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86110E-3510-7B75-9DE8-11604C4E11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6ACEA4-DEB3-385B-3A00-9AF343D2D9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1A2596-EC95-1BA2-DF68-782AA9EFD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9ADE-8CFD-4149-873B-3F8662D8AEAA}" type="datetimeFigureOut">
              <a:rPr lang="pt-BR" smtClean="0"/>
              <a:t>23/07/2025</a:t>
            </a:fld>
            <a:endParaRPr lang="pt-B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E09BAC-1C7A-8528-AEBC-5C30A6574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6BCBF8-26D8-B80D-6ED8-E19900855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ECBDF-92E9-42AC-A2BC-5761CD677A07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31769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44614-450D-FCEA-96D2-8AF8DD828F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5987AED-23F5-E5F4-2AB6-6F439C37563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297F53-5FC6-9663-C31B-3382DB0B4D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77D5A1-4694-A2B5-7474-6DB6B758A6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9ADE-8CFD-4149-873B-3F8662D8AEAA}" type="datetimeFigureOut">
              <a:rPr lang="pt-BR" smtClean="0"/>
              <a:t>23/07/2025</a:t>
            </a:fld>
            <a:endParaRPr lang="pt-B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A19BA5-7361-BD5F-8D49-7ED81FE3B7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CF5C22-5CFF-C0C7-67A9-9A035C1F0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ECBDF-92E9-42AC-A2BC-5761CD677A07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93976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0A441DD-D9B4-033A-06AE-39F00A0917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E5B379-CA6C-C0BC-5953-4E354ED134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75C338-5207-ABFC-FD22-01E247CC72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629ADE-8CFD-4149-873B-3F8662D8AEAA}" type="datetimeFigureOut">
              <a:rPr lang="pt-BR" smtClean="0"/>
              <a:t>23/07/2025</a:t>
            </a:fld>
            <a:endParaRPr lang="pt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5E2FBA-F896-00F0-594A-7D3813B62B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CB4833-CF0B-3672-8589-BF102C0ED1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3ECBDF-92E9-42AC-A2BC-5761CD677A07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80832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DEC13DD-AC22-48CB-6771-9744EF262B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9428" y="2048205"/>
            <a:ext cx="4213120" cy="1015662"/>
          </a:xfrm>
        </p:spPr>
        <p:txBody>
          <a:bodyPr>
            <a:noAutofit/>
          </a:bodyPr>
          <a:lstStyle/>
          <a:p>
            <a:pPr algn="l"/>
            <a:r>
              <a:rPr lang="en-US" sz="3200" b="1" dirty="0">
                <a:solidFill>
                  <a:schemeClr val="bg1"/>
                </a:solidFill>
                <a:latin typeface="Amasis MT Pro Light" panose="02040304050005020304" pitchFamily="18" charset="0"/>
              </a:rPr>
              <a:t>Como la iglesia puede</a:t>
            </a:r>
            <a:endParaRPr lang="pt-BR" sz="5400" b="1" dirty="0">
              <a:solidFill>
                <a:schemeClr val="bg1"/>
              </a:solidFill>
              <a:latin typeface="Amasis MT Pro Light" panose="020403040500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175576-5146-E760-914A-31495855EE91}"/>
              </a:ext>
            </a:extLst>
          </p:cNvPr>
          <p:cNvSpPr txBox="1"/>
          <p:nvPr/>
        </p:nvSpPr>
        <p:spPr>
          <a:xfrm>
            <a:off x="379427" y="2435986"/>
            <a:ext cx="389091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6000" dirty="0">
                <a:solidFill>
                  <a:srgbClr val="FFA726"/>
                </a:solidFill>
                <a:latin typeface="Microsoft GothicNeo Light" panose="020B0503020000020004" pitchFamily="34" charset="-127"/>
                <a:ea typeface="Microsoft GothicNeo Light" panose="020B0503020000020004" pitchFamily="34" charset="-127"/>
                <a:cs typeface="Microsoft GothicNeo Light" panose="020B0503020000020004" pitchFamily="34" charset="-127"/>
              </a:rPr>
              <a:t>CUIDAR Y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F664D5-DD14-86E2-FC2B-3FCF4C8029F3}"/>
              </a:ext>
            </a:extLst>
          </p:cNvPr>
          <p:cNvSpPr txBox="1"/>
          <p:nvPr/>
        </p:nvSpPr>
        <p:spPr>
          <a:xfrm>
            <a:off x="379425" y="3234983"/>
            <a:ext cx="3890913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6000" dirty="0">
                <a:solidFill>
                  <a:srgbClr val="FFA726"/>
                </a:solidFill>
                <a:latin typeface="Microsoft GothicNeo Light" panose="020B0503020000020004" pitchFamily="34" charset="-127"/>
                <a:ea typeface="Microsoft GothicNeo Light" panose="020B0503020000020004" pitchFamily="34" charset="-127"/>
                <a:cs typeface="Microsoft GothicNeo Light" panose="020B0503020000020004" pitchFamily="34" charset="-127"/>
              </a:rPr>
              <a:t>PROTEJER</a:t>
            </a:r>
          </a:p>
          <a:p>
            <a:pPr algn="ctr"/>
            <a:r>
              <a:rPr lang="en-US" sz="2400" dirty="0">
                <a:solidFill>
                  <a:srgbClr val="FFA726"/>
                </a:solidFill>
                <a:latin typeface="Microsoft GothicNeo Light" panose="020B0503020000020004" pitchFamily="34" charset="-127"/>
                <a:ea typeface="Microsoft GothicNeo Light" panose="020B0503020000020004" pitchFamily="34" charset="-127"/>
                <a:cs typeface="Microsoft GothicNeo Light" panose="020B0503020000020004" pitchFamily="34" charset="-127"/>
              </a:rPr>
              <a:t>Seminario </a:t>
            </a:r>
            <a:endParaRPr lang="pt-BR" sz="2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F5A4F09-C794-88EC-A340-3826C610AF6B}"/>
              </a:ext>
            </a:extLst>
          </p:cNvPr>
          <p:cNvSpPr txBox="1"/>
          <p:nvPr/>
        </p:nvSpPr>
        <p:spPr>
          <a:xfrm>
            <a:off x="847415" y="5976730"/>
            <a:ext cx="3716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>
                <a:solidFill>
                  <a:schemeClr val="bg1">
                    <a:lumMod val="95000"/>
                  </a:schemeClr>
                </a:solidFill>
              </a:rPr>
              <a:t>Preparedo</a:t>
            </a:r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95000"/>
                  </a:schemeClr>
                </a:solidFill>
              </a:rPr>
              <a:t>por</a:t>
            </a:r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 Raquel </a:t>
            </a:r>
            <a:r>
              <a:rPr lang="en-US" sz="2400" dirty="0" err="1">
                <a:solidFill>
                  <a:schemeClr val="bg1">
                    <a:lumMod val="95000"/>
                  </a:schemeClr>
                </a:solidFill>
              </a:rPr>
              <a:t>Arrais</a:t>
            </a:r>
            <a:endParaRPr lang="en-US" sz="24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8998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83296DA-AD17-8A56-4120-C53CDEF77C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2903A7-3571-6FB2-8F20-CB05CE0E1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546" y="217344"/>
            <a:ext cx="7486976" cy="1325563"/>
          </a:xfrm>
        </p:spPr>
        <p:txBody>
          <a:bodyPr>
            <a:normAutofit fontScale="90000"/>
          </a:bodyPr>
          <a:lstStyle/>
          <a:p>
            <a:br>
              <a:rPr lang="en-US" sz="3600" b="1" dirty="0">
                <a:solidFill>
                  <a:schemeClr val="bg1">
                    <a:lumMod val="95000"/>
                  </a:schemeClr>
                </a:solidFill>
              </a:rPr>
            </a:br>
            <a:r>
              <a:rPr lang="en-US" sz="3600" b="1" dirty="0">
                <a:solidFill>
                  <a:schemeClr val="bg1">
                    <a:lumMod val="95000"/>
                  </a:schemeClr>
                </a:solidFill>
              </a:rPr>
              <a:t>III. </a:t>
            </a:r>
            <a:r>
              <a:rPr lang="es-ES" sz="4000" b="1" dirty="0">
                <a:solidFill>
                  <a:schemeClr val="bg1">
                    <a:lumMod val="95000"/>
                  </a:schemeClr>
                </a:solidFill>
              </a:rPr>
              <a:t>Reconociendo las señales </a:t>
            </a:r>
            <a:br>
              <a:rPr lang="es-ES" sz="4000" b="1" dirty="0">
                <a:solidFill>
                  <a:schemeClr val="bg1">
                    <a:lumMod val="95000"/>
                  </a:schemeClr>
                </a:solidFill>
              </a:rPr>
            </a:br>
            <a:r>
              <a:rPr lang="es-ES" sz="4000" b="1" dirty="0">
                <a:solidFill>
                  <a:schemeClr val="bg1">
                    <a:lumMod val="95000"/>
                  </a:schemeClr>
                </a:solidFill>
              </a:rPr>
              <a:t>de maltrato a personas mayores</a:t>
            </a:r>
            <a:br>
              <a:rPr lang="en-US" sz="4000" dirty="0">
                <a:solidFill>
                  <a:schemeClr val="bg1">
                    <a:lumMod val="95000"/>
                  </a:schemeClr>
                </a:solidFill>
              </a:rPr>
            </a:br>
            <a:endParaRPr lang="pt-BR" sz="4000" dirty="0">
              <a:solidFill>
                <a:schemeClr val="bg1">
                  <a:lumMod val="95000"/>
                </a:schemeClr>
              </a:solidFill>
              <a:latin typeface="Futura LT Book" panose="02000504030000020003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80967D-EDBF-4791-DB15-DA35BE8075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5546" y="2001116"/>
            <a:ext cx="9959109" cy="4518954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s-ES" sz="3600" b="1" dirty="0">
                <a:solidFill>
                  <a:srgbClr val="C00000"/>
                </a:solidFill>
              </a:rPr>
              <a:t>Señales de advertencia de abuso</a:t>
            </a:r>
          </a:p>
          <a:p>
            <a:pPr marL="0" indent="0" algn="ctr">
              <a:buNone/>
            </a:pPr>
            <a:endParaRPr lang="en-US" sz="3600" dirty="0">
              <a:solidFill>
                <a:srgbClr val="C00000"/>
              </a:solidFill>
            </a:endParaRPr>
          </a:p>
          <a:p>
            <a:pPr lvl="0">
              <a:buFont typeface="Wingdings" pitchFamily="2" charset="2"/>
              <a:buChar char="Ø"/>
            </a:pPr>
            <a:r>
              <a:rPr lang="es-ES" sz="3200" b="1" dirty="0">
                <a:solidFill>
                  <a:schemeClr val="accent4">
                    <a:lumMod val="75000"/>
                  </a:schemeClr>
                </a:solidFill>
              </a:rPr>
              <a:t>Lesiones inexplicables (moretones, quemaduras, fracturas)</a:t>
            </a:r>
          </a:p>
          <a:p>
            <a:pPr lvl="0">
              <a:buFont typeface="Wingdings" pitchFamily="2" charset="2"/>
              <a:buChar char="Ø"/>
            </a:pPr>
            <a:r>
              <a:rPr lang="es-ES" sz="3200" b="1" dirty="0">
                <a:solidFill>
                  <a:schemeClr val="accent4">
                    <a:lumMod val="75000"/>
                  </a:schemeClr>
                </a:solidFill>
              </a:rPr>
              <a:t>Cambios repentinos de comportamiento (retraimiento, depresión)</a:t>
            </a:r>
          </a:p>
          <a:p>
            <a:pPr lvl="0">
              <a:buFont typeface="Wingdings" pitchFamily="2" charset="2"/>
              <a:buChar char="Ø"/>
            </a:pPr>
            <a:r>
              <a:rPr lang="es-ES" sz="3200" b="1" dirty="0">
                <a:solidFill>
                  <a:schemeClr val="accent4">
                    <a:lumMod val="75000"/>
                  </a:schemeClr>
                </a:solidFill>
              </a:rPr>
              <a:t>Miedo a un cuidador o a un miembro de la familia</a:t>
            </a:r>
          </a:p>
          <a:p>
            <a:pPr lvl="0">
              <a:buFont typeface="Wingdings" pitchFamily="2" charset="2"/>
              <a:buChar char="Ø"/>
            </a:pPr>
            <a:r>
              <a:rPr lang="en-US" sz="3200" b="1" dirty="0">
                <a:solidFill>
                  <a:schemeClr val="accent4">
                    <a:lumMod val="75000"/>
                  </a:schemeClr>
                </a:solidFill>
              </a:rPr>
              <a:t>Facturas sin pagar, </a:t>
            </a:r>
            <a:r>
              <a:rPr lang="en-US" sz="3200" b="1" dirty="0" err="1">
                <a:solidFill>
                  <a:schemeClr val="accent4">
                    <a:lumMod val="75000"/>
                  </a:schemeClr>
                </a:solidFill>
              </a:rPr>
              <a:t>fondos</a:t>
            </a:r>
            <a:r>
              <a:rPr lang="en-US" sz="3200" b="1" dirty="0">
                <a:solidFill>
                  <a:schemeClr val="accent4">
                    <a:lumMod val="75000"/>
                  </a:schemeClr>
                </a:solidFill>
              </a:rPr>
              <a:t> faltantes, </a:t>
            </a:r>
            <a:r>
              <a:rPr lang="en-US" sz="3200" b="1" dirty="0" err="1">
                <a:solidFill>
                  <a:schemeClr val="accent4">
                    <a:lumMod val="75000"/>
                  </a:schemeClr>
                </a:solidFill>
              </a:rPr>
              <a:t>dificultades</a:t>
            </a:r>
            <a:r>
              <a:rPr lang="en-US" sz="3200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3200" b="1" dirty="0" err="1">
                <a:solidFill>
                  <a:schemeClr val="accent4">
                    <a:lumMod val="75000"/>
                  </a:schemeClr>
                </a:solidFill>
              </a:rPr>
              <a:t>financieras</a:t>
            </a:r>
            <a:endParaRPr lang="en-US" sz="3200" b="1" dirty="0">
              <a:solidFill>
                <a:schemeClr val="accent4">
                  <a:lumMod val="75000"/>
                </a:schemeClr>
              </a:solidFill>
            </a:endParaRPr>
          </a:p>
          <a:p>
            <a:pPr lvl="0">
              <a:buFont typeface="Wingdings" pitchFamily="2" charset="2"/>
              <a:buChar char="Ø"/>
            </a:pPr>
            <a:r>
              <a:rPr lang="en-US" sz="3200" b="1" dirty="0">
                <a:solidFill>
                  <a:schemeClr val="accent4">
                    <a:lumMod val="75000"/>
                  </a:schemeClr>
                </a:solidFill>
              </a:rPr>
              <a:t>Falta de </a:t>
            </a:r>
            <a:r>
              <a:rPr lang="en-US" sz="3200" b="1" dirty="0" err="1">
                <a:solidFill>
                  <a:schemeClr val="accent4">
                    <a:lumMod val="75000"/>
                  </a:schemeClr>
                </a:solidFill>
              </a:rPr>
              <a:t>higiene</a:t>
            </a:r>
            <a:r>
              <a:rPr lang="en-US" sz="3200" b="1" dirty="0">
                <a:solidFill>
                  <a:schemeClr val="accent4">
                    <a:lumMod val="75000"/>
                  </a:schemeClr>
                </a:solidFill>
              </a:rPr>
              <a:t>, </a:t>
            </a:r>
            <a:r>
              <a:rPr lang="en-US" sz="3200" b="1" dirty="0" err="1">
                <a:solidFill>
                  <a:schemeClr val="accent4">
                    <a:lumMod val="75000"/>
                  </a:schemeClr>
                </a:solidFill>
              </a:rPr>
              <a:t>desnutrición</a:t>
            </a:r>
            <a:r>
              <a:rPr lang="en-US" sz="3200" b="1" dirty="0">
                <a:solidFill>
                  <a:schemeClr val="accent4">
                    <a:lumMod val="75000"/>
                  </a:schemeClr>
                </a:solidFill>
              </a:rPr>
              <a:t>, </a:t>
            </a:r>
            <a:r>
              <a:rPr lang="en-US" sz="3200" b="1" dirty="0" err="1">
                <a:solidFill>
                  <a:schemeClr val="accent4">
                    <a:lumMod val="75000"/>
                  </a:schemeClr>
                </a:solidFill>
              </a:rPr>
              <a:t>llegas</a:t>
            </a:r>
            <a:r>
              <a:rPr lang="en-US" sz="3200" b="1" dirty="0">
                <a:solidFill>
                  <a:schemeClr val="accent4">
                    <a:lumMod val="75000"/>
                  </a:schemeClr>
                </a:solidFill>
              </a:rPr>
              <a:t> (</a:t>
            </a:r>
            <a:r>
              <a:rPr lang="en-US" sz="3200" b="1" dirty="0" err="1">
                <a:solidFill>
                  <a:schemeClr val="accent4">
                    <a:lumMod val="75000"/>
                  </a:schemeClr>
                </a:solidFill>
              </a:rPr>
              <a:t>negligencia</a:t>
            </a:r>
            <a:r>
              <a:rPr lang="en-US" sz="3200" b="1" dirty="0">
                <a:solidFill>
                  <a:schemeClr val="accent4">
                    <a:lumMod val="75000"/>
                  </a:schemeClr>
                </a:solidFill>
              </a:rPr>
              <a:t>)</a:t>
            </a:r>
            <a:endParaRPr lang="en-US" sz="3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6659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F456024-5AAF-24BB-14CA-F141B304AE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DD434B-638C-4164-BF58-F96397DE17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2364" y="1772239"/>
            <a:ext cx="7499928" cy="4711687"/>
          </a:xfrm>
        </p:spPr>
        <p:txBody>
          <a:bodyPr/>
          <a:lstStyle/>
          <a:p>
            <a:endParaRPr lang="en-US" i="1" dirty="0"/>
          </a:p>
          <a:p>
            <a:endParaRPr lang="en-US" i="1" dirty="0"/>
          </a:p>
          <a:p>
            <a:endParaRPr lang="en-US" i="1" dirty="0"/>
          </a:p>
          <a:p>
            <a:pPr>
              <a:buFont typeface="Wingdings" pitchFamily="2" charset="2"/>
              <a:buChar char="Ø"/>
            </a:pPr>
            <a:r>
              <a:rPr lang="en-US" i="1" dirty="0"/>
              <a:t> </a:t>
            </a:r>
            <a:r>
              <a:rPr lang="es-ES" sz="3200" dirty="0">
                <a:solidFill>
                  <a:schemeClr val="accent4">
                    <a:lumMod val="75000"/>
                  </a:schemeClr>
                </a:solidFill>
              </a:rPr>
              <a:t>¿Han notado alguna vez señales de maltrato a personas mayores en su comunidad?</a:t>
            </a:r>
            <a:endParaRPr lang="en-US" sz="3200" dirty="0">
              <a:solidFill>
                <a:schemeClr val="accent4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3200" dirty="0"/>
              <a:t> </a:t>
            </a:r>
            <a:r>
              <a:rPr lang="en-US" sz="3200" dirty="0">
                <a:solidFill>
                  <a:schemeClr val="accent4">
                    <a:lumMod val="75000"/>
                  </a:schemeClr>
                </a:solidFill>
              </a:rPr>
              <a:t>¿</a:t>
            </a:r>
            <a:r>
              <a:rPr lang="en-US" sz="3200" dirty="0" err="1">
                <a:solidFill>
                  <a:schemeClr val="accent4">
                    <a:lumMod val="75000"/>
                  </a:schemeClr>
                </a:solidFill>
              </a:rPr>
              <a:t>Cuál</a:t>
            </a:r>
            <a:r>
              <a:rPr lang="en-US" sz="3200" dirty="0">
                <a:solidFill>
                  <a:schemeClr val="accent4">
                    <a:lumMod val="75000"/>
                  </a:schemeClr>
                </a:solidFill>
              </a:rPr>
              <a:t> fue </a:t>
            </a:r>
            <a:r>
              <a:rPr lang="en-US" sz="3200" dirty="0" err="1">
                <a:solidFill>
                  <a:schemeClr val="accent4">
                    <a:lumMod val="75000"/>
                  </a:schemeClr>
                </a:solidFill>
              </a:rPr>
              <a:t>su</a:t>
            </a:r>
            <a:r>
              <a:rPr lang="en-US" sz="3200" dirty="0">
                <a:solidFill>
                  <a:schemeClr val="accent4">
                    <a:lumMod val="75000"/>
                  </a:schemeClr>
                </a:solidFill>
              </a:rPr>
              <a:t> respuesta?</a:t>
            </a:r>
            <a:endParaRPr lang="pt-BR" sz="32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64268FE-E659-FB72-6A3A-002E69FFC1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309" y="1772239"/>
            <a:ext cx="2221848" cy="4711687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rgbClr val="C00000"/>
                </a:solidFill>
              </a:rPr>
              <a:t>Para</a:t>
            </a:r>
            <a:br>
              <a:rPr lang="en-US" sz="3600" b="1" dirty="0">
                <a:solidFill>
                  <a:srgbClr val="C00000"/>
                </a:solidFill>
              </a:rPr>
            </a:br>
            <a:r>
              <a:rPr lang="en-US" sz="3600" b="1" dirty="0">
                <a:solidFill>
                  <a:srgbClr val="C00000"/>
                </a:solidFill>
              </a:rPr>
              <a:t>dialogar </a:t>
            </a:r>
            <a:br>
              <a:rPr lang="en-US" sz="2800" b="1" dirty="0">
                <a:solidFill>
                  <a:srgbClr val="C00000"/>
                </a:solidFill>
              </a:rPr>
            </a:br>
            <a:br>
              <a:rPr lang="en-US" sz="2800" b="1" dirty="0">
                <a:solidFill>
                  <a:srgbClr val="C00000"/>
                </a:solidFill>
              </a:rPr>
            </a:br>
            <a:br>
              <a:rPr lang="en-US" sz="2800" b="1" dirty="0">
                <a:solidFill>
                  <a:srgbClr val="C00000"/>
                </a:solidFill>
              </a:rPr>
            </a:br>
            <a:br>
              <a:rPr lang="en-US" sz="2800" b="1" dirty="0">
                <a:solidFill>
                  <a:srgbClr val="C00000"/>
                </a:solidFill>
              </a:rPr>
            </a:br>
            <a:br>
              <a:rPr lang="en-US" sz="2800" b="1" dirty="0">
                <a:solidFill>
                  <a:srgbClr val="C00000"/>
                </a:solidFill>
              </a:rPr>
            </a:br>
            <a:br>
              <a:rPr lang="en-US" sz="2800" b="1" dirty="0">
                <a:solidFill>
                  <a:srgbClr val="C00000"/>
                </a:solidFill>
              </a:rPr>
            </a:br>
            <a:endParaRPr lang="pt-BR" sz="2800" dirty="0">
              <a:solidFill>
                <a:srgbClr val="C00000"/>
              </a:solidFill>
              <a:latin typeface="Futura LT Book" panose="0200050403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22865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FFD17FB-67FE-CC9E-5D1F-AE2B61B1BC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77DE6F-E301-ADF8-9E55-3FCCCF3845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546" y="217344"/>
            <a:ext cx="7486976" cy="1325563"/>
          </a:xfrm>
        </p:spPr>
        <p:txBody>
          <a:bodyPr>
            <a:normAutofit fontScale="90000"/>
          </a:bodyPr>
          <a:lstStyle/>
          <a:p>
            <a:br>
              <a:rPr lang="en-US" sz="3600" b="1" dirty="0">
                <a:solidFill>
                  <a:schemeClr val="bg1">
                    <a:lumMod val="95000"/>
                  </a:schemeClr>
                </a:solidFill>
              </a:rPr>
            </a:br>
            <a:r>
              <a:rPr lang="en-US" sz="3600" b="1" dirty="0">
                <a:solidFill>
                  <a:schemeClr val="bg1">
                    <a:lumMod val="95000"/>
                  </a:schemeClr>
                </a:solidFill>
              </a:rPr>
              <a:t>IV. </a:t>
            </a:r>
            <a:r>
              <a:rPr lang="es-ES" sz="3600" b="1" dirty="0">
                <a:solidFill>
                  <a:schemeClr val="bg1">
                    <a:lumMod val="95000"/>
                  </a:schemeClr>
                </a:solidFill>
              </a:rPr>
              <a:t>¿Qué puede </a:t>
            </a:r>
            <a:br>
              <a:rPr lang="es-ES" sz="3600" b="1" dirty="0">
                <a:solidFill>
                  <a:schemeClr val="bg1">
                    <a:lumMod val="95000"/>
                  </a:schemeClr>
                </a:solidFill>
              </a:rPr>
            </a:br>
            <a:r>
              <a:rPr lang="es-ES" sz="3600" b="1" dirty="0">
                <a:solidFill>
                  <a:schemeClr val="bg1">
                    <a:lumMod val="95000"/>
                  </a:schemeClr>
                </a:solidFill>
              </a:rPr>
              <a:t>hacer la Iglesia?</a:t>
            </a:r>
            <a:br>
              <a:rPr lang="en-US" sz="4000" dirty="0">
                <a:solidFill>
                  <a:schemeClr val="bg1">
                    <a:lumMod val="95000"/>
                  </a:schemeClr>
                </a:solidFill>
              </a:rPr>
            </a:br>
            <a:endParaRPr lang="pt-BR" sz="4000" dirty="0">
              <a:solidFill>
                <a:schemeClr val="bg1">
                  <a:lumMod val="95000"/>
                </a:schemeClr>
              </a:solidFill>
              <a:latin typeface="Futura LT Book" panose="02000504030000020003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F6B067-3EC9-C5D1-8031-68E5DEE634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5546" y="2001116"/>
            <a:ext cx="9959109" cy="451895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3600" b="1" dirty="0">
                <a:solidFill>
                  <a:srgbClr val="C00000"/>
                </a:solidFill>
              </a:rPr>
              <a:t>1. Sea </a:t>
            </a:r>
            <a:r>
              <a:rPr lang="en-US" sz="3600" b="1" dirty="0" err="1">
                <a:solidFill>
                  <a:srgbClr val="C00000"/>
                </a:solidFill>
              </a:rPr>
              <a:t>una</a:t>
            </a:r>
            <a:r>
              <a:rPr lang="en-US" sz="3600" b="1" dirty="0">
                <a:solidFill>
                  <a:srgbClr val="C00000"/>
                </a:solidFill>
              </a:rPr>
              <a:t> </a:t>
            </a:r>
            <a:r>
              <a:rPr lang="en-US" sz="3600" b="1" dirty="0" err="1">
                <a:solidFill>
                  <a:srgbClr val="C00000"/>
                </a:solidFill>
              </a:rPr>
              <a:t>comunidad</a:t>
            </a:r>
            <a:r>
              <a:rPr lang="en-US" sz="3600" b="1" dirty="0">
                <a:solidFill>
                  <a:srgbClr val="C00000"/>
                </a:solidFill>
              </a:rPr>
              <a:t> vigilante</a:t>
            </a:r>
            <a:endParaRPr lang="en-US" sz="3600" dirty="0">
              <a:solidFill>
                <a:srgbClr val="C00000"/>
              </a:solidFill>
            </a:endParaRPr>
          </a:p>
          <a:p>
            <a:pPr lvl="0">
              <a:buFont typeface="Wingdings" pitchFamily="2" charset="2"/>
              <a:buChar char="Ø"/>
            </a:pPr>
            <a:endParaRPr lang="en-US" sz="3200" dirty="0">
              <a:solidFill>
                <a:schemeClr val="accent4">
                  <a:lumMod val="75000"/>
                </a:schemeClr>
              </a:solidFill>
            </a:endParaRPr>
          </a:p>
          <a:p>
            <a:pPr lvl="0">
              <a:buFont typeface="Wingdings" pitchFamily="2" charset="2"/>
              <a:buChar char="Ø"/>
            </a:pPr>
            <a:r>
              <a:rPr lang="es-ES" sz="3200" dirty="0">
                <a:solidFill>
                  <a:schemeClr val="accent4">
                    <a:lumMod val="75000"/>
                  </a:schemeClr>
                </a:solidFill>
              </a:rPr>
              <a:t>Capacitar a pastores, ancianos, diáconos y miembros para reconocer y denunciar el abuso.</a:t>
            </a:r>
          </a:p>
          <a:p>
            <a:pPr lvl="0">
              <a:buFont typeface="Wingdings" pitchFamily="2" charset="2"/>
              <a:buChar char="Ø"/>
            </a:pPr>
            <a:r>
              <a:rPr lang="es-ES" sz="3200" dirty="0">
                <a:solidFill>
                  <a:schemeClr val="accent4">
                    <a:lumMod val="75000"/>
                  </a:schemeClr>
                </a:solidFill>
              </a:rPr>
              <a:t>Visitar a los miembros ancianos de la iglesia (casa, hogares de ancianos).</a:t>
            </a:r>
          </a:p>
          <a:p>
            <a:pPr lvl="0">
              <a:buFont typeface="Wingdings" pitchFamily="2" charset="2"/>
              <a:buChar char="Ø"/>
            </a:pPr>
            <a:r>
              <a:rPr lang="es-ES" sz="3200" dirty="0">
                <a:solidFill>
                  <a:schemeClr val="accent4">
                    <a:lumMod val="75000"/>
                  </a:schemeClr>
                </a:solidFill>
              </a:rPr>
              <a:t>Anime a las personas mayores a tener compañeros de confianza a quienes les rindan cuentas (espiritual y financiera).</a:t>
            </a:r>
            <a:endParaRPr lang="en-US" sz="3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60994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F39E68A-1471-EE42-A616-102276124E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AF9C7-8301-20D3-D665-D804A4139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546" y="217344"/>
            <a:ext cx="7486976" cy="1325563"/>
          </a:xfrm>
        </p:spPr>
        <p:txBody>
          <a:bodyPr>
            <a:normAutofit fontScale="90000"/>
          </a:bodyPr>
          <a:lstStyle/>
          <a:p>
            <a:br>
              <a:rPr lang="en-US" sz="3600" b="1" dirty="0">
                <a:solidFill>
                  <a:schemeClr val="bg1">
                    <a:lumMod val="95000"/>
                  </a:schemeClr>
                </a:solidFill>
              </a:rPr>
            </a:br>
            <a:br>
              <a:rPr lang="en-US" sz="4000" dirty="0">
                <a:solidFill>
                  <a:schemeClr val="bg1">
                    <a:lumMod val="95000"/>
                  </a:schemeClr>
                </a:solidFill>
              </a:rPr>
            </a:br>
            <a:endParaRPr lang="pt-BR" sz="4000" dirty="0">
              <a:solidFill>
                <a:schemeClr val="bg1">
                  <a:lumMod val="95000"/>
                </a:schemeClr>
              </a:solidFill>
              <a:latin typeface="Futura LT Book" panose="02000504030000020003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3D1EF9-9303-B434-FC99-B0D798C5BB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5546" y="2001116"/>
            <a:ext cx="9959109" cy="451895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3600" b="1" dirty="0">
                <a:solidFill>
                  <a:srgbClr val="C00000"/>
                </a:solidFill>
              </a:rPr>
              <a:t>2. </a:t>
            </a:r>
            <a:r>
              <a:rPr lang="es-ES" sz="3600" b="1" dirty="0">
                <a:solidFill>
                  <a:srgbClr val="C00000"/>
                </a:solidFill>
              </a:rPr>
              <a:t>Crear un ambiente seguro en la iglesia</a:t>
            </a:r>
            <a:endParaRPr lang="en-US" sz="3600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en-US" sz="3200" dirty="0">
              <a:solidFill>
                <a:schemeClr val="accent4">
                  <a:lumMod val="75000"/>
                </a:schemeClr>
              </a:solidFill>
            </a:endParaRPr>
          </a:p>
          <a:p>
            <a:pPr lvl="0">
              <a:buFont typeface="Wingdings" pitchFamily="2" charset="2"/>
              <a:buChar char="Ø"/>
            </a:pPr>
            <a:r>
              <a:rPr lang="en-US" sz="3200" b="1" dirty="0" err="1">
                <a:solidFill>
                  <a:schemeClr val="accent4">
                    <a:lumMod val="75000"/>
                  </a:schemeClr>
                </a:solidFill>
              </a:rPr>
              <a:t>Programas</a:t>
            </a:r>
            <a:r>
              <a:rPr lang="en-US" sz="3200" b="1" dirty="0">
                <a:solidFill>
                  <a:schemeClr val="accent4">
                    <a:lumMod val="75000"/>
                  </a:schemeClr>
                </a:solidFill>
              </a:rPr>
              <a:t> de Ministerio para personas </a:t>
            </a:r>
            <a:r>
              <a:rPr lang="en-US" sz="3200" b="1" dirty="0" err="1">
                <a:solidFill>
                  <a:schemeClr val="accent4">
                    <a:lumMod val="75000"/>
                  </a:schemeClr>
                </a:solidFill>
              </a:rPr>
              <a:t>mayores</a:t>
            </a:r>
            <a:r>
              <a:rPr lang="en-US" sz="3200" b="1" dirty="0">
                <a:solidFill>
                  <a:schemeClr val="accent4">
                    <a:lumMod val="75000"/>
                  </a:schemeClr>
                </a:solidFill>
              </a:rPr>
              <a:t>: </a:t>
            </a:r>
            <a:r>
              <a:rPr lang="en-US" sz="3200" dirty="0" err="1">
                <a:solidFill>
                  <a:schemeClr val="accent4">
                    <a:lumMod val="75000"/>
                  </a:schemeClr>
                </a:solidFill>
              </a:rPr>
              <a:t>Grupos</a:t>
            </a:r>
            <a:r>
              <a:rPr lang="en-US" sz="3200" dirty="0">
                <a:solidFill>
                  <a:schemeClr val="accent4">
                    <a:lumMod val="75000"/>
                  </a:schemeClr>
                </a:solidFill>
              </a:rPr>
              <a:t> de apoyo, </a:t>
            </a:r>
            <a:r>
              <a:rPr lang="en-US" sz="3200" dirty="0" err="1">
                <a:solidFill>
                  <a:schemeClr val="accent4">
                    <a:lumMod val="75000"/>
                  </a:schemeClr>
                </a:solidFill>
              </a:rPr>
              <a:t>visitas</a:t>
            </a:r>
            <a:r>
              <a:rPr lang="en-US" sz="32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accent4">
                    <a:lumMod val="75000"/>
                  </a:schemeClr>
                </a:solidFill>
              </a:rPr>
              <a:t>domiciliarias</a:t>
            </a:r>
            <a:r>
              <a:rPr lang="en-US" sz="3200" dirty="0">
                <a:solidFill>
                  <a:schemeClr val="accent4">
                    <a:lumMod val="75000"/>
                  </a:schemeClr>
                </a:solidFill>
              </a:rPr>
              <a:t>, </a:t>
            </a:r>
            <a:r>
              <a:rPr lang="en-US" sz="3200" dirty="0" err="1">
                <a:solidFill>
                  <a:schemeClr val="accent4">
                    <a:lumMod val="75000"/>
                  </a:schemeClr>
                </a:solidFill>
              </a:rPr>
              <a:t>actividades</a:t>
            </a:r>
            <a:r>
              <a:rPr lang="en-US" sz="32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accent4">
                    <a:lumMod val="75000"/>
                  </a:schemeClr>
                </a:solidFill>
              </a:rPr>
              <a:t>sociales</a:t>
            </a:r>
            <a:endParaRPr lang="en-US" sz="3200" dirty="0">
              <a:solidFill>
                <a:schemeClr val="accent4">
                  <a:lumMod val="75000"/>
                </a:schemeClr>
              </a:solidFill>
            </a:endParaRPr>
          </a:p>
          <a:p>
            <a:pPr lvl="0">
              <a:buFont typeface="Wingdings" pitchFamily="2" charset="2"/>
              <a:buChar char="Ø"/>
            </a:pPr>
            <a:r>
              <a:rPr lang="es-ES" sz="3200" b="1" dirty="0">
                <a:solidFill>
                  <a:schemeClr val="accent4">
                    <a:lumMod val="75000"/>
                  </a:schemeClr>
                </a:solidFill>
              </a:rPr>
              <a:t>Talleres de concientización financiera: </a:t>
            </a:r>
            <a:r>
              <a:rPr lang="es-ES" sz="3200" dirty="0">
                <a:solidFill>
                  <a:schemeClr val="accent4">
                    <a:lumMod val="75000"/>
                  </a:schemeClr>
                </a:solidFill>
              </a:rPr>
              <a:t>eduque a las personas mayores sobre las estafas y el fraude</a:t>
            </a:r>
            <a:r>
              <a:rPr lang="en-US" sz="3200" dirty="0">
                <a:solidFill>
                  <a:schemeClr val="accent4">
                    <a:lumMod val="75000"/>
                  </a:schemeClr>
                </a:solidFill>
              </a:rPr>
              <a:t>.</a:t>
            </a:r>
          </a:p>
          <a:p>
            <a:pPr lvl="0">
              <a:buFont typeface="Wingdings" pitchFamily="2" charset="2"/>
              <a:buChar char="Ø"/>
            </a:pPr>
            <a:r>
              <a:rPr lang="es-ES" sz="3200" b="1" dirty="0">
                <a:solidFill>
                  <a:schemeClr val="accent4">
                    <a:lumMod val="75000"/>
                  </a:schemeClr>
                </a:solidFill>
              </a:rPr>
              <a:t>Servicios de oración y asesoramiento: </a:t>
            </a:r>
            <a:r>
              <a:rPr lang="es-ES" sz="3200" dirty="0">
                <a:solidFill>
                  <a:schemeClr val="accent4">
                    <a:lumMod val="75000"/>
                  </a:schemeClr>
                </a:solidFill>
              </a:rPr>
              <a:t>ofrecen atención espiritual y emocional.</a:t>
            </a:r>
            <a:endParaRPr lang="en-US" sz="3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8310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F294EFB-35D0-59CD-649F-32D0E095A0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E7D0BC-DD9F-FDF3-DF13-FA2EE14677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546" y="217344"/>
            <a:ext cx="7486976" cy="1325563"/>
          </a:xfrm>
        </p:spPr>
        <p:txBody>
          <a:bodyPr>
            <a:normAutofit fontScale="90000"/>
          </a:bodyPr>
          <a:lstStyle/>
          <a:p>
            <a:br>
              <a:rPr lang="en-US" sz="3600" b="1" dirty="0">
                <a:solidFill>
                  <a:schemeClr val="bg1">
                    <a:lumMod val="95000"/>
                  </a:schemeClr>
                </a:solidFill>
              </a:rPr>
            </a:br>
            <a:br>
              <a:rPr lang="en-US" sz="4000" dirty="0">
                <a:solidFill>
                  <a:schemeClr val="bg1">
                    <a:lumMod val="95000"/>
                  </a:schemeClr>
                </a:solidFill>
              </a:rPr>
            </a:br>
            <a:endParaRPr lang="pt-BR" sz="4000" dirty="0">
              <a:solidFill>
                <a:schemeClr val="bg1">
                  <a:lumMod val="95000"/>
                </a:schemeClr>
              </a:solidFill>
              <a:latin typeface="Futura LT Book" panose="02000504030000020003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72CBE2-558E-5A37-4FF5-D966E16D0C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5546" y="2001116"/>
            <a:ext cx="9959109" cy="451895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>
                <a:solidFill>
                  <a:srgbClr val="C00000"/>
                </a:solidFill>
              </a:rPr>
              <a:t>3</a:t>
            </a:r>
            <a:r>
              <a:rPr lang="en-US" sz="3600" b="1" dirty="0">
                <a:solidFill>
                  <a:srgbClr val="C00000"/>
                </a:solidFill>
              </a:rPr>
              <a:t>. </a:t>
            </a:r>
            <a:r>
              <a:rPr lang="en-US" sz="3600" b="1" dirty="0" err="1">
                <a:solidFill>
                  <a:srgbClr val="C00000"/>
                </a:solidFill>
              </a:rPr>
              <a:t>Abogar</a:t>
            </a:r>
            <a:r>
              <a:rPr lang="en-US" sz="3600" b="1" dirty="0">
                <a:solidFill>
                  <a:srgbClr val="C00000"/>
                </a:solidFill>
              </a:rPr>
              <a:t> e </a:t>
            </a:r>
            <a:r>
              <a:rPr lang="en-US" sz="3600" b="1" dirty="0" err="1">
                <a:solidFill>
                  <a:srgbClr val="C00000"/>
                </a:solidFill>
              </a:rPr>
              <a:t>intervenir</a:t>
            </a:r>
            <a:endParaRPr lang="ru-RU" sz="3600" b="1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en-US" sz="3600" dirty="0">
              <a:solidFill>
                <a:srgbClr val="C00000"/>
              </a:solidFill>
            </a:endParaRPr>
          </a:p>
          <a:p>
            <a:pPr lvl="0">
              <a:buFont typeface="Wingdings" pitchFamily="2" charset="2"/>
              <a:buChar char="Ø"/>
            </a:pPr>
            <a:r>
              <a:rPr lang="es-ES" sz="3200" dirty="0">
                <a:solidFill>
                  <a:schemeClr val="accent4">
                    <a:lumMod val="75000"/>
                  </a:schemeClr>
                </a:solidFill>
              </a:rPr>
              <a:t>Trabajar con las autoridades locales para denunciar abusos.</a:t>
            </a:r>
          </a:p>
          <a:p>
            <a:pPr lvl="0">
              <a:buFont typeface="Wingdings" pitchFamily="2" charset="2"/>
              <a:buChar char="Ø"/>
            </a:pPr>
            <a:r>
              <a:rPr lang="en-US" sz="3200" dirty="0" err="1">
                <a:solidFill>
                  <a:schemeClr val="accent4">
                    <a:lumMod val="75000"/>
                  </a:schemeClr>
                </a:solidFill>
              </a:rPr>
              <a:t>Proporcionar</a:t>
            </a:r>
            <a:r>
              <a:rPr lang="en-US" sz="32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accent4">
                    <a:lumMod val="75000"/>
                  </a:schemeClr>
                </a:solidFill>
              </a:rPr>
              <a:t>asistencia</a:t>
            </a:r>
            <a:r>
              <a:rPr lang="en-US" sz="3200" dirty="0">
                <a:solidFill>
                  <a:schemeClr val="accent4">
                    <a:lumMod val="75000"/>
                  </a:schemeClr>
                </a:solidFill>
              </a:rPr>
              <a:t> de </a:t>
            </a:r>
            <a:r>
              <a:rPr lang="en-US" sz="3200" dirty="0" err="1">
                <a:solidFill>
                  <a:schemeClr val="accent4">
                    <a:lumMod val="75000"/>
                  </a:schemeClr>
                </a:solidFill>
              </a:rPr>
              <a:t>emergencia</a:t>
            </a:r>
            <a:r>
              <a:rPr lang="en-US" sz="3200" dirty="0">
                <a:solidFill>
                  <a:schemeClr val="accent4">
                    <a:lumMod val="75000"/>
                  </a:schemeClr>
                </a:solidFill>
              </a:rPr>
              <a:t> (</a:t>
            </a:r>
            <a:r>
              <a:rPr lang="en-US" sz="3200" dirty="0" err="1">
                <a:solidFill>
                  <a:schemeClr val="accent4">
                    <a:lumMod val="75000"/>
                  </a:schemeClr>
                </a:solidFill>
              </a:rPr>
              <a:t>alimentos</a:t>
            </a:r>
            <a:r>
              <a:rPr lang="en-US" sz="3200" dirty="0">
                <a:solidFill>
                  <a:schemeClr val="accent4">
                    <a:lumMod val="75000"/>
                  </a:schemeClr>
                </a:solidFill>
              </a:rPr>
              <a:t>, </a:t>
            </a:r>
            <a:r>
              <a:rPr lang="en-US" sz="3200" dirty="0" err="1">
                <a:solidFill>
                  <a:schemeClr val="accent4">
                    <a:lumMod val="75000"/>
                  </a:schemeClr>
                </a:solidFill>
              </a:rPr>
              <a:t>refugio</a:t>
            </a:r>
            <a:r>
              <a:rPr lang="en-US" sz="3200" dirty="0">
                <a:solidFill>
                  <a:schemeClr val="accent4">
                    <a:lumMod val="75000"/>
                  </a:schemeClr>
                </a:solidFill>
              </a:rPr>
              <a:t>, </a:t>
            </a:r>
            <a:r>
              <a:rPr lang="en-US" sz="3200" dirty="0" err="1">
                <a:solidFill>
                  <a:schemeClr val="accent4">
                    <a:lumMod val="75000"/>
                  </a:schemeClr>
                </a:solidFill>
              </a:rPr>
              <a:t>asistencia</a:t>
            </a:r>
            <a:r>
              <a:rPr lang="en-US" sz="3200" dirty="0">
                <a:solidFill>
                  <a:schemeClr val="accent4">
                    <a:lumMod val="75000"/>
                  </a:schemeClr>
                </a:solidFill>
              </a:rPr>
              <a:t> legal).</a:t>
            </a:r>
          </a:p>
          <a:p>
            <a:pPr lvl="0">
              <a:buFont typeface="Wingdings" pitchFamily="2" charset="2"/>
              <a:buChar char="Ø"/>
            </a:pPr>
            <a:r>
              <a:rPr lang="en-US" sz="3200" dirty="0" err="1">
                <a:solidFill>
                  <a:schemeClr val="accent4">
                    <a:lumMod val="75000"/>
                  </a:schemeClr>
                </a:solidFill>
              </a:rPr>
              <a:t>Ofrecer</a:t>
            </a:r>
            <a:r>
              <a:rPr lang="en-US" sz="32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accent4">
                    <a:lumMod val="75000"/>
                  </a:schemeClr>
                </a:solidFill>
              </a:rPr>
              <a:t>cuidado</a:t>
            </a:r>
            <a:r>
              <a:rPr lang="en-US" sz="3200" dirty="0">
                <a:solidFill>
                  <a:schemeClr val="accent4">
                    <a:lumMod val="75000"/>
                  </a:schemeClr>
                </a:solidFill>
              </a:rPr>
              <a:t> de </a:t>
            </a:r>
            <a:r>
              <a:rPr lang="en-US" sz="3200" dirty="0" err="1">
                <a:solidFill>
                  <a:schemeClr val="accent4">
                    <a:lumMod val="75000"/>
                  </a:schemeClr>
                </a:solidFill>
              </a:rPr>
              <a:t>relevo</a:t>
            </a:r>
            <a:r>
              <a:rPr lang="en-US" sz="3200" dirty="0">
                <a:solidFill>
                  <a:schemeClr val="accent4">
                    <a:lumMod val="75000"/>
                  </a:schemeClr>
                </a:solidFill>
              </a:rPr>
              <a:t> para </a:t>
            </a:r>
            <a:r>
              <a:rPr lang="en-US" sz="3200" dirty="0" err="1">
                <a:solidFill>
                  <a:schemeClr val="accent4">
                    <a:lumMod val="75000"/>
                  </a:schemeClr>
                </a:solidFill>
              </a:rPr>
              <a:t>cuidadores</a:t>
            </a:r>
            <a:r>
              <a:rPr lang="en-US" sz="32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accent4">
                    <a:lumMod val="75000"/>
                  </a:schemeClr>
                </a:solidFill>
              </a:rPr>
              <a:t>sobrecargados</a:t>
            </a:r>
            <a:r>
              <a:rPr lang="en-US" sz="3200" dirty="0">
                <a:solidFill>
                  <a:schemeClr val="accent4">
                    <a:lumMod val="75000"/>
                  </a:schemeClr>
                </a:solidFill>
              </a:rPr>
              <a:t>.</a:t>
            </a:r>
          </a:p>
          <a:p>
            <a:pPr algn="ctr">
              <a:buFont typeface="Wingdings" pitchFamily="2" charset="2"/>
              <a:buChar char="Ø"/>
            </a:pPr>
            <a:endParaRPr lang="en-US" sz="3200" dirty="0">
              <a:solidFill>
                <a:schemeClr val="accent4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en-US" sz="3200" dirty="0">
              <a:solidFill>
                <a:schemeClr val="accent4">
                  <a:lumMod val="75000"/>
                </a:schemeClr>
              </a:solidFill>
            </a:endParaRPr>
          </a:p>
          <a:p>
            <a:pPr marL="742950" indent="-742950" algn="ctr">
              <a:buAutoNum type="arabicPeriod"/>
            </a:pPr>
            <a:endParaRPr lang="en-US" sz="3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7135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3E50E88-783D-D2C9-DB15-912EF06BF2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95E4DB-CBB9-B16B-4FD5-99CB2A92AD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2364" y="1772239"/>
            <a:ext cx="7499928" cy="4711687"/>
          </a:xfrm>
        </p:spPr>
        <p:txBody>
          <a:bodyPr/>
          <a:lstStyle/>
          <a:p>
            <a:endParaRPr lang="en-US" i="1" dirty="0"/>
          </a:p>
          <a:p>
            <a:endParaRPr lang="en-US" i="1" dirty="0"/>
          </a:p>
          <a:p>
            <a:endParaRPr lang="en-US" i="1" dirty="0"/>
          </a:p>
          <a:p>
            <a:pPr>
              <a:buFont typeface="Wingdings" pitchFamily="2" charset="2"/>
              <a:buChar char="Ø"/>
            </a:pPr>
            <a:r>
              <a:rPr lang="en-US" dirty="0"/>
              <a:t> </a:t>
            </a:r>
            <a:r>
              <a:rPr lang="es-ES" sz="3200" dirty="0">
                <a:solidFill>
                  <a:schemeClr val="accent4">
                    <a:lumMod val="75000"/>
                  </a:schemeClr>
                </a:solidFill>
              </a:rPr>
              <a:t>¿Qué medidas prácticas puede tomar su iglesia para proteger a los miembros de edad avanzada?</a:t>
            </a:r>
            <a:r>
              <a:rPr lang="en-US" sz="3200" dirty="0">
                <a:solidFill>
                  <a:schemeClr val="accent4">
                    <a:lumMod val="75000"/>
                  </a:schemeClr>
                </a:solidFill>
              </a:rPr>
              <a:t>?</a:t>
            </a:r>
          </a:p>
          <a:p>
            <a:pPr marL="0" indent="0">
              <a:buNone/>
            </a:pPr>
            <a:endParaRPr lang="pt-BR" sz="32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4C735EA-2429-CEFD-0FC8-B15B0CC170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309" y="1772239"/>
            <a:ext cx="2221848" cy="4711687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rgbClr val="C00000"/>
                </a:solidFill>
              </a:rPr>
              <a:t>Para</a:t>
            </a:r>
            <a:br>
              <a:rPr lang="en-US" sz="3600" b="1" dirty="0">
                <a:solidFill>
                  <a:srgbClr val="C00000"/>
                </a:solidFill>
              </a:rPr>
            </a:br>
            <a:r>
              <a:rPr lang="en-US" sz="3600" b="1" dirty="0">
                <a:solidFill>
                  <a:srgbClr val="C00000"/>
                </a:solidFill>
              </a:rPr>
              <a:t>dialogar</a:t>
            </a:r>
            <a:br>
              <a:rPr lang="en-US" sz="2800" b="1" dirty="0">
                <a:solidFill>
                  <a:srgbClr val="C00000"/>
                </a:solidFill>
              </a:rPr>
            </a:br>
            <a:br>
              <a:rPr lang="en-US" sz="2800" b="1" dirty="0">
                <a:solidFill>
                  <a:srgbClr val="C00000"/>
                </a:solidFill>
              </a:rPr>
            </a:br>
            <a:br>
              <a:rPr lang="en-US" sz="2800" b="1" dirty="0">
                <a:solidFill>
                  <a:srgbClr val="C00000"/>
                </a:solidFill>
              </a:rPr>
            </a:br>
            <a:br>
              <a:rPr lang="en-US" sz="2800" b="1" dirty="0">
                <a:solidFill>
                  <a:srgbClr val="C00000"/>
                </a:solidFill>
              </a:rPr>
            </a:br>
            <a:br>
              <a:rPr lang="en-US" sz="2800" b="1" dirty="0">
                <a:solidFill>
                  <a:srgbClr val="C00000"/>
                </a:solidFill>
              </a:rPr>
            </a:br>
            <a:br>
              <a:rPr lang="en-US" sz="2800" b="1" dirty="0">
                <a:solidFill>
                  <a:srgbClr val="C00000"/>
                </a:solidFill>
              </a:rPr>
            </a:br>
            <a:endParaRPr lang="pt-BR" sz="2800" dirty="0">
              <a:solidFill>
                <a:srgbClr val="C00000"/>
              </a:solidFill>
              <a:latin typeface="Futura LT Book" panose="0200050403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21947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03EEEA4-A9FB-6CDA-D86C-E0945B9F6D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A3D965-4A16-2573-EA11-AC381E6B3A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546" y="217344"/>
            <a:ext cx="7486976" cy="1325563"/>
          </a:xfrm>
        </p:spPr>
        <p:txBody>
          <a:bodyPr>
            <a:normAutofit fontScale="90000"/>
          </a:bodyPr>
          <a:lstStyle/>
          <a:p>
            <a:br>
              <a:rPr lang="en-US" sz="3600" b="1" dirty="0">
                <a:solidFill>
                  <a:schemeClr val="bg1">
                    <a:lumMod val="95000"/>
                  </a:schemeClr>
                </a:solidFill>
              </a:rPr>
            </a:br>
            <a:r>
              <a:rPr lang="en-US" sz="3600" b="1" dirty="0">
                <a:solidFill>
                  <a:schemeClr val="bg1">
                    <a:lumMod val="95000"/>
                  </a:schemeClr>
                </a:solidFill>
              </a:rPr>
              <a:t>V. </a:t>
            </a:r>
            <a:r>
              <a:rPr lang="es-ES" sz="3600" b="1" dirty="0">
                <a:solidFill>
                  <a:schemeClr val="bg1">
                    <a:lumMod val="95000"/>
                  </a:schemeClr>
                </a:solidFill>
              </a:rPr>
              <a:t>Tomar acción: </a:t>
            </a:r>
            <a:br>
              <a:rPr lang="es-ES" sz="3600" b="1" dirty="0">
                <a:solidFill>
                  <a:schemeClr val="bg1">
                    <a:lumMod val="95000"/>
                  </a:schemeClr>
                </a:solidFill>
              </a:rPr>
            </a:br>
            <a:r>
              <a:rPr lang="es-ES" sz="3600" b="1" dirty="0">
                <a:solidFill>
                  <a:schemeClr val="bg1">
                    <a:lumMod val="95000"/>
                  </a:schemeClr>
                </a:solidFill>
              </a:rPr>
              <a:t>un compromiso de protección</a:t>
            </a:r>
            <a:br>
              <a:rPr lang="en-US" sz="4000" dirty="0">
                <a:solidFill>
                  <a:schemeClr val="bg1">
                    <a:lumMod val="95000"/>
                  </a:schemeClr>
                </a:solidFill>
              </a:rPr>
            </a:br>
            <a:endParaRPr lang="pt-BR" sz="4000" dirty="0">
              <a:solidFill>
                <a:schemeClr val="bg1">
                  <a:lumMod val="95000"/>
                </a:schemeClr>
              </a:solidFill>
              <a:latin typeface="Futura LT Book" panose="02000504030000020003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A51871-ADAD-8BE4-767D-117625CBA8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5546" y="2001116"/>
            <a:ext cx="9959109" cy="451895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b="1" dirty="0" err="1">
                <a:solidFill>
                  <a:srgbClr val="C00000"/>
                </a:solidFill>
              </a:rPr>
              <a:t>Actividad</a:t>
            </a:r>
            <a:r>
              <a:rPr lang="en-US" sz="3600" b="1" dirty="0">
                <a:solidFill>
                  <a:srgbClr val="C00000"/>
                </a:solidFill>
              </a:rPr>
              <a:t> </a:t>
            </a:r>
            <a:r>
              <a:rPr lang="en-US" sz="3600" b="1" dirty="0" err="1">
                <a:solidFill>
                  <a:srgbClr val="C00000"/>
                </a:solidFill>
              </a:rPr>
              <a:t>en</a:t>
            </a:r>
            <a:r>
              <a:rPr lang="en-US" sz="3600" b="1" dirty="0">
                <a:solidFill>
                  <a:srgbClr val="C00000"/>
                </a:solidFill>
              </a:rPr>
              <a:t> </a:t>
            </a:r>
            <a:r>
              <a:rPr lang="en-US" sz="3600" b="1" dirty="0" err="1">
                <a:solidFill>
                  <a:srgbClr val="C00000"/>
                </a:solidFill>
              </a:rPr>
              <a:t>grupo</a:t>
            </a:r>
            <a:r>
              <a:rPr lang="en-US" sz="3600" b="1" dirty="0">
                <a:solidFill>
                  <a:srgbClr val="C00000"/>
                </a:solidFill>
              </a:rPr>
              <a:t>:</a:t>
            </a:r>
          </a:p>
          <a:p>
            <a:pPr marL="0" indent="0" algn="ctr">
              <a:buNone/>
            </a:pPr>
            <a:endParaRPr lang="en-US" sz="3200" dirty="0">
              <a:solidFill>
                <a:schemeClr val="accent4">
                  <a:lumMod val="75000"/>
                </a:schemeClr>
              </a:solidFill>
            </a:endParaRPr>
          </a:p>
          <a:p>
            <a:pPr lvl="0">
              <a:buFont typeface="Wingdings" pitchFamily="2" charset="2"/>
              <a:buChar char="Ø"/>
            </a:pPr>
            <a:r>
              <a:rPr lang="en-US" sz="32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s-ES" sz="3200" dirty="0">
                <a:solidFill>
                  <a:schemeClr val="accent4">
                    <a:lumMod val="75000"/>
                  </a:schemeClr>
                </a:solidFill>
              </a:rPr>
              <a:t>Cada participante debe escribir una acción que puede realizar para ayudar prevenir el abuso a los ancianos.</a:t>
            </a:r>
          </a:p>
          <a:p>
            <a:pPr marL="0" lvl="0" indent="0">
              <a:buNone/>
            </a:pPr>
            <a:r>
              <a:rPr lang="en-US" sz="3200" dirty="0"/>
              <a:t> </a:t>
            </a:r>
          </a:p>
          <a:p>
            <a:pPr lvl="0">
              <a:buFont typeface="Wingdings" pitchFamily="2" charset="2"/>
              <a:buChar char="Ø"/>
            </a:pPr>
            <a:r>
              <a:rPr lang="es-ES" sz="3200" dirty="0">
                <a:solidFill>
                  <a:schemeClr val="accent4">
                    <a:lumMod val="75000"/>
                  </a:schemeClr>
                </a:solidFill>
              </a:rPr>
              <a:t>Analice las formas en que la iglesia puede implementar un Ministerio de Protección para personas mayores.</a:t>
            </a:r>
            <a:endParaRPr lang="en-US" sz="3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0505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5D254BD-A9D0-C4DF-BB9C-81B60B540B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98B24A-8428-BED8-26D5-59F97AA944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546" y="217344"/>
            <a:ext cx="7486976" cy="1325563"/>
          </a:xfrm>
        </p:spPr>
        <p:txBody>
          <a:bodyPr>
            <a:normAutofit fontScale="90000"/>
          </a:bodyPr>
          <a:lstStyle/>
          <a:p>
            <a:br>
              <a:rPr lang="en-US" sz="3600" b="1" dirty="0">
                <a:solidFill>
                  <a:schemeClr val="bg1">
                    <a:lumMod val="95000"/>
                  </a:schemeClr>
                </a:solidFill>
              </a:rPr>
            </a:br>
            <a:r>
              <a:rPr lang="en-US" sz="3600" b="1" dirty="0">
                <a:solidFill>
                  <a:schemeClr val="bg1">
                    <a:lumMod val="95000"/>
                  </a:schemeClr>
                </a:solidFill>
              </a:rPr>
              <a:t>VI. Oración de </a:t>
            </a:r>
            <a:r>
              <a:rPr lang="en-US" sz="3600" b="1" dirty="0" err="1">
                <a:solidFill>
                  <a:schemeClr val="bg1">
                    <a:lumMod val="95000"/>
                  </a:schemeClr>
                </a:solidFill>
              </a:rPr>
              <a:t>clausura</a:t>
            </a:r>
            <a:br>
              <a:rPr lang="en-US" sz="3600" b="1" dirty="0">
                <a:solidFill>
                  <a:schemeClr val="bg1">
                    <a:lumMod val="95000"/>
                  </a:schemeClr>
                </a:solidFill>
              </a:rPr>
            </a:br>
            <a:r>
              <a:rPr lang="en-US" sz="3600" b="1" dirty="0">
                <a:solidFill>
                  <a:schemeClr val="bg1">
                    <a:lumMod val="95000"/>
                  </a:schemeClr>
                </a:solidFill>
              </a:rPr>
              <a:t>y </a:t>
            </a:r>
            <a:r>
              <a:rPr lang="en-US" sz="3600" b="1" dirty="0" err="1">
                <a:solidFill>
                  <a:schemeClr val="bg1">
                    <a:lumMod val="95000"/>
                  </a:schemeClr>
                </a:solidFill>
              </a:rPr>
              <a:t>resolución</a:t>
            </a:r>
            <a:r>
              <a:rPr lang="en-US" sz="3600" b="1" dirty="0">
                <a:solidFill>
                  <a:schemeClr val="bg1">
                    <a:lumMod val="95000"/>
                  </a:schemeClr>
                </a:solidFill>
              </a:rPr>
              <a:t>.</a:t>
            </a:r>
            <a:br>
              <a:rPr lang="en-US" sz="4000" dirty="0">
                <a:solidFill>
                  <a:schemeClr val="bg1">
                    <a:lumMod val="95000"/>
                  </a:schemeClr>
                </a:solidFill>
              </a:rPr>
            </a:br>
            <a:endParaRPr lang="pt-BR" sz="4000" dirty="0">
              <a:solidFill>
                <a:schemeClr val="bg1">
                  <a:lumMod val="95000"/>
                </a:schemeClr>
              </a:solidFill>
              <a:latin typeface="Futura LT Book" panose="02000504030000020003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85C714-1694-DA5E-A115-18F608035F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5546" y="2001116"/>
            <a:ext cx="9959109" cy="451895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3600" b="1" dirty="0">
                <a:solidFill>
                  <a:srgbClr val="C00000"/>
                </a:solidFill>
              </a:rPr>
              <a:t>1. Ser </a:t>
            </a:r>
            <a:r>
              <a:rPr lang="en-US" sz="3600" b="1" dirty="0" err="1">
                <a:solidFill>
                  <a:srgbClr val="C00000"/>
                </a:solidFill>
              </a:rPr>
              <a:t>una</a:t>
            </a:r>
            <a:r>
              <a:rPr lang="en-US" sz="3600" b="1" dirty="0">
                <a:solidFill>
                  <a:srgbClr val="C00000"/>
                </a:solidFill>
              </a:rPr>
              <a:t> </a:t>
            </a:r>
            <a:r>
              <a:rPr lang="en-US" sz="3600" b="1" dirty="0" err="1">
                <a:solidFill>
                  <a:srgbClr val="C00000"/>
                </a:solidFill>
              </a:rPr>
              <a:t>comunidad</a:t>
            </a:r>
            <a:r>
              <a:rPr lang="en-US" sz="3600" b="1" dirty="0">
                <a:solidFill>
                  <a:srgbClr val="C00000"/>
                </a:solidFill>
              </a:rPr>
              <a:t> vigilante</a:t>
            </a:r>
            <a:endParaRPr lang="en-US" sz="3600" dirty="0">
              <a:solidFill>
                <a:srgbClr val="C00000"/>
              </a:solidFill>
            </a:endParaRPr>
          </a:p>
          <a:p>
            <a:pPr lvl="0">
              <a:buFont typeface="Wingdings" pitchFamily="2" charset="2"/>
              <a:buChar char="Ø"/>
            </a:pPr>
            <a:endParaRPr lang="en-US" sz="3200" dirty="0">
              <a:solidFill>
                <a:schemeClr val="accent4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3200" b="1" dirty="0" err="1">
                <a:solidFill>
                  <a:schemeClr val="accent4">
                    <a:lumMod val="75000"/>
                  </a:schemeClr>
                </a:solidFill>
              </a:rPr>
              <a:t>Texto</a:t>
            </a:r>
            <a:r>
              <a:rPr lang="en-US" sz="3200" b="1" dirty="0">
                <a:solidFill>
                  <a:schemeClr val="accent4">
                    <a:lumMod val="75000"/>
                  </a:schemeClr>
                </a:solidFill>
              </a:rPr>
              <a:t> final:</a:t>
            </a:r>
            <a:r>
              <a:rPr lang="en-US" sz="3200" dirty="0">
                <a:solidFill>
                  <a:schemeClr val="accent4">
                    <a:lumMod val="75000"/>
                  </a:schemeClr>
                </a:solidFill>
              </a:rPr>
              <a:t> </a:t>
            </a:r>
            <a:r>
              <a:rPr lang="en-US" sz="3200" dirty="0" err="1">
                <a:solidFill>
                  <a:schemeClr val="accent4">
                    <a:lumMod val="75000"/>
                  </a:schemeClr>
                </a:solidFill>
              </a:rPr>
              <a:t>Proverbios</a:t>
            </a:r>
            <a:r>
              <a:rPr lang="en-US" sz="3200" dirty="0">
                <a:solidFill>
                  <a:schemeClr val="accent4">
                    <a:lumMod val="75000"/>
                  </a:schemeClr>
                </a:solidFill>
              </a:rPr>
              <a:t> 31:8, 9</a:t>
            </a:r>
            <a:endParaRPr lang="en-US" sz="3200" i="1" dirty="0">
              <a:solidFill>
                <a:schemeClr val="accent4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3200" i="1" dirty="0">
                <a:solidFill>
                  <a:schemeClr val="accent4">
                    <a:lumMod val="75000"/>
                  </a:schemeClr>
                </a:solidFill>
              </a:rPr>
              <a:t>“</a:t>
            </a:r>
            <a:r>
              <a:rPr lang="es-ES" sz="3200" b="0" i="0" dirty="0">
                <a:solidFill>
                  <a:schemeClr val="accent4">
                    <a:lumMod val="75000"/>
                  </a:schemeClr>
                </a:solidFill>
                <a:effectLst/>
                <a:latin typeface="system-ui"/>
              </a:rPr>
              <a:t>¡Levanta la voz por los que no tienen voz!</a:t>
            </a:r>
            <a:br>
              <a:rPr lang="es-ES" sz="3200" dirty="0">
                <a:solidFill>
                  <a:schemeClr val="accent4">
                    <a:lumMod val="75000"/>
                  </a:schemeClr>
                </a:solidFill>
              </a:rPr>
            </a:br>
            <a:r>
              <a:rPr lang="es-ES" sz="3200" b="0" i="0" dirty="0">
                <a:solidFill>
                  <a:schemeClr val="accent4">
                    <a:lumMod val="75000"/>
                  </a:schemeClr>
                </a:solidFill>
                <a:effectLst/>
                <a:latin typeface="Courier New" panose="02070309020205020404" pitchFamily="49" charset="0"/>
              </a:rPr>
              <a:t>    </a:t>
            </a:r>
            <a:r>
              <a:rPr lang="es-ES" sz="3200" b="0" i="0" dirty="0">
                <a:solidFill>
                  <a:schemeClr val="accent4">
                    <a:lumMod val="75000"/>
                  </a:schemeClr>
                </a:solidFill>
                <a:effectLst/>
                <a:latin typeface="system-ui"/>
              </a:rPr>
              <a:t>¡Defiende los derechos de los desposeídos!</a:t>
            </a:r>
            <a:br>
              <a:rPr lang="es-ES" sz="3200" dirty="0">
                <a:solidFill>
                  <a:schemeClr val="accent4">
                    <a:lumMod val="75000"/>
                  </a:schemeClr>
                </a:solidFill>
              </a:rPr>
            </a:br>
            <a:r>
              <a:rPr lang="es-ES" sz="3200" b="1" i="0" baseline="30000" dirty="0">
                <a:solidFill>
                  <a:schemeClr val="accent4">
                    <a:lumMod val="75000"/>
                  </a:schemeClr>
                </a:solidFill>
                <a:effectLst/>
                <a:latin typeface="system-ui"/>
              </a:rPr>
              <a:t> </a:t>
            </a:r>
            <a:r>
              <a:rPr lang="es-ES" sz="3200" b="0" i="0" dirty="0">
                <a:solidFill>
                  <a:schemeClr val="accent4">
                    <a:lumMod val="75000"/>
                  </a:schemeClr>
                </a:solidFill>
                <a:effectLst/>
                <a:latin typeface="system-ui"/>
              </a:rPr>
              <a:t>¡Levanta la voz y hazles justicia!... </a:t>
            </a:r>
            <a:r>
              <a:rPr lang="en-US" sz="3200" dirty="0">
                <a:solidFill>
                  <a:schemeClr val="accent4">
                    <a:lumMod val="75000"/>
                  </a:schemeClr>
                </a:solidFill>
              </a:rPr>
              <a:t>(NVI).</a:t>
            </a:r>
          </a:p>
          <a:p>
            <a:pPr marL="0" indent="0">
              <a:buNone/>
            </a:pPr>
            <a:endParaRPr lang="en-US" sz="3200" dirty="0">
              <a:solidFill>
                <a:schemeClr val="accent4">
                  <a:lumMod val="75000"/>
                </a:schemeClr>
              </a:solidFill>
            </a:endParaRPr>
          </a:p>
          <a:p>
            <a:pPr lvl="0">
              <a:buFont typeface="Wingdings" pitchFamily="2" charset="2"/>
              <a:buChar char="Ø"/>
            </a:pPr>
            <a:r>
              <a:rPr lang="en-US" sz="32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s-ES" sz="3200" dirty="0">
                <a:solidFill>
                  <a:schemeClr val="accent4">
                    <a:lumMod val="75000"/>
                  </a:schemeClr>
                </a:solidFill>
              </a:rPr>
              <a:t>Oremos por sabiduría, protección y compasión para los ancianos.</a:t>
            </a:r>
            <a:endParaRPr lang="en-US" sz="3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27601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D1058DA-454A-94DA-6019-D40AA74E2A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C1352C-99ED-72A8-6EFA-116DA49D6C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2364" y="1772239"/>
            <a:ext cx="7499928" cy="4711687"/>
          </a:xfrm>
        </p:spPr>
        <p:txBody>
          <a:bodyPr/>
          <a:lstStyle/>
          <a:p>
            <a:endParaRPr lang="en-US" i="1" dirty="0"/>
          </a:p>
          <a:p>
            <a:endParaRPr lang="en-US" i="1" dirty="0"/>
          </a:p>
          <a:p>
            <a:pPr>
              <a:buFont typeface="Wingdings" pitchFamily="2" charset="2"/>
              <a:buChar char="Ø"/>
            </a:pPr>
            <a:r>
              <a:rPr lang="en-US" i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s-ES" sz="3200" dirty="0">
                <a:solidFill>
                  <a:schemeClr val="accent4">
                    <a:lumMod val="75000"/>
                  </a:schemeClr>
                </a:solidFill>
              </a:rPr>
              <a:t>La iglesia debe ser un lugar donde los ancianos sean apreciados, protegidos y valorados.</a:t>
            </a:r>
            <a:r>
              <a:rPr lang="en-US" sz="3200" dirty="0">
                <a:solidFill>
                  <a:schemeClr val="accent4">
                    <a:lumMod val="75000"/>
                  </a:schemeClr>
                </a:solidFill>
              </a:rPr>
              <a:t> </a:t>
            </a:r>
          </a:p>
          <a:p>
            <a:pPr>
              <a:buFont typeface="Wingdings" pitchFamily="2" charset="2"/>
              <a:buChar char="Ø"/>
            </a:pPr>
            <a:r>
              <a:rPr lang="es-ES" sz="3200" dirty="0">
                <a:solidFill>
                  <a:schemeClr val="accent4">
                    <a:lumMod val="75000"/>
                  </a:schemeClr>
                </a:solidFill>
              </a:rPr>
              <a:t>Al ser conscientes, proactivos y semejantes a Cristo en nuestro cuidado, podemos honrar a Dios honrando a nuestros mayores.</a:t>
            </a:r>
            <a:endParaRPr lang="pt-BR" sz="32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D268532-98AA-993E-47AE-7474BE46DD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309" y="1772239"/>
            <a:ext cx="2221848" cy="4711687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>
                <a:solidFill>
                  <a:srgbClr val="C00000"/>
                </a:solidFill>
              </a:rPr>
              <a:t> </a:t>
            </a:r>
            <a:br>
              <a:rPr lang="en-US" sz="2800" b="1" dirty="0">
                <a:solidFill>
                  <a:srgbClr val="C00000"/>
                </a:solidFill>
              </a:rPr>
            </a:br>
            <a:br>
              <a:rPr lang="en-US" sz="2800" b="1" dirty="0">
                <a:solidFill>
                  <a:srgbClr val="C00000"/>
                </a:solidFill>
              </a:rPr>
            </a:br>
            <a:r>
              <a:rPr lang="en-US" sz="3600" b="1" dirty="0" err="1">
                <a:solidFill>
                  <a:srgbClr val="C00000"/>
                </a:solidFill>
              </a:rPr>
              <a:t>Conclusión</a:t>
            </a:r>
            <a:br>
              <a:rPr lang="en-US" sz="3200" b="1" dirty="0">
                <a:solidFill>
                  <a:srgbClr val="C00000"/>
                </a:solidFill>
              </a:rPr>
            </a:br>
            <a:br>
              <a:rPr lang="en-US" sz="3200" b="1" dirty="0">
                <a:solidFill>
                  <a:srgbClr val="C00000"/>
                </a:solidFill>
              </a:rPr>
            </a:br>
            <a:br>
              <a:rPr lang="en-US" sz="3200" b="1" dirty="0">
                <a:solidFill>
                  <a:srgbClr val="C00000"/>
                </a:solidFill>
              </a:rPr>
            </a:br>
            <a:br>
              <a:rPr lang="en-US" sz="3200" b="1" dirty="0">
                <a:solidFill>
                  <a:srgbClr val="C00000"/>
                </a:solidFill>
              </a:rPr>
            </a:br>
            <a:br>
              <a:rPr lang="en-US" sz="3200" b="1" dirty="0">
                <a:solidFill>
                  <a:srgbClr val="C00000"/>
                </a:solidFill>
              </a:rPr>
            </a:br>
            <a:br>
              <a:rPr lang="en-US" sz="3200" b="1" dirty="0">
                <a:solidFill>
                  <a:srgbClr val="C00000"/>
                </a:solidFill>
              </a:rPr>
            </a:br>
            <a:br>
              <a:rPr lang="en-US" sz="2800" b="1" dirty="0">
                <a:solidFill>
                  <a:srgbClr val="C00000"/>
                </a:solidFill>
              </a:rPr>
            </a:br>
            <a:br>
              <a:rPr lang="en-US" sz="2800" b="1" dirty="0">
                <a:solidFill>
                  <a:srgbClr val="C00000"/>
                </a:solidFill>
              </a:rPr>
            </a:br>
            <a:br>
              <a:rPr lang="en-US" sz="2800" b="1" dirty="0">
                <a:solidFill>
                  <a:srgbClr val="C00000"/>
                </a:solidFill>
              </a:rPr>
            </a:br>
            <a:br>
              <a:rPr lang="en-US" sz="2800" b="1" dirty="0">
                <a:solidFill>
                  <a:srgbClr val="C00000"/>
                </a:solidFill>
              </a:rPr>
            </a:br>
            <a:endParaRPr lang="pt-BR" sz="2800" dirty="0">
              <a:solidFill>
                <a:srgbClr val="C00000"/>
              </a:solidFill>
              <a:latin typeface="Futura LT Book" panose="0200050403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07669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D3DFFC-0BE9-FE37-4C15-8EFD011D68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546" y="217344"/>
            <a:ext cx="7894782" cy="1325563"/>
          </a:xfrm>
        </p:spPr>
        <p:txBody>
          <a:bodyPr>
            <a:normAutofit fontScale="90000"/>
          </a:bodyPr>
          <a:lstStyle/>
          <a:p>
            <a:r>
              <a:rPr lang="en-US" sz="3600" b="1" dirty="0">
                <a:solidFill>
                  <a:schemeClr val="bg1">
                    <a:lumMod val="95000"/>
                  </a:schemeClr>
                </a:solidFill>
              </a:rPr>
              <a:t>I. </a:t>
            </a:r>
            <a:r>
              <a:rPr lang="en-US" sz="3600" b="1" dirty="0" err="1">
                <a:solidFill>
                  <a:schemeClr val="bg1">
                    <a:lumMod val="95000"/>
                  </a:schemeClr>
                </a:solidFill>
              </a:rPr>
              <a:t>Introducción</a:t>
            </a:r>
            <a:r>
              <a:rPr lang="en-US" sz="3600" b="1" dirty="0">
                <a:solidFill>
                  <a:schemeClr val="bg1">
                    <a:lumMod val="95000"/>
                  </a:schemeClr>
                </a:solidFill>
              </a:rPr>
              <a:t>: </a:t>
            </a:r>
            <a:br>
              <a:rPr lang="en-US" sz="3600" b="1" dirty="0">
                <a:solidFill>
                  <a:schemeClr val="bg1">
                    <a:lumMod val="95000"/>
                  </a:schemeClr>
                </a:solidFill>
              </a:rPr>
            </a:br>
            <a:r>
              <a:rPr lang="en-US" sz="3600" b="1" dirty="0">
                <a:solidFill>
                  <a:schemeClr val="bg1">
                    <a:lumMod val="95000"/>
                  </a:schemeClr>
                </a:solidFill>
              </a:rPr>
              <a:t>   </a:t>
            </a:r>
            <a:r>
              <a:rPr lang="en-US" sz="3600" b="1" dirty="0" err="1">
                <a:solidFill>
                  <a:schemeClr val="bg1">
                    <a:lumMod val="95000"/>
                  </a:schemeClr>
                </a:solidFill>
              </a:rPr>
              <a:t>Objectivo</a:t>
            </a:r>
            <a:br>
              <a:rPr lang="en-US" sz="3600" dirty="0">
                <a:solidFill>
                  <a:schemeClr val="bg1">
                    <a:lumMod val="95000"/>
                  </a:schemeClr>
                </a:solidFill>
              </a:rPr>
            </a:br>
            <a:endParaRPr lang="pt-BR" sz="3600" dirty="0">
              <a:solidFill>
                <a:schemeClr val="bg1">
                  <a:lumMod val="95000"/>
                </a:schemeClr>
              </a:solidFill>
              <a:latin typeface="Futura LT Book" panose="02000504030000020003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FA71B7-5885-00B9-0A8C-B148596EB0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5546" y="2001116"/>
            <a:ext cx="9959109" cy="4351338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>
              <a:buFont typeface="Wingdings" pitchFamily="2" charset="2"/>
              <a:buChar char="Ø"/>
            </a:pPr>
            <a:r>
              <a:rPr lang="es-ES" sz="3200" dirty="0">
                <a:solidFill>
                  <a:schemeClr val="accent4">
                    <a:lumMod val="75000"/>
                  </a:schemeClr>
                </a:solidFill>
              </a:rPr>
              <a:t>Crear conciencia sobre el abuso de ancianos, reconocer las señales y capacitar a la iglesia para cuidar y proteger a los ancianos en sus congregaciones y comunidades.</a:t>
            </a:r>
            <a:endParaRPr lang="pt-BR" sz="32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582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FA71B7-5885-00B9-0A8C-B148596EB0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5546" y="2001116"/>
            <a:ext cx="9959109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 err="1">
                <a:solidFill>
                  <a:srgbClr val="C00000"/>
                </a:solidFill>
              </a:rPr>
              <a:t>Texto</a:t>
            </a:r>
            <a:r>
              <a:rPr lang="en-US" b="1" dirty="0">
                <a:solidFill>
                  <a:srgbClr val="C00000"/>
                </a:solidFill>
              </a:rPr>
              <a:t> clave</a:t>
            </a:r>
            <a:endParaRPr lang="en-US" dirty="0">
              <a:solidFill>
                <a:srgbClr val="C00000"/>
              </a:solidFill>
            </a:endParaRPr>
          </a:p>
          <a:p>
            <a:endParaRPr lang="en-US" i="1" dirty="0"/>
          </a:p>
          <a:p>
            <a:pPr marL="0" indent="0">
              <a:buNone/>
            </a:pPr>
            <a:r>
              <a:rPr lang="es-ES" sz="3200" b="0" i="0" dirty="0">
                <a:solidFill>
                  <a:schemeClr val="accent4">
                    <a:lumMod val="75000"/>
                  </a:schemeClr>
                </a:solidFill>
                <a:effectLst/>
                <a:latin typeface="system-ui"/>
              </a:rPr>
              <a:t>No me rechaces cuando llegue a viejo;</a:t>
            </a:r>
            <a:br>
              <a:rPr lang="es-ES" sz="3200" dirty="0">
                <a:solidFill>
                  <a:schemeClr val="accent4">
                    <a:lumMod val="75000"/>
                  </a:schemeClr>
                </a:solidFill>
              </a:rPr>
            </a:br>
            <a:r>
              <a:rPr lang="es-ES" sz="3200" b="0" i="0" dirty="0">
                <a:solidFill>
                  <a:schemeClr val="accent4">
                    <a:lumMod val="75000"/>
                  </a:schemeClr>
                </a:solidFill>
                <a:effectLst/>
                <a:latin typeface="Courier New" panose="02070309020205020404" pitchFamily="49" charset="0"/>
              </a:rPr>
              <a:t>    </a:t>
            </a:r>
            <a:r>
              <a:rPr lang="es-ES" sz="3200" b="0" i="0" dirty="0">
                <a:solidFill>
                  <a:schemeClr val="accent4">
                    <a:lumMod val="75000"/>
                  </a:schemeClr>
                </a:solidFill>
                <a:effectLst/>
                <a:latin typeface="system-ui"/>
              </a:rPr>
              <a:t>no me abandones cuando me falten las fuerzas.</a:t>
            </a:r>
            <a:endParaRPr lang="en-US" sz="3200" i="1" dirty="0">
              <a:solidFill>
                <a:schemeClr val="accent4">
                  <a:lumMod val="75000"/>
                </a:schemeClr>
              </a:solidFill>
            </a:endParaRPr>
          </a:p>
          <a:p>
            <a:pPr marL="0" indent="0" algn="r">
              <a:buNone/>
            </a:pPr>
            <a:r>
              <a:rPr lang="en-US" sz="3200" dirty="0">
                <a:solidFill>
                  <a:schemeClr val="accent4">
                    <a:lumMod val="75000"/>
                  </a:schemeClr>
                </a:solidFill>
              </a:rPr>
              <a:t>—Salmo 71:9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80296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FA71B7-5885-00B9-0A8C-B148596EB0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2364" y="1772239"/>
            <a:ext cx="7499928" cy="4711687"/>
          </a:xfrm>
        </p:spPr>
        <p:txBody>
          <a:bodyPr/>
          <a:lstStyle/>
          <a:p>
            <a:endParaRPr lang="en-US" i="1" dirty="0"/>
          </a:p>
          <a:p>
            <a:endParaRPr lang="en-US" i="1" dirty="0"/>
          </a:p>
          <a:p>
            <a:endParaRPr lang="en-US" i="1" dirty="0"/>
          </a:p>
          <a:p>
            <a:pPr>
              <a:buFont typeface="Wingdings" pitchFamily="2" charset="2"/>
              <a:buChar char="Ø"/>
            </a:pPr>
            <a:r>
              <a:rPr lang="en-US" i="1" dirty="0"/>
              <a:t> </a:t>
            </a:r>
            <a:r>
              <a:rPr lang="es-ES" sz="3600" dirty="0">
                <a:solidFill>
                  <a:schemeClr val="accent4">
                    <a:lumMod val="75000"/>
                  </a:schemeClr>
                </a:solidFill>
              </a:rPr>
              <a:t>¿Quién es una persona mayor que ha tenido un gran impacto en su vida?</a:t>
            </a:r>
            <a:endParaRPr lang="en-US" sz="3600" dirty="0">
              <a:solidFill>
                <a:schemeClr val="accent4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pt-BR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B0BF0B3-49DC-F959-0F7A-56A5A225AC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308" y="1772239"/>
            <a:ext cx="2376055" cy="4711687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err="1">
                <a:solidFill>
                  <a:srgbClr val="C00000"/>
                </a:solidFill>
              </a:rPr>
              <a:t>Rompiendo</a:t>
            </a:r>
            <a:br>
              <a:rPr lang="en-US" sz="3600" b="1" dirty="0">
                <a:solidFill>
                  <a:srgbClr val="C00000"/>
                </a:solidFill>
              </a:rPr>
            </a:br>
            <a:r>
              <a:rPr lang="en-US" sz="3600" b="1" dirty="0" err="1">
                <a:solidFill>
                  <a:srgbClr val="C00000"/>
                </a:solidFill>
              </a:rPr>
              <a:t>el</a:t>
            </a:r>
            <a:r>
              <a:rPr lang="en-US" sz="3600" b="1" dirty="0">
                <a:solidFill>
                  <a:srgbClr val="C00000"/>
                </a:solidFill>
              </a:rPr>
              <a:t> </a:t>
            </a:r>
            <a:r>
              <a:rPr lang="en-US" sz="3600" b="1" dirty="0" err="1">
                <a:solidFill>
                  <a:srgbClr val="C00000"/>
                </a:solidFill>
              </a:rPr>
              <a:t>hielo</a:t>
            </a:r>
            <a:r>
              <a:rPr lang="en-US" sz="3600" b="1" dirty="0">
                <a:solidFill>
                  <a:srgbClr val="C00000"/>
                </a:solidFill>
              </a:rPr>
              <a:t> </a:t>
            </a:r>
            <a:br>
              <a:rPr lang="en-US" sz="2800" b="1" dirty="0">
                <a:solidFill>
                  <a:srgbClr val="C00000"/>
                </a:solidFill>
              </a:rPr>
            </a:br>
            <a:br>
              <a:rPr lang="en-US" sz="2800" b="1" dirty="0">
                <a:solidFill>
                  <a:srgbClr val="C00000"/>
                </a:solidFill>
              </a:rPr>
            </a:br>
            <a:br>
              <a:rPr lang="en-US" sz="2800" b="1" dirty="0">
                <a:solidFill>
                  <a:srgbClr val="C00000"/>
                </a:solidFill>
              </a:rPr>
            </a:br>
            <a:br>
              <a:rPr lang="en-US" sz="2800" b="1" dirty="0">
                <a:solidFill>
                  <a:srgbClr val="C00000"/>
                </a:solidFill>
              </a:rPr>
            </a:br>
            <a:br>
              <a:rPr lang="en-US" sz="2800" b="1" dirty="0">
                <a:solidFill>
                  <a:srgbClr val="C00000"/>
                </a:solidFill>
              </a:rPr>
            </a:br>
            <a:br>
              <a:rPr lang="en-US" sz="2800" b="1" dirty="0">
                <a:solidFill>
                  <a:srgbClr val="C00000"/>
                </a:solidFill>
              </a:rPr>
            </a:br>
            <a:endParaRPr lang="pt-BR" sz="2800" dirty="0">
              <a:solidFill>
                <a:srgbClr val="C00000"/>
              </a:solidFill>
              <a:latin typeface="Futura LT Book" panose="0200050403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59878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F253026-714F-5E19-FFD8-9CB0D141D1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294064-662B-DC76-507B-F55A1ABF6B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2364" y="1772239"/>
            <a:ext cx="7499928" cy="4711687"/>
          </a:xfrm>
        </p:spPr>
        <p:txBody>
          <a:bodyPr/>
          <a:lstStyle/>
          <a:p>
            <a:endParaRPr lang="en-US" i="1" dirty="0"/>
          </a:p>
          <a:p>
            <a:endParaRPr lang="en-US" i="1" dirty="0"/>
          </a:p>
          <a:p>
            <a:endParaRPr lang="en-US" i="1" dirty="0"/>
          </a:p>
          <a:p>
            <a:pPr>
              <a:buFont typeface="Wingdings" pitchFamily="2" charset="2"/>
              <a:buChar char="Ø"/>
            </a:pPr>
            <a:r>
              <a:rPr lang="en-US" i="1" dirty="0"/>
              <a:t> </a:t>
            </a:r>
            <a:r>
              <a:rPr lang="es-ES" sz="3600" dirty="0">
                <a:solidFill>
                  <a:schemeClr val="accent4">
                    <a:lumMod val="75000"/>
                  </a:schemeClr>
                </a:solidFill>
              </a:rPr>
              <a:t>¿Por qué crees que a menudo se pasa por alto el maltrato a los ancianos?</a:t>
            </a:r>
            <a:endParaRPr lang="en-US" sz="3600" dirty="0">
              <a:solidFill>
                <a:schemeClr val="accent4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pt-BR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8DCFD24-32CC-89BD-641F-14CC062F0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309" y="1772239"/>
            <a:ext cx="2221848" cy="4711687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rgbClr val="C00000"/>
                </a:solidFill>
              </a:rPr>
              <a:t>Para </a:t>
            </a:r>
            <a:br>
              <a:rPr lang="en-US" sz="3600" b="1" dirty="0">
                <a:solidFill>
                  <a:srgbClr val="C00000"/>
                </a:solidFill>
              </a:rPr>
            </a:br>
            <a:r>
              <a:rPr lang="en-US" sz="3600" b="1" dirty="0">
                <a:solidFill>
                  <a:srgbClr val="C00000"/>
                </a:solidFill>
              </a:rPr>
              <a:t>dialogar </a:t>
            </a:r>
            <a:br>
              <a:rPr lang="en-US" sz="2800" b="1" dirty="0">
                <a:solidFill>
                  <a:srgbClr val="C00000"/>
                </a:solidFill>
              </a:rPr>
            </a:br>
            <a:br>
              <a:rPr lang="en-US" sz="2800" b="1" dirty="0">
                <a:solidFill>
                  <a:srgbClr val="C00000"/>
                </a:solidFill>
              </a:rPr>
            </a:br>
            <a:br>
              <a:rPr lang="en-US" sz="2800" b="1" dirty="0">
                <a:solidFill>
                  <a:srgbClr val="C00000"/>
                </a:solidFill>
              </a:rPr>
            </a:br>
            <a:br>
              <a:rPr lang="en-US" sz="2800" b="1" dirty="0">
                <a:solidFill>
                  <a:srgbClr val="C00000"/>
                </a:solidFill>
              </a:rPr>
            </a:br>
            <a:br>
              <a:rPr lang="en-US" sz="2800" b="1" dirty="0">
                <a:solidFill>
                  <a:srgbClr val="C00000"/>
                </a:solidFill>
              </a:rPr>
            </a:br>
            <a:br>
              <a:rPr lang="en-US" sz="2800" b="1" dirty="0">
                <a:solidFill>
                  <a:srgbClr val="C00000"/>
                </a:solidFill>
              </a:rPr>
            </a:br>
            <a:endParaRPr lang="pt-BR" sz="2800" dirty="0">
              <a:solidFill>
                <a:srgbClr val="C00000"/>
              </a:solidFill>
              <a:latin typeface="Futura LT Book" panose="0200050403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4804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7267EDE-CA8B-A081-FB03-A9AAFCCFB5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AAF5B1-91E8-7B7D-076E-8BAC32533E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546" y="217344"/>
            <a:ext cx="7486976" cy="1325563"/>
          </a:xfrm>
        </p:spPr>
        <p:txBody>
          <a:bodyPr>
            <a:normAutofit fontScale="90000"/>
          </a:bodyPr>
          <a:lstStyle/>
          <a:p>
            <a:br>
              <a:rPr lang="en-US" sz="3600" b="1" dirty="0">
                <a:solidFill>
                  <a:schemeClr val="bg1">
                    <a:lumMod val="95000"/>
                  </a:schemeClr>
                </a:solidFill>
              </a:rPr>
            </a:br>
            <a:r>
              <a:rPr lang="en-US" sz="3600" b="1" dirty="0">
                <a:solidFill>
                  <a:schemeClr val="bg1">
                    <a:lumMod val="95000"/>
                  </a:schemeClr>
                </a:solidFill>
              </a:rPr>
              <a:t>II. </a:t>
            </a:r>
            <a:r>
              <a:rPr lang="es-ES" sz="4000" b="1" dirty="0">
                <a:solidFill>
                  <a:schemeClr val="bg1">
                    <a:lumMod val="95000"/>
                  </a:schemeClr>
                </a:solidFill>
              </a:rPr>
              <a:t>Comprensión del </a:t>
            </a:r>
            <a:br>
              <a:rPr lang="es-ES" sz="4000" b="1" dirty="0">
                <a:solidFill>
                  <a:schemeClr val="bg1">
                    <a:lumMod val="95000"/>
                  </a:schemeClr>
                </a:solidFill>
              </a:rPr>
            </a:br>
            <a:r>
              <a:rPr lang="es-ES" sz="4000" b="1" dirty="0">
                <a:solidFill>
                  <a:schemeClr val="bg1">
                    <a:lumMod val="95000"/>
                  </a:schemeClr>
                </a:solidFill>
              </a:rPr>
              <a:t>maltrato a los ancianos</a:t>
            </a:r>
            <a:br>
              <a:rPr lang="en-US" sz="3600" dirty="0">
                <a:solidFill>
                  <a:schemeClr val="bg1">
                    <a:lumMod val="95000"/>
                  </a:schemeClr>
                </a:solidFill>
              </a:rPr>
            </a:br>
            <a:endParaRPr lang="pt-BR" sz="3600" dirty="0">
              <a:solidFill>
                <a:schemeClr val="bg1">
                  <a:lumMod val="95000"/>
                </a:schemeClr>
              </a:solidFill>
              <a:latin typeface="Futura LT Book" panose="02000504030000020003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D6FD17-4D68-90F2-B0E7-B465BF72E0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5546" y="2001116"/>
            <a:ext cx="9959109" cy="4351338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3600" b="1" dirty="0">
                <a:solidFill>
                  <a:srgbClr val="C00000"/>
                </a:solidFill>
              </a:rPr>
              <a:t>1. </a:t>
            </a:r>
            <a:r>
              <a:rPr lang="es-ES" sz="3600" b="1" dirty="0">
                <a:solidFill>
                  <a:srgbClr val="C00000"/>
                </a:solidFill>
              </a:rPr>
              <a:t>¿Qué es el maltrato a los ancianos?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98136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DFE3944-CE40-54E2-7C96-2D632590AA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1112E0-5DDC-531C-4AAD-E8209B31CF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2714" y="217344"/>
            <a:ext cx="7458504" cy="1325563"/>
          </a:xfrm>
        </p:spPr>
        <p:txBody>
          <a:bodyPr>
            <a:noAutofit/>
          </a:bodyPr>
          <a:lstStyle/>
          <a:p>
            <a:r>
              <a:rPr lang="es-ES" sz="2800" b="1" dirty="0">
                <a:solidFill>
                  <a:srgbClr val="C00000"/>
                </a:solidFill>
              </a:rPr>
              <a:t>El abuso a personas mayores es cualquier forma de maltrato que daña o pone en peligro a los adultos mayores, incluyendo</a:t>
            </a:r>
            <a:r>
              <a:rPr lang="en-US" sz="2800" b="1" dirty="0">
                <a:solidFill>
                  <a:srgbClr val="C00000"/>
                </a:solidFill>
              </a:rPr>
              <a:t>: </a:t>
            </a:r>
            <a:endParaRPr lang="pt-BR" sz="2800" b="1" dirty="0">
              <a:solidFill>
                <a:srgbClr val="C00000"/>
              </a:solidFill>
              <a:latin typeface="Futura LT Book" panose="02000504030000020003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D4B4D0-CCEE-B351-0407-74340D2D13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89894" y="2001116"/>
            <a:ext cx="7291323" cy="4351338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s-ES" b="1" dirty="0">
                <a:solidFill>
                  <a:schemeClr val="accent4">
                    <a:lumMod val="75000"/>
                  </a:schemeClr>
                </a:solidFill>
              </a:rPr>
              <a:t>Abuso físico: golpes, empujones, restricción indebida</a:t>
            </a:r>
          </a:p>
          <a:p>
            <a:pPr>
              <a:buFont typeface="Wingdings" pitchFamily="2" charset="2"/>
              <a:buChar char="Ø"/>
            </a:pPr>
            <a:r>
              <a:rPr lang="es-ES" b="1" dirty="0">
                <a:solidFill>
                  <a:schemeClr val="accent4">
                    <a:lumMod val="75000"/>
                  </a:schemeClr>
                </a:solidFill>
              </a:rPr>
              <a:t>Abuso emocional: humillación, amenazas, negligencia</a:t>
            </a:r>
          </a:p>
          <a:p>
            <a:pPr>
              <a:buFont typeface="Wingdings" pitchFamily="2" charset="2"/>
              <a:buChar char="Ø"/>
            </a:pPr>
            <a:r>
              <a:rPr lang="es-ES" b="1" dirty="0">
                <a:solidFill>
                  <a:schemeClr val="accent4">
                    <a:lumMod val="75000"/>
                  </a:schemeClr>
                </a:solidFill>
              </a:rPr>
              <a:t>Explotación financiera: robo, estafas, malversación de fondos</a:t>
            </a:r>
          </a:p>
          <a:p>
            <a:pPr>
              <a:buFont typeface="Wingdings" pitchFamily="2" charset="2"/>
              <a:buChar char="Ø"/>
            </a:pPr>
            <a:r>
              <a:rPr lang="es-ES" b="1" dirty="0">
                <a:solidFill>
                  <a:schemeClr val="accent4">
                    <a:lumMod val="75000"/>
                  </a:schemeClr>
                </a:solidFill>
              </a:rPr>
              <a:t>Negligencia: no satisfacer las necesidades básicas</a:t>
            </a:r>
          </a:p>
          <a:p>
            <a:pPr>
              <a:buFont typeface="Wingdings" pitchFamily="2" charset="2"/>
              <a:buChar char="Ø"/>
            </a:pPr>
            <a:r>
              <a:rPr lang="es-ES" b="1" dirty="0">
                <a:solidFill>
                  <a:schemeClr val="accent4">
                    <a:lumMod val="75000"/>
                  </a:schemeClr>
                </a:solidFill>
              </a:rPr>
              <a:t>Abuso espiritual: aislamiento de la iglesia o de actividades religiosas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958764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EC34956-AB6F-59A4-E609-0D8670FC3B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98C58-94AB-E4A1-3451-FBAF9246D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546" y="217344"/>
            <a:ext cx="7486976" cy="1325563"/>
          </a:xfrm>
        </p:spPr>
        <p:txBody>
          <a:bodyPr>
            <a:normAutofit fontScale="90000"/>
          </a:bodyPr>
          <a:lstStyle/>
          <a:p>
            <a:br>
              <a:rPr lang="en-US" sz="3600" b="1" dirty="0">
                <a:solidFill>
                  <a:schemeClr val="bg1">
                    <a:lumMod val="95000"/>
                  </a:schemeClr>
                </a:solidFill>
              </a:rPr>
            </a:br>
            <a:br>
              <a:rPr lang="en-US" sz="3600" dirty="0">
                <a:solidFill>
                  <a:schemeClr val="bg1">
                    <a:lumMod val="95000"/>
                  </a:schemeClr>
                </a:solidFill>
              </a:rPr>
            </a:br>
            <a:endParaRPr lang="pt-BR" sz="3600" dirty="0">
              <a:solidFill>
                <a:schemeClr val="bg1">
                  <a:lumMod val="95000"/>
                </a:schemeClr>
              </a:solidFill>
              <a:latin typeface="Futura LT Book" panose="02000504030000020003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6348DF-80CA-3ADE-7EC0-2A203002F6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5546" y="2001116"/>
            <a:ext cx="9959109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3600" b="1" dirty="0">
                <a:solidFill>
                  <a:srgbClr val="C00000"/>
                </a:solidFill>
              </a:rPr>
              <a:t>2. </a:t>
            </a:r>
            <a:r>
              <a:rPr lang="es-ES" sz="3200" b="1" dirty="0">
                <a:solidFill>
                  <a:srgbClr val="C00000"/>
                </a:solidFill>
              </a:rPr>
              <a:t>Visión bíblica del cuidado de los ancianos</a:t>
            </a:r>
            <a:endParaRPr lang="en-US" sz="3200" b="1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en-US" sz="3200" b="1" dirty="0">
              <a:solidFill>
                <a:srgbClr val="C00000"/>
              </a:solidFill>
            </a:endParaRPr>
          </a:p>
          <a:p>
            <a:pPr algn="l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Levítico 19:32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—</a:t>
            </a:r>
            <a:r>
              <a:rPr lang="en-US" i="1" dirty="0">
                <a:solidFill>
                  <a:schemeClr val="accent4">
                    <a:lumMod val="75000"/>
                  </a:schemeClr>
                </a:solidFill>
              </a:rPr>
              <a:t>“</a:t>
            </a:r>
            <a:r>
              <a:rPr lang="es-ES" b="0" i="0" dirty="0">
                <a:solidFill>
                  <a:schemeClr val="accent4">
                    <a:lumMod val="75000"/>
                  </a:schemeClr>
                </a:solidFill>
                <a:effectLst/>
                <a:latin typeface="system-ui"/>
              </a:rPr>
              <a:t>Ponte de pie en presencia de los mayores. Respeta a los ancianos</a:t>
            </a:r>
            <a:r>
              <a:rPr lang="en-US" i="1" dirty="0">
                <a:solidFill>
                  <a:schemeClr val="accent4">
                    <a:lumMod val="75000"/>
                  </a:schemeClr>
                </a:solidFill>
              </a:rPr>
              <a:t>” 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(NVI).</a:t>
            </a:r>
          </a:p>
          <a:p>
            <a:pPr lvl="0">
              <a:buFont typeface="Wingdings" pitchFamily="2" charset="2"/>
              <a:buChar char="Ø"/>
            </a:pPr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1 Timoteo 5:8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—</a:t>
            </a:r>
            <a:r>
              <a:rPr lang="en-US" i="1" dirty="0">
                <a:solidFill>
                  <a:schemeClr val="accent4">
                    <a:lumMod val="75000"/>
                  </a:schemeClr>
                </a:solidFill>
              </a:rPr>
              <a:t>“</a:t>
            </a:r>
            <a:r>
              <a:rPr lang="es-ES" b="0" i="0" dirty="0">
                <a:solidFill>
                  <a:schemeClr val="accent4">
                    <a:lumMod val="75000"/>
                  </a:schemeClr>
                </a:solidFill>
                <a:effectLst/>
                <a:latin typeface="system-ui"/>
              </a:rPr>
              <a:t>El que no provee para los suyos, y sobre todo para los de su propia casa, ha negado la fe y es peor que un incrédulo</a:t>
            </a:r>
            <a:r>
              <a:rPr lang="en-US" i="1" dirty="0">
                <a:solidFill>
                  <a:schemeClr val="accent4">
                    <a:lumMod val="75000"/>
                  </a:schemeClr>
                </a:solidFill>
              </a:rPr>
              <a:t>” 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(NVI).</a:t>
            </a:r>
          </a:p>
          <a:p>
            <a:pPr lvl="0">
              <a:buFont typeface="Wingdings" pitchFamily="2" charset="2"/>
              <a:buChar char="Ø"/>
            </a:pPr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Santiago 1:27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—</a:t>
            </a:r>
            <a:r>
              <a:rPr lang="es-ES" b="1" i="0" baseline="30000" dirty="0">
                <a:solidFill>
                  <a:schemeClr val="accent4">
                    <a:lumMod val="75000"/>
                  </a:schemeClr>
                </a:solidFill>
                <a:effectLst/>
                <a:latin typeface="system-ui"/>
              </a:rPr>
              <a:t> </a:t>
            </a:r>
            <a:r>
              <a:rPr kumimoji="0" lang="es-ES" sz="2800" b="0" i="0" u="none" strike="noStrike" kern="1200" cap="none" spc="0" normalizeH="0" baseline="0" noProof="0" dirty="0">
                <a:ln>
                  <a:noFill/>
                </a:ln>
                <a:solidFill>
                  <a:srgbClr val="FFC000">
                    <a:lumMod val="75000"/>
                  </a:srgbClr>
                </a:solidFill>
                <a:effectLst/>
                <a:uLnTx/>
                <a:uFillTx/>
                <a:latin typeface="system-ui"/>
                <a:ea typeface="+mn-ea"/>
                <a:cs typeface="+mn-cs"/>
              </a:rPr>
              <a:t> Estamos llamados a cuidar de los vulnerables.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  <a:p>
            <a:pPr algn="ctr">
              <a:buFont typeface="Wingdings" pitchFamily="2" charset="2"/>
              <a:buChar char="Ø"/>
            </a:pPr>
            <a:endParaRPr lang="en-US" sz="3200" b="1" dirty="0">
              <a:solidFill>
                <a:schemeClr val="accent4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en-US" sz="3200" b="1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en-US" sz="3200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4642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83B76D8-5EB9-4EA5-A10E-D8939B722E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A9FB21-0099-3741-8724-732E3301BC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2364" y="1772239"/>
            <a:ext cx="7499928" cy="4711687"/>
          </a:xfrm>
        </p:spPr>
        <p:txBody>
          <a:bodyPr/>
          <a:lstStyle/>
          <a:p>
            <a:endParaRPr lang="en-US" i="1" dirty="0"/>
          </a:p>
          <a:p>
            <a:endParaRPr lang="en-US" i="1" dirty="0"/>
          </a:p>
          <a:p>
            <a:endParaRPr lang="en-US" i="1" dirty="0"/>
          </a:p>
          <a:p>
            <a:pPr>
              <a:buFont typeface="Wingdings" pitchFamily="2" charset="2"/>
              <a:buChar char="Ø"/>
            </a:pPr>
            <a:r>
              <a:rPr lang="en-US" i="1" dirty="0"/>
              <a:t> </a:t>
            </a:r>
            <a:r>
              <a:rPr lang="es-ES" sz="3200" dirty="0">
                <a:solidFill>
                  <a:schemeClr val="accent4">
                    <a:lumMod val="75000"/>
                  </a:schemeClr>
                </a:solidFill>
              </a:rPr>
              <a:t>¿Cómo vemos el corazón de Dios por los ancianos en las Escrituras?</a:t>
            </a:r>
            <a:endParaRPr lang="pt-BR" sz="32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79C99CD-C494-FDDC-04F7-64A779874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309" y="1772239"/>
            <a:ext cx="2221848" cy="4711687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rgbClr val="C00000"/>
                </a:solidFill>
              </a:rPr>
              <a:t>Para </a:t>
            </a:r>
            <a:br>
              <a:rPr lang="en-US" sz="3600" b="1" dirty="0">
                <a:solidFill>
                  <a:srgbClr val="C00000"/>
                </a:solidFill>
              </a:rPr>
            </a:br>
            <a:r>
              <a:rPr lang="en-US" sz="3600" b="1" dirty="0">
                <a:solidFill>
                  <a:srgbClr val="C00000"/>
                </a:solidFill>
              </a:rPr>
              <a:t>dialogar </a:t>
            </a:r>
            <a:br>
              <a:rPr lang="en-US" sz="2800" b="1" dirty="0">
                <a:solidFill>
                  <a:srgbClr val="C00000"/>
                </a:solidFill>
              </a:rPr>
            </a:br>
            <a:br>
              <a:rPr lang="en-US" sz="2800" b="1" dirty="0">
                <a:solidFill>
                  <a:srgbClr val="C00000"/>
                </a:solidFill>
              </a:rPr>
            </a:br>
            <a:br>
              <a:rPr lang="en-US" sz="2800" b="1" dirty="0">
                <a:solidFill>
                  <a:srgbClr val="C00000"/>
                </a:solidFill>
              </a:rPr>
            </a:br>
            <a:br>
              <a:rPr lang="en-US" sz="2800" b="1" dirty="0">
                <a:solidFill>
                  <a:srgbClr val="C00000"/>
                </a:solidFill>
              </a:rPr>
            </a:br>
            <a:br>
              <a:rPr lang="en-US" sz="2800" b="1" dirty="0">
                <a:solidFill>
                  <a:srgbClr val="C00000"/>
                </a:solidFill>
              </a:rPr>
            </a:br>
            <a:br>
              <a:rPr lang="en-US" sz="2800" b="1" dirty="0">
                <a:solidFill>
                  <a:srgbClr val="C00000"/>
                </a:solidFill>
              </a:rPr>
            </a:br>
            <a:endParaRPr lang="pt-BR" sz="2800" dirty="0">
              <a:solidFill>
                <a:srgbClr val="C00000"/>
              </a:solidFill>
              <a:latin typeface="Futura LT Book" panose="0200050403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60716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876</Words>
  <Application>Microsoft Macintosh PowerPoint</Application>
  <PresentationFormat>Widescreen</PresentationFormat>
  <Paragraphs>113</Paragraphs>
  <Slides>18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9" baseType="lpstr">
      <vt:lpstr>Microsoft GothicNeo Light</vt:lpstr>
      <vt:lpstr>Amasis MT Pro Light</vt:lpstr>
      <vt:lpstr>Aptos</vt:lpstr>
      <vt:lpstr>Arial</vt:lpstr>
      <vt:lpstr>Calibri</vt:lpstr>
      <vt:lpstr>Calibri Light</vt:lpstr>
      <vt:lpstr>Courier New</vt:lpstr>
      <vt:lpstr>Futura LT Book</vt:lpstr>
      <vt:lpstr>system-ui</vt:lpstr>
      <vt:lpstr>Wingdings</vt:lpstr>
      <vt:lpstr>Office Theme</vt:lpstr>
      <vt:lpstr>PowerPoint Presentation</vt:lpstr>
      <vt:lpstr>I. Introducción:     Objectivo </vt:lpstr>
      <vt:lpstr>PowerPoint Presentation</vt:lpstr>
      <vt:lpstr>Rompiendo el hielo       </vt:lpstr>
      <vt:lpstr>Para  dialogar       </vt:lpstr>
      <vt:lpstr> II. Comprensión del  maltrato a los ancianos </vt:lpstr>
      <vt:lpstr>El abuso a personas mayores es cualquier forma de maltrato que daña o pone en peligro a los adultos mayores, incluyendo: </vt:lpstr>
      <vt:lpstr>  </vt:lpstr>
      <vt:lpstr>Para  dialogar       </vt:lpstr>
      <vt:lpstr> III. Reconociendo las señales  de maltrato a personas mayores </vt:lpstr>
      <vt:lpstr>Para dialogar       </vt:lpstr>
      <vt:lpstr> IV. ¿Qué puede  hacer la Iglesia? </vt:lpstr>
      <vt:lpstr>  </vt:lpstr>
      <vt:lpstr>  </vt:lpstr>
      <vt:lpstr>Para dialogar      </vt:lpstr>
      <vt:lpstr> V. Tomar acción:  un compromiso de protección </vt:lpstr>
      <vt:lpstr> VI. Oración de clausura y resolución. </vt:lpstr>
      <vt:lpstr>   Conclusión       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God’s love</dc:title>
  <dc:creator>Erika Miike</dc:creator>
  <cp:lastModifiedBy>Diaz-Vazquez, Celeste</cp:lastModifiedBy>
  <cp:revision>21</cp:revision>
  <dcterms:created xsi:type="dcterms:W3CDTF">2023-02-14T12:16:54Z</dcterms:created>
  <dcterms:modified xsi:type="dcterms:W3CDTF">2025-07-23T18:44:31Z</dcterms:modified>
</cp:coreProperties>
</file>