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3" r:id="rId6"/>
    <p:sldId id="264" r:id="rId7"/>
    <p:sldId id="270" r:id="rId8"/>
    <p:sldId id="277" r:id="rId9"/>
    <p:sldId id="268" r:id="rId10"/>
    <p:sldId id="261" r:id="rId11"/>
    <p:sldId id="272" r:id="rId12"/>
    <p:sldId id="265" r:id="rId13"/>
    <p:sldId id="273" r:id="rId14"/>
    <p:sldId id="266" r:id="rId15"/>
    <p:sldId id="262" r:id="rId16"/>
    <p:sldId id="276" r:id="rId17"/>
    <p:sldId id="274" r:id="rId18"/>
    <p:sldId id="275" r:id="rId19"/>
    <p:sldId id="278" r:id="rId20"/>
    <p:sldId id="267" r:id="rId21"/>
    <p:sldId id="260" r:id="rId22"/>
    <p:sldId id="271" r:id="rId23"/>
    <p:sldId id="269" r:id="rId2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6373"/>
    <a:srgbClr val="A8B1AA"/>
    <a:srgbClr val="A1646A"/>
    <a:srgbClr val="DE8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38" autoAdjust="0"/>
    <p:restoredTop sz="94728"/>
  </p:normalViewPr>
  <p:slideViewPr>
    <p:cSldViewPr snapToGrid="0">
      <p:cViewPr varScale="1">
        <p:scale>
          <a:sx n="92" d="100"/>
          <a:sy n="92" d="100"/>
        </p:scale>
        <p:origin x="114" y="3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BFF45-5E5B-244E-87EE-D94693AEAF65}" type="datetimeFigureOut">
              <a:rPr lang="en-US" smtClean="0"/>
              <a:t>7/22/2025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172CA8-85E2-9743-98BC-C0452C2DCA4E}" type="slidenum">
              <a:rPr lang="en-US" smtClean="0"/>
              <a:t>‹#›</a:t>
            </a:fld>
            <a:endParaRPr lang="en-US"/>
          </a:p>
        </p:txBody>
      </p:sp>
    </p:spTree>
    <p:extLst>
      <p:ext uri="{BB962C8B-B14F-4D97-AF65-F5344CB8AC3E}">
        <p14:creationId xmlns:p14="http://schemas.microsoft.com/office/powerpoint/2010/main" val="1283504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¿Te imaginas la sorpresa en los rostros de esta pareja cuando su hijo les dijo estas palabras? ¿Quién cuidaría de ellos, pagaría sus gastos médicos y les daría comida y techo? ¡Y todo esto se hacía en nombre de la religión! ¿Cómo podía creer que darle ese dinero a Dios sería una bendición para él?</a:t>
            </a:r>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2</a:t>
            </a:fld>
            <a:endParaRPr lang="en-US"/>
          </a:p>
        </p:txBody>
      </p:sp>
    </p:spTree>
    <p:extLst>
      <p:ext uri="{BB962C8B-B14F-4D97-AF65-F5344CB8AC3E}">
        <p14:creationId xmlns:p14="http://schemas.microsoft.com/office/powerpoint/2010/main" val="2467829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CEA3F-8141-DAE5-5A20-6B6A21D5C4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9A5EEB-2078-A863-835E-949AA089F4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3A9030-940B-5CA7-8A6E-E0926DB5AD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7DABB1-2AE3-F038-3146-DB9428E4CE7B}"/>
              </a:ext>
            </a:extLst>
          </p:cNvPr>
          <p:cNvSpPr>
            <a:spLocks noGrp="1"/>
          </p:cNvSpPr>
          <p:nvPr>
            <p:ph type="sldNum" sz="quarter" idx="5"/>
          </p:nvPr>
        </p:nvSpPr>
        <p:spPr/>
        <p:txBody>
          <a:bodyPr/>
          <a:lstStyle/>
          <a:p>
            <a:fld id="{CD172CA8-85E2-9743-98BC-C0452C2DCA4E}" type="slidenum">
              <a:rPr lang="en-US" smtClean="0"/>
              <a:t>11</a:t>
            </a:fld>
            <a:endParaRPr lang="en-US"/>
          </a:p>
        </p:txBody>
      </p:sp>
    </p:spTree>
    <p:extLst>
      <p:ext uri="{BB962C8B-B14F-4D97-AF65-F5344CB8AC3E}">
        <p14:creationId xmlns:p14="http://schemas.microsoft.com/office/powerpoint/2010/main" val="568976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BF8B5-08AB-5F55-7CB0-5B7D638FF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AE9CC0-50F1-F811-F841-6EBC4D4746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1B5303-4AAA-2086-F40E-44F34ED7CA7F}"/>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La Biblia nos da muchos ejemplos de cómo Dios trató a los ancianos.  Eran personas de edad avanzada, pero Dios las honró.  En Job 12:12 dice: “ </a:t>
            </a:r>
            <a:r>
              <a:rPr lang="es-ES" b="0" i="0" dirty="0">
                <a:solidFill>
                  <a:srgbClr val="000000"/>
                </a:solidFill>
                <a:effectLst/>
                <a:latin typeface="system-ui"/>
              </a:rPr>
              <a:t>En los ancianos está la ciencia</a:t>
            </a:r>
            <a:br>
              <a:rPr lang="es-ES" dirty="0"/>
            </a:br>
            <a:r>
              <a:rPr lang="es-ES" b="0" i="0" dirty="0">
                <a:solidFill>
                  <a:srgbClr val="000000"/>
                </a:solidFill>
                <a:effectLst/>
                <a:latin typeface="system-ui"/>
              </a:rPr>
              <a:t>y en la mucha edad la inteligencia”.</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dirty="0"/>
          </a:p>
        </p:txBody>
      </p:sp>
      <p:sp>
        <p:nvSpPr>
          <p:cNvPr id="4" name="Slide Number Placeholder 3">
            <a:extLst>
              <a:ext uri="{FF2B5EF4-FFF2-40B4-BE49-F238E27FC236}">
                <a16:creationId xmlns:a16="http://schemas.microsoft.com/office/drawing/2014/main" id="{0BF09F17-E6DF-BE3C-5FBA-A839FF709E5C}"/>
              </a:ext>
            </a:extLst>
          </p:cNvPr>
          <p:cNvSpPr>
            <a:spLocks noGrp="1"/>
          </p:cNvSpPr>
          <p:nvPr>
            <p:ph type="sldNum" sz="quarter" idx="5"/>
          </p:nvPr>
        </p:nvSpPr>
        <p:spPr/>
        <p:txBody>
          <a:bodyPr/>
          <a:lstStyle/>
          <a:p>
            <a:fld id="{CD172CA8-85E2-9743-98BC-C0452C2DCA4E}" type="slidenum">
              <a:rPr lang="en-US" smtClean="0"/>
              <a:t>12</a:t>
            </a:fld>
            <a:endParaRPr lang="en-US"/>
          </a:p>
        </p:txBody>
      </p:sp>
    </p:spTree>
    <p:extLst>
      <p:ext uri="{BB962C8B-B14F-4D97-AF65-F5344CB8AC3E}">
        <p14:creationId xmlns:p14="http://schemas.microsoft.com/office/powerpoint/2010/main" val="895626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51FFF-9D58-17EB-1E11-7CFD1C6AFA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905DEE-2A84-F7D9-1043-87C0E0AF64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92B9B1-10A0-545E-D582-E34CE5EA24D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15D708C-4F39-A185-9DE4-AE8EC3470E97}"/>
              </a:ext>
            </a:extLst>
          </p:cNvPr>
          <p:cNvSpPr>
            <a:spLocks noGrp="1"/>
          </p:cNvSpPr>
          <p:nvPr>
            <p:ph type="sldNum" sz="quarter" idx="5"/>
          </p:nvPr>
        </p:nvSpPr>
        <p:spPr/>
        <p:txBody>
          <a:bodyPr/>
          <a:lstStyle/>
          <a:p>
            <a:fld id="{CD172CA8-85E2-9743-98BC-C0452C2DCA4E}" type="slidenum">
              <a:rPr lang="en-US" smtClean="0"/>
              <a:t>13</a:t>
            </a:fld>
            <a:endParaRPr lang="en-US"/>
          </a:p>
        </p:txBody>
      </p:sp>
    </p:spTree>
    <p:extLst>
      <p:ext uri="{BB962C8B-B14F-4D97-AF65-F5344CB8AC3E}">
        <p14:creationId xmlns:p14="http://schemas.microsoft.com/office/powerpoint/2010/main" val="2361070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57405-98C3-4199-CE26-5AD533A3F1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04AF89-404D-4852-0F8D-4BFD78404C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D5C3F2-36AF-49DC-3FF0-7969B6011E0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C45358-E92C-E4D9-F87A-A1EEF2480F60}"/>
              </a:ext>
            </a:extLst>
          </p:cNvPr>
          <p:cNvSpPr>
            <a:spLocks noGrp="1"/>
          </p:cNvSpPr>
          <p:nvPr>
            <p:ph type="sldNum" sz="quarter" idx="5"/>
          </p:nvPr>
        </p:nvSpPr>
        <p:spPr/>
        <p:txBody>
          <a:bodyPr/>
          <a:lstStyle/>
          <a:p>
            <a:fld id="{CD172CA8-85E2-9743-98BC-C0452C2DCA4E}" type="slidenum">
              <a:rPr lang="en-US" smtClean="0"/>
              <a:t>14</a:t>
            </a:fld>
            <a:endParaRPr lang="en-US"/>
          </a:p>
        </p:txBody>
      </p:sp>
    </p:spTree>
    <p:extLst>
      <p:ext uri="{BB962C8B-B14F-4D97-AF65-F5344CB8AC3E}">
        <p14:creationId xmlns:p14="http://schemas.microsoft.com/office/powerpoint/2010/main" val="1045636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0C1F5-4822-9672-790C-7EE013E8E1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08C06C-9FF9-2A80-DA71-CC09C2EE32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641BEA-C809-E067-EFA9-5AE29E694DE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La Biblia dice que Dios no cambia; basándonos solo en esto, podemos responder con confianza que sigue siendo la intención de Dios que tratemos a los ancianos con respeto y honor.</a:t>
            </a:r>
            <a:endParaRPr lang="en-US" dirty="0"/>
          </a:p>
        </p:txBody>
      </p:sp>
      <p:sp>
        <p:nvSpPr>
          <p:cNvPr id="4" name="Slide Number Placeholder 3">
            <a:extLst>
              <a:ext uri="{FF2B5EF4-FFF2-40B4-BE49-F238E27FC236}">
                <a16:creationId xmlns:a16="http://schemas.microsoft.com/office/drawing/2014/main" id="{84B45DBD-D68E-C362-CE2F-7EA40ABD290A}"/>
              </a:ext>
            </a:extLst>
          </p:cNvPr>
          <p:cNvSpPr>
            <a:spLocks noGrp="1"/>
          </p:cNvSpPr>
          <p:nvPr>
            <p:ph type="sldNum" sz="quarter" idx="5"/>
          </p:nvPr>
        </p:nvSpPr>
        <p:spPr/>
        <p:txBody>
          <a:bodyPr/>
          <a:lstStyle/>
          <a:p>
            <a:fld id="{CD172CA8-85E2-9743-98BC-C0452C2DCA4E}" type="slidenum">
              <a:rPr lang="en-US" smtClean="0"/>
              <a:t>15</a:t>
            </a:fld>
            <a:endParaRPr lang="en-US"/>
          </a:p>
        </p:txBody>
      </p:sp>
    </p:spTree>
    <p:extLst>
      <p:ext uri="{BB962C8B-B14F-4D97-AF65-F5344CB8AC3E}">
        <p14:creationId xmlns:p14="http://schemas.microsoft.com/office/powerpoint/2010/main" val="1711047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6644-8C5D-3E2F-BB32-21DCD704F1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411081-3237-88BD-FE77-13C5AA665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93AE8A-8566-C8EF-18A2-39E173BF49E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663F9F7-24FC-85E1-9374-4143C603C664}"/>
              </a:ext>
            </a:extLst>
          </p:cNvPr>
          <p:cNvSpPr>
            <a:spLocks noGrp="1"/>
          </p:cNvSpPr>
          <p:nvPr>
            <p:ph type="sldNum" sz="quarter" idx="5"/>
          </p:nvPr>
        </p:nvSpPr>
        <p:spPr/>
        <p:txBody>
          <a:bodyPr/>
          <a:lstStyle/>
          <a:p>
            <a:fld id="{CD172CA8-85E2-9743-98BC-C0452C2DCA4E}" type="slidenum">
              <a:rPr lang="en-US" smtClean="0"/>
              <a:t>16</a:t>
            </a:fld>
            <a:endParaRPr lang="en-US"/>
          </a:p>
        </p:txBody>
      </p:sp>
    </p:spTree>
    <p:extLst>
      <p:ext uri="{BB962C8B-B14F-4D97-AF65-F5344CB8AC3E}">
        <p14:creationId xmlns:p14="http://schemas.microsoft.com/office/powerpoint/2010/main" val="2401118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57C8C-8B48-9356-2F10-5C1AF7B536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514CB-3B58-DDA5-B852-863D36AF36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B4EABD-1A23-78CD-CDDE-26D137466901}"/>
              </a:ext>
            </a:extLst>
          </p:cNvPr>
          <p:cNvSpPr>
            <a:spLocks noGrp="1"/>
          </p:cNvSpPr>
          <p:nvPr>
            <p:ph type="body" idx="1"/>
          </p:nvPr>
        </p:nvSpPr>
        <p:spPr/>
        <p:txBody>
          <a:bodyPr/>
          <a:lstStyle/>
          <a:p>
            <a:r>
              <a:rPr lang="es-ES" sz="1200" kern="1200" dirty="0">
                <a:solidFill>
                  <a:schemeClr val="tx1"/>
                </a:solidFill>
                <a:effectLst/>
                <a:latin typeface="+mn-lt"/>
                <a:ea typeface="+mn-ea"/>
                <a:cs typeface="+mn-cs"/>
              </a:rPr>
              <a:t>Si no estás seguro, pregúntales. Deja que te digan lo que ven, oyen y sienten.</a:t>
            </a:r>
            <a:endParaRPr lang="en-US" dirty="0"/>
          </a:p>
        </p:txBody>
      </p:sp>
      <p:sp>
        <p:nvSpPr>
          <p:cNvPr id="4" name="Slide Number Placeholder 3">
            <a:extLst>
              <a:ext uri="{FF2B5EF4-FFF2-40B4-BE49-F238E27FC236}">
                <a16:creationId xmlns:a16="http://schemas.microsoft.com/office/drawing/2014/main" id="{DF84DCE2-7BC3-F721-26D3-94BB4B731EF1}"/>
              </a:ext>
            </a:extLst>
          </p:cNvPr>
          <p:cNvSpPr>
            <a:spLocks noGrp="1"/>
          </p:cNvSpPr>
          <p:nvPr>
            <p:ph type="sldNum" sz="quarter" idx="5"/>
          </p:nvPr>
        </p:nvSpPr>
        <p:spPr/>
        <p:txBody>
          <a:bodyPr/>
          <a:lstStyle/>
          <a:p>
            <a:fld id="{CD172CA8-85E2-9743-98BC-C0452C2DCA4E}" type="slidenum">
              <a:rPr lang="en-US" smtClean="0"/>
              <a:t>17</a:t>
            </a:fld>
            <a:endParaRPr lang="en-US"/>
          </a:p>
        </p:txBody>
      </p:sp>
    </p:spTree>
    <p:extLst>
      <p:ext uri="{BB962C8B-B14F-4D97-AF65-F5344CB8AC3E}">
        <p14:creationId xmlns:p14="http://schemas.microsoft.com/office/powerpoint/2010/main" val="2258327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71171-CD98-0A75-8D60-3EEDBD374E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B91B7C-8893-A37E-6E75-C977900362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B0323-561E-E2BC-BAF1-E92C66C425E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ED07B51-6C40-67DA-5C1F-6B86479D76C5}"/>
              </a:ext>
            </a:extLst>
          </p:cNvPr>
          <p:cNvSpPr>
            <a:spLocks noGrp="1"/>
          </p:cNvSpPr>
          <p:nvPr>
            <p:ph type="sldNum" sz="quarter" idx="5"/>
          </p:nvPr>
        </p:nvSpPr>
        <p:spPr/>
        <p:txBody>
          <a:bodyPr/>
          <a:lstStyle/>
          <a:p>
            <a:fld id="{CD172CA8-85E2-9743-98BC-C0452C2DCA4E}" type="slidenum">
              <a:rPr lang="en-US" smtClean="0"/>
              <a:t>18</a:t>
            </a:fld>
            <a:endParaRPr lang="en-US"/>
          </a:p>
        </p:txBody>
      </p:sp>
    </p:spTree>
    <p:extLst>
      <p:ext uri="{BB962C8B-B14F-4D97-AF65-F5344CB8AC3E}">
        <p14:creationId xmlns:p14="http://schemas.microsoft.com/office/powerpoint/2010/main" val="944198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4801A-6E0F-D46C-DB3A-0B39DC02C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D82587-3F6B-7976-3C24-958F2D238C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49729F-A7AA-6F97-1304-343AAD77B297}"/>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 </a:t>
            </a:r>
            <a:endParaRPr lang="en-US" dirty="0"/>
          </a:p>
        </p:txBody>
      </p:sp>
      <p:sp>
        <p:nvSpPr>
          <p:cNvPr id="4" name="Slide Number Placeholder 3">
            <a:extLst>
              <a:ext uri="{FF2B5EF4-FFF2-40B4-BE49-F238E27FC236}">
                <a16:creationId xmlns:a16="http://schemas.microsoft.com/office/drawing/2014/main" id="{225743FE-95AC-374A-CD6C-2024476F1685}"/>
              </a:ext>
            </a:extLst>
          </p:cNvPr>
          <p:cNvSpPr>
            <a:spLocks noGrp="1"/>
          </p:cNvSpPr>
          <p:nvPr>
            <p:ph type="sldNum" sz="quarter" idx="5"/>
          </p:nvPr>
        </p:nvSpPr>
        <p:spPr/>
        <p:txBody>
          <a:bodyPr/>
          <a:lstStyle/>
          <a:p>
            <a:fld id="{CD172CA8-85E2-9743-98BC-C0452C2DCA4E}" type="slidenum">
              <a:rPr lang="en-US" smtClean="0"/>
              <a:t>19</a:t>
            </a:fld>
            <a:endParaRPr lang="en-US"/>
          </a:p>
        </p:txBody>
      </p:sp>
    </p:spTree>
    <p:extLst>
      <p:ext uri="{BB962C8B-B14F-4D97-AF65-F5344CB8AC3E}">
        <p14:creationId xmlns:p14="http://schemas.microsoft.com/office/powerpoint/2010/main" val="2153482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3E53F-24EB-A9D5-2B27-E58628439B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21ED62-0958-32AA-C365-4980BE363E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E1D60A-6E7D-475A-789F-3D7919772EFD}"/>
              </a:ext>
            </a:extLst>
          </p:cNvPr>
          <p:cNvSpPr>
            <a:spLocks noGrp="1"/>
          </p:cNvSpPr>
          <p:nvPr>
            <p:ph type="body" idx="1"/>
          </p:nvPr>
        </p:nvSpPr>
        <p:spPr/>
        <p:txBody>
          <a:bodyPr/>
          <a:lstStyle/>
          <a:p>
            <a:r>
              <a:rPr lang="es-ES" sz="1200" kern="1200" dirty="0">
                <a:solidFill>
                  <a:schemeClr val="tx1"/>
                </a:solidFill>
                <a:effectLst/>
                <a:latin typeface="+mn-lt"/>
                <a:ea typeface="+mn-ea"/>
                <a:cs typeface="+mn-cs"/>
              </a:rPr>
              <a:t>En tiempos bíblicos, no tenían seguro de vejez, pensiones ni ningún tipo de seguridad social gubernamental como muchos países hoy en día. Pero aún necesitamos asegurarnos de que nuestros familiares que son mayores tengan consuelo y alegría en su vejez.  En Estados Unidos hubo una noticia sobre un anciano que vivía solo.  Murió ¡y ni siquiera se dieron cuenta durante un año! ¿Dónde estaba su familia, su comunidad, su iglesia?</a:t>
            </a:r>
            <a:endParaRPr lang="en-US" dirty="0"/>
          </a:p>
        </p:txBody>
      </p:sp>
      <p:sp>
        <p:nvSpPr>
          <p:cNvPr id="4" name="Slide Number Placeholder 3">
            <a:extLst>
              <a:ext uri="{FF2B5EF4-FFF2-40B4-BE49-F238E27FC236}">
                <a16:creationId xmlns:a16="http://schemas.microsoft.com/office/drawing/2014/main" id="{A7398F1E-8C47-DD3A-9368-AF99F1BCF8D4}"/>
              </a:ext>
            </a:extLst>
          </p:cNvPr>
          <p:cNvSpPr>
            <a:spLocks noGrp="1"/>
          </p:cNvSpPr>
          <p:nvPr>
            <p:ph type="sldNum" sz="quarter" idx="5"/>
          </p:nvPr>
        </p:nvSpPr>
        <p:spPr/>
        <p:txBody>
          <a:bodyPr/>
          <a:lstStyle/>
          <a:p>
            <a:fld id="{CD172CA8-85E2-9743-98BC-C0452C2DCA4E}" type="slidenum">
              <a:rPr lang="en-US" smtClean="0"/>
              <a:t>20</a:t>
            </a:fld>
            <a:endParaRPr lang="en-US"/>
          </a:p>
        </p:txBody>
      </p:sp>
    </p:spTree>
    <p:extLst>
      <p:ext uri="{BB962C8B-B14F-4D97-AF65-F5344CB8AC3E}">
        <p14:creationId xmlns:p14="http://schemas.microsoft.com/office/powerpoint/2010/main" val="1371621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Cuando piensas en este texto, ¿qué significa para ti? "Honra a tu padre y a tu madre".</a:t>
            </a:r>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3</a:t>
            </a:fld>
            <a:endParaRPr lang="en-US"/>
          </a:p>
        </p:txBody>
      </p:sp>
    </p:spTree>
    <p:extLst>
      <p:ext uri="{BB962C8B-B14F-4D97-AF65-F5344CB8AC3E}">
        <p14:creationId xmlns:p14="http://schemas.microsoft.com/office/powerpoint/2010/main" val="1803127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Ya sea que el abuso de los ancianos se deba a la avaricia (creemos que podemos obtener su dinero), a la ira, las represalias o simplemente el pecado, perjudica a todos. Por el contrario, tratar bien a los ancianos, ya sean padres, otras personas a nuestro cuidado o miembros de la iglesia, todos somos bendecidos. Y eso es lo que Dios desea para nosotros.</a:t>
            </a:r>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21</a:t>
            </a:fld>
            <a:endParaRPr lang="en-US"/>
          </a:p>
        </p:txBody>
      </p:sp>
    </p:spTree>
    <p:extLst>
      <p:ext uri="{BB962C8B-B14F-4D97-AF65-F5344CB8AC3E}">
        <p14:creationId xmlns:p14="http://schemas.microsoft.com/office/powerpoint/2010/main" val="2086398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C2048-3242-1558-EDFF-3C4287B7CA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82751E-5DBE-55F9-808B-6B0C1D6E0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FF2F78-A9A6-3B23-B1B4-FFB5BA1A6E65}"/>
              </a:ext>
            </a:extLst>
          </p:cNvPr>
          <p:cNvSpPr>
            <a:spLocks noGrp="1"/>
          </p:cNvSpPr>
          <p:nvPr>
            <p:ph type="body" idx="1"/>
          </p:nvPr>
        </p:nvSpPr>
        <p:spPr/>
        <p:txBody>
          <a:bodyPr/>
          <a:lstStyle/>
          <a:p>
            <a:r>
              <a:rPr lang="es-ES" sz="1200" kern="1200" dirty="0">
                <a:solidFill>
                  <a:schemeClr val="tx1"/>
                </a:solidFill>
                <a:effectLst/>
                <a:latin typeface="+mn-lt"/>
                <a:ea typeface="+mn-ea"/>
                <a:cs typeface="+mn-cs"/>
              </a:rPr>
              <a:t>Incluso hoy, Él nos dice que dejemos de abusar de los ancianos. Cuida (trata con honor, obediencia debida y cortesía) a tu padre y a tu madre, para que tus días se alarguen en la tierra que el Señor tu Dios te da (Éxodo 20:12). Entonces podemos hacer lo que dice en Salmo 148:12, 13.</a:t>
            </a:r>
            <a:endParaRPr lang="en-US" dirty="0"/>
          </a:p>
        </p:txBody>
      </p:sp>
      <p:sp>
        <p:nvSpPr>
          <p:cNvPr id="4" name="Slide Number Placeholder 3">
            <a:extLst>
              <a:ext uri="{FF2B5EF4-FFF2-40B4-BE49-F238E27FC236}">
                <a16:creationId xmlns:a16="http://schemas.microsoft.com/office/drawing/2014/main" id="{ACD5A4FF-8F45-6781-94B3-1423F3C7FF97}"/>
              </a:ext>
            </a:extLst>
          </p:cNvPr>
          <p:cNvSpPr>
            <a:spLocks noGrp="1"/>
          </p:cNvSpPr>
          <p:nvPr>
            <p:ph type="sldNum" sz="quarter" idx="5"/>
          </p:nvPr>
        </p:nvSpPr>
        <p:spPr/>
        <p:txBody>
          <a:bodyPr/>
          <a:lstStyle/>
          <a:p>
            <a:fld id="{CD172CA8-85E2-9743-98BC-C0452C2DCA4E}" type="slidenum">
              <a:rPr lang="en-US" smtClean="0"/>
              <a:t>22</a:t>
            </a:fld>
            <a:endParaRPr lang="en-US"/>
          </a:p>
        </p:txBody>
      </p:sp>
    </p:spTree>
    <p:extLst>
      <p:ext uri="{BB962C8B-B14F-4D97-AF65-F5344CB8AC3E}">
        <p14:creationId xmlns:p14="http://schemas.microsoft.com/office/powerpoint/2010/main" val="376399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1CE1E-0958-27DC-E1F4-BD0501EE2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9219D-4251-B9C0-2BC4-EEDBD2D6D7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583648-7B7E-88F8-ED8C-2258DD07399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los últimos días de la historia de este mundo, en el tiempo del fin,  jóvenes y ancianos deben trabajar juntos, como leemos en Joel 2:28 y 29.</a:t>
            </a:r>
            <a:endParaRPr lang="en-US" dirty="0"/>
          </a:p>
        </p:txBody>
      </p:sp>
      <p:sp>
        <p:nvSpPr>
          <p:cNvPr id="4" name="Slide Number Placeholder 3">
            <a:extLst>
              <a:ext uri="{FF2B5EF4-FFF2-40B4-BE49-F238E27FC236}">
                <a16:creationId xmlns:a16="http://schemas.microsoft.com/office/drawing/2014/main" id="{739BE04C-C16D-63F4-CEE7-5759E43FC5BD}"/>
              </a:ext>
            </a:extLst>
          </p:cNvPr>
          <p:cNvSpPr>
            <a:spLocks noGrp="1"/>
          </p:cNvSpPr>
          <p:nvPr>
            <p:ph type="sldNum" sz="quarter" idx="5"/>
          </p:nvPr>
        </p:nvSpPr>
        <p:spPr/>
        <p:txBody>
          <a:bodyPr/>
          <a:lstStyle/>
          <a:p>
            <a:fld id="{CD172CA8-85E2-9743-98BC-C0452C2DCA4E}" type="slidenum">
              <a:rPr lang="en-US" smtClean="0"/>
              <a:t>23</a:t>
            </a:fld>
            <a:endParaRPr lang="en-US"/>
          </a:p>
        </p:txBody>
      </p:sp>
    </p:spTree>
    <p:extLst>
      <p:ext uri="{BB962C8B-B14F-4D97-AF65-F5344CB8AC3E}">
        <p14:creationId xmlns:p14="http://schemas.microsoft.com/office/powerpoint/2010/main" val="2954993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A lo largo de los años, en el día de Énfasis de </a:t>
            </a:r>
            <a:r>
              <a:rPr lang="es-ES" sz="1200" kern="1200" dirty="0" err="1">
                <a:solidFill>
                  <a:schemeClr val="tx1"/>
                </a:solidFill>
                <a:effectLst/>
                <a:latin typeface="+mn-lt"/>
                <a:ea typeface="+mn-ea"/>
                <a:cs typeface="+mn-cs"/>
              </a:rPr>
              <a:t>enditnow</a:t>
            </a:r>
            <a:r>
              <a:rPr lang="es-ES" sz="1200" kern="1200" dirty="0">
                <a:solidFill>
                  <a:schemeClr val="tx1"/>
                </a:solidFill>
                <a:effectLst/>
                <a:latin typeface="+mn-lt"/>
                <a:ea typeface="+mn-ea"/>
                <a:cs typeface="+mn-cs"/>
              </a:rPr>
              <a:t>, hemos compartido información sobre el abuso infantil, el abuso conyugal, el cuidado de las víctimas de abuso y la protección de las víctimas. En este día, sin embargo, nos gustaría centrarnos en un tipo de abuso diferente, un problema creciente: el abuso de las personas mayores.</a:t>
            </a:r>
            <a:endParaRPr lang="en-US" dirty="0"/>
          </a:p>
        </p:txBody>
      </p:sp>
      <p:sp>
        <p:nvSpPr>
          <p:cNvPr id="4" name="Slide Number Placeholder 3"/>
          <p:cNvSpPr>
            <a:spLocks noGrp="1"/>
          </p:cNvSpPr>
          <p:nvPr>
            <p:ph type="sldNum" sz="quarter" idx="5"/>
          </p:nvPr>
        </p:nvSpPr>
        <p:spPr/>
        <p:txBody>
          <a:bodyPr/>
          <a:lstStyle/>
          <a:p>
            <a:fld id="{CD172CA8-85E2-9743-98BC-C0452C2DCA4E}" type="slidenum">
              <a:rPr lang="en-US" smtClean="0"/>
              <a:t>4</a:t>
            </a:fld>
            <a:endParaRPr lang="en-US"/>
          </a:p>
        </p:txBody>
      </p:sp>
    </p:spTree>
    <p:extLst>
      <p:ext uri="{BB962C8B-B14F-4D97-AF65-F5344CB8AC3E}">
        <p14:creationId xmlns:p14="http://schemas.microsoft.com/office/powerpoint/2010/main" val="133975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40D4C-FAF3-387D-39AF-16FA34BCD8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E7D4D-DCCF-7F41-FD23-E1D305DFB6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326CD0-09F1-38E5-76A2-2347DDBEEC33}"/>
              </a:ext>
            </a:extLst>
          </p:cNvPr>
          <p:cNvSpPr>
            <a:spLocks noGrp="1"/>
          </p:cNvSpPr>
          <p:nvPr>
            <p:ph type="body" idx="1"/>
          </p:nvPr>
        </p:nvSpPr>
        <p:spPr/>
        <p:txBody>
          <a:bodyPr/>
          <a:lstStyle/>
          <a:p>
            <a:r>
              <a:rPr lang="es-ES" sz="1200" kern="1200" dirty="0">
                <a:solidFill>
                  <a:schemeClr val="tx1"/>
                </a:solidFill>
                <a:effectLst/>
                <a:latin typeface="+mn-lt"/>
                <a:ea typeface="+mn-ea"/>
                <a:cs typeface="+mn-cs"/>
              </a:rPr>
              <a:t>Me gustaría que usted tuviera en mente nuestro versículo inicial. También hay un versículo más que necesitamos leer antes de discutir este tema un poco más. Vayan conmigo a Proverbios 23:22.</a:t>
            </a:r>
            <a:endParaRPr lang="en-US" dirty="0"/>
          </a:p>
        </p:txBody>
      </p:sp>
      <p:sp>
        <p:nvSpPr>
          <p:cNvPr id="4" name="Slide Number Placeholder 3">
            <a:extLst>
              <a:ext uri="{FF2B5EF4-FFF2-40B4-BE49-F238E27FC236}">
                <a16:creationId xmlns:a16="http://schemas.microsoft.com/office/drawing/2014/main" id="{6394D7CA-7F4B-F182-F68D-CE75C9980113}"/>
              </a:ext>
            </a:extLst>
          </p:cNvPr>
          <p:cNvSpPr>
            <a:spLocks noGrp="1"/>
          </p:cNvSpPr>
          <p:nvPr>
            <p:ph type="sldNum" sz="quarter" idx="5"/>
          </p:nvPr>
        </p:nvSpPr>
        <p:spPr/>
        <p:txBody>
          <a:bodyPr/>
          <a:lstStyle/>
          <a:p>
            <a:fld id="{CD172CA8-85E2-9743-98BC-C0452C2DCA4E}" type="slidenum">
              <a:rPr lang="en-US" smtClean="0"/>
              <a:t>5</a:t>
            </a:fld>
            <a:endParaRPr lang="en-US"/>
          </a:p>
        </p:txBody>
      </p:sp>
    </p:spTree>
    <p:extLst>
      <p:ext uri="{BB962C8B-B14F-4D97-AF65-F5344CB8AC3E}">
        <p14:creationId xmlns:p14="http://schemas.microsoft.com/office/powerpoint/2010/main" val="2602553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1179E-3B6A-7223-2DC7-C44513DFB0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974AB6-99C4-DE4F-DDC9-EF2AFE813F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E5EA5C-5A08-5B82-F1E1-4D7F56AF05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El abuso financiero es probablemente la forma más común de abuso contra las personas mayores y así como el joven de la historia de Marcos abusó de sus padres en nombre de la religión, hoy en día las personas religiosas a veces abusan de sus padres, a veces intencionalmente, a veces sin pensarlo.</a:t>
            </a:r>
            <a:endParaRPr lang="en-US" dirty="0"/>
          </a:p>
        </p:txBody>
      </p:sp>
      <p:sp>
        <p:nvSpPr>
          <p:cNvPr id="4" name="Slide Number Placeholder 3">
            <a:extLst>
              <a:ext uri="{FF2B5EF4-FFF2-40B4-BE49-F238E27FC236}">
                <a16:creationId xmlns:a16="http://schemas.microsoft.com/office/drawing/2014/main" id="{D39399E5-E7A9-7843-D972-1DD9200319FB}"/>
              </a:ext>
            </a:extLst>
          </p:cNvPr>
          <p:cNvSpPr>
            <a:spLocks noGrp="1"/>
          </p:cNvSpPr>
          <p:nvPr>
            <p:ph type="sldNum" sz="quarter" idx="5"/>
          </p:nvPr>
        </p:nvSpPr>
        <p:spPr/>
        <p:txBody>
          <a:bodyPr/>
          <a:lstStyle/>
          <a:p>
            <a:fld id="{CD172CA8-85E2-9743-98BC-C0452C2DCA4E}" type="slidenum">
              <a:rPr lang="en-US" smtClean="0"/>
              <a:t>6</a:t>
            </a:fld>
            <a:endParaRPr lang="en-US"/>
          </a:p>
        </p:txBody>
      </p:sp>
    </p:spTree>
    <p:extLst>
      <p:ext uri="{BB962C8B-B14F-4D97-AF65-F5344CB8AC3E}">
        <p14:creationId xmlns:p14="http://schemas.microsoft.com/office/powerpoint/2010/main" val="35378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D0737-0D34-3537-6772-BFEAF48D0D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04726B-9359-8ECE-D67E-4BAAB2CFAD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575ADF-6C5B-6922-2DCF-ECC09ADE83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424BF04-82C7-D00F-DD17-CA9EA17BA100}"/>
              </a:ext>
            </a:extLst>
          </p:cNvPr>
          <p:cNvSpPr>
            <a:spLocks noGrp="1"/>
          </p:cNvSpPr>
          <p:nvPr>
            <p:ph type="sldNum" sz="quarter" idx="5"/>
          </p:nvPr>
        </p:nvSpPr>
        <p:spPr/>
        <p:txBody>
          <a:bodyPr/>
          <a:lstStyle/>
          <a:p>
            <a:fld id="{CD172CA8-85E2-9743-98BC-C0452C2DCA4E}" type="slidenum">
              <a:rPr lang="en-US" smtClean="0"/>
              <a:t>7</a:t>
            </a:fld>
            <a:endParaRPr lang="en-US"/>
          </a:p>
        </p:txBody>
      </p:sp>
    </p:spTree>
    <p:extLst>
      <p:ext uri="{BB962C8B-B14F-4D97-AF65-F5344CB8AC3E}">
        <p14:creationId xmlns:p14="http://schemas.microsoft.com/office/powerpoint/2010/main" val="144776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B9D30-A055-9261-947E-02B987B4C8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1F154-FC46-5672-41FB-91ADFB639E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1F60BC-3A89-3CE2-2C3B-696F75AEFA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86D714-CE2D-3FF1-8CE5-9D870F3CD5AF}"/>
              </a:ext>
            </a:extLst>
          </p:cNvPr>
          <p:cNvSpPr>
            <a:spLocks noGrp="1"/>
          </p:cNvSpPr>
          <p:nvPr>
            <p:ph type="sldNum" sz="quarter" idx="5"/>
          </p:nvPr>
        </p:nvSpPr>
        <p:spPr/>
        <p:txBody>
          <a:bodyPr/>
          <a:lstStyle/>
          <a:p>
            <a:fld id="{CD172CA8-85E2-9743-98BC-C0452C2DCA4E}" type="slidenum">
              <a:rPr lang="en-US" smtClean="0"/>
              <a:t>8</a:t>
            </a:fld>
            <a:endParaRPr lang="en-US"/>
          </a:p>
        </p:txBody>
      </p:sp>
    </p:spTree>
    <p:extLst>
      <p:ext uri="{BB962C8B-B14F-4D97-AF65-F5344CB8AC3E}">
        <p14:creationId xmlns:p14="http://schemas.microsoft.com/office/powerpoint/2010/main" val="4288112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A00EE-74B8-F504-3A74-123FD76952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D0068B-6E42-5FF1-5BF8-F2F44FC389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7C6C07-2FF5-C747-275F-89B2DB1828E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Si los hijos que maldicen a sus padres, como en las Escrituras que Jesús citó en el versículo 10 (Éxodo 21:17 y Levítico 20:9), merecen morir, cuánto más quienes los hacen pasar hambre, los ignoran o los maltratan de cualquier otra manera.</a:t>
            </a:r>
            <a:endParaRPr lang="en-US" dirty="0"/>
          </a:p>
        </p:txBody>
      </p:sp>
      <p:sp>
        <p:nvSpPr>
          <p:cNvPr id="4" name="Slide Number Placeholder 3">
            <a:extLst>
              <a:ext uri="{FF2B5EF4-FFF2-40B4-BE49-F238E27FC236}">
                <a16:creationId xmlns:a16="http://schemas.microsoft.com/office/drawing/2014/main" id="{4C38543E-B943-66B7-B2F6-2FEA3321DA05}"/>
              </a:ext>
            </a:extLst>
          </p:cNvPr>
          <p:cNvSpPr>
            <a:spLocks noGrp="1"/>
          </p:cNvSpPr>
          <p:nvPr>
            <p:ph type="sldNum" sz="quarter" idx="5"/>
          </p:nvPr>
        </p:nvSpPr>
        <p:spPr/>
        <p:txBody>
          <a:bodyPr/>
          <a:lstStyle/>
          <a:p>
            <a:fld id="{CD172CA8-85E2-9743-98BC-C0452C2DCA4E}" type="slidenum">
              <a:rPr lang="en-US" smtClean="0"/>
              <a:t>9</a:t>
            </a:fld>
            <a:endParaRPr lang="en-US"/>
          </a:p>
        </p:txBody>
      </p:sp>
    </p:spTree>
    <p:extLst>
      <p:ext uri="{BB962C8B-B14F-4D97-AF65-F5344CB8AC3E}">
        <p14:creationId xmlns:p14="http://schemas.microsoft.com/office/powerpoint/2010/main" val="3877743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7939C-5FA8-A882-34F7-D7D079F064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6B8FCB-D87B-8C65-0587-ED31A083A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78BC0A-7A42-93FF-3247-FB4B56DA9A21}"/>
              </a:ext>
            </a:extLst>
          </p:cNvPr>
          <p:cNvSpPr>
            <a:spLocks noGrp="1"/>
          </p:cNvSpPr>
          <p:nvPr>
            <p:ph type="body" idx="1"/>
          </p:nvPr>
        </p:nvSpPr>
        <p:spPr/>
        <p:txBody>
          <a:bodyPr/>
          <a:lstStyle/>
          <a:p>
            <a:r>
              <a:rPr lang="es-ES" sz="1200" kern="1200" dirty="0">
                <a:solidFill>
                  <a:schemeClr val="tx1"/>
                </a:solidFill>
                <a:effectLst/>
                <a:latin typeface="+mn-lt"/>
                <a:ea typeface="+mn-ea"/>
                <a:cs typeface="+mn-cs"/>
              </a:rPr>
              <a:t>Hay culturas donde las personas mayores son muy valoradas, honradas y respetadas.  Desafortunadamente, algunos de estos valores culturales son cada vez menos comunes.</a:t>
            </a:r>
            <a:endParaRPr lang="en-US" dirty="0"/>
          </a:p>
        </p:txBody>
      </p:sp>
      <p:sp>
        <p:nvSpPr>
          <p:cNvPr id="4" name="Slide Number Placeholder 3">
            <a:extLst>
              <a:ext uri="{FF2B5EF4-FFF2-40B4-BE49-F238E27FC236}">
                <a16:creationId xmlns:a16="http://schemas.microsoft.com/office/drawing/2014/main" id="{AB188328-33C8-CB0A-A85E-CDF87F3C5805}"/>
              </a:ext>
            </a:extLst>
          </p:cNvPr>
          <p:cNvSpPr>
            <a:spLocks noGrp="1"/>
          </p:cNvSpPr>
          <p:nvPr>
            <p:ph type="sldNum" sz="quarter" idx="5"/>
          </p:nvPr>
        </p:nvSpPr>
        <p:spPr/>
        <p:txBody>
          <a:bodyPr/>
          <a:lstStyle/>
          <a:p>
            <a:fld id="{CD172CA8-85E2-9743-98BC-C0452C2DCA4E}" type="slidenum">
              <a:rPr lang="en-US" smtClean="0"/>
              <a:t>10</a:t>
            </a:fld>
            <a:endParaRPr lang="en-US"/>
          </a:p>
        </p:txBody>
      </p:sp>
    </p:spTree>
    <p:extLst>
      <p:ext uri="{BB962C8B-B14F-4D97-AF65-F5344CB8AC3E}">
        <p14:creationId xmlns:p14="http://schemas.microsoft.com/office/powerpoint/2010/main" val="160136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BC76-B972-F2A6-576C-B4EA2A7895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t-BR"/>
          </a:p>
        </p:txBody>
      </p:sp>
      <p:sp>
        <p:nvSpPr>
          <p:cNvPr id="3" name="Subtitle 2">
            <a:extLst>
              <a:ext uri="{FF2B5EF4-FFF2-40B4-BE49-F238E27FC236}">
                <a16:creationId xmlns:a16="http://schemas.microsoft.com/office/drawing/2014/main" id="{5468E9E5-3E59-2CE5-3152-A1F16A0E1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a:p>
        </p:txBody>
      </p:sp>
      <p:sp>
        <p:nvSpPr>
          <p:cNvPr id="4" name="Date Placeholder 3">
            <a:extLst>
              <a:ext uri="{FF2B5EF4-FFF2-40B4-BE49-F238E27FC236}">
                <a16:creationId xmlns:a16="http://schemas.microsoft.com/office/drawing/2014/main" id="{03C55046-9A0B-D774-C6B9-E637A39F2CD2}"/>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72188F71-DD25-EE01-6850-CEECB11B379A}"/>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50919CE2-749A-5BF4-2CAB-F9D9BD689DE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2787920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063B-EB39-76DA-A051-D8FAC906E7A8}"/>
              </a:ext>
            </a:extLst>
          </p:cNvPr>
          <p:cNvSpPr>
            <a:spLocks noGrp="1"/>
          </p:cNvSpPr>
          <p:nvPr>
            <p:ph type="title"/>
          </p:nvPr>
        </p:nvSpPr>
        <p:spPr/>
        <p:txBody>
          <a:bodyPr/>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DCDB1E51-8895-7952-069C-D7867E9B21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E8BF3769-856D-F0B3-BF0A-15A23EF159F6}"/>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1C26EBE0-15FD-C626-31D6-058E070C6F84}"/>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437EACBD-467D-FBF8-B2C5-D1CE5434D6BE}"/>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74161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84DB61-4D2B-68CF-742E-5A2105D9B9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BB04C7BC-EC4F-357D-939C-4A83A618DB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72032C4-7D52-32CD-51D7-5C3BD443D290}"/>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59C1571C-4BA8-67BD-6E9C-DA74F3E173F6}"/>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33083481-9B41-1C55-288F-43E0117E49D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86608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A3A22-CFF4-4FD7-0D01-6EE68517A311}"/>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BBFB49A3-DFA0-9882-CD99-538989B73B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2D8EB6CB-FDB0-56FF-A250-1015EC61942E}"/>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918FBB6D-B890-5AE4-3B14-2A4C6A6DF858}"/>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A8DE9148-B801-AC1D-E9B3-870EFF6B567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34789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52DC4-092C-0B67-3BBC-AFDDA87D53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t-BR"/>
          </a:p>
        </p:txBody>
      </p:sp>
      <p:sp>
        <p:nvSpPr>
          <p:cNvPr id="3" name="Text Placeholder 2">
            <a:extLst>
              <a:ext uri="{FF2B5EF4-FFF2-40B4-BE49-F238E27FC236}">
                <a16:creationId xmlns:a16="http://schemas.microsoft.com/office/drawing/2014/main" id="{6431B5A0-6594-0923-4A2D-2DDD6C71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695A1-481B-1E79-2E31-36E387D498CF}"/>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E12B2A26-D894-5162-8BAD-06D00A3D47EB}"/>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72D9580A-6AF6-2F2D-E30F-FC3EE8F0783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66286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CF7AA-B3FD-79B1-6AE2-3B064842C9EF}"/>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5DB705DF-4D6A-0CF5-F9B8-23F3D0FB4F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a:extLst>
              <a:ext uri="{FF2B5EF4-FFF2-40B4-BE49-F238E27FC236}">
                <a16:creationId xmlns:a16="http://schemas.microsoft.com/office/drawing/2014/main" id="{C29C15D0-5599-0240-1BD5-801CC578E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Date Placeholder 4">
            <a:extLst>
              <a:ext uri="{FF2B5EF4-FFF2-40B4-BE49-F238E27FC236}">
                <a16:creationId xmlns:a16="http://schemas.microsoft.com/office/drawing/2014/main" id="{D81AD005-3CCE-AF19-FF1B-7F29C499C4D8}"/>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6" name="Footer Placeholder 5">
            <a:extLst>
              <a:ext uri="{FF2B5EF4-FFF2-40B4-BE49-F238E27FC236}">
                <a16:creationId xmlns:a16="http://schemas.microsoft.com/office/drawing/2014/main" id="{CFED1DED-B187-C2EE-DDEF-28CDB740326A}"/>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A3BD4A4-D064-B5E9-DDBC-5E25E045FC2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74163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4A74-C41A-1F71-1477-CA09AEF6C211}"/>
              </a:ext>
            </a:extLst>
          </p:cNvPr>
          <p:cNvSpPr>
            <a:spLocks noGrp="1"/>
          </p:cNvSpPr>
          <p:nvPr>
            <p:ph type="title"/>
          </p:nvPr>
        </p:nvSpPr>
        <p:spPr>
          <a:xfrm>
            <a:off x="839788" y="365125"/>
            <a:ext cx="10515600" cy="1325563"/>
          </a:xfrm>
        </p:spPr>
        <p:txBody>
          <a:bodyPr/>
          <a:lstStyle/>
          <a:p>
            <a:r>
              <a:rPr lang="en-US"/>
              <a:t>Click to edit Master title style</a:t>
            </a:r>
            <a:endParaRPr lang="pt-BR"/>
          </a:p>
        </p:txBody>
      </p:sp>
      <p:sp>
        <p:nvSpPr>
          <p:cNvPr id="3" name="Text Placeholder 2">
            <a:extLst>
              <a:ext uri="{FF2B5EF4-FFF2-40B4-BE49-F238E27FC236}">
                <a16:creationId xmlns:a16="http://schemas.microsoft.com/office/drawing/2014/main" id="{7EEFCE21-9169-0F94-410E-B938AEADF3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CB15C6-473E-7784-23D3-B6ED2DE9B9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Text Placeholder 4">
            <a:extLst>
              <a:ext uri="{FF2B5EF4-FFF2-40B4-BE49-F238E27FC236}">
                <a16:creationId xmlns:a16="http://schemas.microsoft.com/office/drawing/2014/main" id="{CD5864F0-E273-1F16-F0EB-B9F1B83158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4FF94E-0507-5E82-2BCF-7377114B17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7" name="Date Placeholder 6">
            <a:extLst>
              <a:ext uri="{FF2B5EF4-FFF2-40B4-BE49-F238E27FC236}">
                <a16:creationId xmlns:a16="http://schemas.microsoft.com/office/drawing/2014/main" id="{BAFA44A3-0114-DDA4-9EF0-87E91D2A6F8B}"/>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8" name="Footer Placeholder 7">
            <a:extLst>
              <a:ext uri="{FF2B5EF4-FFF2-40B4-BE49-F238E27FC236}">
                <a16:creationId xmlns:a16="http://schemas.microsoft.com/office/drawing/2014/main" id="{60377783-660C-D39E-D2D0-6BF98D151D49}"/>
              </a:ext>
            </a:extLst>
          </p:cNvPr>
          <p:cNvSpPr>
            <a:spLocks noGrp="1"/>
          </p:cNvSpPr>
          <p:nvPr>
            <p:ph type="ftr" sz="quarter" idx="11"/>
          </p:nvPr>
        </p:nvSpPr>
        <p:spPr/>
        <p:txBody>
          <a:bodyPr/>
          <a:lstStyle/>
          <a:p>
            <a:endParaRPr lang="pt-BR"/>
          </a:p>
        </p:txBody>
      </p:sp>
      <p:sp>
        <p:nvSpPr>
          <p:cNvPr id="9" name="Slide Number Placeholder 8">
            <a:extLst>
              <a:ext uri="{FF2B5EF4-FFF2-40B4-BE49-F238E27FC236}">
                <a16:creationId xmlns:a16="http://schemas.microsoft.com/office/drawing/2014/main" id="{1AEF9AA5-8E4F-F7CD-33E9-B7794BBA18AB}"/>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71910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312F-4DAF-FAE5-4AAB-39B9691CECF2}"/>
              </a:ext>
            </a:extLst>
          </p:cNvPr>
          <p:cNvSpPr>
            <a:spLocks noGrp="1"/>
          </p:cNvSpPr>
          <p:nvPr>
            <p:ph type="title"/>
          </p:nvPr>
        </p:nvSpPr>
        <p:spPr/>
        <p:txBody>
          <a:bodyPr/>
          <a:lstStyle/>
          <a:p>
            <a:r>
              <a:rPr lang="en-US"/>
              <a:t>Click to edit Master title style</a:t>
            </a:r>
            <a:endParaRPr lang="pt-BR"/>
          </a:p>
        </p:txBody>
      </p:sp>
      <p:sp>
        <p:nvSpPr>
          <p:cNvPr id="3" name="Date Placeholder 2">
            <a:extLst>
              <a:ext uri="{FF2B5EF4-FFF2-40B4-BE49-F238E27FC236}">
                <a16:creationId xmlns:a16="http://schemas.microsoft.com/office/drawing/2014/main" id="{8DB131BF-B9FF-7C84-D45F-474D76123A72}"/>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4" name="Footer Placeholder 3">
            <a:extLst>
              <a:ext uri="{FF2B5EF4-FFF2-40B4-BE49-F238E27FC236}">
                <a16:creationId xmlns:a16="http://schemas.microsoft.com/office/drawing/2014/main" id="{729417E3-436F-2E84-921B-74484C528703}"/>
              </a:ext>
            </a:extLst>
          </p:cNvPr>
          <p:cNvSpPr>
            <a:spLocks noGrp="1"/>
          </p:cNvSpPr>
          <p:nvPr>
            <p:ph type="ftr" sz="quarter" idx="11"/>
          </p:nvPr>
        </p:nvSpPr>
        <p:spPr/>
        <p:txBody>
          <a:bodyPr/>
          <a:lstStyle/>
          <a:p>
            <a:endParaRPr lang="pt-BR"/>
          </a:p>
        </p:txBody>
      </p:sp>
      <p:sp>
        <p:nvSpPr>
          <p:cNvPr id="5" name="Slide Number Placeholder 4">
            <a:extLst>
              <a:ext uri="{FF2B5EF4-FFF2-40B4-BE49-F238E27FC236}">
                <a16:creationId xmlns:a16="http://schemas.microsoft.com/office/drawing/2014/main" id="{639EE9F0-1DBC-F573-E2B8-CE20062EB810}"/>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406744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B5B57E-F04B-3079-73B8-0639DE6038AF}"/>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3" name="Footer Placeholder 2">
            <a:extLst>
              <a:ext uri="{FF2B5EF4-FFF2-40B4-BE49-F238E27FC236}">
                <a16:creationId xmlns:a16="http://schemas.microsoft.com/office/drawing/2014/main" id="{E403B380-ACEB-CD8B-67A4-2F1E1BBF8529}"/>
              </a:ext>
            </a:extLst>
          </p:cNvPr>
          <p:cNvSpPr>
            <a:spLocks noGrp="1"/>
          </p:cNvSpPr>
          <p:nvPr>
            <p:ph type="ftr" sz="quarter" idx="11"/>
          </p:nvPr>
        </p:nvSpPr>
        <p:spPr/>
        <p:txBody>
          <a:bodyPr/>
          <a:lstStyle/>
          <a:p>
            <a:endParaRPr lang="pt-BR"/>
          </a:p>
        </p:txBody>
      </p:sp>
      <p:sp>
        <p:nvSpPr>
          <p:cNvPr id="4" name="Slide Number Placeholder 3">
            <a:extLst>
              <a:ext uri="{FF2B5EF4-FFF2-40B4-BE49-F238E27FC236}">
                <a16:creationId xmlns:a16="http://schemas.microsoft.com/office/drawing/2014/main" id="{046EE92F-E2C0-BA3B-6029-37153020638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53551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2615-22F2-8C54-6D75-63EF33957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Content Placeholder 2">
            <a:extLst>
              <a:ext uri="{FF2B5EF4-FFF2-40B4-BE49-F238E27FC236}">
                <a16:creationId xmlns:a16="http://schemas.microsoft.com/office/drawing/2014/main" id="{6B86110E-3510-7B75-9DE8-11604C4E1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Text Placeholder 3">
            <a:extLst>
              <a:ext uri="{FF2B5EF4-FFF2-40B4-BE49-F238E27FC236}">
                <a16:creationId xmlns:a16="http://schemas.microsoft.com/office/drawing/2014/main" id="{CC6ACEA4-DEB3-385B-3A00-9AF343D2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A2596-EC95-1BA2-DF68-782AA9EFDB18}"/>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6" name="Footer Placeholder 5">
            <a:extLst>
              <a:ext uri="{FF2B5EF4-FFF2-40B4-BE49-F238E27FC236}">
                <a16:creationId xmlns:a16="http://schemas.microsoft.com/office/drawing/2014/main" id="{04E09BAC-1C7A-8528-AEBC-5C30A6574561}"/>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156BCBF8-26D8-B80D-6ED8-E1990085548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83176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44614-450D-FCEA-96D2-8AF8DD828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Picture Placeholder 2">
            <a:extLst>
              <a:ext uri="{FF2B5EF4-FFF2-40B4-BE49-F238E27FC236}">
                <a16:creationId xmlns:a16="http://schemas.microsoft.com/office/drawing/2014/main" id="{45987AED-23F5-E5F4-2AB6-6F439C375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a:extLst>
              <a:ext uri="{FF2B5EF4-FFF2-40B4-BE49-F238E27FC236}">
                <a16:creationId xmlns:a16="http://schemas.microsoft.com/office/drawing/2014/main" id="{EB297F53-5FC6-9663-C31B-3382DB0B4D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7D5A1-4694-A2B5-7474-6DB6B758A617}"/>
              </a:ext>
            </a:extLst>
          </p:cNvPr>
          <p:cNvSpPr>
            <a:spLocks noGrp="1"/>
          </p:cNvSpPr>
          <p:nvPr>
            <p:ph type="dt" sz="half" idx="10"/>
          </p:nvPr>
        </p:nvSpPr>
        <p:spPr/>
        <p:txBody>
          <a:bodyPr/>
          <a:lstStyle/>
          <a:p>
            <a:fld id="{10629ADE-8CFD-4149-873B-3F8662D8AEAA}" type="datetimeFigureOut">
              <a:rPr lang="pt-BR" smtClean="0"/>
              <a:t>22/07/2025</a:t>
            </a:fld>
            <a:endParaRPr lang="pt-BR"/>
          </a:p>
        </p:txBody>
      </p:sp>
      <p:sp>
        <p:nvSpPr>
          <p:cNvPr id="6" name="Footer Placeholder 5">
            <a:extLst>
              <a:ext uri="{FF2B5EF4-FFF2-40B4-BE49-F238E27FC236}">
                <a16:creationId xmlns:a16="http://schemas.microsoft.com/office/drawing/2014/main" id="{79A19BA5-7361-BD5F-8D49-7ED81FE3B717}"/>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CCF5C22-5CFF-C0C7-67A9-9A035C1F0A07}"/>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193976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A441DD-D9B4-033A-06AE-39F00A0917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t-BR"/>
          </a:p>
        </p:txBody>
      </p:sp>
      <p:sp>
        <p:nvSpPr>
          <p:cNvPr id="3" name="Text Placeholder 2">
            <a:extLst>
              <a:ext uri="{FF2B5EF4-FFF2-40B4-BE49-F238E27FC236}">
                <a16:creationId xmlns:a16="http://schemas.microsoft.com/office/drawing/2014/main" id="{0BE5B379-CA6C-C0BC-5953-4E354ED134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475C338-5207-ABFC-FD22-01E247CC72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629ADE-8CFD-4149-873B-3F8662D8AEAA}" type="datetimeFigureOut">
              <a:rPr lang="pt-BR" smtClean="0"/>
              <a:t>22/07/2025</a:t>
            </a:fld>
            <a:endParaRPr lang="pt-BR"/>
          </a:p>
        </p:txBody>
      </p:sp>
      <p:sp>
        <p:nvSpPr>
          <p:cNvPr id="5" name="Footer Placeholder 4">
            <a:extLst>
              <a:ext uri="{FF2B5EF4-FFF2-40B4-BE49-F238E27FC236}">
                <a16:creationId xmlns:a16="http://schemas.microsoft.com/office/drawing/2014/main" id="{2E5E2FBA-F896-00F0-594A-7D3813B62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a:extLst>
              <a:ext uri="{FF2B5EF4-FFF2-40B4-BE49-F238E27FC236}">
                <a16:creationId xmlns:a16="http://schemas.microsoft.com/office/drawing/2014/main" id="{66CB4833-CF0B-3672-8589-BF102C0ED1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3ECBDF-92E9-42AC-A2BC-5761CD677A07}" type="slidenum">
              <a:rPr lang="pt-BR" smtClean="0"/>
              <a:t>‹#›</a:t>
            </a:fld>
            <a:endParaRPr lang="pt-BR"/>
          </a:p>
        </p:txBody>
      </p:sp>
    </p:spTree>
    <p:extLst>
      <p:ext uri="{BB962C8B-B14F-4D97-AF65-F5344CB8AC3E}">
        <p14:creationId xmlns:p14="http://schemas.microsoft.com/office/powerpoint/2010/main" val="3980832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60F33-BAE4-F09D-A8AA-846F81319FB1}"/>
              </a:ext>
            </a:extLst>
          </p:cNvPr>
          <p:cNvSpPr>
            <a:spLocks noGrp="1"/>
          </p:cNvSpPr>
          <p:nvPr>
            <p:ph type="ctrTitle"/>
          </p:nvPr>
        </p:nvSpPr>
        <p:spPr>
          <a:xfrm>
            <a:off x="2796705" y="1722525"/>
            <a:ext cx="4850000" cy="1303649"/>
          </a:xfrm>
        </p:spPr>
        <p:txBody>
          <a:bodyPr>
            <a:noAutofit/>
          </a:bodyPr>
          <a:lstStyle/>
          <a:p>
            <a:r>
              <a:rPr lang="pt-BR" sz="8800" dirty="0">
                <a:solidFill>
                  <a:schemeClr val="bg1"/>
                </a:solidFill>
                <a:effectLst>
                  <a:outerShdw blurRad="38100" dist="38100" dir="2700000" algn="tl">
                    <a:srgbClr val="000000">
                      <a:alpha val="43137"/>
                    </a:srgbClr>
                  </a:outerShdw>
                </a:effectLst>
                <a:latin typeface="Caecilia LT Light" panose="02000403040000020004" pitchFamily="2" charset="0"/>
              </a:rPr>
              <a:t>Honra</a:t>
            </a:r>
          </a:p>
        </p:txBody>
      </p:sp>
      <p:sp>
        <p:nvSpPr>
          <p:cNvPr id="3" name="Subtitle 2">
            <a:extLst>
              <a:ext uri="{FF2B5EF4-FFF2-40B4-BE49-F238E27FC236}">
                <a16:creationId xmlns:a16="http://schemas.microsoft.com/office/drawing/2014/main" id="{6DEC13DD-AC22-48CB-6771-9744EF262B67}"/>
              </a:ext>
            </a:extLst>
          </p:cNvPr>
          <p:cNvSpPr>
            <a:spLocks noGrp="1"/>
          </p:cNvSpPr>
          <p:nvPr>
            <p:ph type="subTitle" idx="1"/>
          </p:nvPr>
        </p:nvSpPr>
        <p:spPr>
          <a:xfrm>
            <a:off x="1557735" y="4954038"/>
            <a:ext cx="7327939" cy="923330"/>
          </a:xfrm>
        </p:spPr>
        <p:txBody>
          <a:bodyPr>
            <a:noAutofit/>
          </a:bodyPr>
          <a:lstStyle/>
          <a:p>
            <a:r>
              <a:rPr lang="en-US" sz="3600" dirty="0">
                <a:solidFill>
                  <a:schemeClr val="bg1"/>
                </a:solidFill>
                <a:effectLst>
                  <a:outerShdw blurRad="38100" dist="38100" dir="2700000" algn="tl">
                    <a:srgbClr val="000000">
                      <a:alpha val="43137"/>
                    </a:srgbClr>
                  </a:outerShdw>
                </a:effectLst>
                <a:latin typeface="Caecilia LT Light" panose="02000403040000020004" pitchFamily="2" charset="0"/>
              </a:rPr>
              <a:t>A tu Padre y a tu Madre</a:t>
            </a:r>
            <a:endParaRPr lang="pt-BR" sz="6600" dirty="0">
              <a:solidFill>
                <a:schemeClr val="bg1"/>
              </a:solidFill>
              <a:effectLst>
                <a:outerShdw blurRad="38100" dist="38100" dir="2700000" algn="tl">
                  <a:srgbClr val="000000">
                    <a:alpha val="43137"/>
                  </a:srgbClr>
                </a:outerShdw>
              </a:effectLst>
              <a:latin typeface="Caecilia LT Light" panose="02000403040000020004" pitchFamily="2" charset="0"/>
            </a:endParaRPr>
          </a:p>
        </p:txBody>
      </p:sp>
      <p:sp>
        <p:nvSpPr>
          <p:cNvPr id="4" name="TextBox 3">
            <a:extLst>
              <a:ext uri="{FF2B5EF4-FFF2-40B4-BE49-F238E27FC236}">
                <a16:creationId xmlns:a16="http://schemas.microsoft.com/office/drawing/2014/main" id="{78AF294F-D74E-39C5-9C49-563170F4A20F}"/>
              </a:ext>
            </a:extLst>
          </p:cNvPr>
          <p:cNvSpPr txBox="1"/>
          <p:nvPr/>
        </p:nvSpPr>
        <p:spPr>
          <a:xfrm>
            <a:off x="272717" y="5877368"/>
            <a:ext cx="10186737" cy="1107996"/>
          </a:xfrm>
          <a:prstGeom prst="rect">
            <a:avLst/>
          </a:prstGeom>
          <a:noFill/>
        </p:spPr>
        <p:txBody>
          <a:bodyPr wrap="square" rtlCol="0">
            <a:spAutoFit/>
          </a:bodyPr>
          <a:lstStyle/>
          <a:p>
            <a:pPr algn="ctr"/>
            <a:r>
              <a:rPr lang="en-US" sz="2400" dirty="0">
                <a:solidFill>
                  <a:schemeClr val="bg1">
                    <a:lumMod val="95000"/>
                  </a:schemeClr>
                </a:solidFill>
              </a:rPr>
              <a:t>Revisado. Escrito por Heather-Dawn Small y Raquel Arrais, </a:t>
            </a:r>
          </a:p>
          <a:p>
            <a:pPr algn="ctr"/>
            <a:r>
              <a:rPr lang="en-US" sz="2400" dirty="0">
                <a:solidFill>
                  <a:schemeClr val="bg1">
                    <a:lumMod val="95000"/>
                  </a:schemeClr>
                </a:solidFill>
              </a:rPr>
              <a:t>para el día end</a:t>
            </a:r>
            <a:r>
              <a:rPr lang="en-US" sz="2400" dirty="0">
                <a:solidFill>
                  <a:srgbClr val="C00000"/>
                </a:solidFill>
              </a:rPr>
              <a:t>it</a:t>
            </a:r>
            <a:r>
              <a:rPr lang="en-US" sz="2400" dirty="0">
                <a:solidFill>
                  <a:schemeClr val="bg1">
                    <a:lumMod val="95000"/>
                  </a:schemeClr>
                </a:solidFill>
              </a:rPr>
              <a:t>now del 2007</a:t>
            </a:r>
          </a:p>
          <a:p>
            <a:endParaRPr lang="en-US" dirty="0"/>
          </a:p>
        </p:txBody>
      </p:sp>
    </p:spTree>
    <p:extLst>
      <p:ext uri="{BB962C8B-B14F-4D97-AF65-F5344CB8AC3E}">
        <p14:creationId xmlns:p14="http://schemas.microsoft.com/office/powerpoint/2010/main" val="3602899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4E52A44-3B28-EA11-4B19-E90FE44551C2}"/>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63C759C-D902-36B6-44B9-D90BABC2DC7F}"/>
              </a:ext>
            </a:extLst>
          </p:cNvPr>
          <p:cNvSpPr>
            <a:spLocks noGrp="1"/>
          </p:cNvSpPr>
          <p:nvPr>
            <p:ph idx="1"/>
          </p:nvPr>
        </p:nvSpPr>
        <p:spPr>
          <a:xfrm>
            <a:off x="265545" y="2314039"/>
            <a:ext cx="9959109" cy="3766271"/>
          </a:xfrm>
        </p:spPr>
        <p:txBody>
          <a:bodyPr>
            <a:normAutofit lnSpcReduction="10000"/>
          </a:bodyPr>
          <a:lstStyle/>
          <a:p>
            <a:r>
              <a:rPr lang="es-ES" dirty="0">
                <a:solidFill>
                  <a:schemeClr val="accent1">
                    <a:lumMod val="75000"/>
                  </a:schemeClr>
                </a:solidFill>
              </a:rPr>
              <a:t>La actitud primaria del maltrato de los ancianos es la falta de respeto y el desprecio hacia aquellos que ahora se consideran personas mayores.</a:t>
            </a:r>
          </a:p>
          <a:p>
            <a:r>
              <a:rPr lang="es-ES" dirty="0">
                <a:solidFill>
                  <a:schemeClr val="accent1">
                    <a:lumMod val="75000"/>
                  </a:schemeClr>
                </a:solidFill>
              </a:rPr>
              <a:t>En algunos lugares, cuando una persona llega a cierta edad, parece como si hubiera perdido su utilidad.</a:t>
            </a:r>
          </a:p>
          <a:p>
            <a:r>
              <a:rPr lang="es-ES" dirty="0">
                <a:solidFill>
                  <a:schemeClr val="accent1">
                    <a:lumMod val="75000"/>
                  </a:schemeClr>
                </a:solidFill>
              </a:rPr>
              <a:t>Son vistos como personas que ya no tienen nada que aportar que son problemáticos, los hijos y otros miembros de la familia estarían felices de deshacerse de ellos.</a:t>
            </a:r>
          </a:p>
          <a:p>
            <a:r>
              <a:rPr lang="en-US" dirty="0">
                <a:solidFill>
                  <a:schemeClr val="accent1">
                    <a:lumMod val="75000"/>
                  </a:schemeClr>
                </a:solidFill>
              </a:rPr>
              <a:t>Son demasiado problema.</a:t>
            </a:r>
            <a:endParaRPr lang="pt-BR" dirty="0"/>
          </a:p>
        </p:txBody>
      </p:sp>
      <p:sp>
        <p:nvSpPr>
          <p:cNvPr id="2" name="Title 1">
            <a:extLst>
              <a:ext uri="{FF2B5EF4-FFF2-40B4-BE49-F238E27FC236}">
                <a16:creationId xmlns:a16="http://schemas.microsoft.com/office/drawing/2014/main" id="{A3DDB1B9-D8E1-63C6-E0D8-59480EE9BEE6}"/>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¿Quá espera Dios de nosotros?</a:t>
            </a:r>
          </a:p>
        </p:txBody>
      </p:sp>
    </p:spTree>
    <p:extLst>
      <p:ext uri="{BB962C8B-B14F-4D97-AF65-F5344CB8AC3E}">
        <p14:creationId xmlns:p14="http://schemas.microsoft.com/office/powerpoint/2010/main" val="99724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31C5781-2A39-9502-755B-72680D007BAF}"/>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E6766347-1322-5827-4D08-45AEC6A57608}"/>
              </a:ext>
            </a:extLst>
          </p:cNvPr>
          <p:cNvSpPr>
            <a:spLocks noGrp="1"/>
          </p:cNvSpPr>
          <p:nvPr>
            <p:ph idx="1"/>
          </p:nvPr>
        </p:nvSpPr>
        <p:spPr>
          <a:xfrm>
            <a:off x="265546" y="2586182"/>
            <a:ext cx="9959109" cy="3766271"/>
          </a:xfrm>
        </p:spPr>
        <p:txBody>
          <a:bodyPr/>
          <a:lstStyle/>
          <a:p>
            <a:r>
              <a:rPr lang="es-ES" dirty="0">
                <a:solidFill>
                  <a:schemeClr val="accent1">
                    <a:lumMod val="75000"/>
                  </a:schemeClr>
                </a:solidFill>
              </a:rPr>
              <a:t>El mandamiento nos dice que honremos a nuestros padres</a:t>
            </a:r>
            <a:r>
              <a:rPr lang="en-US" dirty="0">
                <a:solidFill>
                  <a:schemeClr val="accent1">
                    <a:lumMod val="75000"/>
                  </a:schemeClr>
                </a:solidFill>
              </a:rPr>
              <a:t>.  </a:t>
            </a:r>
          </a:p>
          <a:p>
            <a:r>
              <a:rPr lang="en-US" dirty="0">
                <a:solidFill>
                  <a:schemeClr val="accent1">
                    <a:lumMod val="75000"/>
                  </a:schemeClr>
                </a:solidFill>
              </a:rPr>
              <a:t>En Levítico 19:32 leemos: “Ponte de pie en presencia de los ancianos, respeta a los ancianos y reverencia a tu Dios.  Yo soy el Señor” (NVI).  </a:t>
            </a:r>
          </a:p>
          <a:p>
            <a:r>
              <a:rPr lang="es-ES" dirty="0">
                <a:solidFill>
                  <a:schemeClr val="accent1">
                    <a:lumMod val="75000"/>
                  </a:schemeClr>
                </a:solidFill>
              </a:rPr>
              <a:t>Honrar y respetar a los ancianos significa tener una actitud de admiración hacia ellos, ser considerados, tratarlos con el debido cuidado, apreciación, obediencia y cortesía.</a:t>
            </a:r>
            <a:endParaRPr lang="en-US" dirty="0">
              <a:solidFill>
                <a:schemeClr val="accent1">
                  <a:lumMod val="75000"/>
                </a:schemeClr>
              </a:solidFill>
            </a:endParaRPr>
          </a:p>
          <a:p>
            <a:endParaRPr lang="pt-BR" dirty="0"/>
          </a:p>
        </p:txBody>
      </p:sp>
      <p:sp>
        <p:nvSpPr>
          <p:cNvPr id="2" name="Title 1">
            <a:extLst>
              <a:ext uri="{FF2B5EF4-FFF2-40B4-BE49-F238E27FC236}">
                <a16:creationId xmlns:a16="http://schemas.microsoft.com/office/drawing/2014/main" id="{5C9138C5-DB9A-4130-5CF9-048E47B1DC86}"/>
              </a:ext>
            </a:extLst>
          </p:cNvPr>
          <p:cNvSpPr>
            <a:spLocks noGrp="1"/>
          </p:cNvSpPr>
          <p:nvPr>
            <p:ph type="title"/>
          </p:nvPr>
        </p:nvSpPr>
        <p:spPr>
          <a:xfrm>
            <a:off x="265545" y="217344"/>
            <a:ext cx="9959109" cy="1325563"/>
          </a:xfrm>
        </p:spPr>
        <p:txBody>
          <a:bodyPr>
            <a:normAutofit/>
          </a:bodyPr>
          <a:lstStyle/>
          <a:p>
            <a:pPr algn="ctr"/>
            <a:r>
              <a:rPr lang="es-ES" sz="3600" b="1" dirty="0">
                <a:solidFill>
                  <a:schemeClr val="bg1">
                    <a:lumMod val="95000"/>
                  </a:schemeClr>
                </a:solidFill>
              </a:rPr>
              <a:t>¿Qué espera Dios de nosotros?</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2723939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83EFAD4A-BB89-1B05-802B-E406F326AC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B1F67A-5533-4F43-14EE-EC59ECE7405F}"/>
              </a:ext>
            </a:extLst>
          </p:cNvPr>
          <p:cNvSpPr>
            <a:spLocks noGrp="1"/>
          </p:cNvSpPr>
          <p:nvPr>
            <p:ph type="title"/>
          </p:nvPr>
        </p:nvSpPr>
        <p:spPr>
          <a:xfrm>
            <a:off x="361080" y="230992"/>
            <a:ext cx="9959109" cy="1325563"/>
          </a:xfrm>
        </p:spPr>
        <p:txBody>
          <a:bodyPr>
            <a:normAutofit fontScale="90000"/>
          </a:bodyPr>
          <a:lstStyle/>
          <a:p>
            <a:pPr algn="ctr"/>
            <a:br>
              <a:rPr lang="en-US" b="1" dirty="0">
                <a:solidFill>
                  <a:schemeClr val="bg1">
                    <a:lumMod val="95000"/>
                  </a:schemeClr>
                </a:solidFill>
              </a:rPr>
            </a:br>
            <a:r>
              <a:rPr lang="en-US" sz="4000" b="1" dirty="0">
                <a:solidFill>
                  <a:schemeClr val="bg1">
                    <a:lumMod val="95000"/>
                  </a:schemeClr>
                </a:solidFill>
              </a:rPr>
              <a:t>Ejemplos </a:t>
            </a:r>
            <a:r>
              <a:rPr lang="en-US" sz="4000" b="1" dirty="0" err="1">
                <a:solidFill>
                  <a:schemeClr val="bg1">
                    <a:lumMod val="95000"/>
                  </a:schemeClr>
                </a:solidFill>
              </a:rPr>
              <a:t>Bíblicos</a:t>
            </a:r>
            <a:br>
              <a:rPr lang="en-US" dirty="0">
                <a:solidFill>
                  <a:schemeClr val="bg1">
                    <a:lumMod val="95000"/>
                  </a:schemeClr>
                </a:solidFill>
              </a:rPr>
            </a:br>
            <a:endParaRPr lang="pt-BR" sz="4000"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88EFE6D4-CD7F-9878-A31C-12244DD99B07}"/>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0EFF93EE-CEFF-7F62-C269-C0A030755E32}"/>
              </a:ext>
            </a:extLst>
          </p:cNvPr>
          <p:cNvSpPr txBox="1"/>
          <p:nvPr/>
        </p:nvSpPr>
        <p:spPr>
          <a:xfrm>
            <a:off x="542205" y="2597580"/>
            <a:ext cx="9596858" cy="3785652"/>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accent1">
                    <a:lumMod val="75000"/>
                  </a:schemeClr>
                </a:solidFill>
              </a:rPr>
              <a:t>Abraham</a:t>
            </a:r>
            <a:r>
              <a:rPr lang="en-US" sz="2000" dirty="0">
                <a:solidFill>
                  <a:schemeClr val="accent1">
                    <a:lumMod val="75000"/>
                  </a:schemeClr>
                </a:solidFill>
              </a:rPr>
              <a:t>—</a:t>
            </a:r>
            <a:r>
              <a:rPr lang="es-ES" sz="2000" dirty="0">
                <a:solidFill>
                  <a:schemeClr val="accent1">
                    <a:lumMod val="75000"/>
                  </a:schemeClr>
                </a:solidFill>
              </a:rPr>
              <a:t>Cuando Dios le prometió a Abraham hacer una gran nación a través de él, Abraham tenía 75 años. Dios pudo haber usado a un hombre más joven, tal vez a Lot que era mucho más joven y tenía mucha más energía. Pero Dios escogió a Abraham. Por qué</a:t>
            </a:r>
            <a:r>
              <a:rPr lang="en-US" sz="2000" dirty="0">
                <a:solidFill>
                  <a:schemeClr val="accent1">
                    <a:lumMod val="75000"/>
                  </a:schemeClr>
                </a:solidFill>
              </a:rPr>
              <a:t>? </a:t>
            </a:r>
          </a:p>
          <a:p>
            <a:pPr marL="285750" indent="-285750">
              <a:buFont typeface="Arial" panose="020B0604020202020204" pitchFamily="34" charset="0"/>
              <a:buChar char="•"/>
            </a:pPr>
            <a:r>
              <a:rPr lang="en-US" sz="2000" b="1" dirty="0">
                <a:solidFill>
                  <a:schemeClr val="accent1">
                    <a:lumMod val="75000"/>
                  </a:schemeClr>
                </a:solidFill>
              </a:rPr>
              <a:t>Moisés</a:t>
            </a:r>
            <a:r>
              <a:rPr lang="en-US" sz="2000" dirty="0">
                <a:solidFill>
                  <a:schemeClr val="accent1">
                    <a:lumMod val="75000"/>
                  </a:schemeClr>
                </a:solidFill>
              </a:rPr>
              <a:t>—</a:t>
            </a:r>
            <a:r>
              <a:rPr lang="es-ES" sz="2000" dirty="0">
                <a:solidFill>
                  <a:schemeClr val="accent1">
                    <a:lumMod val="75000"/>
                  </a:schemeClr>
                </a:solidFill>
              </a:rPr>
              <a:t>Dios necesitaba un hombre que fuera obediente a su voz, que siempre pusiera a Dios en primer lugar, un hombre fuerte en fe y valentía. Estos son los rasgos que Dios desarrolló en Moisés durante los cuarenta años en Madián; y luego Él lo llamó, cuando él tenía 80 años.</a:t>
            </a:r>
            <a:r>
              <a:rPr lang="en-US" sz="2000" dirty="0">
                <a:solidFill>
                  <a:schemeClr val="accent1">
                    <a:lumMod val="75000"/>
                  </a:schemeClr>
                </a:solidFill>
              </a:rPr>
              <a:t> </a:t>
            </a:r>
          </a:p>
          <a:p>
            <a:pPr marL="285750" indent="-285750">
              <a:buFont typeface="Arial" panose="020B0604020202020204" pitchFamily="34" charset="0"/>
              <a:buChar char="•"/>
            </a:pPr>
            <a:r>
              <a:rPr lang="en-US" sz="2000" b="1" dirty="0">
                <a:solidFill>
                  <a:schemeClr val="accent1">
                    <a:lumMod val="75000"/>
                  </a:schemeClr>
                </a:solidFill>
              </a:rPr>
              <a:t>Noé</a:t>
            </a:r>
            <a:r>
              <a:rPr lang="en-US" sz="2000" dirty="0">
                <a:solidFill>
                  <a:schemeClr val="accent1">
                    <a:lumMod val="75000"/>
                  </a:schemeClr>
                </a:solidFill>
              </a:rPr>
              <a:t>—</a:t>
            </a:r>
            <a:r>
              <a:rPr lang="es-ES" sz="2000" dirty="0">
                <a:solidFill>
                  <a:schemeClr val="accent1">
                    <a:lumMod val="75000"/>
                  </a:schemeClr>
                </a:solidFill>
              </a:rPr>
              <a:t>Dios llamó a Noé cuando tenía 600 años. Sus hijos eran más jóvenes, fuertes y capaces. Sin embargo, Dios escogió a Noé. Él le dio a Noé la visión, la idea, la revelación de lo que sucedería. Sus hijos fueron sus ayudantes, pero el mensaje llegó a Noé.</a:t>
            </a:r>
          </a:p>
          <a:p>
            <a:pPr marL="285750" indent="-285750">
              <a:buFont typeface="Arial" panose="020B0604020202020204" pitchFamily="34" charset="0"/>
              <a:buChar char="•"/>
            </a:pPr>
            <a:r>
              <a:rPr lang="en-US" sz="2000" b="1" dirty="0">
                <a:solidFill>
                  <a:schemeClr val="accent1">
                    <a:lumMod val="75000"/>
                  </a:schemeClr>
                </a:solidFill>
              </a:rPr>
              <a:t>Juan—</a:t>
            </a:r>
            <a:r>
              <a:rPr lang="es-ES" sz="2000" dirty="0">
                <a:solidFill>
                  <a:schemeClr val="accent1">
                    <a:lumMod val="75000"/>
                  </a:schemeClr>
                </a:solidFill>
              </a:rPr>
              <a:t>El discípulo amado de Jesús tuvo un llamado especial en su vejez.</a:t>
            </a:r>
            <a:endParaRPr lang="en-US" dirty="0"/>
          </a:p>
        </p:txBody>
      </p:sp>
    </p:spTree>
    <p:extLst>
      <p:ext uri="{BB962C8B-B14F-4D97-AF65-F5344CB8AC3E}">
        <p14:creationId xmlns:p14="http://schemas.microsoft.com/office/powerpoint/2010/main" val="3941953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FECA6A2F-1BBF-938C-7AA6-6C563498963F}"/>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2307234-828D-F65B-8BF2-187009CE4C6B}"/>
              </a:ext>
            </a:extLst>
          </p:cNvPr>
          <p:cNvSpPr>
            <a:spLocks noGrp="1"/>
          </p:cNvSpPr>
          <p:nvPr>
            <p:ph idx="1"/>
          </p:nvPr>
        </p:nvSpPr>
        <p:spPr>
          <a:xfrm>
            <a:off x="265546" y="2197290"/>
            <a:ext cx="9959109" cy="4155163"/>
          </a:xfrm>
        </p:spPr>
        <p:txBody>
          <a:bodyPr>
            <a:normAutofit fontScale="92500" lnSpcReduction="20000"/>
          </a:bodyPr>
          <a:lstStyle/>
          <a:p>
            <a:pPr marL="0" indent="0">
              <a:buNone/>
            </a:pPr>
            <a:r>
              <a:rPr lang="es-419" noProof="0" dirty="0">
                <a:solidFill>
                  <a:schemeClr val="accent1">
                    <a:lumMod val="75000"/>
                  </a:schemeClr>
                </a:solidFill>
              </a:rPr>
              <a:t>La historia de Juan nos proporciona una notable ilustración de cómo Dios puede usar a los obreros de edad. Cuando Juan fue desterrado en la isla de Patmos, muchos lo consideraban incapaz de seguir sirviendo, una caña vieja y cascada, propensa a caer en cualquier momento.  Pero el Señor juzgó conveniente usarlo todavía. Aunque alejado de las escenas de su trabajo anterior, no dejó de dar testimonio de la verdad. Aún en Patmos se hizo de amigos y ganó conversos.  Su mensaje era de gozo, pues proclamaba a un Salvador resucitado que desde lo alto estaba intercediendo por su pueblo hasta que regresara para llevarlo consigo.  Después de envejecer en el servicio de su Señor, Juan recibió mas comunicaciones del cielo de las que había recibido durante todos los años anteriores de su vida. </a:t>
            </a:r>
          </a:p>
          <a:p>
            <a:pPr marL="0" indent="0" algn="r">
              <a:buNone/>
            </a:pPr>
            <a:r>
              <a:rPr lang="es-419" noProof="0" dirty="0">
                <a:solidFill>
                  <a:schemeClr val="accent1">
                    <a:lumMod val="75000"/>
                  </a:schemeClr>
                </a:solidFill>
              </a:rPr>
              <a:t> —Ellen G. White, </a:t>
            </a:r>
            <a:r>
              <a:rPr lang="es-419" i="1" noProof="0" dirty="0">
                <a:solidFill>
                  <a:schemeClr val="accent1">
                    <a:lumMod val="75000"/>
                  </a:schemeClr>
                </a:solidFill>
              </a:rPr>
              <a:t>Reflejemos a Jesús</a:t>
            </a:r>
            <a:r>
              <a:rPr lang="es-419" noProof="0" dirty="0">
                <a:solidFill>
                  <a:schemeClr val="accent1">
                    <a:lumMod val="75000"/>
                  </a:schemeClr>
                </a:solidFill>
              </a:rPr>
              <a:t>, 272</a:t>
            </a:r>
          </a:p>
          <a:p>
            <a:endParaRPr lang="es-419" noProof="0" dirty="0"/>
          </a:p>
        </p:txBody>
      </p:sp>
      <p:sp>
        <p:nvSpPr>
          <p:cNvPr id="2" name="Title 1">
            <a:extLst>
              <a:ext uri="{FF2B5EF4-FFF2-40B4-BE49-F238E27FC236}">
                <a16:creationId xmlns:a16="http://schemas.microsoft.com/office/drawing/2014/main" id="{1BCEB300-2EFA-DCDA-D903-F7691F42A2F0}"/>
              </a:ext>
            </a:extLst>
          </p:cNvPr>
          <p:cNvSpPr>
            <a:spLocks noGrp="1"/>
          </p:cNvSpPr>
          <p:nvPr>
            <p:ph type="title"/>
          </p:nvPr>
        </p:nvSpPr>
        <p:spPr>
          <a:xfrm>
            <a:off x="265545" y="217344"/>
            <a:ext cx="9959109" cy="1325563"/>
          </a:xfrm>
        </p:spPr>
        <p:txBody>
          <a:bodyPr>
            <a:normAutofit/>
          </a:bodyPr>
          <a:lstStyle/>
          <a:p>
            <a:pPr algn="ctr"/>
            <a:endParaRPr lang="es-419" sz="3600" b="1" noProof="0"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3742251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BC0249F-1884-7443-E292-CCE7589B06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9DC8B3-F363-10A5-7E52-3ADAC0BD6B82}"/>
              </a:ext>
            </a:extLst>
          </p:cNvPr>
          <p:cNvSpPr>
            <a:spLocks noGrp="1"/>
          </p:cNvSpPr>
          <p:nvPr>
            <p:ph type="title"/>
          </p:nvPr>
        </p:nvSpPr>
        <p:spPr>
          <a:xfrm>
            <a:off x="265545" y="217344"/>
            <a:ext cx="9959109" cy="1325563"/>
          </a:xfrm>
        </p:spPr>
        <p:txBody>
          <a:bodyPr>
            <a:noAutofit/>
          </a:bodyPr>
          <a:lstStyle/>
          <a:p>
            <a:pPr algn="ctr"/>
            <a:br>
              <a:rPr lang="en-US" sz="3200" b="1" dirty="0">
                <a:solidFill>
                  <a:schemeClr val="bg1">
                    <a:lumMod val="95000"/>
                  </a:schemeClr>
                </a:solidFill>
              </a:rPr>
            </a:br>
            <a:r>
              <a:rPr lang="es-ES" sz="3200" b="1" dirty="0">
                <a:solidFill>
                  <a:schemeClr val="bg1">
                    <a:lumMod val="95000"/>
                  </a:schemeClr>
                </a:solidFill>
              </a:rPr>
              <a:t>Dios cuida y respeta a los ancianos</a:t>
            </a:r>
            <a:endParaRPr lang="pt-BR" sz="3200"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B5FEF584-FDC5-0435-3538-552824E046B8}"/>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94327F39-7CAA-60F9-F792-E782593C1C2A}"/>
              </a:ext>
            </a:extLst>
          </p:cNvPr>
          <p:cNvSpPr txBox="1"/>
          <p:nvPr/>
        </p:nvSpPr>
        <p:spPr>
          <a:xfrm>
            <a:off x="859972" y="2623457"/>
            <a:ext cx="8588828" cy="4308872"/>
          </a:xfrm>
          <a:prstGeom prst="rect">
            <a:avLst/>
          </a:prstGeom>
          <a:noFill/>
        </p:spPr>
        <p:txBody>
          <a:bodyPr wrap="square" rtlCol="0">
            <a:spAutoFit/>
          </a:bodyPr>
          <a:lstStyle/>
          <a:p>
            <a:pPr marL="285750" indent="-285750">
              <a:buFont typeface="Wingdings" pitchFamily="2" charset="2"/>
              <a:buChar char="Ø"/>
            </a:pPr>
            <a:r>
              <a:rPr lang="es-ES" sz="3200" dirty="0">
                <a:solidFill>
                  <a:schemeClr val="accent1">
                    <a:lumMod val="75000"/>
                  </a:schemeClr>
                </a:solidFill>
              </a:rPr>
              <a:t>Aunque los ancianos han perdido algo de su vigor, el Señor no los deja a un lado. Él les da gracia y sabiduría especiales.</a:t>
            </a:r>
          </a:p>
          <a:p>
            <a:endParaRPr lang="en-US" sz="3200" dirty="0">
              <a:solidFill>
                <a:schemeClr val="accent1">
                  <a:lumMod val="75000"/>
                </a:schemeClr>
              </a:solidFill>
            </a:endParaRPr>
          </a:p>
          <a:p>
            <a:pPr marL="285750" indent="-285750">
              <a:buFont typeface="Wingdings" pitchFamily="2" charset="2"/>
              <a:buChar char="Ø"/>
            </a:pPr>
            <a:r>
              <a:rPr lang="es-ES" sz="3200" dirty="0">
                <a:solidFill>
                  <a:schemeClr val="accent1">
                    <a:lumMod val="75000"/>
                  </a:schemeClr>
                </a:solidFill>
              </a:rPr>
              <a:t>Consideremos la historia de Eliseo</a:t>
            </a:r>
            <a:r>
              <a:rPr lang="en-US" sz="3200" dirty="0">
                <a:solidFill>
                  <a:schemeClr val="accent1">
                    <a:lumMod val="75000"/>
                  </a:schemeClr>
                </a:solidFill>
              </a:rPr>
              <a:t>(2 Reyes 2:23–25).</a:t>
            </a:r>
          </a:p>
          <a:p>
            <a:pPr marL="285750" indent="-285750">
              <a:buFont typeface="Wingdings" pitchFamily="2" charset="2"/>
              <a:buChar char="Ø"/>
            </a:pPr>
            <a:endParaRPr lang="en-US" sz="3200" dirty="0">
              <a:solidFill>
                <a:schemeClr val="accent1">
                  <a:lumMod val="75000"/>
                </a:schemeClr>
              </a:solidFill>
            </a:endParaRPr>
          </a:p>
          <a:p>
            <a:r>
              <a:rPr lang="en-US" sz="3200" dirty="0">
                <a:solidFill>
                  <a:schemeClr val="accent1">
                    <a:lumMod val="75000"/>
                  </a:schemeClr>
                </a:solidFill>
              </a:rPr>
              <a:t> </a:t>
            </a:r>
          </a:p>
          <a:p>
            <a:endParaRPr lang="en-US" dirty="0"/>
          </a:p>
        </p:txBody>
      </p:sp>
    </p:spTree>
    <p:extLst>
      <p:ext uri="{BB962C8B-B14F-4D97-AF65-F5344CB8AC3E}">
        <p14:creationId xmlns:p14="http://schemas.microsoft.com/office/powerpoint/2010/main" val="2299719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77FA6E40-E2AA-1DB7-3862-B904B764240A}"/>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9DF8D65-7B5A-9705-0F30-57CD51937410}"/>
              </a:ext>
            </a:extLst>
          </p:cNvPr>
          <p:cNvSpPr>
            <a:spLocks noGrp="1"/>
          </p:cNvSpPr>
          <p:nvPr>
            <p:ph idx="1"/>
          </p:nvPr>
        </p:nvSpPr>
        <p:spPr>
          <a:xfrm>
            <a:off x="265546" y="2586182"/>
            <a:ext cx="9959109" cy="3766271"/>
          </a:xfrm>
        </p:spPr>
        <p:txBody>
          <a:bodyPr/>
          <a:lstStyle/>
          <a:p>
            <a:r>
              <a:rPr lang="es-ES" dirty="0">
                <a:solidFill>
                  <a:schemeClr val="accent1">
                    <a:lumMod val="75000"/>
                  </a:schemeClr>
                </a:solidFill>
              </a:rPr>
              <a:t>Tanto en el Antiguo como en el Nuevo Testamento hay muchas advertencias para cuidar de los menesterosos. Y las viudas se mencionan a menudo. Por lo general, muchas viudas son ancianas.</a:t>
            </a:r>
          </a:p>
          <a:p>
            <a:r>
              <a:rPr lang="es-ES" dirty="0">
                <a:solidFill>
                  <a:schemeClr val="accent1">
                    <a:lumMod val="75000"/>
                  </a:schemeClr>
                </a:solidFill>
              </a:rPr>
              <a:t>A lo largo del ministerio de Jesús, Él estuvo particularmente en sintonía con las necesidades de las viudas, resucitando al hijo de una viuda, sanando a otras y mostrando respeto y honor por la viuda que dio sus dos blancas</a:t>
            </a:r>
            <a:r>
              <a:rPr lang="en-US" dirty="0">
                <a:solidFill>
                  <a:schemeClr val="accent1">
                    <a:lumMod val="75000"/>
                  </a:schemeClr>
                </a:solidFill>
              </a:rPr>
              <a:t>.</a:t>
            </a:r>
          </a:p>
          <a:p>
            <a:endParaRPr lang="pt-BR" dirty="0"/>
          </a:p>
        </p:txBody>
      </p:sp>
      <p:sp>
        <p:nvSpPr>
          <p:cNvPr id="2" name="Title 1">
            <a:extLst>
              <a:ext uri="{FF2B5EF4-FFF2-40B4-BE49-F238E27FC236}">
                <a16:creationId xmlns:a16="http://schemas.microsoft.com/office/drawing/2014/main" id="{4B65DA61-E55A-8B47-A0A9-0C6B239FB941}"/>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Dios cuida y respeta a los ancianos</a:t>
            </a:r>
          </a:p>
        </p:txBody>
      </p:sp>
    </p:spTree>
    <p:extLst>
      <p:ext uri="{BB962C8B-B14F-4D97-AF65-F5344CB8AC3E}">
        <p14:creationId xmlns:p14="http://schemas.microsoft.com/office/powerpoint/2010/main" val="1644379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D8054F3E-9E63-4D24-FEEF-D3B471BB9BC6}"/>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5507C5A-BBFC-A5A1-973B-54A4D1493B53}"/>
              </a:ext>
            </a:extLst>
          </p:cNvPr>
          <p:cNvSpPr>
            <a:spLocks noGrp="1"/>
          </p:cNvSpPr>
          <p:nvPr>
            <p:ph idx="1"/>
          </p:nvPr>
        </p:nvSpPr>
        <p:spPr>
          <a:xfrm>
            <a:off x="265546" y="2586182"/>
            <a:ext cx="9959109" cy="3766271"/>
          </a:xfrm>
        </p:spPr>
        <p:txBody>
          <a:bodyPr/>
          <a:lstStyle/>
          <a:p>
            <a:pPr marL="0" indent="0">
              <a:buNone/>
            </a:pPr>
            <a:endParaRPr lang="en-US" dirty="0"/>
          </a:p>
          <a:p>
            <a:pPr marL="0" indent="0">
              <a:buNone/>
            </a:pPr>
            <a:r>
              <a:rPr lang="es-ES" sz="3200" dirty="0">
                <a:solidFill>
                  <a:schemeClr val="accent1">
                    <a:lumMod val="75000"/>
                  </a:schemeClr>
                </a:solidFill>
              </a:rPr>
              <a:t>Elena White nos dice en el libro Hijas de Dios que Dios hace responsable a cada hijo si descuida el cuidado de sus padres, y toma nota de su desprecio por ellos (199).</a:t>
            </a:r>
            <a:endParaRPr lang="en-US" sz="3200" dirty="0">
              <a:solidFill>
                <a:schemeClr val="accent1">
                  <a:lumMod val="75000"/>
                </a:schemeClr>
              </a:solidFill>
            </a:endParaRPr>
          </a:p>
          <a:p>
            <a:pPr marL="0" indent="0">
              <a:buNone/>
            </a:pPr>
            <a:endParaRPr lang="pt-BR" dirty="0"/>
          </a:p>
        </p:txBody>
      </p:sp>
      <p:sp>
        <p:nvSpPr>
          <p:cNvPr id="2" name="Title 1">
            <a:extLst>
              <a:ext uri="{FF2B5EF4-FFF2-40B4-BE49-F238E27FC236}">
                <a16:creationId xmlns:a16="http://schemas.microsoft.com/office/drawing/2014/main" id="{14565A4B-2F3E-B43A-66D9-4DC99EF1BAA9}"/>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Dios cuida y respeta a los acianos</a:t>
            </a:r>
          </a:p>
        </p:txBody>
      </p:sp>
    </p:spTree>
    <p:extLst>
      <p:ext uri="{BB962C8B-B14F-4D97-AF65-F5344CB8AC3E}">
        <p14:creationId xmlns:p14="http://schemas.microsoft.com/office/powerpoint/2010/main" val="89287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086F75F0-AD99-80EE-1EE5-F0D53132B31C}"/>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D753D433-2058-5D8C-4794-40880B1E3B53}"/>
              </a:ext>
            </a:extLst>
          </p:cNvPr>
          <p:cNvSpPr>
            <a:spLocks noGrp="1"/>
          </p:cNvSpPr>
          <p:nvPr>
            <p:ph idx="1"/>
          </p:nvPr>
        </p:nvSpPr>
        <p:spPr>
          <a:xfrm>
            <a:off x="396174" y="1959430"/>
            <a:ext cx="9959109" cy="4164424"/>
          </a:xfrm>
        </p:spPr>
        <p:txBody>
          <a:bodyPr>
            <a:normAutofit fontScale="92500"/>
          </a:bodyPr>
          <a:lstStyle/>
          <a:p>
            <a:pPr>
              <a:buFont typeface="Wingdings" pitchFamily="2" charset="2"/>
              <a:buChar char="Ø"/>
            </a:pPr>
            <a:endParaRPr lang="en-GB" dirty="0"/>
          </a:p>
          <a:p>
            <a:pPr>
              <a:buFont typeface="Wingdings" pitchFamily="2" charset="2"/>
              <a:buChar char="Ø"/>
            </a:pPr>
            <a:r>
              <a:rPr lang="es-ES" sz="3200" dirty="0">
                <a:solidFill>
                  <a:schemeClr val="accent1">
                    <a:lumMod val="75000"/>
                  </a:schemeClr>
                </a:solidFill>
              </a:rPr>
              <a:t>¿Les has levantado la voz con enojo?</a:t>
            </a:r>
            <a:endParaRPr lang="en-GB" sz="3200" dirty="0">
              <a:solidFill>
                <a:schemeClr val="accent1">
                  <a:lumMod val="75000"/>
                </a:schemeClr>
              </a:solidFill>
            </a:endParaRPr>
          </a:p>
          <a:p>
            <a:pPr>
              <a:buFont typeface="Wingdings" pitchFamily="2" charset="2"/>
              <a:buChar char="Ø"/>
            </a:pPr>
            <a:r>
              <a:rPr lang="es-ES" sz="3200" dirty="0">
                <a:solidFill>
                  <a:schemeClr val="accent1">
                    <a:lumMod val="75000"/>
                  </a:schemeClr>
                </a:solidFill>
              </a:rPr>
              <a:t>¿Les has llamado con palabras o nombres desagradables?</a:t>
            </a:r>
            <a:endParaRPr lang="en-GB" sz="3200" dirty="0">
              <a:solidFill>
                <a:schemeClr val="accent1">
                  <a:lumMod val="75000"/>
                </a:schemeClr>
              </a:solidFill>
            </a:endParaRPr>
          </a:p>
          <a:p>
            <a:pPr>
              <a:buFont typeface="Wingdings" pitchFamily="2" charset="2"/>
              <a:buChar char="Ø"/>
            </a:pPr>
            <a:r>
              <a:rPr lang="es-ES" sz="3200" dirty="0">
                <a:solidFill>
                  <a:schemeClr val="accent1">
                    <a:lumMod val="75000"/>
                  </a:schemeClr>
                </a:solidFill>
              </a:rPr>
              <a:t>¿Te has sentado en un asiento de autobús y has dejado a una persona mayor de pie?</a:t>
            </a:r>
          </a:p>
          <a:p>
            <a:pPr>
              <a:buFont typeface="Wingdings" pitchFamily="2" charset="2"/>
              <a:buChar char="Ø"/>
            </a:pPr>
            <a:r>
              <a:rPr lang="es-ES" sz="3200" dirty="0">
                <a:solidFill>
                  <a:schemeClr val="accent1">
                    <a:lumMod val="75000"/>
                  </a:schemeClr>
                </a:solidFill>
              </a:rPr>
              <a:t>¿Nos olvidamos de buscar su consejo?</a:t>
            </a:r>
            <a:endParaRPr lang="en-GB" sz="3200" dirty="0">
              <a:solidFill>
                <a:schemeClr val="accent1">
                  <a:lumMod val="75000"/>
                </a:schemeClr>
              </a:solidFill>
            </a:endParaRPr>
          </a:p>
          <a:p>
            <a:pPr>
              <a:buFont typeface="Wingdings" pitchFamily="2" charset="2"/>
              <a:buChar char="Ø"/>
            </a:pPr>
            <a:r>
              <a:rPr lang="es-ES" sz="3200" dirty="0">
                <a:solidFill>
                  <a:schemeClr val="accent1">
                    <a:lumMod val="75000"/>
                  </a:schemeClr>
                </a:solidFill>
              </a:rPr>
              <a:t>¿O sentimos que son anticuados, anticuadas en su pensamiento y no comprenden los tiempos en los que viven</a:t>
            </a:r>
            <a:r>
              <a:rPr lang="en-GB" sz="3200" dirty="0">
                <a:solidFill>
                  <a:schemeClr val="accent1">
                    <a:lumMod val="75000"/>
                  </a:schemeClr>
                </a:solidFill>
              </a:rPr>
              <a:t>?</a:t>
            </a:r>
            <a:r>
              <a:rPr lang="en-US" sz="3200" dirty="0">
                <a:solidFill>
                  <a:schemeClr val="accent1">
                    <a:lumMod val="75000"/>
                  </a:schemeClr>
                </a:solidFill>
              </a:rPr>
              <a:t> </a:t>
            </a:r>
            <a:endParaRPr lang="pt-BR" sz="3200" dirty="0">
              <a:solidFill>
                <a:schemeClr val="accent1">
                  <a:lumMod val="75000"/>
                </a:schemeClr>
              </a:solidFill>
            </a:endParaRPr>
          </a:p>
        </p:txBody>
      </p:sp>
      <p:sp>
        <p:nvSpPr>
          <p:cNvPr id="2" name="Title 1">
            <a:extLst>
              <a:ext uri="{FF2B5EF4-FFF2-40B4-BE49-F238E27FC236}">
                <a16:creationId xmlns:a16="http://schemas.microsoft.com/office/drawing/2014/main" id="{5EAF81A9-45E3-6298-F35C-51F3048EFB60}"/>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Dios cuida y respeta a los ancianos</a:t>
            </a:r>
          </a:p>
        </p:txBody>
      </p:sp>
    </p:spTree>
    <p:extLst>
      <p:ext uri="{BB962C8B-B14F-4D97-AF65-F5344CB8AC3E}">
        <p14:creationId xmlns:p14="http://schemas.microsoft.com/office/powerpoint/2010/main" val="2998861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D30BC2D-1D0F-7948-A2FE-3422BAA28BB3}"/>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E60C96B4-1468-2FB2-2CDC-3421AB24F9AC}"/>
              </a:ext>
            </a:extLst>
          </p:cNvPr>
          <p:cNvSpPr>
            <a:spLocks noGrp="1"/>
          </p:cNvSpPr>
          <p:nvPr>
            <p:ph idx="1"/>
          </p:nvPr>
        </p:nvSpPr>
        <p:spPr>
          <a:xfrm>
            <a:off x="265546" y="2586182"/>
            <a:ext cx="9321367" cy="3766271"/>
          </a:xfrm>
        </p:spPr>
        <p:txBody>
          <a:bodyPr/>
          <a:lstStyle/>
          <a:p>
            <a:pPr marL="0" indent="469900">
              <a:buNone/>
            </a:pPr>
            <a:r>
              <a:rPr lang="es-ES" b="0" i="0" dirty="0">
                <a:solidFill>
                  <a:schemeClr val="accent1">
                    <a:lumMod val="75000"/>
                  </a:schemeClr>
                </a:solidFill>
                <a:effectLst/>
                <a:latin typeface="system-ui"/>
              </a:rPr>
              <a:t>No me rechaces cuando llegue a viejo;</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no me abandones cuando me falten las fuerzas</a:t>
            </a:r>
            <a:r>
              <a:rPr lang="en-US" dirty="0">
                <a:solidFill>
                  <a:schemeClr val="accent1">
                    <a:lumMod val="75000"/>
                  </a:schemeClr>
                </a:solidFill>
              </a:rPr>
              <a:t>. . .  </a:t>
            </a:r>
          </a:p>
          <a:p>
            <a:pPr marL="0" indent="469900">
              <a:buNone/>
            </a:pPr>
            <a:r>
              <a:rPr lang="es-ES" b="0" i="0" dirty="0">
                <a:solidFill>
                  <a:schemeClr val="accent1">
                    <a:lumMod val="75000"/>
                  </a:schemeClr>
                </a:solidFill>
                <a:effectLst/>
                <a:latin typeface="system-ui"/>
              </a:rPr>
              <a:t>Aun cuando sea yo anciano y peine canas,</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no me abandones, </a:t>
            </a:r>
            <a:r>
              <a:rPr lang="es-ES" dirty="0">
                <a:solidFill>
                  <a:schemeClr val="accent1">
                    <a:lumMod val="75000"/>
                  </a:schemeClr>
                </a:solidFill>
                <a:latin typeface="system-ui"/>
              </a:rPr>
              <a:t>O</a:t>
            </a:r>
            <a:r>
              <a:rPr lang="es-ES" b="0" i="0" dirty="0">
                <a:solidFill>
                  <a:schemeClr val="accent1">
                    <a:lumMod val="75000"/>
                  </a:schemeClr>
                </a:solidFill>
                <a:effectLst/>
                <a:latin typeface="system-ui"/>
              </a:rPr>
              <a:t>h Dios,</a:t>
            </a:r>
            <a:br>
              <a:rPr lang="es-ES" dirty="0">
                <a:solidFill>
                  <a:schemeClr val="accent1">
                    <a:lumMod val="75000"/>
                  </a:schemeClr>
                </a:solidFill>
              </a:rPr>
            </a:br>
            <a:r>
              <a:rPr lang="es-ES" dirty="0">
                <a:solidFill>
                  <a:schemeClr val="accent1">
                    <a:lumMod val="75000"/>
                  </a:schemeClr>
                </a:solidFill>
              </a:rPr>
              <a:t>      </a:t>
            </a:r>
            <a:r>
              <a:rPr lang="es-ES" b="0" i="0" dirty="0">
                <a:solidFill>
                  <a:schemeClr val="accent1">
                    <a:lumMod val="75000"/>
                  </a:schemeClr>
                </a:solidFill>
                <a:effectLst/>
                <a:latin typeface="system-ui"/>
              </a:rPr>
              <a:t>hasta que anuncie tu poder a la generación venidera,</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y dé a conocer tus proezas a los que aún no han nacido</a:t>
            </a:r>
            <a:r>
              <a:rPr lang="en-US" dirty="0">
                <a:solidFill>
                  <a:schemeClr val="accent1">
                    <a:lumMod val="75000"/>
                  </a:schemeClr>
                </a:solidFill>
              </a:rPr>
              <a:t>.</a:t>
            </a:r>
          </a:p>
          <a:p>
            <a:pPr marL="0" indent="0" algn="r">
              <a:buNone/>
            </a:pPr>
            <a:r>
              <a:rPr lang="en-GB" dirty="0">
                <a:solidFill>
                  <a:schemeClr val="accent1">
                    <a:lumMod val="75000"/>
                  </a:schemeClr>
                </a:solidFill>
              </a:rPr>
              <a:t>—Psalm 71: 9, 18, </a:t>
            </a:r>
            <a:r>
              <a:rPr lang="en-US" dirty="0">
                <a:solidFill>
                  <a:schemeClr val="accent1">
                    <a:lumMod val="75000"/>
                  </a:schemeClr>
                </a:solidFill>
              </a:rPr>
              <a:t>NVI</a:t>
            </a:r>
          </a:p>
          <a:p>
            <a:endParaRPr lang="pt-BR" dirty="0"/>
          </a:p>
        </p:txBody>
      </p:sp>
      <p:sp>
        <p:nvSpPr>
          <p:cNvPr id="2" name="Title 1">
            <a:extLst>
              <a:ext uri="{FF2B5EF4-FFF2-40B4-BE49-F238E27FC236}">
                <a16:creationId xmlns:a16="http://schemas.microsoft.com/office/drawing/2014/main" id="{2A61A8E8-98F2-FD1A-516D-F08AACAB0C17}"/>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Dios cuida y respeta a los ancianos</a:t>
            </a:r>
          </a:p>
        </p:txBody>
      </p:sp>
    </p:spTree>
    <p:extLst>
      <p:ext uri="{BB962C8B-B14F-4D97-AF65-F5344CB8AC3E}">
        <p14:creationId xmlns:p14="http://schemas.microsoft.com/office/powerpoint/2010/main" val="3995802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BE95C8A3-C81B-C8A7-794C-C59078E86C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68ADA0-CC7C-851F-D736-9B7ABE90B97D}"/>
              </a:ext>
            </a:extLst>
          </p:cNvPr>
          <p:cNvSpPr>
            <a:spLocks noGrp="1"/>
          </p:cNvSpPr>
          <p:nvPr>
            <p:ph type="title"/>
          </p:nvPr>
        </p:nvSpPr>
        <p:spPr>
          <a:xfrm>
            <a:off x="265545" y="217344"/>
            <a:ext cx="9959109" cy="1325563"/>
          </a:xfrm>
        </p:spPr>
        <p:txBody>
          <a:bodyPr>
            <a:normAutofit fontScale="90000"/>
          </a:bodyPr>
          <a:lstStyle/>
          <a:p>
            <a:pPr algn="ctr"/>
            <a:br>
              <a:rPr lang="en-US" sz="3600" b="1" dirty="0">
                <a:solidFill>
                  <a:schemeClr val="bg1">
                    <a:lumMod val="95000"/>
                  </a:schemeClr>
                </a:solidFill>
              </a:rPr>
            </a:br>
            <a:r>
              <a:rPr lang="es-ES" sz="3600" b="1" dirty="0">
                <a:solidFill>
                  <a:schemeClr val="bg1">
                    <a:lumMod val="95000"/>
                  </a:schemeClr>
                </a:solidFill>
              </a:rPr>
              <a:t>¿Qué podemos hacer como iglesia?</a:t>
            </a:r>
            <a:br>
              <a:rPr lang="en-US" sz="3600" b="1" dirty="0">
                <a:solidFill>
                  <a:schemeClr val="bg1">
                    <a:lumMod val="95000"/>
                  </a:schemeClr>
                </a:solidFill>
              </a:rPr>
            </a:br>
            <a:endParaRPr lang="pt-BR" sz="3600" b="1"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6811903E-EA7D-01C8-7A5A-BA2DB8E39D51}"/>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3978D045-6CA2-242A-FBB1-FAD52EAF78D4}"/>
              </a:ext>
            </a:extLst>
          </p:cNvPr>
          <p:cNvSpPr txBox="1"/>
          <p:nvPr/>
        </p:nvSpPr>
        <p:spPr>
          <a:xfrm>
            <a:off x="627379" y="1750745"/>
            <a:ext cx="9235439" cy="3323987"/>
          </a:xfrm>
          <a:prstGeom prst="rect">
            <a:avLst/>
          </a:prstGeom>
          <a:noFill/>
        </p:spPr>
        <p:txBody>
          <a:bodyPr wrap="square" rtlCol="0">
            <a:spAutoFit/>
          </a:bodyPr>
          <a:lstStyle/>
          <a:p>
            <a:r>
              <a:rPr lang="es-ES" sz="2400" b="1" dirty="0">
                <a:solidFill>
                  <a:schemeClr val="accent1">
                    <a:lumMod val="75000"/>
                  </a:schemeClr>
                </a:solidFill>
              </a:rPr>
              <a:t>Tenemos que analizar este problema</a:t>
            </a:r>
            <a:endParaRPr lang="en-US" sz="2400" dirty="0">
              <a:solidFill>
                <a:schemeClr val="accent1">
                  <a:lumMod val="75000"/>
                </a:schemeClr>
              </a:solidFill>
            </a:endParaRPr>
          </a:p>
          <a:p>
            <a:pPr marL="457200" indent="-457200">
              <a:buFont typeface="Arial" panose="020B0604020202020204" pitchFamily="34" charset="0"/>
              <a:buChar char="•"/>
            </a:pPr>
            <a:r>
              <a:rPr lang="en-US" sz="2400" dirty="0">
                <a:solidFill>
                  <a:schemeClr val="accent1">
                    <a:lumMod val="75000"/>
                  </a:schemeClr>
                </a:solidFill>
              </a:rPr>
              <a:t> </a:t>
            </a:r>
            <a:r>
              <a:rPr lang="en-US" sz="2400" b="1" dirty="0">
                <a:solidFill>
                  <a:schemeClr val="accent1">
                    <a:lumMod val="75000"/>
                  </a:schemeClr>
                </a:solidFill>
              </a:rPr>
              <a:t>Como familias individuales:</a:t>
            </a:r>
          </a:p>
          <a:p>
            <a:pPr marL="914400" lvl="1" indent="-457200">
              <a:buFont typeface="Wingdings" pitchFamily="2" charset="2"/>
              <a:buChar char="Ø"/>
            </a:pPr>
            <a:r>
              <a:rPr lang="es-ES" sz="2400" dirty="0">
                <a:solidFill>
                  <a:schemeClr val="accent1">
                    <a:lumMod val="75000"/>
                  </a:schemeClr>
                </a:solidFill>
              </a:rPr>
              <a:t>¿Estamos cuidando de nuestros familiares mayores?</a:t>
            </a:r>
            <a:r>
              <a:rPr lang="en-US" sz="2400" dirty="0">
                <a:solidFill>
                  <a:schemeClr val="accent1">
                    <a:lumMod val="75000"/>
                  </a:schemeClr>
                </a:solidFill>
              </a:rPr>
              <a:t> </a:t>
            </a:r>
          </a:p>
          <a:p>
            <a:pPr marL="457200" indent="-457200">
              <a:buFont typeface="Arial" panose="020B0604020202020204" pitchFamily="34" charset="0"/>
              <a:buChar char="•"/>
            </a:pPr>
            <a:r>
              <a:rPr lang="en-US" sz="2400" b="1" dirty="0">
                <a:solidFill>
                  <a:schemeClr val="accent1">
                    <a:lumMod val="75000"/>
                  </a:schemeClr>
                </a:solidFill>
              </a:rPr>
              <a:t>Como Iglesia:</a:t>
            </a:r>
          </a:p>
          <a:p>
            <a:pPr marL="914400" lvl="1" indent="-457200">
              <a:buFont typeface="Wingdings" pitchFamily="2" charset="2"/>
              <a:buChar char="Ø"/>
            </a:pPr>
            <a:r>
              <a:rPr lang="es-ES" sz="2400" dirty="0">
                <a:solidFill>
                  <a:schemeClr val="accent1">
                    <a:lumMod val="75000"/>
                  </a:schemeClr>
                </a:solidFill>
              </a:rPr>
              <a:t>¿Qué estamos haciendo por nuestros miembros mayores, particularmente por los que están encerrados?</a:t>
            </a:r>
          </a:p>
          <a:p>
            <a:pPr marL="914400" lvl="1" indent="-457200">
              <a:buFont typeface="Wingdings" pitchFamily="2" charset="2"/>
              <a:buChar char="Ø"/>
            </a:pPr>
            <a:r>
              <a:rPr lang="es-ES" sz="2400" dirty="0">
                <a:solidFill>
                  <a:schemeClr val="accent1">
                    <a:lumMod val="75000"/>
                  </a:schemeClr>
                </a:solidFill>
              </a:rPr>
              <a:t>¿Alguien les proporciona transporte si es necesario?</a:t>
            </a:r>
            <a:r>
              <a:rPr lang="en-US" sz="2400" dirty="0">
                <a:solidFill>
                  <a:schemeClr val="accent1">
                    <a:lumMod val="75000"/>
                  </a:schemeClr>
                </a:solidFill>
              </a:rPr>
              <a:t> </a:t>
            </a:r>
          </a:p>
          <a:p>
            <a:pPr marL="914400" lvl="1" indent="-457200">
              <a:buFont typeface="Wingdings" pitchFamily="2" charset="2"/>
              <a:buChar char="Ø"/>
            </a:pPr>
            <a:r>
              <a:rPr lang="en-US" sz="2400" dirty="0">
                <a:solidFill>
                  <a:schemeClr val="accent1">
                    <a:lumMod val="75000"/>
                  </a:schemeClr>
                </a:solidFill>
              </a:rPr>
              <a:t>¿Los visitamos?</a:t>
            </a:r>
          </a:p>
          <a:p>
            <a:pPr algn="ctr"/>
            <a:endParaRPr lang="en-US" dirty="0"/>
          </a:p>
        </p:txBody>
      </p:sp>
    </p:spTree>
    <p:extLst>
      <p:ext uri="{BB962C8B-B14F-4D97-AF65-F5344CB8AC3E}">
        <p14:creationId xmlns:p14="http://schemas.microsoft.com/office/powerpoint/2010/main" val="2753762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DFFC-0BE9-FE37-4C15-8EFD011D68FE}"/>
              </a:ext>
            </a:extLst>
          </p:cNvPr>
          <p:cNvSpPr>
            <a:spLocks noGrp="1"/>
          </p:cNvSpPr>
          <p:nvPr>
            <p:ph type="title"/>
          </p:nvPr>
        </p:nvSpPr>
        <p:spPr>
          <a:xfrm>
            <a:off x="265545" y="217344"/>
            <a:ext cx="9959109" cy="1325563"/>
          </a:xfrm>
        </p:spPr>
        <p:txBody>
          <a:bodyPr>
            <a:normAutofit/>
          </a:bodyPr>
          <a:lstStyle/>
          <a:p>
            <a:r>
              <a:rPr lang="pt-BR" sz="4000" dirty="0">
                <a:solidFill>
                  <a:schemeClr val="bg1"/>
                </a:solidFill>
                <a:latin typeface="Futura LT Book" panose="02000504030000020003" pitchFamily="2" charset="0"/>
              </a:rPr>
              <a:t>Honra a tu padre y a tu madre</a:t>
            </a:r>
          </a:p>
        </p:txBody>
      </p:sp>
      <p:sp>
        <p:nvSpPr>
          <p:cNvPr id="3" name="Content Placeholder 2">
            <a:extLst>
              <a:ext uri="{FF2B5EF4-FFF2-40B4-BE49-F238E27FC236}">
                <a16:creationId xmlns:a16="http://schemas.microsoft.com/office/drawing/2014/main" id="{89FA71B7-5885-00B9-0A8C-B148596EB0A0}"/>
              </a:ext>
            </a:extLst>
          </p:cNvPr>
          <p:cNvSpPr>
            <a:spLocks noGrp="1"/>
          </p:cNvSpPr>
          <p:nvPr>
            <p:ph idx="1"/>
          </p:nvPr>
        </p:nvSpPr>
        <p:spPr>
          <a:xfrm>
            <a:off x="265546" y="2001116"/>
            <a:ext cx="9959109" cy="4351338"/>
          </a:xfrm>
        </p:spPr>
        <p:txBody>
          <a:bodyPr>
            <a:normAutofit/>
          </a:bodyPr>
          <a:lstStyle/>
          <a:p>
            <a:r>
              <a:rPr lang="en-US" dirty="0">
                <a:solidFill>
                  <a:schemeClr val="accent1">
                    <a:lumMod val="75000"/>
                  </a:schemeClr>
                </a:solidFill>
              </a:rPr>
              <a:t>Un hijo dijo a sus padres:</a:t>
            </a:r>
          </a:p>
          <a:p>
            <a:pPr marL="0" indent="0">
              <a:buNone/>
            </a:pPr>
            <a:r>
              <a:rPr lang="en-US" dirty="0">
                <a:solidFill>
                  <a:schemeClr val="accent1">
                    <a:lumMod val="75000"/>
                  </a:schemeClr>
                </a:solidFill>
              </a:rPr>
              <a:t>“No los cuidaré. Dono el dinero que usaría para ayudarlos a la iglesia y como es para-Dios, nos los deshonraré y seré bendecido”.</a:t>
            </a:r>
          </a:p>
          <a:p>
            <a:r>
              <a:rPr lang="en-US" dirty="0">
                <a:solidFill>
                  <a:schemeClr val="accent1">
                    <a:lumMod val="75000"/>
                  </a:schemeClr>
                </a:solidFill>
              </a:rPr>
              <a:t>Qué dijo Jesús en Marcos 7:5–13? </a:t>
            </a:r>
          </a:p>
          <a:p>
            <a:r>
              <a:rPr lang="en-US" dirty="0">
                <a:solidFill>
                  <a:schemeClr val="accent1">
                    <a:lumMod val="75000"/>
                  </a:schemeClr>
                </a:solidFill>
              </a:rPr>
              <a:t>Jesús expuso a los fariseos como egocéntricos y sin amor por las personas a las que servían.  El hecho de que eximieran a un hijo de la responsabilidad de cuidar a sus padres donando el dinero a la iglesia era inexcusable.  Jesús lo describió como honrarlo con los labios y no con el corazón.</a:t>
            </a:r>
          </a:p>
          <a:p>
            <a:endParaRPr lang="en-US" dirty="0"/>
          </a:p>
          <a:p>
            <a:pPr marL="0" indent="0">
              <a:buNone/>
            </a:pPr>
            <a:endParaRPr lang="en-US" dirty="0"/>
          </a:p>
          <a:p>
            <a:endParaRPr lang="pt-BR" dirty="0"/>
          </a:p>
        </p:txBody>
      </p:sp>
    </p:spTree>
    <p:extLst>
      <p:ext uri="{BB962C8B-B14F-4D97-AF65-F5344CB8AC3E}">
        <p14:creationId xmlns:p14="http://schemas.microsoft.com/office/powerpoint/2010/main" val="401858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C32A9C8D-172B-F885-49EF-9D1C18A31B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E4E74-4E65-F920-D0B5-E3E6B8EBBED2}"/>
              </a:ext>
            </a:extLst>
          </p:cNvPr>
          <p:cNvSpPr>
            <a:spLocks noGrp="1"/>
          </p:cNvSpPr>
          <p:nvPr>
            <p:ph type="title"/>
          </p:nvPr>
        </p:nvSpPr>
        <p:spPr>
          <a:xfrm>
            <a:off x="265545" y="217344"/>
            <a:ext cx="9959109" cy="1325563"/>
          </a:xfrm>
        </p:spPr>
        <p:txBody>
          <a:bodyPr>
            <a:normAutofit/>
          </a:bodyPr>
          <a:lstStyle/>
          <a:p>
            <a:pPr algn="ctr"/>
            <a:br>
              <a:rPr lang="en-US" sz="3600" b="1" dirty="0">
                <a:solidFill>
                  <a:schemeClr val="bg1">
                    <a:lumMod val="95000"/>
                  </a:schemeClr>
                </a:solidFill>
              </a:rPr>
            </a:br>
            <a:r>
              <a:rPr lang="es-ES" sz="3600" b="1" dirty="0">
                <a:solidFill>
                  <a:schemeClr val="bg1">
                    <a:lumMod val="95000"/>
                  </a:schemeClr>
                </a:solidFill>
              </a:rPr>
              <a:t>¿Qué podemos hacer como Iglesia?</a:t>
            </a:r>
            <a:endParaRPr lang="pt-BR" sz="3600" b="1" dirty="0">
              <a:solidFill>
                <a:schemeClr val="bg1">
                  <a:lumMod val="95000"/>
                </a:schemeClr>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F73E08E3-5226-155C-97DE-852FA8FFF618}"/>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10ED202E-CDD3-70E9-A5A6-8105C8766D27}"/>
              </a:ext>
            </a:extLst>
          </p:cNvPr>
          <p:cNvSpPr txBox="1"/>
          <p:nvPr/>
        </p:nvSpPr>
        <p:spPr>
          <a:xfrm>
            <a:off x="636806" y="2118391"/>
            <a:ext cx="9235439" cy="3046988"/>
          </a:xfrm>
          <a:prstGeom prst="rect">
            <a:avLst/>
          </a:prstGeom>
          <a:noFill/>
        </p:spPr>
        <p:txBody>
          <a:bodyPr wrap="square" rtlCol="0">
            <a:spAutoFit/>
          </a:bodyPr>
          <a:lstStyle/>
          <a:p>
            <a:pPr marL="914400" lvl="1" indent="-457200">
              <a:buFont typeface="Wingdings" pitchFamily="2" charset="2"/>
              <a:buChar char="Ø"/>
            </a:pPr>
            <a:r>
              <a:rPr lang="es-ES" sz="2400" dirty="0">
                <a:solidFill>
                  <a:schemeClr val="accent1">
                    <a:lumMod val="75000"/>
                  </a:schemeClr>
                </a:solidFill>
              </a:rPr>
              <a:t>¿Se les lleva los emblemas de la comunión si no pueden asistir a la iglesia?</a:t>
            </a:r>
          </a:p>
          <a:p>
            <a:pPr marL="914400" lvl="1" indent="-457200">
              <a:buFont typeface="Wingdings" pitchFamily="2" charset="2"/>
              <a:buChar char="Ø"/>
            </a:pPr>
            <a:r>
              <a:rPr lang="es-ES" sz="2400" dirty="0">
                <a:solidFill>
                  <a:schemeClr val="accent1">
                    <a:lumMod val="75000"/>
                  </a:schemeClr>
                </a:solidFill>
              </a:rPr>
              <a:t>¿Alguien se asegura de que reciban la atención que merecen?</a:t>
            </a:r>
            <a:endParaRPr lang="en-US" sz="2400" dirty="0">
              <a:solidFill>
                <a:schemeClr val="accent1">
                  <a:lumMod val="75000"/>
                </a:schemeClr>
              </a:solidFill>
            </a:endParaRPr>
          </a:p>
          <a:p>
            <a:pPr marL="914400" lvl="1" indent="-457200">
              <a:buFont typeface="Wingdings" pitchFamily="2" charset="2"/>
              <a:buChar char="Ø"/>
            </a:pPr>
            <a:r>
              <a:rPr lang="es-ES" sz="2400" dirty="0">
                <a:solidFill>
                  <a:schemeClr val="accent1">
                    <a:lumMod val="75000"/>
                  </a:schemeClr>
                </a:solidFill>
              </a:rPr>
              <a:t>¿Qué tal si les ayudamos con las tareas domésticas, del jardín o las reparaciones de su casa?</a:t>
            </a:r>
            <a:endParaRPr lang="en-US" sz="2400" dirty="0">
              <a:solidFill>
                <a:schemeClr val="accent1">
                  <a:lumMod val="75000"/>
                </a:schemeClr>
              </a:solidFill>
            </a:endParaRPr>
          </a:p>
          <a:p>
            <a:pPr marL="457200" indent="-457200">
              <a:buFont typeface="Wingdings" pitchFamily="2" charset="2"/>
              <a:buChar char="Ø"/>
            </a:pPr>
            <a:endParaRPr lang="en-US" sz="2400" dirty="0">
              <a:solidFill>
                <a:schemeClr val="accent1">
                  <a:lumMod val="75000"/>
                </a:schemeClr>
              </a:solidFill>
            </a:endParaRPr>
          </a:p>
          <a:p>
            <a:pPr algn="ctr"/>
            <a:r>
              <a:rPr lang="es-ES" sz="2400" b="1" dirty="0">
                <a:solidFill>
                  <a:schemeClr val="accent1">
                    <a:lumMod val="75000"/>
                  </a:schemeClr>
                </a:solidFill>
              </a:rPr>
              <a:t>Dios nos llama hoy a honrar a nuestros padres </a:t>
            </a:r>
          </a:p>
          <a:p>
            <a:pPr algn="ctr"/>
            <a:r>
              <a:rPr lang="es-ES" sz="2400" b="1" dirty="0">
                <a:solidFill>
                  <a:schemeClr val="accent1">
                    <a:lumMod val="75000"/>
                  </a:schemeClr>
                </a:solidFill>
              </a:rPr>
              <a:t>y respetar a los ancianos.</a:t>
            </a:r>
            <a:endParaRPr lang="en-US" dirty="0"/>
          </a:p>
        </p:txBody>
      </p:sp>
    </p:spTree>
    <p:extLst>
      <p:ext uri="{BB962C8B-B14F-4D97-AF65-F5344CB8AC3E}">
        <p14:creationId xmlns:p14="http://schemas.microsoft.com/office/powerpoint/2010/main" val="3113789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879A1977-B288-49E3-539B-999D45CD8E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59A7EF-29C0-D2C3-1A7D-DE7A9B6F48C4}"/>
              </a:ext>
            </a:extLst>
          </p:cNvPr>
          <p:cNvSpPr>
            <a:spLocks noGrp="1"/>
          </p:cNvSpPr>
          <p:nvPr>
            <p:ph type="title"/>
          </p:nvPr>
        </p:nvSpPr>
        <p:spPr>
          <a:xfrm>
            <a:off x="235672" y="217344"/>
            <a:ext cx="6328414"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Conclusión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22AF33DA-9A0F-7F75-B266-31519B290260}"/>
              </a:ext>
            </a:extLst>
          </p:cNvPr>
          <p:cNvSpPr>
            <a:spLocks noGrp="1"/>
          </p:cNvSpPr>
          <p:nvPr>
            <p:ph idx="1"/>
          </p:nvPr>
        </p:nvSpPr>
        <p:spPr>
          <a:xfrm>
            <a:off x="235672" y="1706252"/>
            <a:ext cx="9926423" cy="4934404"/>
          </a:xfrm>
        </p:spPr>
        <p:txBody>
          <a:bodyPr>
            <a:normAutofit lnSpcReduction="10000"/>
          </a:bodyPr>
          <a:lstStyle/>
          <a:p>
            <a:pPr marL="0" indent="0">
              <a:buNone/>
            </a:pPr>
            <a:endParaRPr lang="en-US" dirty="0"/>
          </a:p>
          <a:p>
            <a:pPr marL="0" indent="457200">
              <a:buNone/>
            </a:pPr>
            <a:r>
              <a:rPr lang="en-US" dirty="0">
                <a:solidFill>
                  <a:schemeClr val="accent1">
                    <a:lumMod val="75000"/>
                  </a:schemeClr>
                </a:solidFill>
              </a:rPr>
              <a:t>Escucha con respeto al padre que te crio</a:t>
            </a:r>
          </a:p>
          <a:p>
            <a:pPr marL="0" indent="457200">
              <a:buNone/>
            </a:pPr>
            <a:r>
              <a:rPr lang="en-US" dirty="0">
                <a:solidFill>
                  <a:schemeClr val="accent1">
                    <a:lumMod val="75000"/>
                  </a:schemeClr>
                </a:solidFill>
              </a:rPr>
              <a:t>Y cuando tu madre envejezca, no la descuides.</a:t>
            </a:r>
          </a:p>
          <a:p>
            <a:pPr marL="0" indent="457200">
              <a:buNone/>
            </a:pPr>
            <a:r>
              <a:rPr lang="en-US" dirty="0">
                <a:solidFill>
                  <a:schemeClr val="accent1">
                    <a:lumMod val="75000"/>
                  </a:schemeClr>
                </a:solidFill>
              </a:rPr>
              <a:t>Compra la verdad, no la vendas por amor ni por dinero;</a:t>
            </a:r>
          </a:p>
          <a:p>
            <a:pPr marL="0" indent="457200">
              <a:buNone/>
            </a:pPr>
            <a:r>
              <a:rPr lang="en-US" dirty="0">
                <a:solidFill>
                  <a:schemeClr val="accent1">
                    <a:lumMod val="75000"/>
                  </a:schemeClr>
                </a:solidFill>
              </a:rPr>
              <a:t>Compra sabiduría, compra educación, compra conocimiento.</a:t>
            </a:r>
          </a:p>
          <a:p>
            <a:pPr marL="0" indent="457200">
              <a:buNone/>
            </a:pPr>
            <a:r>
              <a:rPr lang="en-US" dirty="0">
                <a:solidFill>
                  <a:schemeClr val="accent1">
                    <a:lumMod val="75000"/>
                  </a:schemeClr>
                </a:solidFill>
              </a:rPr>
              <a:t>Los padres se alegran cuando a sus hijos les </a:t>
            </a:r>
            <a:r>
              <a:rPr lang="en-US" dirty="0" err="1">
                <a:solidFill>
                  <a:schemeClr val="accent1">
                    <a:lumMod val="75000"/>
                  </a:schemeClr>
                </a:solidFill>
              </a:rPr>
              <a:t>va</a:t>
            </a:r>
            <a:r>
              <a:rPr lang="en-US" dirty="0">
                <a:solidFill>
                  <a:schemeClr val="accent1">
                    <a:lumMod val="75000"/>
                  </a:schemeClr>
                </a:solidFill>
              </a:rPr>
              <a:t> bien;</a:t>
            </a:r>
          </a:p>
          <a:p>
            <a:pPr marL="0" indent="457200">
              <a:buNone/>
            </a:pPr>
            <a:r>
              <a:rPr lang="en-US" dirty="0">
                <a:solidFill>
                  <a:schemeClr val="accent1">
                    <a:lumMod val="75000"/>
                  </a:schemeClr>
                </a:solidFill>
              </a:rPr>
              <a:t>Los niños sabios se </a:t>
            </a:r>
            <a:r>
              <a:rPr lang="en-US" dirty="0" err="1">
                <a:solidFill>
                  <a:schemeClr val="accent1">
                    <a:lumMod val="75000"/>
                  </a:schemeClr>
                </a:solidFill>
              </a:rPr>
              <a:t>convierten</a:t>
            </a:r>
            <a:r>
              <a:rPr lang="en-US" dirty="0">
                <a:solidFill>
                  <a:schemeClr val="accent1">
                    <a:lumMod val="75000"/>
                  </a:schemeClr>
                </a:solidFill>
              </a:rPr>
              <a:t> en padres </a:t>
            </a:r>
            <a:r>
              <a:rPr lang="en-US" dirty="0" err="1">
                <a:solidFill>
                  <a:schemeClr val="accent1">
                    <a:lumMod val="75000"/>
                  </a:schemeClr>
                </a:solidFill>
              </a:rPr>
              <a:t>orgullosos</a:t>
            </a:r>
            <a:r>
              <a:rPr lang="en-US" dirty="0">
                <a:solidFill>
                  <a:schemeClr val="accent1">
                    <a:lumMod val="75000"/>
                  </a:schemeClr>
                </a:solidFill>
              </a:rPr>
              <a:t>.</a:t>
            </a:r>
          </a:p>
          <a:p>
            <a:pPr marL="0" indent="457200">
              <a:buNone/>
            </a:pPr>
            <a:r>
              <a:rPr lang="en-US" dirty="0" err="1">
                <a:solidFill>
                  <a:schemeClr val="accent1">
                    <a:lumMod val="75000"/>
                  </a:schemeClr>
                </a:solidFill>
              </a:rPr>
              <a:t>Así</a:t>
            </a:r>
            <a:r>
              <a:rPr lang="en-US" dirty="0">
                <a:solidFill>
                  <a:schemeClr val="accent1">
                    <a:lumMod val="75000"/>
                  </a:schemeClr>
                </a:solidFill>
              </a:rPr>
              <a:t> que ¡</a:t>
            </a:r>
            <a:r>
              <a:rPr lang="en-US" dirty="0" err="1">
                <a:solidFill>
                  <a:schemeClr val="accent1">
                    <a:lumMod val="75000"/>
                  </a:schemeClr>
                </a:solidFill>
              </a:rPr>
              <a:t>haz</a:t>
            </a:r>
            <a:r>
              <a:rPr lang="en-US" dirty="0">
                <a:solidFill>
                  <a:schemeClr val="accent1">
                    <a:lumMod val="75000"/>
                  </a:schemeClr>
                </a:solidFill>
              </a:rPr>
              <a:t> </a:t>
            </a:r>
            <a:r>
              <a:rPr lang="en-US" dirty="0" err="1">
                <a:solidFill>
                  <a:schemeClr val="accent1">
                    <a:lumMod val="75000"/>
                  </a:schemeClr>
                </a:solidFill>
              </a:rPr>
              <a:t>feliz</a:t>
            </a:r>
            <a:r>
              <a:rPr lang="en-US" dirty="0">
                <a:solidFill>
                  <a:schemeClr val="accent1">
                    <a:lumMod val="75000"/>
                  </a:schemeClr>
                </a:solidFill>
              </a:rPr>
              <a:t> a tu padre!</a:t>
            </a:r>
          </a:p>
          <a:p>
            <a:pPr marL="0" indent="457200">
              <a:buNone/>
            </a:pPr>
            <a:r>
              <a:rPr lang="en-US" dirty="0">
                <a:solidFill>
                  <a:schemeClr val="accent1">
                    <a:lumMod val="75000"/>
                  </a:schemeClr>
                </a:solidFill>
              </a:rPr>
              <a:t>¡Haz que tu madre se </a:t>
            </a:r>
            <a:r>
              <a:rPr lang="en-US" dirty="0" err="1">
                <a:solidFill>
                  <a:schemeClr val="accent1">
                    <a:lumMod val="75000"/>
                  </a:schemeClr>
                </a:solidFill>
              </a:rPr>
              <a:t>sienta</a:t>
            </a:r>
            <a:r>
              <a:rPr lang="en-US" dirty="0">
                <a:solidFill>
                  <a:schemeClr val="accent1">
                    <a:lumMod val="75000"/>
                  </a:schemeClr>
                </a:solidFill>
              </a:rPr>
              <a:t> </a:t>
            </a:r>
            <a:r>
              <a:rPr lang="en-US" dirty="0" err="1">
                <a:solidFill>
                  <a:schemeClr val="accent1">
                    <a:lumMod val="75000"/>
                  </a:schemeClr>
                </a:solidFill>
              </a:rPr>
              <a:t>orgullosa</a:t>
            </a:r>
            <a:r>
              <a:rPr lang="en-US" dirty="0">
                <a:solidFill>
                  <a:schemeClr val="accent1">
                    <a:lumMod val="75000"/>
                  </a:schemeClr>
                </a:solidFill>
              </a:rPr>
              <a:t>!</a:t>
            </a:r>
          </a:p>
          <a:p>
            <a:pPr marL="0" indent="914400" algn="r">
              <a:buNone/>
            </a:pPr>
            <a:r>
              <a:rPr lang="en-US" dirty="0">
                <a:solidFill>
                  <a:schemeClr val="accent1">
                    <a:lumMod val="75000"/>
                  </a:schemeClr>
                </a:solidFill>
              </a:rPr>
              <a:t>—</a:t>
            </a:r>
            <a:r>
              <a:rPr lang="en-US" dirty="0" err="1">
                <a:solidFill>
                  <a:schemeClr val="accent1">
                    <a:lumMod val="75000"/>
                  </a:schemeClr>
                </a:solidFill>
              </a:rPr>
              <a:t>Proverbios</a:t>
            </a:r>
            <a:r>
              <a:rPr lang="en-US" dirty="0">
                <a:solidFill>
                  <a:schemeClr val="accent1">
                    <a:lumMod val="75000"/>
                  </a:schemeClr>
                </a:solidFill>
              </a:rPr>
              <a:t> 23:22–25, The </a:t>
            </a:r>
            <a:r>
              <a:rPr lang="en-US" i="1" dirty="0">
                <a:solidFill>
                  <a:schemeClr val="accent1">
                    <a:lumMod val="75000"/>
                  </a:schemeClr>
                </a:solidFill>
              </a:rPr>
              <a:t>Message</a:t>
            </a:r>
            <a:endParaRPr lang="en-US" dirty="0">
              <a:solidFill>
                <a:schemeClr val="accent1">
                  <a:lumMod val="75000"/>
                </a:schemeClr>
              </a:solidFill>
            </a:endParaRPr>
          </a:p>
          <a:p>
            <a:pPr marL="0" indent="0">
              <a:buNone/>
            </a:pPr>
            <a:endParaRPr lang="pt-BR" dirty="0"/>
          </a:p>
        </p:txBody>
      </p:sp>
    </p:spTree>
    <p:extLst>
      <p:ext uri="{BB962C8B-B14F-4D97-AF65-F5344CB8AC3E}">
        <p14:creationId xmlns:p14="http://schemas.microsoft.com/office/powerpoint/2010/main" val="663866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A5E973E-C636-429A-6A51-475FFDED79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32E603-426E-0FAF-8180-62F27A0A5F03}"/>
              </a:ext>
            </a:extLst>
          </p:cNvPr>
          <p:cNvSpPr>
            <a:spLocks noGrp="1"/>
          </p:cNvSpPr>
          <p:nvPr>
            <p:ph type="title"/>
          </p:nvPr>
        </p:nvSpPr>
        <p:spPr>
          <a:xfrm>
            <a:off x="235672" y="217344"/>
            <a:ext cx="5566414"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Conclusión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2A0664E8-3921-FE9F-CA0D-660DAD21A621}"/>
              </a:ext>
            </a:extLst>
          </p:cNvPr>
          <p:cNvSpPr>
            <a:spLocks noGrp="1"/>
          </p:cNvSpPr>
          <p:nvPr>
            <p:ph idx="1"/>
          </p:nvPr>
        </p:nvSpPr>
        <p:spPr>
          <a:xfrm>
            <a:off x="235672" y="1706252"/>
            <a:ext cx="9926423" cy="4934404"/>
          </a:xfrm>
        </p:spPr>
        <p:txBody>
          <a:bodyPr/>
          <a:lstStyle/>
          <a:p>
            <a:pPr marL="0" indent="0">
              <a:buNone/>
            </a:pPr>
            <a:endParaRPr lang="en-US" dirty="0"/>
          </a:p>
          <a:p>
            <a:pPr marL="0" indent="0">
              <a:buNone/>
            </a:pPr>
            <a:r>
              <a:rPr lang="es-ES" dirty="0">
                <a:solidFill>
                  <a:schemeClr val="accent1">
                    <a:lumMod val="75000"/>
                  </a:schemeClr>
                </a:solidFill>
              </a:rPr>
              <a:t>Jóvenes y doncellas, ancianos y niños,</a:t>
            </a:r>
          </a:p>
          <a:p>
            <a:pPr marL="0" indent="0">
              <a:buNone/>
            </a:pPr>
            <a:r>
              <a:rPr lang="es-ES" dirty="0">
                <a:solidFill>
                  <a:schemeClr val="accent1">
                    <a:lumMod val="75000"/>
                  </a:schemeClr>
                </a:solidFill>
              </a:rPr>
              <a:t>¡alaben y exalten el nombre del Señor,</a:t>
            </a:r>
          </a:p>
          <a:p>
            <a:pPr marL="0" indent="0">
              <a:buNone/>
            </a:pPr>
            <a:r>
              <a:rPr lang="es-ES" dirty="0">
                <a:solidFill>
                  <a:schemeClr val="accent1">
                    <a:lumMod val="75000"/>
                  </a:schemeClr>
                </a:solidFill>
              </a:rPr>
              <a:t>porque solo su nombre es exaltado y supremo!</a:t>
            </a:r>
          </a:p>
          <a:p>
            <a:pPr marL="0" indent="0">
              <a:buNone/>
            </a:pPr>
            <a:r>
              <a:rPr lang="es-ES" dirty="0">
                <a:solidFill>
                  <a:schemeClr val="accent1">
                    <a:lumMod val="75000"/>
                  </a:schemeClr>
                </a:solidFill>
              </a:rPr>
              <a:t>¡Su gloria y majestad están por encima</a:t>
            </a:r>
          </a:p>
          <a:p>
            <a:pPr marL="0" indent="0">
              <a:buNone/>
            </a:pPr>
            <a:r>
              <a:rPr lang="es-ES" dirty="0">
                <a:solidFill>
                  <a:schemeClr val="accent1">
                    <a:lumMod val="75000"/>
                  </a:schemeClr>
                </a:solidFill>
              </a:rPr>
              <a:t>de la tierra y el cielo!</a:t>
            </a:r>
          </a:p>
          <a:p>
            <a:pPr marL="0" indent="0" algn="r">
              <a:buNone/>
            </a:pPr>
            <a:r>
              <a:rPr lang="en-GB" dirty="0">
                <a:solidFill>
                  <a:schemeClr val="accent1">
                    <a:lumMod val="75000"/>
                  </a:schemeClr>
                </a:solidFill>
              </a:rPr>
              <a:t>—Salmo 148:12, 13, AMPC</a:t>
            </a:r>
            <a:endParaRPr lang="pt-BR" dirty="0">
              <a:solidFill>
                <a:schemeClr val="accent1">
                  <a:lumMod val="75000"/>
                </a:schemeClr>
              </a:solidFill>
            </a:endParaRPr>
          </a:p>
        </p:txBody>
      </p:sp>
    </p:spTree>
    <p:extLst>
      <p:ext uri="{BB962C8B-B14F-4D97-AF65-F5344CB8AC3E}">
        <p14:creationId xmlns:p14="http://schemas.microsoft.com/office/powerpoint/2010/main" val="1656444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6529C320-BE75-A2FB-9901-3D2CDC5A46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E97A54-718B-AA2C-F036-9F4C0279AAE4}"/>
              </a:ext>
            </a:extLst>
          </p:cNvPr>
          <p:cNvSpPr>
            <a:spLocks noGrp="1"/>
          </p:cNvSpPr>
          <p:nvPr>
            <p:ph type="title"/>
          </p:nvPr>
        </p:nvSpPr>
        <p:spPr>
          <a:xfrm>
            <a:off x="235672" y="217344"/>
            <a:ext cx="624132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r>
              <a:rPr lang="en-US" b="1" dirty="0"/>
              <a:t> </a:t>
            </a:r>
            <a:r>
              <a:rPr lang="en-US" sz="4000" b="1" dirty="0">
                <a:solidFill>
                  <a:schemeClr val="accent1">
                    <a:lumMod val="75000"/>
                  </a:schemeClr>
                </a:solidFill>
              </a:rPr>
              <a:t>Conclusión</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145744D9-0BD6-6AE2-270F-51C470B96D65}"/>
              </a:ext>
            </a:extLst>
          </p:cNvPr>
          <p:cNvSpPr>
            <a:spLocks noGrp="1"/>
          </p:cNvSpPr>
          <p:nvPr>
            <p:ph idx="1"/>
          </p:nvPr>
        </p:nvSpPr>
        <p:spPr>
          <a:xfrm>
            <a:off x="235672" y="1706252"/>
            <a:ext cx="9926423" cy="4934404"/>
          </a:xfrm>
        </p:spPr>
        <p:txBody>
          <a:bodyPr>
            <a:normAutofit/>
          </a:bodyPr>
          <a:lstStyle/>
          <a:p>
            <a:pPr marL="0" indent="461963">
              <a:buNone/>
            </a:pPr>
            <a:r>
              <a:rPr lang="en-US" dirty="0">
                <a:solidFill>
                  <a:schemeClr val="accent1">
                    <a:lumMod val="75000"/>
                  </a:schemeClr>
                </a:solidFill>
              </a:rPr>
              <a:t>“</a:t>
            </a:r>
            <a:r>
              <a:rPr lang="es-ES" b="0" i="0" dirty="0">
                <a:solidFill>
                  <a:schemeClr val="accent1">
                    <a:lumMod val="75000"/>
                  </a:schemeClr>
                </a:solidFill>
                <a:effectLst/>
                <a:latin typeface="system-ui"/>
              </a:rPr>
              <a:t>Después de esto,</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derramaré mi Espíritu sobre todo ser humano.</a:t>
            </a:r>
            <a:br>
              <a:rPr lang="es-ES" dirty="0">
                <a:solidFill>
                  <a:schemeClr val="accent1">
                    <a:lumMod val="75000"/>
                  </a:schemeClr>
                </a:solidFill>
              </a:rPr>
            </a:br>
            <a:r>
              <a:rPr lang="es-ES" b="0" i="0" dirty="0">
                <a:solidFill>
                  <a:schemeClr val="accent1">
                    <a:lumMod val="75000"/>
                  </a:schemeClr>
                </a:solidFill>
                <a:effectLst/>
                <a:latin typeface="system-ui"/>
              </a:rPr>
              <a:t>Los hijos y las hijas de ustedes profetizarán,</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tendrán sueños los ancianos</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y los jóvenes recibirán visiones.</a:t>
            </a:r>
            <a:br>
              <a:rPr lang="es-ES" dirty="0">
                <a:solidFill>
                  <a:schemeClr val="accent1">
                    <a:lumMod val="75000"/>
                  </a:schemeClr>
                </a:solidFill>
              </a:rPr>
            </a:br>
            <a:r>
              <a:rPr lang="es-ES" b="1" baseline="30000" dirty="0">
                <a:solidFill>
                  <a:schemeClr val="accent1">
                    <a:lumMod val="75000"/>
                  </a:schemeClr>
                </a:solidFill>
                <a:latin typeface="system-ui"/>
              </a:rPr>
              <a:t>  </a:t>
            </a:r>
            <a:r>
              <a:rPr lang="es-ES" b="1" i="0" baseline="30000" dirty="0">
                <a:solidFill>
                  <a:schemeClr val="accent1">
                    <a:lumMod val="75000"/>
                  </a:schemeClr>
                </a:solidFill>
                <a:effectLst/>
                <a:latin typeface="system-ui"/>
              </a:rPr>
              <a:t> </a:t>
            </a:r>
            <a:r>
              <a:rPr lang="es-ES" b="0" i="0" dirty="0">
                <a:solidFill>
                  <a:schemeClr val="accent1">
                    <a:lumMod val="75000"/>
                  </a:schemeClr>
                </a:solidFill>
                <a:effectLst/>
                <a:latin typeface="system-ui"/>
              </a:rPr>
              <a:t>En esos días derramaré mi Espíritu</a:t>
            </a:r>
            <a:br>
              <a:rPr lang="es-ES" dirty="0">
                <a:solidFill>
                  <a:schemeClr val="accent1">
                    <a:lumMod val="75000"/>
                  </a:schemeClr>
                </a:solidFill>
              </a:rPr>
            </a:br>
            <a:r>
              <a:rPr lang="es-ES" b="0" i="0" dirty="0">
                <a:solidFill>
                  <a:schemeClr val="accent1">
                    <a:lumMod val="75000"/>
                  </a:schemeClr>
                </a:solidFill>
                <a:effectLst/>
                <a:latin typeface="Courier New" panose="02070309020205020404" pitchFamily="49" charset="0"/>
              </a:rPr>
              <a:t>    </a:t>
            </a:r>
            <a:r>
              <a:rPr lang="es-ES" b="0" i="0" dirty="0">
                <a:solidFill>
                  <a:schemeClr val="accent1">
                    <a:lumMod val="75000"/>
                  </a:schemeClr>
                </a:solidFill>
                <a:effectLst/>
                <a:latin typeface="system-ui"/>
              </a:rPr>
              <a:t>aun sobre los siervos y las siervas.</a:t>
            </a:r>
            <a:r>
              <a:rPr lang="en-US" dirty="0">
                <a:solidFill>
                  <a:schemeClr val="accent1">
                    <a:lumMod val="75000"/>
                  </a:schemeClr>
                </a:solidFill>
              </a:rPr>
              <a:t>”</a:t>
            </a:r>
          </a:p>
          <a:p>
            <a:pPr marL="0" indent="0" algn="r">
              <a:buNone/>
            </a:pPr>
            <a:r>
              <a:rPr lang="en-US" dirty="0">
                <a:solidFill>
                  <a:schemeClr val="accent1">
                    <a:lumMod val="75000"/>
                  </a:schemeClr>
                </a:solidFill>
              </a:rPr>
              <a:t>—Joel 2:28,29, NVI</a:t>
            </a:r>
          </a:p>
          <a:p>
            <a:pPr marL="0" indent="0" algn="ctr">
              <a:buNone/>
            </a:pPr>
            <a:r>
              <a:rPr lang="es-ES" b="1" dirty="0">
                <a:solidFill>
                  <a:schemeClr val="accent1">
                    <a:lumMod val="75000"/>
                  </a:schemeClr>
                </a:solidFill>
              </a:rPr>
              <a:t>Dios aprecia, empodera, respeta y valora a los ancianos.
¡Nosotros también deberíamos hacerlo!</a:t>
            </a:r>
            <a:endParaRPr lang="pt-BR" dirty="0"/>
          </a:p>
        </p:txBody>
      </p:sp>
    </p:spTree>
    <p:extLst>
      <p:ext uri="{BB962C8B-B14F-4D97-AF65-F5344CB8AC3E}">
        <p14:creationId xmlns:p14="http://schemas.microsoft.com/office/powerpoint/2010/main" val="3019350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495ABE3-FC6D-6D83-CFBE-A0B416D841F5}"/>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a:t>
            </a:r>
            <a:r>
              <a:rPr lang="es-ES" b="0" i="0" dirty="0">
                <a:solidFill>
                  <a:schemeClr val="accent1">
                    <a:lumMod val="75000"/>
                  </a:schemeClr>
                </a:solidFill>
                <a:effectLst/>
                <a:latin typeface="system-ui"/>
              </a:rPr>
              <a:t>Honra a tu padre y a tu madre, para que tus días se alarguen en la tierra que Jehová, tu Dios, te da</a:t>
            </a:r>
            <a:r>
              <a:rPr lang="en-US" dirty="0">
                <a:solidFill>
                  <a:schemeClr val="accent1">
                    <a:lumMod val="75000"/>
                  </a:schemeClr>
                </a:solidFill>
              </a:rPr>
              <a:t> ” (Éxodo 20:12, RVR).</a:t>
            </a:r>
          </a:p>
          <a:p>
            <a:pPr marL="0" indent="0">
              <a:buNone/>
            </a:pPr>
            <a:endParaRPr lang="en-US" dirty="0">
              <a:solidFill>
                <a:schemeClr val="accent1">
                  <a:lumMod val="75000"/>
                </a:schemeClr>
              </a:solidFill>
            </a:endParaRPr>
          </a:p>
          <a:p>
            <a:r>
              <a:rPr lang="en-US" dirty="0">
                <a:solidFill>
                  <a:schemeClr val="accent1">
                    <a:lumMod val="75000"/>
                  </a:schemeClr>
                </a:solidFill>
              </a:rPr>
              <a:t>“Cuida (trata con honor, obediencia debida y cortesía) a tu padre y a tu madre, para que tus días se alarguen en la tierra que el Señor tu Dios te da” (Éxodo 20:12, </a:t>
            </a:r>
            <a:r>
              <a:rPr lang="en-US" sz="2000" i="1" dirty="0">
                <a:solidFill>
                  <a:schemeClr val="accent1">
                    <a:lumMod val="75000"/>
                  </a:schemeClr>
                </a:solidFill>
              </a:rPr>
              <a:t>Biblia Amplificada</a:t>
            </a:r>
            <a:r>
              <a:rPr lang="en-US" dirty="0">
                <a:solidFill>
                  <a:schemeClr val="accent1">
                    <a:lumMod val="75000"/>
                  </a:schemeClr>
                </a:solidFill>
              </a:rPr>
              <a:t>).</a:t>
            </a:r>
          </a:p>
          <a:p>
            <a:endParaRPr lang="en-US" dirty="0">
              <a:solidFill>
                <a:schemeClr val="accent1">
                  <a:lumMod val="75000"/>
                </a:schemeClr>
              </a:solidFill>
            </a:endParaRPr>
          </a:p>
          <a:p>
            <a:endParaRPr lang="pt-BR" dirty="0"/>
          </a:p>
        </p:txBody>
      </p:sp>
      <p:sp>
        <p:nvSpPr>
          <p:cNvPr id="2" name="Title 1">
            <a:extLst>
              <a:ext uri="{FF2B5EF4-FFF2-40B4-BE49-F238E27FC236}">
                <a16:creationId xmlns:a16="http://schemas.microsoft.com/office/drawing/2014/main" id="{46CE2BFB-52B7-7EF9-8B86-DEEB0C94FA1B}"/>
              </a:ext>
            </a:extLst>
          </p:cNvPr>
          <p:cNvSpPr>
            <a:spLocks noGrp="1"/>
          </p:cNvSpPr>
          <p:nvPr>
            <p:ph type="title"/>
          </p:nvPr>
        </p:nvSpPr>
        <p:spPr>
          <a:xfrm>
            <a:off x="265545" y="217344"/>
            <a:ext cx="9959109" cy="1325563"/>
          </a:xfrm>
        </p:spPr>
        <p:txBody>
          <a:bodyPr>
            <a:normAutofit/>
          </a:bodyPr>
          <a:lstStyle/>
          <a:p>
            <a:pPr algn="ctr"/>
            <a:r>
              <a:rPr lang="en-US" sz="3600" b="1" dirty="0">
                <a:solidFill>
                  <a:schemeClr val="bg1">
                    <a:lumMod val="95000"/>
                  </a:schemeClr>
                </a:solidFill>
              </a:rPr>
              <a:t>El quinto mandamiento </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3980296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D7850-30E2-E571-9768-3019A337C198}"/>
              </a:ext>
            </a:extLst>
          </p:cNvPr>
          <p:cNvSpPr>
            <a:spLocks noGrp="1"/>
          </p:cNvSpPr>
          <p:nvPr>
            <p:ph type="title"/>
          </p:nvPr>
        </p:nvSpPr>
        <p:spPr>
          <a:xfrm>
            <a:off x="1357461" y="217344"/>
            <a:ext cx="8867194" cy="1224957"/>
          </a:xfrm>
        </p:spPr>
        <p:txBody>
          <a:bodyPr>
            <a:normAutofit/>
          </a:bodyPr>
          <a:lstStyle/>
          <a:p>
            <a:pPr algn="ctr"/>
            <a:r>
              <a:rPr lang="pt-BR" sz="3600" b="1" dirty="0">
                <a:solidFill>
                  <a:schemeClr val="accent1">
                    <a:lumMod val="75000"/>
                  </a:schemeClr>
                </a:solidFill>
              </a:rPr>
              <a:t>Abuso de los ancianos</a:t>
            </a:r>
            <a:endParaRPr lang="pt-BR" sz="3600" b="1" dirty="0">
              <a:solidFill>
                <a:schemeClr val="accent1">
                  <a:lumMod val="75000"/>
                </a:schemeClr>
              </a:solidFill>
              <a:latin typeface="Futura LT Book" panose="02000504030000020003" pitchFamily="2" charset="0"/>
            </a:endParaRPr>
          </a:p>
        </p:txBody>
      </p:sp>
      <p:sp>
        <p:nvSpPr>
          <p:cNvPr id="4" name="Content Placeholder 2">
            <a:extLst>
              <a:ext uri="{FF2B5EF4-FFF2-40B4-BE49-F238E27FC236}">
                <a16:creationId xmlns:a16="http://schemas.microsoft.com/office/drawing/2014/main" id="{549B05F0-CCED-0716-C378-4CA51B99D689}"/>
              </a:ext>
            </a:extLst>
          </p:cNvPr>
          <p:cNvSpPr>
            <a:spLocks noGrp="1"/>
          </p:cNvSpPr>
          <p:nvPr>
            <p:ph idx="1"/>
          </p:nvPr>
        </p:nvSpPr>
        <p:spPr>
          <a:xfrm>
            <a:off x="2564091" y="1696826"/>
            <a:ext cx="7669991" cy="4943830"/>
          </a:xfrm>
        </p:spPr>
        <p:txBody>
          <a:bodyPr/>
          <a:lstStyle/>
          <a:p>
            <a:endParaRPr lang="pt-BR" dirty="0"/>
          </a:p>
          <a:p>
            <a:r>
              <a:rPr lang="es-ES" dirty="0">
                <a:solidFill>
                  <a:schemeClr val="accent1">
                    <a:lumMod val="75000"/>
                  </a:schemeClr>
                </a:solidFill>
              </a:rPr>
              <a:t>El maltrato a las personas mayores es un problema creciente en todo el mundo.</a:t>
            </a:r>
          </a:p>
          <a:p>
            <a:endParaRPr lang="es-ES" dirty="0">
              <a:solidFill>
                <a:schemeClr val="accent1">
                  <a:lumMod val="75000"/>
                </a:schemeClr>
              </a:solidFill>
            </a:endParaRPr>
          </a:p>
          <a:p>
            <a:r>
              <a:rPr lang="es-ES" dirty="0">
                <a:solidFill>
                  <a:schemeClr val="accent1">
                    <a:lumMod val="75000"/>
                  </a:schemeClr>
                </a:solidFill>
              </a:rPr>
              <a:t>No es un problema que se limite a ningún país, cultura, raza o clase de personas en particular.</a:t>
            </a:r>
          </a:p>
          <a:p>
            <a:endParaRPr lang="es-ES" dirty="0">
              <a:solidFill>
                <a:schemeClr val="accent1">
                  <a:lumMod val="75000"/>
                </a:schemeClr>
              </a:solidFill>
            </a:endParaRPr>
          </a:p>
          <a:p>
            <a:r>
              <a:rPr lang="es-ES" dirty="0">
                <a:solidFill>
                  <a:schemeClr val="accent1">
                    <a:lumMod val="75000"/>
                  </a:schemeClr>
                </a:solidFill>
              </a:rPr>
              <a:t>Es un problema que se extiende más allá de cada una de estas fronteras.</a:t>
            </a:r>
            <a:endParaRPr lang="pt-BR" dirty="0"/>
          </a:p>
        </p:txBody>
      </p:sp>
    </p:spTree>
    <p:extLst>
      <p:ext uri="{BB962C8B-B14F-4D97-AF65-F5344CB8AC3E}">
        <p14:creationId xmlns:p14="http://schemas.microsoft.com/office/powerpoint/2010/main" val="2470095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240E824-7F12-C1D9-ED55-D0BEDC2A39A8}"/>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98AEE79A-EBCB-5E36-93D0-2F6B93AACF68}"/>
              </a:ext>
            </a:extLst>
          </p:cNvPr>
          <p:cNvSpPr>
            <a:spLocks noGrp="1"/>
          </p:cNvSpPr>
          <p:nvPr>
            <p:ph idx="1"/>
          </p:nvPr>
        </p:nvSpPr>
        <p:spPr>
          <a:xfrm>
            <a:off x="265546" y="2586182"/>
            <a:ext cx="9959109" cy="3766271"/>
          </a:xfrm>
        </p:spPr>
        <p:txBody>
          <a:bodyPr/>
          <a:lstStyle/>
          <a:p>
            <a:r>
              <a:rPr lang="en-US" dirty="0">
                <a:solidFill>
                  <a:schemeClr val="accent1">
                    <a:lumMod val="75000"/>
                  </a:schemeClr>
                </a:solidFill>
              </a:rPr>
              <a:t>Solomón aconseja a su hijo: “</a:t>
            </a:r>
            <a:r>
              <a:rPr lang="es-ES" b="0" i="0" dirty="0">
                <a:solidFill>
                  <a:schemeClr val="accent1">
                    <a:lumMod val="75000"/>
                  </a:schemeClr>
                </a:solidFill>
                <a:effectLst/>
                <a:latin typeface="system-ui"/>
              </a:rPr>
              <a:t>Escucha a tu padre, que te engendró y cuando tu madre envejezca, no la menosprecies</a:t>
            </a:r>
            <a:r>
              <a:rPr lang="en-US" dirty="0">
                <a:solidFill>
                  <a:schemeClr val="accent1">
                    <a:lumMod val="75000"/>
                  </a:schemeClr>
                </a:solidFill>
              </a:rPr>
              <a:t>”. (Proverbios 23:22, RVR). </a:t>
            </a:r>
          </a:p>
          <a:p>
            <a:pPr marL="0" indent="0">
              <a:buNone/>
            </a:pPr>
            <a:endParaRPr lang="en-US" dirty="0">
              <a:solidFill>
                <a:schemeClr val="accent1">
                  <a:lumMod val="75000"/>
                </a:schemeClr>
              </a:solidFill>
            </a:endParaRPr>
          </a:p>
          <a:p>
            <a:r>
              <a:rPr lang="es-ES" dirty="0">
                <a:solidFill>
                  <a:schemeClr val="accent1">
                    <a:lumMod val="75000"/>
                  </a:schemeClr>
                </a:solidFill>
              </a:rPr>
              <a:t>La paráfrasis de la Biblia </a:t>
            </a:r>
            <a:r>
              <a:rPr lang="es-ES" i="1" dirty="0">
                <a:solidFill>
                  <a:schemeClr val="accent1">
                    <a:lumMod val="75000"/>
                  </a:schemeClr>
                </a:solidFill>
              </a:rPr>
              <a:t>The Message </a:t>
            </a:r>
            <a:r>
              <a:rPr lang="es-ES" dirty="0">
                <a:solidFill>
                  <a:schemeClr val="accent1">
                    <a:lumMod val="75000"/>
                  </a:schemeClr>
                </a:solidFill>
              </a:rPr>
              <a:t>lo hace aún más comprensible: "Escucha con respeto al padre que te crio, y cuando tu madre envejezca, no la descuides</a:t>
            </a:r>
            <a:r>
              <a:rPr lang="en-US" dirty="0">
                <a:solidFill>
                  <a:schemeClr val="accent1">
                    <a:lumMod val="75000"/>
                  </a:schemeClr>
                </a:solidFill>
              </a:rPr>
              <a:t>.”</a:t>
            </a:r>
          </a:p>
          <a:p>
            <a:endParaRPr lang="pt-BR" dirty="0"/>
          </a:p>
        </p:txBody>
      </p:sp>
      <p:sp>
        <p:nvSpPr>
          <p:cNvPr id="2" name="Title 1">
            <a:extLst>
              <a:ext uri="{FF2B5EF4-FFF2-40B4-BE49-F238E27FC236}">
                <a16:creationId xmlns:a16="http://schemas.microsoft.com/office/drawing/2014/main" id="{B4EC8B94-81B6-07E9-BF12-1AA8C60A7A3C}"/>
              </a:ext>
            </a:extLst>
          </p:cNvPr>
          <p:cNvSpPr>
            <a:spLocks noGrp="1"/>
          </p:cNvSpPr>
          <p:nvPr>
            <p:ph type="title"/>
          </p:nvPr>
        </p:nvSpPr>
        <p:spPr>
          <a:xfrm>
            <a:off x="265545" y="217344"/>
            <a:ext cx="9959109" cy="1325563"/>
          </a:xfrm>
        </p:spPr>
        <p:txBody>
          <a:bodyPr>
            <a:normAutofit/>
          </a:bodyPr>
          <a:lstStyle/>
          <a:p>
            <a:pPr algn="ctr"/>
            <a:r>
              <a:rPr lang="pt-BR" sz="3600" b="1" dirty="0">
                <a:solidFill>
                  <a:schemeClr val="bg1">
                    <a:lumMod val="95000"/>
                  </a:schemeClr>
                </a:solidFill>
                <a:latin typeface="Futura LT Book" panose="02000504030000020003" pitchFamily="2" charset="0"/>
              </a:rPr>
              <a:t>Honra a tu padre y a tu madre</a:t>
            </a:r>
          </a:p>
        </p:txBody>
      </p:sp>
    </p:spTree>
    <p:extLst>
      <p:ext uri="{BB962C8B-B14F-4D97-AF65-F5344CB8AC3E}">
        <p14:creationId xmlns:p14="http://schemas.microsoft.com/office/powerpoint/2010/main" val="631024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7CC2E066-3CCC-7852-7BDE-0B2EE343F529}"/>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B38E3C7F-1AEA-D10B-52F3-F9E14888C4F6}"/>
              </a:ext>
            </a:extLst>
          </p:cNvPr>
          <p:cNvSpPr>
            <a:spLocks noGrp="1"/>
          </p:cNvSpPr>
          <p:nvPr>
            <p:ph idx="1"/>
          </p:nvPr>
        </p:nvSpPr>
        <p:spPr>
          <a:xfrm>
            <a:off x="265546" y="1970828"/>
            <a:ext cx="9959109" cy="4428119"/>
          </a:xfrm>
        </p:spPr>
        <p:txBody>
          <a:bodyPr>
            <a:normAutofit fontScale="77500" lnSpcReduction="20000"/>
          </a:bodyPr>
          <a:lstStyle/>
          <a:p>
            <a:r>
              <a:rPr lang="es-ES" dirty="0">
                <a:solidFill>
                  <a:schemeClr val="accent1">
                    <a:lumMod val="75000"/>
                  </a:schemeClr>
                </a:solidFill>
              </a:rPr>
              <a:t>El abuso y negligencia a los adultos mayores puede ser un acto único o repetido.</a:t>
            </a:r>
          </a:p>
          <a:p>
            <a:r>
              <a:rPr lang="es-ES" dirty="0">
                <a:solidFill>
                  <a:schemeClr val="accent1">
                    <a:lumMod val="75000"/>
                  </a:schemeClr>
                </a:solidFill>
              </a:rPr>
              <a:t>Puede ocurrir en cualquier relación en la que haya una expectativa de confianza o en la que una persona esté en una posición de poder o autoridad</a:t>
            </a:r>
            <a:r>
              <a:rPr lang="en-US" dirty="0">
                <a:solidFill>
                  <a:schemeClr val="accent1">
                    <a:lumMod val="75000"/>
                  </a:schemeClr>
                </a:solidFill>
              </a:rPr>
              <a:t>.</a:t>
            </a:r>
          </a:p>
          <a:p>
            <a:r>
              <a:rPr lang="en-US" dirty="0">
                <a:solidFill>
                  <a:schemeClr val="accent1">
                    <a:lumMod val="75000"/>
                  </a:schemeClr>
                </a:solidFill>
              </a:rPr>
              <a:t>Puede ser:</a:t>
            </a:r>
          </a:p>
          <a:p>
            <a:pPr>
              <a:buFont typeface="Wingdings" pitchFamily="2" charset="2"/>
              <a:buChar char="Ø"/>
            </a:pPr>
            <a:r>
              <a:rPr lang="en-US" dirty="0">
                <a:solidFill>
                  <a:schemeClr val="accent1">
                    <a:lumMod val="75000"/>
                  </a:schemeClr>
                </a:solidFill>
              </a:rPr>
              <a:t> Físico (como golpes) </a:t>
            </a:r>
          </a:p>
          <a:p>
            <a:pPr>
              <a:buFont typeface="Wingdings" pitchFamily="2" charset="2"/>
              <a:buChar char="Ø"/>
            </a:pPr>
            <a:r>
              <a:rPr lang="en-US" dirty="0">
                <a:solidFill>
                  <a:schemeClr val="accent1">
                    <a:lumMod val="75000"/>
                  </a:schemeClr>
                </a:solidFill>
              </a:rPr>
              <a:t>Emocional </a:t>
            </a:r>
          </a:p>
          <a:p>
            <a:pPr>
              <a:buFont typeface="Wingdings" pitchFamily="2" charset="2"/>
              <a:buChar char="Ø"/>
            </a:pPr>
            <a:r>
              <a:rPr lang="en-US" dirty="0">
                <a:solidFill>
                  <a:schemeClr val="accent1">
                    <a:lumMod val="75000"/>
                  </a:schemeClr>
                </a:solidFill>
              </a:rPr>
              <a:t>Verbales (como insultos, menosprecio) </a:t>
            </a:r>
          </a:p>
          <a:p>
            <a:pPr>
              <a:buFont typeface="Wingdings" pitchFamily="2" charset="2"/>
              <a:buChar char="Ø"/>
            </a:pPr>
            <a:r>
              <a:rPr lang="es-ES" dirty="0">
                <a:solidFill>
                  <a:schemeClr val="accent1">
                    <a:lumMod val="75000"/>
                  </a:schemeClr>
                </a:solidFill>
              </a:rPr>
              <a:t>Financieros (como tomar dinero o bienes)</a:t>
            </a:r>
            <a:r>
              <a:rPr lang="en-US" dirty="0">
                <a:solidFill>
                  <a:schemeClr val="accent1">
                    <a:lumMod val="75000"/>
                  </a:schemeClr>
                </a:solidFill>
              </a:rPr>
              <a:t> </a:t>
            </a:r>
          </a:p>
          <a:p>
            <a:pPr>
              <a:buFont typeface="Wingdings" pitchFamily="2" charset="2"/>
              <a:buChar char="Ø"/>
            </a:pPr>
            <a:r>
              <a:rPr lang="en-US" dirty="0">
                <a:solidFill>
                  <a:schemeClr val="accent1">
                    <a:lumMod val="75000"/>
                  </a:schemeClr>
                </a:solidFill>
              </a:rPr>
              <a:t>Sexual </a:t>
            </a:r>
          </a:p>
          <a:p>
            <a:pPr>
              <a:buFont typeface="Wingdings" pitchFamily="2" charset="2"/>
              <a:buChar char="Ø"/>
            </a:pPr>
            <a:r>
              <a:rPr lang="en-US" dirty="0">
                <a:solidFill>
                  <a:schemeClr val="accent1">
                    <a:lumMod val="75000"/>
                  </a:schemeClr>
                </a:solidFill>
              </a:rPr>
              <a:t>Espiritual </a:t>
            </a:r>
          </a:p>
          <a:p>
            <a:pPr>
              <a:buFont typeface="Wingdings" pitchFamily="2" charset="2"/>
              <a:buChar char="Ø"/>
            </a:pPr>
            <a:r>
              <a:rPr lang="es-ES" dirty="0">
                <a:solidFill>
                  <a:schemeClr val="accent1">
                    <a:lumMod val="75000"/>
                  </a:schemeClr>
                </a:solidFill>
              </a:rPr>
              <a:t>Algunos tipos de abuso de adultos mayores implican la violación de sus derechos.</a:t>
            </a:r>
            <a:endParaRPr lang="pt-BR" dirty="0">
              <a:solidFill>
                <a:schemeClr val="accent1">
                  <a:lumMod val="75000"/>
                </a:schemeClr>
              </a:solidFill>
            </a:endParaRPr>
          </a:p>
        </p:txBody>
      </p:sp>
      <p:sp>
        <p:nvSpPr>
          <p:cNvPr id="2" name="Title 1">
            <a:extLst>
              <a:ext uri="{FF2B5EF4-FFF2-40B4-BE49-F238E27FC236}">
                <a16:creationId xmlns:a16="http://schemas.microsoft.com/office/drawing/2014/main" id="{C90A61B5-D8BA-BE06-DAC4-AE31C91A37CB}"/>
              </a:ext>
            </a:extLst>
          </p:cNvPr>
          <p:cNvSpPr>
            <a:spLocks noGrp="1"/>
          </p:cNvSpPr>
          <p:nvPr>
            <p:ph type="title"/>
          </p:nvPr>
        </p:nvSpPr>
        <p:spPr>
          <a:xfrm>
            <a:off x="265545" y="217344"/>
            <a:ext cx="9959109" cy="1325563"/>
          </a:xfrm>
        </p:spPr>
        <p:txBody>
          <a:bodyPr>
            <a:normAutofit/>
          </a:bodyPr>
          <a:lstStyle/>
          <a:p>
            <a:pPr algn="ctr"/>
            <a:r>
              <a:rPr lang="es-ES" sz="3600" b="1" dirty="0">
                <a:solidFill>
                  <a:schemeClr val="bg1">
                    <a:lumMod val="95000"/>
                  </a:schemeClr>
                </a:solidFill>
              </a:rPr>
              <a:t>Según la Organización Mundial de la Salud</a:t>
            </a:r>
            <a:endParaRPr lang="pt-BR" sz="3600" b="1" dirty="0">
              <a:solidFill>
                <a:schemeClr val="bg1">
                  <a:lumMod val="95000"/>
                </a:schemeClr>
              </a:solidFill>
              <a:latin typeface="Futura LT Book" panose="02000504030000020003" pitchFamily="2" charset="0"/>
            </a:endParaRPr>
          </a:p>
        </p:txBody>
      </p:sp>
    </p:spTree>
    <p:extLst>
      <p:ext uri="{BB962C8B-B14F-4D97-AF65-F5344CB8AC3E}">
        <p14:creationId xmlns:p14="http://schemas.microsoft.com/office/powerpoint/2010/main" val="248346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AEAEAFA-A5C7-34DB-4927-2E034BC1AD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A980DE-7777-C98C-6457-5D85A283B47A}"/>
              </a:ext>
            </a:extLst>
          </p:cNvPr>
          <p:cNvSpPr>
            <a:spLocks noGrp="1"/>
          </p:cNvSpPr>
          <p:nvPr>
            <p:ph type="title"/>
          </p:nvPr>
        </p:nvSpPr>
        <p:spPr>
          <a:xfrm>
            <a:off x="235672" y="217344"/>
            <a:ext cx="820131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AC13C0B5-0275-E6C5-DC1C-C904ED2155F6}"/>
              </a:ext>
            </a:extLst>
          </p:cNvPr>
          <p:cNvSpPr>
            <a:spLocks noGrp="1"/>
          </p:cNvSpPr>
          <p:nvPr>
            <p:ph idx="1"/>
          </p:nvPr>
        </p:nvSpPr>
        <p:spPr>
          <a:xfrm>
            <a:off x="235673" y="1953741"/>
            <a:ext cx="8009426" cy="4028601"/>
          </a:xfrm>
        </p:spPr>
        <p:txBody>
          <a:bodyPr/>
          <a:lstStyle/>
          <a:p>
            <a:r>
              <a:rPr lang="es-ES" dirty="0">
                <a:solidFill>
                  <a:schemeClr val="accent1">
                    <a:lumMod val="75000"/>
                  </a:schemeClr>
                </a:solidFill>
              </a:rPr>
              <a:t>La negligencia también es abuso. Esto implicaría no hacer algo, como proporcionar a la persona mayor alimento, refugio, medicamentos, atención o contacto personal significativo.</a:t>
            </a:r>
          </a:p>
          <a:p>
            <a:r>
              <a:rPr lang="es-ES" dirty="0">
                <a:solidFill>
                  <a:schemeClr val="accent1">
                    <a:lumMod val="75000"/>
                  </a:schemeClr>
                </a:solidFill>
              </a:rPr>
              <a:t>Muchos adultos mayores experimentan más de una forma de abuso y negligencia.</a:t>
            </a:r>
            <a:endParaRPr lang="en-US" dirty="0">
              <a:solidFill>
                <a:schemeClr val="accent1">
                  <a:lumMod val="75000"/>
                </a:schemeClr>
              </a:solidFill>
            </a:endParaRPr>
          </a:p>
        </p:txBody>
      </p:sp>
    </p:spTree>
    <p:extLst>
      <p:ext uri="{BB962C8B-B14F-4D97-AF65-F5344CB8AC3E}">
        <p14:creationId xmlns:p14="http://schemas.microsoft.com/office/powerpoint/2010/main" val="978433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FAADD4BD-2970-DE17-9F11-99547867B0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665739-FB24-613C-2FCD-D48EE491DAE5}"/>
              </a:ext>
            </a:extLst>
          </p:cNvPr>
          <p:cNvSpPr>
            <a:spLocks noGrp="1"/>
          </p:cNvSpPr>
          <p:nvPr>
            <p:ph type="title"/>
          </p:nvPr>
        </p:nvSpPr>
        <p:spPr>
          <a:xfrm>
            <a:off x="235672" y="217344"/>
            <a:ext cx="8201318" cy="1224957"/>
          </a:xfrm>
        </p:spPr>
        <p:txBody>
          <a:bodyPr>
            <a:normAutofit fontScale="90000"/>
          </a:bodyPr>
          <a:lstStyle/>
          <a:p>
            <a:pPr algn="ctr"/>
            <a:r>
              <a:rPr lang="en-US" b="1" dirty="0"/>
              <a:t> </a:t>
            </a:r>
            <a:br>
              <a:rPr lang="en-US" dirty="0"/>
            </a:br>
            <a:r>
              <a:rPr lang="en-US" dirty="0"/>
              <a:t> </a:t>
            </a:r>
            <a:r>
              <a:rPr lang="en-US" b="1" dirty="0"/>
              <a:t>  </a:t>
            </a:r>
            <a:br>
              <a:rPr lang="en-US" dirty="0"/>
            </a:br>
            <a:r>
              <a:rPr lang="en-US" dirty="0"/>
              <a:t> </a:t>
            </a:r>
            <a:br>
              <a:rPr lang="en-US" dirty="0"/>
            </a:br>
            <a:br>
              <a:rPr lang="en-US" dirty="0"/>
            </a:br>
            <a:endParaRPr lang="pt-BR" sz="4000" dirty="0">
              <a:latin typeface="Futura LT Book" panose="02000504030000020003" pitchFamily="2" charset="0"/>
            </a:endParaRPr>
          </a:p>
        </p:txBody>
      </p:sp>
      <p:sp>
        <p:nvSpPr>
          <p:cNvPr id="4" name="Content Placeholder 2">
            <a:extLst>
              <a:ext uri="{FF2B5EF4-FFF2-40B4-BE49-F238E27FC236}">
                <a16:creationId xmlns:a16="http://schemas.microsoft.com/office/drawing/2014/main" id="{96815C0E-0BB0-123C-781C-456B7490CFC7}"/>
              </a:ext>
            </a:extLst>
          </p:cNvPr>
          <p:cNvSpPr>
            <a:spLocks noGrp="1"/>
          </p:cNvSpPr>
          <p:nvPr>
            <p:ph idx="1"/>
          </p:nvPr>
        </p:nvSpPr>
        <p:spPr>
          <a:xfrm>
            <a:off x="235672" y="2062232"/>
            <a:ext cx="9926423" cy="3718635"/>
          </a:xfrm>
        </p:spPr>
        <p:txBody>
          <a:bodyPr/>
          <a:lstStyle/>
          <a:p>
            <a:r>
              <a:rPr lang="es-ES" dirty="0">
                <a:solidFill>
                  <a:schemeClr val="accent1">
                    <a:lumMod val="75000"/>
                  </a:schemeClr>
                </a:solidFill>
              </a:rPr>
              <a:t>Los agresores pueden ser hijos, un cónyuge o incluso nietos</a:t>
            </a:r>
            <a:r>
              <a:rPr lang="en-US" dirty="0">
                <a:solidFill>
                  <a:schemeClr val="accent1">
                    <a:lumMod val="75000"/>
                  </a:schemeClr>
                </a:solidFill>
              </a:rPr>
              <a:t>. </a:t>
            </a:r>
          </a:p>
          <a:p>
            <a:r>
              <a:rPr lang="es-ES" dirty="0">
                <a:solidFill>
                  <a:schemeClr val="accent1">
                    <a:lumMod val="75000"/>
                  </a:schemeClr>
                </a:solidFill>
              </a:rPr>
              <a:t>También pueden incluir amigos, vecinos, proveedores de atención, propietarios o cualquier persona en una posición de poder, confianza o autoridad.</a:t>
            </a:r>
          </a:p>
          <a:p>
            <a:r>
              <a:rPr lang="es-ES" dirty="0">
                <a:solidFill>
                  <a:schemeClr val="accent1">
                    <a:lumMod val="75000"/>
                  </a:schemeClr>
                </a:solidFill>
              </a:rPr>
              <a:t>Puede tener lugar en el hogar, en un entorno de atención residencial (como un hogar de ancianos) o en la comunidad.</a:t>
            </a:r>
            <a:endParaRPr lang="en-US" dirty="0"/>
          </a:p>
        </p:txBody>
      </p:sp>
    </p:spTree>
    <p:extLst>
      <p:ext uri="{BB962C8B-B14F-4D97-AF65-F5344CB8AC3E}">
        <p14:creationId xmlns:p14="http://schemas.microsoft.com/office/powerpoint/2010/main" val="29879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5E3ABD1A-D9E2-D84E-B969-CB089A30A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A1F039-E6D7-0124-0BD3-C83DDD7E401D}"/>
              </a:ext>
            </a:extLst>
          </p:cNvPr>
          <p:cNvSpPr>
            <a:spLocks noGrp="1"/>
          </p:cNvSpPr>
          <p:nvPr>
            <p:ph type="title"/>
          </p:nvPr>
        </p:nvSpPr>
        <p:spPr>
          <a:xfrm>
            <a:off x="265545" y="217344"/>
            <a:ext cx="9959109" cy="1325563"/>
          </a:xfrm>
        </p:spPr>
        <p:txBody>
          <a:bodyPr>
            <a:normAutofit/>
          </a:bodyPr>
          <a:lstStyle/>
          <a:p>
            <a:pPr algn="ctr"/>
            <a:br>
              <a:rPr lang="en-US" sz="3600" b="1" dirty="0">
                <a:solidFill>
                  <a:schemeClr val="bg1">
                    <a:lumMod val="95000"/>
                  </a:schemeClr>
                </a:solidFill>
              </a:rPr>
            </a:br>
            <a:r>
              <a:rPr lang="es-ES" sz="3600" b="1" dirty="0">
                <a:solidFill>
                  <a:schemeClr val="bg1">
                    <a:lumMod val="95000"/>
                  </a:schemeClr>
                </a:solidFill>
              </a:rPr>
              <a:t>¿Qué espera Dios de nosotros?</a:t>
            </a:r>
            <a:endParaRPr lang="pt-BR" sz="4000" dirty="0">
              <a:solidFill>
                <a:schemeClr val="bg1"/>
              </a:solidFill>
              <a:latin typeface="Futura LT Book" panose="02000504030000020003" pitchFamily="2" charset="0"/>
            </a:endParaRPr>
          </a:p>
        </p:txBody>
      </p:sp>
      <p:sp>
        <p:nvSpPr>
          <p:cNvPr id="3" name="Content Placeholder 2">
            <a:extLst>
              <a:ext uri="{FF2B5EF4-FFF2-40B4-BE49-F238E27FC236}">
                <a16:creationId xmlns:a16="http://schemas.microsoft.com/office/drawing/2014/main" id="{8F869826-BC5D-44DA-3524-1D68B14844B0}"/>
              </a:ext>
            </a:extLst>
          </p:cNvPr>
          <p:cNvSpPr>
            <a:spLocks noGrp="1"/>
          </p:cNvSpPr>
          <p:nvPr>
            <p:ph idx="1"/>
          </p:nvPr>
        </p:nvSpPr>
        <p:spPr>
          <a:xfrm>
            <a:off x="265546" y="2001116"/>
            <a:ext cx="9959109" cy="4351338"/>
          </a:xfrm>
        </p:spPr>
        <p:txBody>
          <a:bodyPr>
            <a:normAutofit/>
          </a:bodyPr>
          <a:lstStyle/>
          <a:p>
            <a:endParaRPr lang="en-US" dirty="0"/>
          </a:p>
          <a:p>
            <a:endParaRPr lang="en-US" dirty="0"/>
          </a:p>
          <a:p>
            <a:pPr marL="0" indent="0">
              <a:buNone/>
            </a:pPr>
            <a:endParaRPr lang="en-US" dirty="0"/>
          </a:p>
          <a:p>
            <a:endParaRPr lang="pt-BR" dirty="0"/>
          </a:p>
        </p:txBody>
      </p:sp>
      <p:sp>
        <p:nvSpPr>
          <p:cNvPr id="4" name="TextBox 3">
            <a:extLst>
              <a:ext uri="{FF2B5EF4-FFF2-40B4-BE49-F238E27FC236}">
                <a16:creationId xmlns:a16="http://schemas.microsoft.com/office/drawing/2014/main" id="{A733AEED-A937-5C0B-CB77-9CDDAECE5771}"/>
              </a:ext>
            </a:extLst>
          </p:cNvPr>
          <p:cNvSpPr txBox="1"/>
          <p:nvPr/>
        </p:nvSpPr>
        <p:spPr>
          <a:xfrm>
            <a:off x="721649" y="2456595"/>
            <a:ext cx="9503005" cy="3939540"/>
          </a:xfrm>
          <a:prstGeom prst="rect">
            <a:avLst/>
          </a:prstGeom>
          <a:noFill/>
        </p:spPr>
        <p:txBody>
          <a:bodyPr wrap="square" rtlCol="0">
            <a:spAutoFit/>
          </a:bodyPr>
          <a:lstStyle/>
          <a:p>
            <a:pPr marL="342900" indent="-342900">
              <a:buFont typeface="Arial" panose="020B0604020202020204" pitchFamily="34" charset="0"/>
              <a:buChar char="•"/>
            </a:pPr>
            <a:r>
              <a:rPr lang="es-ES" sz="2400" dirty="0">
                <a:solidFill>
                  <a:schemeClr val="accent1">
                    <a:lumMod val="75000"/>
                  </a:schemeClr>
                </a:solidFill>
              </a:rPr>
              <a:t>De la historia de Marcos 7 ¿Considerarías abuso lo que este hombre les hizo a sus padres?</a:t>
            </a:r>
          </a:p>
          <a:p>
            <a:endParaRPr lang="en-US" dirty="0">
              <a:solidFill>
                <a:schemeClr val="accent1">
                  <a:lumMod val="75000"/>
                </a:schemeClr>
              </a:solidFill>
            </a:endParaRPr>
          </a:p>
          <a:p>
            <a:pPr marL="342900" indent="-342900">
              <a:buFont typeface="Arial" panose="020B0604020202020204" pitchFamily="34" charset="0"/>
              <a:buChar char="•"/>
            </a:pPr>
            <a:r>
              <a:rPr lang="es-ES" sz="2400" dirty="0">
                <a:solidFill>
                  <a:schemeClr val="accent1">
                    <a:lumMod val="75000"/>
                  </a:schemeClr>
                </a:solidFill>
              </a:rPr>
              <a:t>Jesús dijo que los fariseos habían "invalidado la palabra de Dios por medio con su tradición" (versículo 13).</a:t>
            </a:r>
          </a:p>
          <a:p>
            <a:endParaRPr lang="en-US" sz="2400" dirty="0">
              <a:solidFill>
                <a:schemeClr val="accent1">
                  <a:lumMod val="75000"/>
                </a:schemeClr>
              </a:solidFill>
            </a:endParaRPr>
          </a:p>
          <a:p>
            <a:pPr marL="342900" indent="-342900">
              <a:buFont typeface="Arial" panose="020B0604020202020204" pitchFamily="34" charset="0"/>
              <a:buChar char="•"/>
            </a:pPr>
            <a:r>
              <a:rPr lang="es-ES" sz="2400" dirty="0">
                <a:solidFill>
                  <a:schemeClr val="accent1">
                    <a:lumMod val="75000"/>
                  </a:schemeClr>
                </a:solidFill>
              </a:rPr>
              <a:t>Está claro que es el deber de los hijos, si sus padres son pobres, aliviarlos en la medida de sus posibilidades.</a:t>
            </a:r>
            <a:endParaRPr lang="en-US" sz="3200" dirty="0">
              <a:solidFill>
                <a:schemeClr val="accent1">
                  <a:lumMod val="75000"/>
                </a:schemeClr>
              </a:solidFill>
            </a:endParaRPr>
          </a:p>
          <a:p>
            <a:endParaRPr lang="en-US" sz="3200" dirty="0"/>
          </a:p>
          <a:p>
            <a:pPr marL="457200" indent="-457200">
              <a:buFont typeface="Arial" panose="020B0604020202020204" pitchFamily="34" charset="0"/>
              <a:buChar char="•"/>
            </a:pPr>
            <a:endParaRPr lang="en-US" sz="3200" dirty="0"/>
          </a:p>
        </p:txBody>
      </p:sp>
    </p:spTree>
    <p:extLst>
      <p:ext uri="{BB962C8B-B14F-4D97-AF65-F5344CB8AC3E}">
        <p14:creationId xmlns:p14="http://schemas.microsoft.com/office/powerpoint/2010/main" val="3176438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9551</TotalTime>
  <Words>2539</Words>
  <Application>Microsoft Office PowerPoint</Application>
  <PresentationFormat>Widescreen</PresentationFormat>
  <Paragraphs>174</Paragraphs>
  <Slides>23</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Aptos</vt:lpstr>
      <vt:lpstr>Arial</vt:lpstr>
      <vt:lpstr>Caecilia LT Light</vt:lpstr>
      <vt:lpstr>Calibri</vt:lpstr>
      <vt:lpstr>Calibri Light</vt:lpstr>
      <vt:lpstr>Courier New</vt:lpstr>
      <vt:lpstr>Futura LT Book</vt:lpstr>
      <vt:lpstr>system-ui</vt:lpstr>
      <vt:lpstr>Wingdings</vt:lpstr>
      <vt:lpstr>Office Theme</vt:lpstr>
      <vt:lpstr>Honra</vt:lpstr>
      <vt:lpstr>Honra a tu padre y a tu madre</vt:lpstr>
      <vt:lpstr>El quinto mandamiento </vt:lpstr>
      <vt:lpstr>Abuso de los ancianos</vt:lpstr>
      <vt:lpstr>Honra a tu padre y a tu madre</vt:lpstr>
      <vt:lpstr>Según la Organización Mundial de la Salud</vt:lpstr>
      <vt:lpstr>         </vt:lpstr>
      <vt:lpstr>         </vt:lpstr>
      <vt:lpstr> ¿Qué espera Dios de nosotros?</vt:lpstr>
      <vt:lpstr>¿Quá espera Dios de nosotros?</vt:lpstr>
      <vt:lpstr>¿Qué espera Dios de nosotros?</vt:lpstr>
      <vt:lpstr> Ejemplos Bíblicos </vt:lpstr>
      <vt:lpstr>PowerPoint Presentation</vt:lpstr>
      <vt:lpstr> Dios cuida y respeta a los ancianos</vt:lpstr>
      <vt:lpstr>Dios cuida y respeta a los ancianos</vt:lpstr>
      <vt:lpstr>Dios cuida y respeta a los acianos</vt:lpstr>
      <vt:lpstr>Dios cuida y respeta a los ancianos</vt:lpstr>
      <vt:lpstr>Dios cuida y respeta a los ancianos</vt:lpstr>
      <vt:lpstr> ¿Qué podemos hacer como iglesia? </vt:lpstr>
      <vt:lpstr> ¿Qué podemos hacer como Iglesia?</vt:lpstr>
      <vt:lpstr>        Conclusión  </vt:lpstr>
      <vt:lpstr>        Conclusión  </vt:lpstr>
      <vt:lpstr>        Conclusión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love</dc:title>
  <dc:creator>Erika Miike</dc:creator>
  <cp:lastModifiedBy>Dulce  Rice</cp:lastModifiedBy>
  <cp:revision>33</cp:revision>
  <dcterms:created xsi:type="dcterms:W3CDTF">2023-02-14T12:16:54Z</dcterms:created>
  <dcterms:modified xsi:type="dcterms:W3CDTF">2025-07-22T20:52:09Z</dcterms:modified>
</cp:coreProperties>
</file>