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9" r:id="rId15"/>
    <p:sldId id="272" r:id="rId16"/>
    <p:sldId id="273" r:id="rId17"/>
    <p:sldId id="275" r:id="rId18"/>
    <p:sldId id="274" r:id="rId19"/>
    <p:sldId id="276" r:id="rId20"/>
    <p:sldId id="280" r:id="rId21"/>
    <p:sldId id="277" r:id="rId22"/>
    <p:sldId id="281"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76646"/>
  </p:normalViewPr>
  <p:slideViewPr>
    <p:cSldViewPr snapToGrid="0" snapToObjects="1">
      <p:cViewPr>
        <p:scale>
          <a:sx n="80" d="100"/>
          <a:sy n="80" d="100"/>
        </p:scale>
        <p:origin x="2480" y="240"/>
      </p:cViewPr>
      <p:guideLst>
        <p:guide orient="horz" pos="2160"/>
        <p:guide pos="2880"/>
      </p:guideLst>
    </p:cSldViewPr>
  </p:slideViewPr>
  <p:notesTextViewPr>
    <p:cViewPr>
      <p:scale>
        <a:sx n="1" d="1"/>
        <a:sy n="1" d="1"/>
      </p:scale>
      <p:origin x="0" y="-912"/>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79582C-AD35-8C41-845A-3F0420AFFF82}" type="datetimeFigureOut">
              <a:rPr lang="en-US" smtClean="0"/>
              <a:t>12/18/17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CA45F-3E6B-FD44-9F8A-9D3BC1F0D9A8}" type="slidenum">
              <a:rPr lang="en-US" smtClean="0"/>
              <a:t>‹Nr.›</a:t>
            </a:fld>
            <a:endParaRPr lang="en-US"/>
          </a:p>
        </p:txBody>
      </p:sp>
    </p:spTree>
    <p:extLst>
      <p:ext uri="{BB962C8B-B14F-4D97-AF65-F5344CB8AC3E}">
        <p14:creationId xmlns:p14="http://schemas.microsoft.com/office/powerpoint/2010/main" val="34264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b="1" kern="1200" noProof="0" dirty="0" smtClean="0">
                <a:solidFill>
                  <a:schemeClr val="tx1"/>
                </a:solidFill>
                <a:effectLst/>
                <a:latin typeface="+mn-lt"/>
                <a:ea typeface="+mn-ea"/>
                <a:cs typeface="+mn-cs"/>
              </a:rPr>
              <a:t>DIOS COMPRENDE</a:t>
            </a:r>
            <a:endParaRPr lang="es-ES" sz="1200" kern="1200" noProof="0" dirty="0" smtClean="0">
              <a:solidFill>
                <a:schemeClr val="tx1"/>
              </a:solidFill>
              <a:effectLst/>
              <a:latin typeface="+mn-lt"/>
              <a:ea typeface="+mn-ea"/>
              <a:cs typeface="+mn-cs"/>
            </a:endParaRPr>
          </a:p>
          <a:p>
            <a:r>
              <a:rPr lang="es-ES" sz="1200" b="1" kern="1200" noProof="0" dirty="0" smtClean="0">
                <a:solidFill>
                  <a:schemeClr val="tx1"/>
                </a:solidFill>
                <a:effectLst/>
                <a:latin typeface="+mn-lt"/>
                <a:ea typeface="+mn-ea"/>
                <a:cs typeface="+mn-cs"/>
              </a:rPr>
              <a:t> </a:t>
            </a:r>
            <a:endParaRPr lang="es-ES" sz="1200" kern="1200" noProof="0" dirty="0" smtClean="0">
              <a:solidFill>
                <a:schemeClr val="tx1"/>
              </a:solidFill>
              <a:effectLst/>
              <a:latin typeface="+mn-lt"/>
              <a:ea typeface="+mn-ea"/>
              <a:cs typeface="+mn-cs"/>
            </a:endParaRPr>
          </a:p>
          <a:p>
            <a:r>
              <a:rPr lang="es-ES" sz="1200" b="1" kern="1200" noProof="0" dirty="0" smtClean="0">
                <a:solidFill>
                  <a:schemeClr val="tx1"/>
                </a:solidFill>
                <a:effectLst/>
                <a:latin typeface="+mn-lt"/>
                <a:ea typeface="+mn-ea"/>
                <a:cs typeface="+mn-cs"/>
              </a:rPr>
              <a:t>Introducción</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Hoy nos concentramos </a:t>
            </a:r>
            <a:r>
              <a:rPr lang="es-ES" sz="1200" kern="1200" noProof="0" dirty="0" smtClean="0">
                <a:solidFill>
                  <a:srgbClr val="FF0000"/>
                </a:solidFill>
                <a:effectLst/>
                <a:latin typeface="+mn-lt"/>
                <a:ea typeface="+mn-ea"/>
                <a:cs typeface="+mn-cs"/>
              </a:rPr>
              <a:t>particularmente</a:t>
            </a:r>
            <a:r>
              <a:rPr lang="es-ES" sz="1200" kern="1200" noProof="0" dirty="0" smtClean="0">
                <a:solidFill>
                  <a:schemeClr val="tx1"/>
                </a:solidFill>
                <a:effectLst/>
                <a:latin typeface="+mn-lt"/>
                <a:ea typeface="+mn-ea"/>
                <a:cs typeface="+mn-cs"/>
              </a:rPr>
              <a:t> en la oración. La Biblia está llena de ejemplos de oraciones grandes y poderosas y de respuestas maravillosas a la oración. Esta mañana veamos una de las oraciones más poderosas de la historia. Vamos a 1 Reyes 18. Comenzamos en el versículo 30. </a:t>
            </a:r>
          </a:p>
          <a:p>
            <a:r>
              <a:rPr lang="es-ES" sz="1200" kern="1200" noProof="0" dirty="0" smtClean="0">
                <a:solidFill>
                  <a:schemeClr val="tx1"/>
                </a:solidFill>
                <a:effectLst/>
                <a:latin typeface="+mn-lt"/>
                <a:ea typeface="+mn-ea"/>
                <a:cs typeface="+mn-cs"/>
              </a:rPr>
              <a:t> </a:t>
            </a:r>
          </a:p>
          <a:p>
            <a:r>
              <a:rPr lang="es-ES" sz="1200" b="1" kern="1200" baseline="30000" dirty="0" smtClean="0">
                <a:solidFill>
                  <a:schemeClr val="tx1"/>
                </a:solidFill>
                <a:effectLst/>
                <a:latin typeface="+mn-lt"/>
                <a:ea typeface="+mn-ea"/>
                <a:cs typeface="+mn-cs"/>
              </a:rPr>
              <a:t>30 </a:t>
            </a:r>
            <a:r>
              <a:rPr lang="es-ES" sz="1200" kern="1200" dirty="0" smtClean="0">
                <a:solidFill>
                  <a:schemeClr val="tx1"/>
                </a:solidFill>
                <a:effectLst/>
                <a:latin typeface="+mn-lt"/>
                <a:ea typeface="+mn-ea"/>
                <a:cs typeface="+mn-cs"/>
              </a:rPr>
              <a:t>Entonces dijo Elías a todo el pueblo: Acercaos a mí. Y todo el pueblo se le acercó; y él arregló el altar de Jehová que estaba arruinado</a:t>
            </a:r>
            <a:r>
              <a:rPr lang="es-ES" sz="1200" kern="1200" noProof="0" dirty="0" smtClean="0">
                <a:solidFill>
                  <a:schemeClr val="tx1"/>
                </a:solidFill>
                <a:effectLst/>
                <a:latin typeface="+mn-lt"/>
                <a:ea typeface="+mn-ea"/>
                <a:cs typeface="+mn-cs"/>
              </a:rPr>
              <a:t>. </a:t>
            </a:r>
          </a:p>
          <a:p>
            <a:r>
              <a:rPr lang="es-ES" sz="1200" b="1" kern="1200" baseline="30000" noProof="0" dirty="0" smtClean="0">
                <a:solidFill>
                  <a:schemeClr val="tx1"/>
                </a:solidFill>
                <a:effectLst/>
                <a:latin typeface="+mn-lt"/>
                <a:ea typeface="+mn-ea"/>
                <a:cs typeface="+mn-cs"/>
              </a:rPr>
              <a:t>31 </a:t>
            </a:r>
            <a:r>
              <a:rPr lang="es-ES" sz="1200" kern="1200" noProof="0" dirty="0" smtClean="0">
                <a:solidFill>
                  <a:schemeClr val="tx1"/>
                </a:solidFill>
                <a:effectLst/>
                <a:latin typeface="+mn-lt"/>
                <a:ea typeface="+mn-ea"/>
                <a:cs typeface="+mn-cs"/>
              </a:rPr>
              <a:t>Y tomando Elías doce piedras, conforme al número de las tribus de los hijos de Jacob, al cual había sido dada palabra de Jehová diciendo, Israel será tu nombre, </a:t>
            </a:r>
          </a:p>
          <a:p>
            <a:r>
              <a:rPr lang="es-ES" sz="1200" b="1" kern="1200" baseline="30000" noProof="0" dirty="0" smtClean="0">
                <a:solidFill>
                  <a:schemeClr val="tx1"/>
                </a:solidFill>
                <a:effectLst/>
                <a:latin typeface="+mn-lt"/>
                <a:ea typeface="+mn-ea"/>
                <a:cs typeface="+mn-cs"/>
              </a:rPr>
              <a:t>32 </a:t>
            </a:r>
            <a:r>
              <a:rPr lang="es-ES" sz="1200" kern="1200" noProof="0" dirty="0" smtClean="0">
                <a:solidFill>
                  <a:schemeClr val="tx1"/>
                </a:solidFill>
                <a:effectLst/>
                <a:latin typeface="+mn-lt"/>
                <a:ea typeface="+mn-ea"/>
                <a:cs typeface="+mn-cs"/>
              </a:rPr>
              <a:t>edificó con las piedras un altar en el nombre de Jehová; después hizo una zanja alrededor del altar, en que cupieran dos medidas de grano. </a:t>
            </a:r>
          </a:p>
          <a:p>
            <a:r>
              <a:rPr lang="es-ES" sz="1200" b="1" kern="1200" baseline="30000" noProof="0" dirty="0" smtClean="0">
                <a:solidFill>
                  <a:schemeClr val="tx1"/>
                </a:solidFill>
                <a:effectLst/>
                <a:latin typeface="+mn-lt"/>
                <a:ea typeface="+mn-ea"/>
                <a:cs typeface="+mn-cs"/>
              </a:rPr>
              <a:t>33 </a:t>
            </a:r>
            <a:r>
              <a:rPr lang="es-ES" sz="1200" kern="1200" noProof="0" dirty="0" smtClean="0">
                <a:solidFill>
                  <a:schemeClr val="tx1"/>
                </a:solidFill>
                <a:effectLst/>
                <a:latin typeface="+mn-lt"/>
                <a:ea typeface="+mn-ea"/>
                <a:cs typeface="+mn-cs"/>
              </a:rPr>
              <a:t>Preparó luego la leña, y cortó el buey en pedazos, y lo puso sobre la leña. </a:t>
            </a:r>
          </a:p>
          <a:p>
            <a:r>
              <a:rPr lang="es-ES" sz="1200" b="1" kern="1200" baseline="30000" noProof="0" dirty="0" smtClean="0">
                <a:solidFill>
                  <a:schemeClr val="tx1"/>
                </a:solidFill>
                <a:effectLst/>
                <a:latin typeface="+mn-lt"/>
                <a:ea typeface="+mn-ea"/>
                <a:cs typeface="+mn-cs"/>
              </a:rPr>
              <a:t>34 </a:t>
            </a:r>
            <a:r>
              <a:rPr lang="es-ES" sz="1200" kern="1200" noProof="0" dirty="0" smtClean="0">
                <a:solidFill>
                  <a:schemeClr val="tx1"/>
                </a:solidFill>
                <a:effectLst/>
                <a:latin typeface="+mn-lt"/>
                <a:ea typeface="+mn-ea"/>
                <a:cs typeface="+mn-cs"/>
              </a:rPr>
              <a:t>Y dijo: Llenad cuatro cántaros de agua, y derramadla sobre el holocausto y sobre la leña. Y dijo: Hacedlo otra vez; y otra vez lo hicieron. Dijo aún: Hacedlo la tercera vez; y lo hicieron la tercera vez, </a:t>
            </a:r>
          </a:p>
          <a:p>
            <a:r>
              <a:rPr lang="es-ES" sz="1200" b="1" kern="1200" baseline="30000" noProof="0" dirty="0" smtClean="0">
                <a:solidFill>
                  <a:schemeClr val="tx1"/>
                </a:solidFill>
                <a:effectLst/>
                <a:latin typeface="+mn-lt"/>
                <a:ea typeface="+mn-ea"/>
                <a:cs typeface="+mn-cs"/>
              </a:rPr>
              <a:t>35 </a:t>
            </a:r>
            <a:r>
              <a:rPr lang="es-ES" sz="1200" kern="1200" noProof="0" dirty="0" smtClean="0">
                <a:solidFill>
                  <a:schemeClr val="tx1"/>
                </a:solidFill>
                <a:effectLst/>
                <a:latin typeface="+mn-lt"/>
                <a:ea typeface="+mn-ea"/>
                <a:cs typeface="+mn-cs"/>
              </a:rPr>
              <a:t>de manera que el agua corría alrededor del altar, y también se había llenado de agua la zanja.</a:t>
            </a:r>
          </a:p>
          <a:p>
            <a:r>
              <a:rPr lang="es-ES" sz="1200" b="1" kern="1200" baseline="30000" noProof="0" dirty="0" smtClean="0">
                <a:solidFill>
                  <a:schemeClr val="tx1"/>
                </a:solidFill>
                <a:effectLst/>
                <a:latin typeface="+mn-lt"/>
                <a:ea typeface="+mn-ea"/>
                <a:cs typeface="+mn-cs"/>
              </a:rPr>
              <a:t>36 </a:t>
            </a:r>
            <a:r>
              <a:rPr lang="es-ES" sz="1200" kern="1200" noProof="0" dirty="0" smtClean="0">
                <a:solidFill>
                  <a:schemeClr val="tx1"/>
                </a:solidFill>
                <a:effectLst/>
                <a:latin typeface="+mn-lt"/>
                <a:ea typeface="+mn-ea"/>
                <a:cs typeface="+mn-cs"/>
              </a:rPr>
              <a:t>Cuando llegó la hora de ofrecerse el holocausto, se acercó el profeta Elías y dijo: Jehová Dios de Abraham, de Isaac y de Israel, sea hoy manifiesto que tú eres Dios en Israel, y que yo soy tu siervo, y que por mandato tuyo he hecho todas estas cosas. </a:t>
            </a:r>
          </a:p>
          <a:p>
            <a:r>
              <a:rPr lang="es-ES" sz="1200" b="1" kern="1200" baseline="30000" noProof="0" dirty="0" smtClean="0">
                <a:solidFill>
                  <a:schemeClr val="tx1"/>
                </a:solidFill>
                <a:effectLst/>
                <a:latin typeface="+mn-lt"/>
                <a:ea typeface="+mn-ea"/>
                <a:cs typeface="+mn-cs"/>
              </a:rPr>
              <a:t>37 </a:t>
            </a:r>
            <a:r>
              <a:rPr lang="es-ES" sz="1200" kern="1200" noProof="0" dirty="0" smtClean="0">
                <a:solidFill>
                  <a:schemeClr val="tx1"/>
                </a:solidFill>
                <a:effectLst/>
                <a:latin typeface="+mn-lt"/>
                <a:ea typeface="+mn-ea"/>
                <a:cs typeface="+mn-cs"/>
              </a:rPr>
              <a:t>Respóndeme, Jehová, respóndeme, para que conozca este pueblo que tú, oh Jehová, eres el Dios, y que tú vuelves a ti el corazón de ellos.</a:t>
            </a:r>
          </a:p>
          <a:p>
            <a:r>
              <a:rPr lang="es-ES" sz="1200" b="1" kern="1200" baseline="30000" noProof="0" dirty="0" smtClean="0">
                <a:solidFill>
                  <a:schemeClr val="tx1"/>
                </a:solidFill>
                <a:effectLst/>
                <a:latin typeface="+mn-lt"/>
                <a:ea typeface="+mn-ea"/>
                <a:cs typeface="+mn-cs"/>
              </a:rPr>
              <a:t>38 </a:t>
            </a:r>
            <a:r>
              <a:rPr lang="es-ES" sz="1200" kern="1200" noProof="0" dirty="0" smtClean="0">
                <a:solidFill>
                  <a:schemeClr val="tx1"/>
                </a:solidFill>
                <a:effectLst/>
                <a:latin typeface="+mn-lt"/>
                <a:ea typeface="+mn-ea"/>
                <a:cs typeface="+mn-cs"/>
              </a:rPr>
              <a:t>Entonces cayó fuego de Jehová, y consumió el holocausto, la leña, las piedras y el polvo, y aun lamió el agua que estaba en la zanja. </a:t>
            </a:r>
          </a:p>
          <a:p>
            <a:r>
              <a:rPr lang="es-ES" sz="1200" b="1" kern="1200" baseline="30000" noProof="0" dirty="0" smtClean="0">
                <a:solidFill>
                  <a:schemeClr val="tx1"/>
                </a:solidFill>
                <a:effectLst/>
                <a:latin typeface="+mn-lt"/>
                <a:ea typeface="+mn-ea"/>
                <a:cs typeface="+mn-cs"/>
              </a:rPr>
              <a:t>39 </a:t>
            </a:r>
            <a:r>
              <a:rPr lang="es-ES" sz="1200" kern="1200" noProof="0" dirty="0" smtClean="0">
                <a:solidFill>
                  <a:schemeClr val="tx1"/>
                </a:solidFill>
                <a:effectLst/>
                <a:latin typeface="+mn-lt"/>
                <a:ea typeface="+mn-ea"/>
                <a:cs typeface="+mn-cs"/>
              </a:rPr>
              <a:t>Viéndolo todo el pueblo, se postraron y dijeron: ¡Jehová es el Dios, Jehová es el Dios! (</a:t>
            </a:r>
            <a:r>
              <a:rPr lang="es-ES" sz="1200" kern="1200" noProof="0" dirty="0" err="1" smtClean="0">
                <a:solidFill>
                  <a:schemeClr val="tx1"/>
                </a:solidFill>
                <a:effectLst/>
                <a:latin typeface="+mn-lt"/>
                <a:ea typeface="+mn-ea"/>
                <a:cs typeface="+mn-cs"/>
              </a:rPr>
              <a:t>RV</a:t>
            </a:r>
            <a:r>
              <a:rPr lang="es-ES" sz="1200" kern="1200" noProof="0" dirty="0" smtClean="0">
                <a:solidFill>
                  <a:schemeClr val="tx1"/>
                </a:solidFill>
                <a:effectLst/>
                <a:latin typeface="+mn-lt"/>
                <a:ea typeface="+mn-ea"/>
                <a:cs typeface="+mn-cs"/>
              </a:rPr>
              <a:t> 1960).</a:t>
            </a:r>
          </a:p>
          <a:p>
            <a:r>
              <a:rPr lang="es-ES" sz="1200" kern="1200" noProof="0" dirty="0" smtClean="0">
                <a:solidFill>
                  <a:schemeClr val="tx1"/>
                </a:solidFill>
                <a:effectLst/>
                <a:latin typeface="+mn-lt"/>
                <a:ea typeface="+mn-ea"/>
                <a:cs typeface="+mn-cs"/>
              </a:rPr>
              <a:t> </a:t>
            </a:r>
          </a:p>
          <a:p>
            <a:r>
              <a:rPr lang="es-ES" sz="1200" kern="1200" noProof="0" dirty="0" smtClean="0">
                <a:solidFill>
                  <a:schemeClr val="tx1"/>
                </a:solidFill>
                <a:effectLst/>
                <a:latin typeface="+mn-lt"/>
                <a:ea typeface="+mn-ea"/>
                <a:cs typeface="+mn-cs"/>
              </a:rPr>
              <a:t>No fue una oración muy larga o particularmente elegante, pero Dios escuchó la oración de Elías y envió fuego desde el cielo, una respuesta muy real y muy visible a la oración. </a:t>
            </a:r>
          </a:p>
          <a:p>
            <a:r>
              <a:rPr lang="es-ES" sz="1200" kern="1200" noProof="0" dirty="0" smtClean="0">
                <a:solidFill>
                  <a:schemeClr val="tx1"/>
                </a:solidFill>
                <a:effectLst/>
                <a:latin typeface="+mn-lt"/>
                <a:ea typeface="+mn-ea"/>
                <a:cs typeface="+mn-cs"/>
              </a:rPr>
              <a:t>Y ese no fue el final de las respuestas poderosas a la oración. En el versículo 42 Elías va otra vez a la cumbre del monte Carmelo. Esta vez se inclina y ora en silencio por lluvia, porque Israel había sufrido tres años de sequía. Sin embargo, esta vez la respuesta a su oración no llega inmediatamente. Elías debe esperar y persistir. </a:t>
            </a:r>
          </a:p>
          <a:p>
            <a:r>
              <a:rPr lang="es-ES" sz="1200" kern="1200" noProof="0" dirty="0" smtClean="0">
                <a:solidFill>
                  <a:schemeClr val="tx1"/>
                </a:solidFill>
                <a:effectLst/>
                <a:latin typeface="+mn-lt"/>
                <a:ea typeface="+mn-ea"/>
                <a:cs typeface="+mn-cs"/>
              </a:rPr>
              <a:t>El profeta ora siete veces antes de ver la primera señal de que su oración por lluvia fue escuchada. Puede ser sólo una nubecita que sale del mar, del tamaño de la mano de un hombre, pero es suficiente, Elías sabe que su oración fue respondida. En pocos minutos los cielos parecen abrirse y hay un gran aguacero. </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a:t>
            </a:fld>
            <a:endParaRPr lang="en-US"/>
          </a:p>
        </p:txBody>
      </p:sp>
    </p:spTree>
    <p:extLst>
      <p:ext uri="{BB962C8B-B14F-4D97-AF65-F5344CB8AC3E}">
        <p14:creationId xmlns:p14="http://schemas.microsoft.com/office/powerpoint/2010/main" val="1434807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Dios hace más que solo empatizar. Da ayuda práctica a corto plazo. En el caso de Elías, el mensajero celestial prepara “una torta cocida sobre las ascuas, y una vasija de agua” (v. 6). Dios también proveerá ayuda para mí y para usted. La ayuda podría ser un amigo, un consejero, o un familiar, alguien cuyas palabras y acciones le demuestren que a Dios le importa usted.</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10</a:t>
            </a:fld>
            <a:endParaRPr lang="en-US"/>
          </a:p>
        </p:txBody>
      </p:sp>
    </p:spTree>
    <p:extLst>
      <p:ext uri="{BB962C8B-B14F-4D97-AF65-F5344CB8AC3E}">
        <p14:creationId xmlns:p14="http://schemas.microsoft.com/office/powerpoint/2010/main" val="833338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Dios también provee descanso. Sabe que toda esa huida cansó a Elías. Dios también sabe que más que estar cansado físicamente, su profeta está cansado emocionalmente y lleva una carga tremenda de culpa. Dios deja en blanco el registro y le da descanso a Elías, que finalmente puede dormir y descansar. </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Cuando aceptamos verdaderamente que Dios nos perdonó y que no tenemos que arrastrar una carga de culpa porque Dios la levantó, podemos empezar a encontrar descanso. </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11</a:t>
            </a:fld>
            <a:endParaRPr lang="en-US"/>
          </a:p>
        </p:txBody>
      </p:sp>
    </p:spTree>
    <p:extLst>
      <p:ext uri="{BB962C8B-B14F-4D97-AF65-F5344CB8AC3E}">
        <p14:creationId xmlns:p14="http://schemas.microsoft.com/office/powerpoint/2010/main" val="28479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b="1" kern="1200" noProof="0" dirty="0" smtClean="0">
                <a:solidFill>
                  <a:schemeClr val="tx1"/>
                </a:solidFill>
                <a:effectLst/>
                <a:latin typeface="+mn-lt"/>
                <a:ea typeface="+mn-ea"/>
                <a:cs typeface="+mn-cs"/>
              </a:rPr>
              <a:t>La curación lleva tiempo</a:t>
            </a:r>
            <a:endParaRPr lang="es-ES" sz="1200" kern="1200" noProof="0" dirty="0" smtClean="0">
              <a:solidFill>
                <a:schemeClr val="tx1"/>
              </a:solidFill>
              <a:effectLst/>
              <a:latin typeface="+mn-lt"/>
              <a:ea typeface="+mn-ea"/>
              <a:cs typeface="+mn-cs"/>
            </a:endParaRP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Aun después de la comida del ángel, Elías no vuelve instantáneamente a la normalidad. Dios recuerda que somos “polvo” (Salmos 103:14). No apresura la curación. Dios le da tiempo a Elías para recuperarse. La recuperación lleva tiempo. Necesitamos esos momentos en silencio a solas con Dios. Necesitamos tiempo con su Palabra. Necesitamos dedicar tiempo para hablar con Dios, aunque al hacerlo no sintamos cambios para mejor inmediatos.</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12</a:t>
            </a:fld>
            <a:endParaRPr lang="en-US"/>
          </a:p>
        </p:txBody>
      </p:sp>
    </p:spTree>
    <p:extLst>
      <p:ext uri="{BB962C8B-B14F-4D97-AF65-F5344CB8AC3E}">
        <p14:creationId xmlns:p14="http://schemas.microsoft.com/office/powerpoint/2010/main" val="911749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Dios comprende que la vida en este mundo pecaminoso puede causar y causará depresión. Él comprende nuestro impulso de huir del dolor de la depresión. Sin embargo, Él quiere </a:t>
            </a:r>
            <a:r>
              <a:rPr lang="es-ES" sz="1200" i="1" kern="1200" noProof="0" dirty="0" smtClean="0">
                <a:solidFill>
                  <a:schemeClr val="tx1"/>
                </a:solidFill>
                <a:effectLst/>
                <a:latin typeface="+mn-lt"/>
                <a:ea typeface="+mn-ea"/>
                <a:cs typeface="+mn-cs"/>
              </a:rPr>
              <a:t>redireccionar</a:t>
            </a:r>
            <a:r>
              <a:rPr lang="es-ES" sz="1200" kern="1200" noProof="0" dirty="0" smtClean="0">
                <a:solidFill>
                  <a:schemeClr val="tx1"/>
                </a:solidFill>
                <a:effectLst/>
                <a:latin typeface="+mn-lt"/>
                <a:ea typeface="+mn-ea"/>
                <a:cs typeface="+mn-cs"/>
              </a:rPr>
              <a:t> nuestra carrera. </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13</a:t>
            </a:fld>
            <a:endParaRPr lang="en-US"/>
          </a:p>
        </p:txBody>
      </p:sp>
    </p:spTree>
    <p:extLst>
      <p:ext uri="{BB962C8B-B14F-4D97-AF65-F5344CB8AC3E}">
        <p14:creationId xmlns:p14="http://schemas.microsoft.com/office/powerpoint/2010/main" val="693622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En lugar de correr a mecanismos de afrontamiento destructivos, Dios quiere que corramos a Él. Y ahí, en su presencia, Él quiere enseñarnos a escuchar su “suave murmullo” (v. 12, </a:t>
            </a:r>
            <a:r>
              <a:rPr lang="es-ES" sz="1200" kern="1200" noProof="0" dirty="0" err="1" smtClean="0">
                <a:solidFill>
                  <a:schemeClr val="tx1"/>
                </a:solidFill>
                <a:effectLst/>
                <a:latin typeface="+mn-lt"/>
                <a:ea typeface="+mn-ea"/>
                <a:cs typeface="+mn-cs"/>
              </a:rPr>
              <a:t>NVI</a:t>
            </a:r>
            <a:r>
              <a:rPr lang="es-ES" sz="1200" kern="1200" noProof="0" dirty="0" smtClean="0">
                <a:solidFill>
                  <a:schemeClr val="tx1"/>
                </a:solidFill>
                <a:effectLst/>
                <a:latin typeface="+mn-lt"/>
                <a:ea typeface="+mn-ea"/>
                <a:cs typeface="+mn-cs"/>
              </a:rPr>
              <a:t>).</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14</a:t>
            </a:fld>
            <a:endParaRPr lang="en-US"/>
          </a:p>
        </p:txBody>
      </p:sp>
    </p:spTree>
    <p:extLst>
      <p:ext uri="{BB962C8B-B14F-4D97-AF65-F5344CB8AC3E}">
        <p14:creationId xmlns:p14="http://schemas.microsoft.com/office/powerpoint/2010/main" val="1175482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b="1" kern="1200" dirty="0" smtClean="0">
                <a:solidFill>
                  <a:schemeClr val="tx1"/>
                </a:solidFill>
                <a:effectLst/>
                <a:latin typeface="+mn-lt"/>
                <a:ea typeface="+mn-ea"/>
                <a:cs typeface="+mn-cs"/>
              </a:rPr>
              <a:t>El resto de la historia</a:t>
            </a:r>
            <a:endParaRPr lang="es-ES" sz="1200" b="1" kern="1200" noProof="0" dirty="0" smtClean="0">
              <a:solidFill>
                <a:schemeClr val="tx1"/>
              </a:solidFill>
              <a:effectLst/>
              <a:latin typeface="+mn-lt"/>
              <a:ea typeface="+mn-ea"/>
              <a:cs typeface="+mn-cs"/>
            </a:endParaRP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Pero volvamos a Elías. Todavía está debajo del enebro. En el versículo 6 descubrimos que Elías come la comida del ángel y después vuelve a dormir. No sabemos cuánto duerme. Entonces el ángel lo despierta y le sirve otra comida. Esta vez sucede algo especial. “Y volviendo el ángel de Jehová la segunda vez, lo tocó, diciendo: Levántate y come, porque largo camino te resta. Se levantó, pues, y comió y bebió; y fortalecido con aquella comida caminó cuarenta días y cuarenta noches hasta Horeb, el monte de Dios” (v. 7, 8).</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Elías</a:t>
            </a:r>
            <a:r>
              <a:rPr lang="es-ES" sz="1200" kern="1200" dirty="0" smtClean="0">
                <a:solidFill>
                  <a:schemeClr val="tx1"/>
                </a:solidFill>
                <a:effectLst/>
                <a:latin typeface="+mn-lt"/>
                <a:ea typeface="+mn-ea"/>
                <a:cs typeface="+mn-cs"/>
              </a:rPr>
              <a:t> no tenía energía para levantarse y viajar para reunirse con Dios. Sin embargo, cuando el momento era el adecuado, fue </a:t>
            </a:r>
            <a:r>
              <a:rPr lang="es-ES" sz="1200" i="1" kern="1200" dirty="0" smtClean="0">
                <a:solidFill>
                  <a:schemeClr val="tx1"/>
                </a:solidFill>
                <a:effectLst/>
                <a:latin typeface="+mn-lt"/>
                <a:ea typeface="+mn-ea"/>
                <a:cs typeface="+mn-cs"/>
              </a:rPr>
              <a:t>Dios</a:t>
            </a:r>
            <a:r>
              <a:rPr lang="es-ES" sz="1200" kern="1200" dirty="0" smtClean="0">
                <a:solidFill>
                  <a:schemeClr val="tx1"/>
                </a:solidFill>
                <a:effectLst/>
                <a:latin typeface="+mn-lt"/>
                <a:ea typeface="+mn-ea"/>
                <a:cs typeface="+mn-cs"/>
              </a:rPr>
              <a:t> quién le dio la energía para esta reunión crucial</a:t>
            </a:r>
            <a:r>
              <a:rPr lang="es-ES" sz="1200" kern="1200" noProof="0" dirty="0" smtClean="0">
                <a:solidFill>
                  <a:schemeClr val="tx1"/>
                </a:solidFill>
                <a:effectLst/>
                <a:latin typeface="+mn-lt"/>
                <a:ea typeface="+mn-ea"/>
                <a:cs typeface="+mn-cs"/>
              </a:rPr>
              <a:t>. </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Cuando Elías llegó al lugar de la cita divina, todavía tuvo que esperar pacientemente y reaprender de qué se trata la oración. Dios no siempre está en los grandes eventos. No siempre da respuestas espectaculares a nuestras oraciones. No siempre habrá un relámpago y fuego que cae del cielo. Mientras Elías esperaba: “un grande y poderoso viento que rompía los montes, y quebraba las peñas delante de Jehová; pero Jehová no estaba en el viento. Y tras el viento un terremoto; pero Jehová no estaba en el terremoto. Y tras el terremoto un fuego; pero Jehová no estaba en el fuego. Y tras el fuego un silbo apacible y delicado” (v. 11, 12).</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Y esto es lo que todos los guerreros de la oración deben aprender: a sintonizar sus oídos para escuchar el silbo apacible y delicado. </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Mientras Elías yacía bajo su enebro y deseaba morir, él pensaba de verdad que sus mejores días habían terminado.</a:t>
            </a:r>
            <a:r>
              <a:rPr lang="es-ES" noProof="0" dirty="0" smtClean="0">
                <a:effectLst/>
              </a:rPr>
              <a:t> </a:t>
            </a:r>
            <a:endParaRPr lang="es-ES" noProof="0" dirty="0"/>
          </a:p>
        </p:txBody>
      </p:sp>
      <p:sp>
        <p:nvSpPr>
          <p:cNvPr id="4" name="Slide Number Placeholder 3"/>
          <p:cNvSpPr>
            <a:spLocks noGrp="1"/>
          </p:cNvSpPr>
          <p:nvPr>
            <p:ph type="sldNum" sz="quarter" idx="10"/>
          </p:nvPr>
        </p:nvSpPr>
        <p:spPr/>
        <p:txBody>
          <a:bodyPr/>
          <a:lstStyle/>
          <a:p>
            <a:fld id="{020CA45F-3E6B-FD44-9F8A-9D3BC1F0D9A8}" type="slidenum">
              <a:rPr lang="en-US" smtClean="0"/>
              <a:t>15</a:t>
            </a:fld>
            <a:endParaRPr lang="en-US"/>
          </a:p>
        </p:txBody>
      </p:sp>
    </p:spTree>
    <p:extLst>
      <p:ext uri="{BB962C8B-B14F-4D97-AF65-F5344CB8AC3E}">
        <p14:creationId xmlns:p14="http://schemas.microsoft.com/office/powerpoint/2010/main" val="1536071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Dios veía las cosas de diferente manera. Él sabía que los mejores días de Elías estaban por delante. Todavía había que ungir reyes y elegir un sucesor profético. Dios ya sabía de Eliseo, el sucesor, que sería tan cercano a Elías como un hijo. Dios sabía que, por fe, Elías haría caer fuego del cielo otra vez. Para Elías no habría una muerte desesperada bajo un enebro sino un carro ardiente al cielo; y sin experimentar la muerte. Recordemos esto.</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16</a:t>
            </a:fld>
            <a:endParaRPr lang="en-US"/>
          </a:p>
        </p:txBody>
      </p:sp>
    </p:spTree>
    <p:extLst>
      <p:ext uri="{BB962C8B-B14F-4D97-AF65-F5344CB8AC3E}">
        <p14:creationId xmlns:p14="http://schemas.microsoft.com/office/powerpoint/2010/main" val="1640443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“Es en el momento de mayor debilidad cuando Satanás asalta al alma con sus más fieras tentaciones. Así fue como esperó prevalecer contra el Hijo de Dios; porque por este método había obtenido muchas victorias sobre los hombres. [...] Así también fue con Elías”. [...] </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17</a:t>
            </a:fld>
            <a:endParaRPr lang="en-US"/>
          </a:p>
        </p:txBody>
      </p:sp>
    </p:spTree>
    <p:extLst>
      <p:ext uri="{BB962C8B-B14F-4D97-AF65-F5344CB8AC3E}">
        <p14:creationId xmlns:p14="http://schemas.microsoft.com/office/powerpoint/2010/main" val="250582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“Y así sucede hoy. Cuando estamos rodeados de dudas y las circunstancias nos dejan perplejos, o nos afligen la pobreza y la angustia, Satanás procura hacer vacilar nuestra confianza en Jehová. Entonces es cuando despliega delante de nosotros nuestros errores y nos tienta a desconfiar de Dios, a poner en duda su amor. Así espera desalentar al alma, y separarnos de Dios”. [...]</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18</a:t>
            </a:fld>
            <a:endParaRPr lang="en-US"/>
          </a:p>
        </p:txBody>
      </p:sp>
    </p:spTree>
    <p:extLst>
      <p:ext uri="{BB962C8B-B14F-4D97-AF65-F5344CB8AC3E}">
        <p14:creationId xmlns:p14="http://schemas.microsoft.com/office/powerpoint/2010/main" val="329200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“El abatimiento puede hacer vacilar la fe más heroica y debilitar la voluntad más firme. Pero Dios comprende, y sigue manifestando compasión y amor. Lee los motivos y los propósitos del corazón. Aguardar con paciencia, confiar cuando todo parece sombrío, es la lección que necesita[</a:t>
            </a:r>
            <a:r>
              <a:rPr lang="es-ES" sz="1200" kern="1200" noProof="0" dirty="0" err="1" smtClean="0">
                <a:solidFill>
                  <a:schemeClr val="tx1"/>
                </a:solidFill>
                <a:effectLst/>
                <a:latin typeface="+mn-lt"/>
                <a:ea typeface="+mn-ea"/>
                <a:cs typeface="+mn-cs"/>
              </a:rPr>
              <a:t>mos</a:t>
            </a:r>
            <a:r>
              <a:rPr lang="es-ES" sz="1200" kern="1200" noProof="0" dirty="0" smtClean="0">
                <a:solidFill>
                  <a:schemeClr val="tx1"/>
                </a:solidFill>
                <a:effectLst/>
                <a:latin typeface="+mn-lt"/>
                <a:ea typeface="+mn-ea"/>
                <a:cs typeface="+mn-cs"/>
              </a:rPr>
              <a:t>] aprender” […]. </a:t>
            </a:r>
            <a:endParaRPr lang="es-ES" noProof="0" dirty="0"/>
          </a:p>
        </p:txBody>
      </p:sp>
      <p:sp>
        <p:nvSpPr>
          <p:cNvPr id="4" name="Slide Number Placeholder 3"/>
          <p:cNvSpPr>
            <a:spLocks noGrp="1"/>
          </p:cNvSpPr>
          <p:nvPr>
            <p:ph type="sldNum" sz="quarter" idx="10"/>
          </p:nvPr>
        </p:nvSpPr>
        <p:spPr/>
        <p:txBody>
          <a:bodyPr/>
          <a:lstStyle/>
          <a:p>
            <a:fld id="{020CA45F-3E6B-FD44-9F8A-9D3BC1F0D9A8}" type="slidenum">
              <a:rPr lang="en-US" smtClean="0"/>
              <a:t>19</a:t>
            </a:fld>
            <a:endParaRPr lang="en-US"/>
          </a:p>
        </p:txBody>
      </p:sp>
    </p:spTree>
    <p:extLst>
      <p:ext uri="{BB962C8B-B14F-4D97-AF65-F5344CB8AC3E}">
        <p14:creationId xmlns:p14="http://schemas.microsoft.com/office/powerpoint/2010/main" val="95375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Elías sabía orar. Sabía cómo pedir, sabía cómo persistir y sabía cómo esperar. </a:t>
            </a:r>
          </a:p>
          <a:p>
            <a:r>
              <a:rPr lang="es-ES" sz="1200" kern="1200" noProof="0" dirty="0" smtClean="0">
                <a:solidFill>
                  <a:schemeClr val="tx1"/>
                </a:solidFill>
                <a:effectLst/>
                <a:latin typeface="+mn-lt"/>
                <a:ea typeface="+mn-ea"/>
                <a:cs typeface="+mn-cs"/>
              </a:rPr>
              <a:t>Quizás usted también tuvo momentos en su vida cuando se pudo identificar con Elías. Momentos cuando oró por algo o alguien y vio a Dios responder de manera poderosa y maravillosa. </a:t>
            </a:r>
          </a:p>
          <a:p>
            <a:r>
              <a:rPr lang="es-ES" sz="1200" kern="1200" noProof="0" dirty="0" smtClean="0">
                <a:solidFill>
                  <a:schemeClr val="tx1"/>
                </a:solidFill>
                <a:effectLst/>
                <a:latin typeface="+mn-lt"/>
                <a:ea typeface="+mn-ea"/>
                <a:cs typeface="+mn-cs"/>
              </a:rPr>
              <a:t>Y quizás le cueste recordar alguna respuesta grande a una oración. Quizás la persona por la que oraba no mejoró. Quizás usted no consiguió el trabajo. Quizás usted todavía no tiene hijos. </a:t>
            </a:r>
          </a:p>
          <a:p>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2</a:t>
            </a:fld>
            <a:endParaRPr lang="en-US"/>
          </a:p>
        </p:txBody>
      </p:sp>
    </p:spTree>
    <p:extLst>
      <p:ext uri="{BB962C8B-B14F-4D97-AF65-F5344CB8AC3E}">
        <p14:creationId xmlns:p14="http://schemas.microsoft.com/office/powerpoint/2010/main" val="409670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El Cielo no [n]os desamparará en el día de [nuestra] adversidad. No hay nada que parezca más impotente que el alma que siente su insignificancia y confía plenamente en Dios, y en realidad no hay nada que sea más invencible” (</a:t>
            </a:r>
            <a:r>
              <a:rPr lang="es-ES" sz="1200" i="1" kern="1200" noProof="0" dirty="0" smtClean="0">
                <a:solidFill>
                  <a:schemeClr val="tx1"/>
                </a:solidFill>
                <a:effectLst/>
                <a:latin typeface="+mn-lt"/>
                <a:ea typeface="+mn-ea"/>
                <a:cs typeface="+mn-cs"/>
              </a:rPr>
              <a:t>Profetas y reyes</a:t>
            </a:r>
            <a:r>
              <a:rPr lang="es-ES" sz="1200" kern="1200" noProof="0" dirty="0" smtClean="0">
                <a:solidFill>
                  <a:schemeClr val="tx1"/>
                </a:solidFill>
                <a:effectLst/>
                <a:latin typeface="+mn-lt"/>
                <a:ea typeface="+mn-ea"/>
                <a:cs typeface="+mn-cs"/>
              </a:rPr>
              <a:t>, pág. 128, 129).</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20</a:t>
            </a:fld>
            <a:endParaRPr lang="en-US"/>
          </a:p>
        </p:txBody>
      </p:sp>
    </p:spTree>
    <p:extLst>
      <p:ext uri="{BB962C8B-B14F-4D97-AF65-F5344CB8AC3E}">
        <p14:creationId xmlns:p14="http://schemas.microsoft.com/office/powerpoint/2010/main" val="897603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¿Dónde está usted hoy? Si usted es Elías en el monte Carmelo, haciendo caer fuego del cielo, ¡alabado sea el Señor! Pero, por favor, recuerde que no siempre serán experiencias cumbres. No pierda el sonido del silbo suave y delicado de Dios. </a:t>
            </a:r>
            <a:endParaRPr lang="es-ES" noProof="0" dirty="0"/>
          </a:p>
        </p:txBody>
      </p:sp>
      <p:sp>
        <p:nvSpPr>
          <p:cNvPr id="4" name="Slide Number Placeholder 3"/>
          <p:cNvSpPr>
            <a:spLocks noGrp="1"/>
          </p:cNvSpPr>
          <p:nvPr>
            <p:ph type="sldNum" sz="quarter" idx="10"/>
          </p:nvPr>
        </p:nvSpPr>
        <p:spPr/>
        <p:txBody>
          <a:bodyPr/>
          <a:lstStyle/>
          <a:p>
            <a:fld id="{020CA45F-3E6B-FD44-9F8A-9D3BC1F0D9A8}" type="slidenum">
              <a:rPr lang="en-US" smtClean="0"/>
              <a:t>21</a:t>
            </a:fld>
            <a:endParaRPr lang="en-US"/>
          </a:p>
        </p:txBody>
      </p:sp>
    </p:spTree>
    <p:extLst>
      <p:ext uri="{BB962C8B-B14F-4D97-AF65-F5344CB8AC3E}">
        <p14:creationId xmlns:p14="http://schemas.microsoft.com/office/powerpoint/2010/main" val="2097862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Si usted es Elías huyendo o haciendo cosas que usted sabe que no resolverán los problemas subyacentes, o es Elías sintiéndose un fracaso bajo el enebro, hay esperanza.</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22</a:t>
            </a:fld>
            <a:endParaRPr lang="en-US"/>
          </a:p>
        </p:txBody>
      </p:sp>
    </p:spTree>
    <p:extLst>
      <p:ext uri="{BB962C8B-B14F-4D97-AF65-F5344CB8AC3E}">
        <p14:creationId xmlns:p14="http://schemas.microsoft.com/office/powerpoint/2010/main" val="1393193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Dios ve las cosas de manera diferente. Dios comprende. Dios quiere liberarle de la culpa. Quiere trabajar a través de otros para proveerle ayuda práctica. Y no dejará de darle la energía para que usted se encuentre otra vez con Él. Sus mejores días todavía están por delante cuando usted escucha y sigue ese Silbo Apacible y Delicado. Dios comprende y está listo para bendecirle hoy. ¿Está listo? </a:t>
            </a:r>
          </a:p>
          <a:p>
            <a:r>
              <a:rPr lang="es-ES" sz="1200" kern="1200" noProof="0" dirty="0" smtClean="0">
                <a:solidFill>
                  <a:schemeClr val="tx1"/>
                </a:solidFill>
                <a:effectLst/>
                <a:latin typeface="+mn-lt"/>
                <a:ea typeface="+mn-ea"/>
                <a:cs typeface="+mn-cs"/>
              </a:rPr>
              <a:t> </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23</a:t>
            </a:fld>
            <a:endParaRPr lang="en-US"/>
          </a:p>
        </p:txBody>
      </p:sp>
    </p:spTree>
    <p:extLst>
      <p:ext uri="{BB962C8B-B14F-4D97-AF65-F5344CB8AC3E}">
        <p14:creationId xmlns:p14="http://schemas.microsoft.com/office/powerpoint/2010/main" val="138727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Quizás todos nos podemos identificar con Elías, el gran guerrero de la oración, pero pienso que en algún momento de nuestra vida todos nos podemos identificar con Elías </a:t>
            </a:r>
            <a:r>
              <a:rPr lang="es-ES" sz="1200" i="1" kern="1200" noProof="0" dirty="0" smtClean="0">
                <a:solidFill>
                  <a:schemeClr val="tx1"/>
                </a:solidFill>
                <a:effectLst/>
                <a:latin typeface="+mn-lt"/>
                <a:ea typeface="+mn-ea"/>
                <a:cs typeface="+mn-cs"/>
              </a:rPr>
              <a:t>después</a:t>
            </a:r>
            <a:r>
              <a:rPr lang="es-ES" sz="1200" kern="1200" noProof="0" dirty="0" smtClean="0">
                <a:solidFill>
                  <a:schemeClr val="tx1"/>
                </a:solidFill>
                <a:effectLst/>
                <a:latin typeface="+mn-lt"/>
                <a:ea typeface="+mn-ea"/>
                <a:cs typeface="+mn-cs"/>
              </a:rPr>
              <a:t> del gran día en el monte Carmelo.</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3</a:t>
            </a:fld>
            <a:endParaRPr lang="en-US"/>
          </a:p>
        </p:txBody>
      </p:sp>
    </p:spTree>
    <p:extLst>
      <p:ext uri="{BB962C8B-B14F-4D97-AF65-F5344CB8AC3E}">
        <p14:creationId xmlns:p14="http://schemas.microsoft.com/office/powerpoint/2010/main" val="506143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b="1" kern="1200" noProof="0" dirty="0" smtClean="0">
                <a:solidFill>
                  <a:schemeClr val="tx1"/>
                </a:solidFill>
                <a:effectLst/>
                <a:latin typeface="+mn-lt"/>
                <a:ea typeface="+mn-ea"/>
                <a:cs typeface="+mn-cs"/>
              </a:rPr>
              <a:t>Inicio de la depresión</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Elías estaba completamente exhausto, emocional y físicamente, después de la experiencia en el monte Carmelo. </a:t>
            </a:r>
            <a:r>
              <a:rPr lang="es-ES" sz="1200" kern="1200" noProof="0" dirty="0" smtClean="0">
                <a:solidFill>
                  <a:srgbClr val="FF0000"/>
                </a:solidFill>
                <a:effectLst/>
                <a:latin typeface="+mn-lt"/>
                <a:ea typeface="+mn-ea"/>
                <a:cs typeface="+mn-cs"/>
              </a:rPr>
              <a:t>H</a:t>
            </a:r>
            <a:r>
              <a:rPr lang="es-ES" sz="1200" kern="1200" noProof="0" dirty="0" smtClean="0">
                <a:solidFill>
                  <a:schemeClr val="tx1"/>
                </a:solidFill>
                <a:effectLst/>
                <a:latin typeface="+mn-lt"/>
                <a:ea typeface="+mn-ea"/>
                <a:cs typeface="+mn-cs"/>
              </a:rPr>
              <a:t>abía </a:t>
            </a:r>
            <a:r>
              <a:rPr lang="es-ES" sz="1200" kern="1200" noProof="0" dirty="0" smtClean="0">
                <a:solidFill>
                  <a:schemeClr val="tx1"/>
                </a:solidFill>
                <a:effectLst/>
                <a:latin typeface="+mn-lt"/>
                <a:ea typeface="+mn-ea"/>
                <a:cs typeface="+mn-cs"/>
              </a:rPr>
              <a:t>quedado profundamente dormido cuando el mensajero de la reina Jezabel lo encuentra. Este rudo despertar, con una amenaza de muerte de la reina, sirve como el disparador para Elías. El disparador de un repentino descenso a una depresión profunda y oscura.</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 A veces la depresión ataca rápidamente después de un evento emocional o físico particularmente agotador. Otras veces ni siquiera nos damos cuenta, pero después de semanas, meses o hasta años después de una aparente sequía espiritual, la depresión puede apoderarse de nosotros lenta y silenciosamente. Solo la reconocemos cuando estrecha el lazo. </a:t>
            </a:r>
          </a:p>
          <a:p>
            <a:endParaRPr lang="es-ES" sz="1200" kern="1200" noProof="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noProof="0" dirty="0" smtClean="0">
                <a:solidFill>
                  <a:schemeClr val="tx1"/>
                </a:solidFill>
                <a:effectLst/>
                <a:latin typeface="+mn-lt"/>
                <a:ea typeface="+mn-ea"/>
                <a:cs typeface="+mn-cs"/>
              </a:rPr>
              <a:t>Ahora veamos cómo reacciona Elías, este gran hombre de Dios. En 1 Reyes 19 nos enteramos de que Elías comienza a huir. Cuando la depresión comienza a acercarse sigilosamente, el primer paso inevitable siempre es salir corriendo. A veces corremos al refrigerador y tratamos de volver a ser felices comiendo. A veces tratamos de alejar el agotamiento emocional durmiendo. A veces buscamos una nueva relación, un nuevo trabajo o un nuevo lugar en nuestra búsqueda de huir. Y a veces nos enfrascamos en más trabajo, más plazos y citas al tratar más duro de escapar del algo sin nombre que está agotando nuestra alegría y esperanza.</a:t>
            </a:r>
          </a:p>
        </p:txBody>
      </p:sp>
      <p:sp>
        <p:nvSpPr>
          <p:cNvPr id="4" name="Slide Number Placeholder 3"/>
          <p:cNvSpPr>
            <a:spLocks noGrp="1"/>
          </p:cNvSpPr>
          <p:nvPr>
            <p:ph type="sldNum" sz="quarter" idx="10"/>
          </p:nvPr>
        </p:nvSpPr>
        <p:spPr/>
        <p:txBody>
          <a:bodyPr/>
          <a:lstStyle/>
          <a:p>
            <a:fld id="{020CA45F-3E6B-FD44-9F8A-9D3BC1F0D9A8}" type="slidenum">
              <a:rPr lang="en-US" smtClean="0"/>
              <a:t>4</a:t>
            </a:fld>
            <a:endParaRPr lang="en-US"/>
          </a:p>
        </p:txBody>
      </p:sp>
    </p:spTree>
    <p:extLst>
      <p:ext uri="{BB962C8B-B14F-4D97-AF65-F5344CB8AC3E}">
        <p14:creationId xmlns:p14="http://schemas.microsoft.com/office/powerpoint/2010/main" val="201031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Así que, Elías corre. Corre y corre, ¡mucho y fuerte! Corre 90 millas (150 kilómetros), hasta </a:t>
            </a:r>
            <a:r>
              <a:rPr lang="es-ES" sz="1200" kern="1200" noProof="0" dirty="0" err="1" smtClean="0">
                <a:solidFill>
                  <a:schemeClr val="tx1"/>
                </a:solidFill>
                <a:effectLst/>
                <a:latin typeface="+mn-lt"/>
                <a:ea typeface="+mn-ea"/>
                <a:cs typeface="+mn-cs"/>
              </a:rPr>
              <a:t>Beerseba</a:t>
            </a:r>
            <a:r>
              <a:rPr lang="es-ES" sz="1200" kern="1200" noProof="0" dirty="0" smtClean="0">
                <a:solidFill>
                  <a:schemeClr val="tx1"/>
                </a:solidFill>
                <a:effectLst/>
                <a:latin typeface="+mn-lt"/>
                <a:ea typeface="+mn-ea"/>
                <a:cs typeface="+mn-cs"/>
              </a:rPr>
              <a:t>, y después, un día de viaje más allá de eso en el desierto. Pero al final, como nos pasa a veces, Elías llega al lugar donde no puede correr más. Encuentra su punto de quiebre bajo un enebro. </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Ahora lo aplasta la culpa. Se da cuenta de que su falta de confianza en Dios robó lo que podría haber sido una gran oportunidad para la reforma en Israel. Se da cuenta de que decepcionó a los que lo necesitaban. Y ahora no puede hacer nada al respecto. </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Es demasiado para Elías. Dice: “Suficiente”, y después el gran guerrero de la oración vuelve a orar. Esta vez hace una oración muy diferente. </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5</a:t>
            </a:fld>
            <a:endParaRPr lang="en-US"/>
          </a:p>
        </p:txBody>
      </p:sp>
    </p:spTree>
    <p:extLst>
      <p:ext uri="{BB962C8B-B14F-4D97-AF65-F5344CB8AC3E}">
        <p14:creationId xmlns:p14="http://schemas.microsoft.com/office/powerpoint/2010/main" val="210984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Leámosla en 1 Reyes 19:4: “Y él se fue por el desierto un día de camino, y vino y se sentó debajo de un enebro; y deseando morirse, dijo: Basta ya, oh Jehová, quítame la vida, pues no soy yo mejor que mis padres”.</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Elías, nuestro gran guerrero de la oración, ¡ora para morir! Tiene tantos remordimientos por su fracaso que está listo para abandonar. </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6</a:t>
            </a:fld>
            <a:endParaRPr lang="en-US"/>
          </a:p>
        </p:txBody>
      </p:sp>
    </p:spTree>
    <p:extLst>
      <p:ext uri="{BB962C8B-B14F-4D97-AF65-F5344CB8AC3E}">
        <p14:creationId xmlns:p14="http://schemas.microsoft.com/office/powerpoint/2010/main" val="1776611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b="1" kern="1200" noProof="0" dirty="0" smtClean="0">
                <a:solidFill>
                  <a:schemeClr val="tx1"/>
                </a:solidFill>
                <a:effectLst/>
                <a:latin typeface="+mn-lt"/>
                <a:ea typeface="+mn-ea"/>
                <a:cs typeface="+mn-cs"/>
              </a:rPr>
              <a:t>¿Puede identificarse?</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¿Puede identificarse con la oración de desesperación de Elías? ¿Alguna vez se sintió con deseos de abandonar espiritual o aun físicamente? ¿Alguna vez sintió que ha hecho un lío tan grande que no tiene sentido intentar de nuevo? ¿Alguna vez se sintió tan cansado, tan atrapado y sin opciones, que no quería continuar?</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7</a:t>
            </a:fld>
            <a:endParaRPr lang="en-US"/>
          </a:p>
        </p:txBody>
      </p:sp>
    </p:spTree>
    <p:extLst>
      <p:ext uri="{BB962C8B-B14F-4D97-AF65-F5344CB8AC3E}">
        <p14:creationId xmlns:p14="http://schemas.microsoft.com/office/powerpoint/2010/main" val="432050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Sí es así, está bien acompañado. Muchos gigantes espirituales (y hasta grandes guerreros de la oración)</a:t>
            </a:r>
            <a:r>
              <a:rPr lang="es-ES" sz="1200" kern="1200" baseline="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también se han sentido de esta manera. ¡Pero hay buenas noticias! Dios sabía cómo lidiar con Elías y Dios sabe cómo lidiar con usted.</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8</a:t>
            </a:fld>
            <a:endParaRPr lang="en-US"/>
          </a:p>
        </p:txBody>
      </p:sp>
    </p:spTree>
    <p:extLst>
      <p:ext uri="{BB962C8B-B14F-4D97-AF65-F5344CB8AC3E}">
        <p14:creationId xmlns:p14="http://schemas.microsoft.com/office/powerpoint/2010/main" val="102068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b="1" kern="1200" noProof="0" dirty="0" smtClean="0">
                <a:solidFill>
                  <a:schemeClr val="tx1"/>
                </a:solidFill>
                <a:effectLst/>
                <a:latin typeface="+mn-lt"/>
                <a:ea typeface="+mn-ea"/>
                <a:cs typeface="+mn-cs"/>
              </a:rPr>
              <a:t>Dios comprende</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A pesar de cómo se siente el profeta, Dios no lo rechazó. Dios no condena. Le envía a Elías un ángel mensajero para mostrarle la empatía de Dios. En el versículo 7 el mensajero declara afectuosamente que “el camino se te hará muy largo” (</a:t>
            </a:r>
            <a:r>
              <a:rPr lang="es-ES" sz="1200" kern="1200" noProof="0" dirty="0" err="1" smtClean="0">
                <a:solidFill>
                  <a:schemeClr val="tx1"/>
                </a:solidFill>
                <a:effectLst/>
                <a:latin typeface="+mn-lt"/>
                <a:ea typeface="+mn-ea"/>
                <a:cs typeface="+mn-cs"/>
              </a:rPr>
              <a:t>BLPH</a:t>
            </a:r>
            <a:r>
              <a:rPr lang="es-ES" sz="1200" kern="1200" noProof="0" dirty="0" smtClean="0">
                <a:solidFill>
                  <a:schemeClr val="tx1"/>
                </a:solidFill>
                <a:effectLst/>
                <a:latin typeface="+mn-lt"/>
                <a:ea typeface="+mn-ea"/>
                <a:cs typeface="+mn-cs"/>
              </a:rPr>
              <a:t>). Dios no condena a su profeta y no nos condena a nosotros. Él entiende mucho mejor a qué nos enfrentamos. Él comprende qué nos trajo a este punto. </a:t>
            </a:r>
          </a:p>
          <a:p>
            <a:r>
              <a:rPr lang="es-ES" sz="1200" kern="1200" noProof="0" dirty="0" smtClean="0">
                <a:solidFill>
                  <a:schemeClr val="tx1"/>
                </a:solidFill>
                <a:effectLst/>
                <a:latin typeface="+mn-lt"/>
                <a:ea typeface="+mn-ea"/>
                <a:cs typeface="+mn-cs"/>
              </a:rPr>
              <a:t>Cuando estamos en nuestro punto más bajo, Dios está en realidad más cerca de nosotros. </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Escuche esta cita maravillosa. “Quizás no tengamos al instante alguna prueba notable de que el rostro de nuestro Redentor se inclina hacia nosotros con compasión y amor; y sin embargo es así. Tal vez no sintamos su toque manifiesto, mas su mano se extiende sobre nosotros con amor y piadosa ternura” (</a:t>
            </a:r>
            <a:r>
              <a:rPr lang="es-ES" sz="1200" i="1" kern="1200" noProof="0" dirty="0" smtClean="0">
                <a:solidFill>
                  <a:schemeClr val="tx1"/>
                </a:solidFill>
                <a:effectLst/>
                <a:latin typeface="+mn-lt"/>
                <a:ea typeface="+mn-ea"/>
                <a:cs typeface="+mn-cs"/>
              </a:rPr>
              <a:t>El camino a Cristo</a:t>
            </a:r>
            <a:r>
              <a:rPr lang="es-ES" sz="1200" kern="120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p. </a:t>
            </a:r>
            <a:r>
              <a:rPr lang="es-ES" sz="1200" kern="1200" noProof="0" dirty="0" smtClean="0">
                <a:solidFill>
                  <a:schemeClr val="tx1"/>
                </a:solidFill>
                <a:effectLst/>
                <a:latin typeface="+mn-lt"/>
                <a:ea typeface="+mn-ea"/>
                <a:cs typeface="+mn-cs"/>
              </a:rPr>
              <a:t>97).</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9</a:t>
            </a:fld>
            <a:endParaRPr lang="en-US"/>
          </a:p>
        </p:txBody>
      </p:sp>
    </p:spTree>
    <p:extLst>
      <p:ext uri="{BB962C8B-B14F-4D97-AF65-F5344CB8AC3E}">
        <p14:creationId xmlns:p14="http://schemas.microsoft.com/office/powerpoint/2010/main" val="177011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38E0A-B699-9347-BC58-DBA538F7F148}"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38E0A-B699-9347-BC58-DBA538F7F148}" type="datetimeFigureOut">
              <a:rPr lang="en-US" smtClean="0"/>
              <a:t>12/18/17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938E0A-B699-9347-BC58-DBA538F7F148}" type="datetimeFigureOut">
              <a:rPr lang="en-US" smtClean="0"/>
              <a:t>12/18/17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938E0A-B699-9347-BC58-DBA538F7F148}" type="datetimeFigureOut">
              <a:rPr lang="en-US" smtClean="0"/>
              <a:t>12/18/17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38E0A-B699-9347-BC58-DBA538F7F148}" type="datetimeFigureOut">
              <a:rPr lang="en-US" smtClean="0"/>
              <a:t>12/18/17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t>12/18/17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t>12/18/17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38E0A-B699-9347-BC58-DBA538F7F148}" type="datetimeFigureOut">
              <a:rPr lang="en-US" smtClean="0"/>
              <a:t>12/18/17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DCB23-2225-F24E-8325-228C0811ACDA}" type="slidenum">
              <a:rPr lang="en-US" smtClean="0"/>
              <a:t>‹Nr.›</a:t>
            </a:fld>
            <a:endParaRPr lang="en-US"/>
          </a:p>
        </p:txBody>
      </p:sp>
    </p:spTree>
    <p:extLst>
      <p:ext uri="{BB962C8B-B14F-4D97-AF65-F5344CB8AC3E}">
        <p14:creationId xmlns:p14="http://schemas.microsoft.com/office/powerpoint/2010/main" val="1208152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2" name="Title 1"/>
          <p:cNvSpPr>
            <a:spLocks noGrp="1"/>
          </p:cNvSpPr>
          <p:nvPr>
            <p:ph type="title"/>
          </p:nvPr>
        </p:nvSpPr>
        <p:spPr>
          <a:xfrm>
            <a:off x="797467" y="3741374"/>
            <a:ext cx="7886700" cy="1325563"/>
          </a:xfrm>
        </p:spPr>
        <p:txBody>
          <a:bodyPr>
            <a:normAutofit/>
          </a:bodyPr>
          <a:lstStyle/>
          <a:p>
            <a:pPr algn="ctr"/>
            <a:r>
              <a:rPr lang="es-ES" sz="4000" dirty="0" smtClean="0">
                <a:solidFill>
                  <a:schemeClr val="bg1"/>
                </a:solidFill>
                <a:latin typeface="Avenir Next" charset="0"/>
                <a:ea typeface="Avenir Next" charset="0"/>
                <a:cs typeface="Avenir Next" charset="0"/>
              </a:rPr>
              <a:t>DIOS </a:t>
            </a:r>
            <a:r>
              <a:rPr lang="es-ES" sz="4000" b="1" dirty="0" smtClean="0">
                <a:solidFill>
                  <a:schemeClr val="bg1"/>
                </a:solidFill>
                <a:latin typeface="Avenir Next" charset="0"/>
                <a:ea typeface="Avenir Next" charset="0"/>
                <a:cs typeface="Avenir Next" charset="0"/>
              </a:rPr>
              <a:t>COMPRENDE</a:t>
            </a:r>
            <a:br>
              <a:rPr lang="es-ES" sz="4000" b="1" dirty="0" smtClean="0">
                <a:solidFill>
                  <a:schemeClr val="bg1"/>
                </a:solidFill>
                <a:latin typeface="Avenir Next" charset="0"/>
                <a:ea typeface="Avenir Next" charset="0"/>
                <a:cs typeface="Avenir Next" charset="0"/>
              </a:rPr>
            </a:br>
            <a:r>
              <a:rPr lang="es-ES" sz="1000" b="1" dirty="0" smtClean="0">
                <a:solidFill>
                  <a:schemeClr val="bg1"/>
                </a:solidFill>
                <a:latin typeface="Avenir Next" charset="0"/>
                <a:ea typeface="Avenir Next" charset="0"/>
                <a:cs typeface="Avenir Next" charset="0"/>
              </a:rPr>
              <a:t>POR CHANTAL </a:t>
            </a:r>
            <a:r>
              <a:rPr lang="es-ES" sz="1000" b="1" dirty="0" err="1" smtClean="0">
                <a:solidFill>
                  <a:schemeClr val="bg1"/>
                </a:solidFill>
                <a:latin typeface="Avenir Next" charset="0"/>
                <a:ea typeface="Avenir Next" charset="0"/>
                <a:cs typeface="Avenir Next" charset="0"/>
              </a:rPr>
              <a:t>KLINGBEIL</a:t>
            </a:r>
            <a:r>
              <a:rPr lang="es-ES" sz="1000" b="1" dirty="0" smtClean="0">
                <a:solidFill>
                  <a:schemeClr val="bg1"/>
                </a:solidFill>
                <a:latin typeface="Avenir Next" charset="0"/>
                <a:ea typeface="Avenir Next" charset="0"/>
                <a:cs typeface="Avenir Next" charset="0"/>
              </a:rPr>
              <a:t/>
            </a:r>
            <a:br>
              <a:rPr lang="es-ES" sz="1000" b="1" dirty="0" smtClean="0">
                <a:solidFill>
                  <a:schemeClr val="bg1"/>
                </a:solidFill>
                <a:latin typeface="Avenir Next" charset="0"/>
                <a:ea typeface="Avenir Next" charset="0"/>
                <a:cs typeface="Avenir Next" charset="0"/>
              </a:rPr>
            </a:br>
            <a:endParaRPr lang="es-ES" sz="1000" b="1" dirty="0">
              <a:solidFill>
                <a:schemeClr val="bg1"/>
              </a:solidFill>
              <a:latin typeface="Avenir Next" charset="0"/>
              <a:ea typeface="Avenir Next" charset="0"/>
              <a:cs typeface="Avenir Next" charset="0"/>
            </a:endParaRPr>
          </a:p>
        </p:txBody>
      </p:sp>
      <p:sp>
        <p:nvSpPr>
          <p:cNvPr id="5" name="TextBox 4"/>
          <p:cNvSpPr txBox="1"/>
          <p:nvPr/>
        </p:nvSpPr>
        <p:spPr>
          <a:xfrm>
            <a:off x="1463036" y="5345722"/>
            <a:ext cx="6612195" cy="400110"/>
          </a:xfrm>
          <a:prstGeom prst="rect">
            <a:avLst/>
          </a:prstGeom>
          <a:noFill/>
        </p:spPr>
        <p:txBody>
          <a:bodyPr wrap="square" rtlCol="0">
            <a:spAutoFit/>
          </a:bodyPr>
          <a:lstStyle/>
          <a:p>
            <a:pPr algn="ctr"/>
            <a:r>
              <a:rPr lang="es-ES" sz="2000" b="1" dirty="0" smtClean="0">
                <a:solidFill>
                  <a:schemeClr val="accent4">
                    <a:lumMod val="60000"/>
                    <a:lumOff val="40000"/>
                  </a:schemeClr>
                </a:solidFill>
                <a:latin typeface="Avenir Next" charset="0"/>
                <a:ea typeface="Avenir Next" charset="0"/>
                <a:cs typeface="Avenir Next" charset="0"/>
              </a:rPr>
              <a:t>DÍA INTERNACIONAL DE ORACIÓN DE LA MUJER</a:t>
            </a:r>
            <a:endParaRPr lang="es-ES" sz="2000" dirty="0">
              <a:solidFill>
                <a:schemeClr val="accent4">
                  <a:lumMod val="60000"/>
                  <a:lumOff val="40000"/>
                </a:schemeClr>
              </a:solidFill>
              <a:latin typeface="Avenir Next" charset="0"/>
              <a:ea typeface="Avenir Next" charset="0"/>
              <a:cs typeface="Avenir Next" charset="0"/>
            </a:endParaRPr>
          </a:p>
        </p:txBody>
      </p:sp>
      <p:sp>
        <p:nvSpPr>
          <p:cNvPr id="6" name="TextBox 5"/>
          <p:cNvSpPr txBox="1"/>
          <p:nvPr/>
        </p:nvSpPr>
        <p:spPr>
          <a:xfrm>
            <a:off x="2730908" y="5866228"/>
            <a:ext cx="3768147" cy="646331"/>
          </a:xfrm>
          <a:prstGeom prst="rect">
            <a:avLst/>
          </a:prstGeom>
          <a:noFill/>
        </p:spPr>
        <p:txBody>
          <a:bodyPr wrap="none" rtlCol="0">
            <a:spAutoFit/>
          </a:bodyPr>
          <a:lstStyle/>
          <a:p>
            <a:pPr algn="ctr"/>
            <a:r>
              <a:rPr lang="es-ES" sz="1200" dirty="0" smtClean="0">
                <a:solidFill>
                  <a:schemeClr val="bg1"/>
                </a:solidFill>
                <a:latin typeface="Avenir Next" charset="0"/>
                <a:ea typeface="Avenir Next" charset="0"/>
                <a:cs typeface="Avenir Next" charset="0"/>
              </a:rPr>
              <a:t>ASOCIACIÓN GENERAL</a:t>
            </a:r>
          </a:p>
          <a:p>
            <a:pPr algn="ctr"/>
            <a:r>
              <a:rPr lang="es-ES" sz="1200" dirty="0" smtClean="0">
                <a:solidFill>
                  <a:schemeClr val="bg1"/>
                </a:solidFill>
                <a:latin typeface="Avenir Next" charset="0"/>
                <a:ea typeface="Avenir Next" charset="0"/>
                <a:cs typeface="Avenir Next" charset="0"/>
              </a:rPr>
              <a:t>DEPARTAMENTO DEL MINISTERIO DE LA MUJER</a:t>
            </a:r>
          </a:p>
          <a:p>
            <a:pPr algn="ctr"/>
            <a:r>
              <a:rPr lang="es-ES" sz="1200" dirty="0" smtClean="0">
                <a:solidFill>
                  <a:schemeClr val="bg1"/>
                </a:solidFill>
                <a:latin typeface="Avenir Next" charset="0"/>
                <a:ea typeface="Avenir Next" charset="0"/>
                <a:cs typeface="Avenir Next" charset="0"/>
              </a:rPr>
              <a:t>2018 </a:t>
            </a:r>
            <a:endParaRPr lang="es-ES" sz="1200" dirty="0">
              <a:solidFill>
                <a:schemeClr val="bg1"/>
              </a:solidFill>
              <a:latin typeface="Avenir Next" charset="0"/>
              <a:ea typeface="Avenir Next" charset="0"/>
              <a:cs typeface="Avenir Next"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5231" y="6305076"/>
            <a:ext cx="648832" cy="453878"/>
          </a:xfrm>
          <a:prstGeom prst="rect">
            <a:avLst/>
          </a:prstGeom>
        </p:spPr>
      </p:pic>
    </p:spTree>
    <p:extLst>
      <p:ext uri="{BB962C8B-B14F-4D97-AF65-F5344CB8AC3E}">
        <p14:creationId xmlns:p14="http://schemas.microsoft.com/office/powerpoint/2010/main" val="966815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799472"/>
            <a:ext cx="8149590" cy="2321168"/>
          </a:xfrm>
        </p:spPr>
        <p:txBody>
          <a:bodyPr/>
          <a:lstStyle/>
          <a:p>
            <a:pPr marL="0" indent="0" algn="ctr">
              <a:lnSpc>
                <a:spcPct val="100000"/>
              </a:lnSpc>
              <a:buNone/>
            </a:pPr>
            <a:r>
              <a:rPr lang="es-ES" b="1" dirty="0" smtClean="0">
                <a:solidFill>
                  <a:schemeClr val="bg1"/>
                </a:solidFill>
              </a:rPr>
              <a:t>Dios hace más solo empatizar. </a:t>
            </a:r>
            <a:r>
              <a:rPr lang="es-ES" b="1" u="sng" dirty="0" smtClean="0">
                <a:solidFill>
                  <a:schemeClr val="bg1"/>
                </a:solidFill>
              </a:rPr>
              <a:t>Da ayuda práctica a corto plazo.</a:t>
            </a:r>
            <a:r>
              <a:rPr lang="es-ES" b="1" dirty="0" smtClean="0">
                <a:solidFill>
                  <a:schemeClr val="bg1"/>
                </a:solidFill>
              </a:rPr>
              <a:t> </a:t>
            </a:r>
            <a:r>
              <a:rPr lang="es-ES" dirty="0" smtClean="0">
                <a:solidFill>
                  <a:schemeClr val="bg1"/>
                </a:solidFill>
              </a:rPr>
              <a:t>En el caso de Elías, el mensajero celestial prepara “una torta cocida sobre las ascuas, y una vasija de agua” (v. 6).</a:t>
            </a:r>
            <a:endParaRPr lang="es-ES" dirty="0">
              <a:solidFill>
                <a:schemeClr val="bg1"/>
              </a:solidFill>
            </a:endParaRPr>
          </a:p>
        </p:txBody>
      </p:sp>
    </p:spTree>
    <p:extLst>
      <p:ext uri="{BB962C8B-B14F-4D97-AF65-F5344CB8AC3E}">
        <p14:creationId xmlns:p14="http://schemas.microsoft.com/office/powerpoint/2010/main" val="1486940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72377" y="2500873"/>
            <a:ext cx="8107387" cy="3435692"/>
          </a:xfrm>
        </p:spPr>
        <p:txBody>
          <a:bodyPr/>
          <a:lstStyle/>
          <a:p>
            <a:pPr marL="0" indent="0" algn="ctr">
              <a:lnSpc>
                <a:spcPct val="100000"/>
              </a:lnSpc>
              <a:buNone/>
            </a:pPr>
            <a:r>
              <a:rPr lang="es-ES" b="1" u="sng" dirty="0" smtClean="0">
                <a:solidFill>
                  <a:schemeClr val="accent4">
                    <a:lumMod val="60000"/>
                    <a:lumOff val="40000"/>
                  </a:schemeClr>
                </a:solidFill>
              </a:rPr>
              <a:t>Dios también provee descanso.</a:t>
            </a:r>
            <a:r>
              <a:rPr lang="es-ES" dirty="0" smtClean="0">
                <a:solidFill>
                  <a:schemeClr val="bg1"/>
                </a:solidFill>
              </a:rPr>
              <a:t> Sabe que toda esa huida cansó a Elías. Dios también sabe que más que estar cansado físicamente, su profeta está cansado emocionalmente y lleva una carga tremenda de culpa. </a:t>
            </a:r>
            <a:r>
              <a:rPr lang="es-ES" b="1" u="sng" dirty="0" smtClean="0">
                <a:solidFill>
                  <a:schemeClr val="accent4">
                    <a:lumMod val="60000"/>
                    <a:lumOff val="40000"/>
                  </a:schemeClr>
                </a:solidFill>
              </a:rPr>
              <a:t>Dios deja en blanco el registro y le da descanso a Elías</a:t>
            </a:r>
            <a:r>
              <a:rPr lang="es-ES" dirty="0" smtClean="0">
                <a:solidFill>
                  <a:schemeClr val="bg1"/>
                </a:solidFill>
              </a:rPr>
              <a:t>, que finalmente puede dormir y descansar. </a:t>
            </a:r>
            <a:endParaRPr lang="es-ES" dirty="0">
              <a:solidFill>
                <a:schemeClr val="bg1"/>
              </a:solidFill>
            </a:endParaRPr>
          </a:p>
        </p:txBody>
      </p:sp>
    </p:spTree>
    <p:extLst>
      <p:ext uri="{BB962C8B-B14F-4D97-AF65-F5344CB8AC3E}">
        <p14:creationId xmlns:p14="http://schemas.microsoft.com/office/powerpoint/2010/main" val="74235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2" name="Title 1"/>
          <p:cNvSpPr>
            <a:spLocks noGrp="1"/>
          </p:cNvSpPr>
          <p:nvPr>
            <p:ph type="title"/>
          </p:nvPr>
        </p:nvSpPr>
        <p:spPr>
          <a:xfrm>
            <a:off x="628650" y="1110715"/>
            <a:ext cx="7886700" cy="1325563"/>
          </a:xfrm>
        </p:spPr>
        <p:txBody>
          <a:bodyPr>
            <a:normAutofit/>
          </a:bodyPr>
          <a:lstStyle/>
          <a:p>
            <a:pPr algn="ctr"/>
            <a:r>
              <a:rPr lang="es-ES" sz="3600" b="1" dirty="0" smtClean="0">
                <a:solidFill>
                  <a:schemeClr val="bg1"/>
                </a:solidFill>
                <a:latin typeface="Avenir Next" charset="0"/>
                <a:ea typeface="Avenir Next" charset="0"/>
                <a:cs typeface="Avenir Next" charset="0"/>
              </a:rPr>
              <a:t>LA CURACIÓN LLEVA TIEMPO</a:t>
            </a:r>
            <a:r>
              <a:rPr lang="es-ES" sz="3600" dirty="0" smtClean="0">
                <a:solidFill>
                  <a:schemeClr val="bg1"/>
                </a:solidFill>
                <a:latin typeface="Avenir Next" charset="0"/>
                <a:ea typeface="Avenir Next" charset="0"/>
                <a:cs typeface="Avenir Next" charset="0"/>
              </a:rPr>
              <a:t/>
            </a:r>
            <a:br>
              <a:rPr lang="es-ES" sz="3600" dirty="0" smtClean="0">
                <a:solidFill>
                  <a:schemeClr val="bg1"/>
                </a:solidFill>
                <a:latin typeface="Avenir Next" charset="0"/>
                <a:ea typeface="Avenir Next" charset="0"/>
                <a:cs typeface="Avenir Next" charset="0"/>
              </a:rPr>
            </a:br>
            <a:endParaRPr lang="es-ES" sz="3600" dirty="0">
              <a:solidFill>
                <a:schemeClr val="bg1"/>
              </a:solidFill>
              <a:latin typeface="Avenir Next" charset="0"/>
              <a:ea typeface="Avenir Next" charset="0"/>
              <a:cs typeface="Avenir Next" charset="0"/>
            </a:endParaRPr>
          </a:p>
        </p:txBody>
      </p:sp>
      <p:sp>
        <p:nvSpPr>
          <p:cNvPr id="3" name="Content Placeholder 2"/>
          <p:cNvSpPr>
            <a:spLocks noGrp="1"/>
          </p:cNvSpPr>
          <p:nvPr>
            <p:ph idx="1"/>
          </p:nvPr>
        </p:nvSpPr>
        <p:spPr>
          <a:xfrm>
            <a:off x="628650" y="2852565"/>
            <a:ext cx="7886700" cy="2141464"/>
          </a:xfrm>
        </p:spPr>
        <p:txBody>
          <a:bodyPr/>
          <a:lstStyle/>
          <a:p>
            <a:pPr marL="0" indent="0" algn="ctr">
              <a:lnSpc>
                <a:spcPct val="100000"/>
              </a:lnSpc>
              <a:buNone/>
            </a:pPr>
            <a:r>
              <a:rPr lang="es-ES" dirty="0" smtClean="0">
                <a:solidFill>
                  <a:schemeClr val="bg1"/>
                </a:solidFill>
              </a:rPr>
              <a:t>Dios recuerda que somos “polvo” (Salmos 103:14). No apresura la curación. </a:t>
            </a:r>
            <a:r>
              <a:rPr lang="es-ES" b="1" dirty="0" smtClean="0">
                <a:solidFill>
                  <a:schemeClr val="accent4">
                    <a:lumMod val="60000"/>
                    <a:lumOff val="40000"/>
                  </a:schemeClr>
                </a:solidFill>
              </a:rPr>
              <a:t>Dios le da tiempo a Elías para recuperarse. La recuperación lleva tiempo.</a:t>
            </a:r>
            <a:endParaRPr lang="es-ES" b="1" dirty="0">
              <a:solidFill>
                <a:schemeClr val="accent4">
                  <a:lumMod val="60000"/>
                  <a:lumOff val="40000"/>
                </a:schemeClr>
              </a:solidFill>
            </a:endParaRPr>
          </a:p>
        </p:txBody>
      </p:sp>
    </p:spTree>
    <p:extLst>
      <p:ext uri="{BB962C8B-B14F-4D97-AF65-F5344CB8AC3E}">
        <p14:creationId xmlns:p14="http://schemas.microsoft.com/office/powerpoint/2010/main" val="2024601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388303" y="2725957"/>
            <a:ext cx="6742822" cy="2465022"/>
          </a:xfrm>
        </p:spPr>
        <p:txBody>
          <a:bodyPr>
            <a:normAutofit fontScale="92500"/>
          </a:bodyPr>
          <a:lstStyle/>
          <a:p>
            <a:pPr marL="0" indent="0" algn="ctr">
              <a:lnSpc>
                <a:spcPct val="100000"/>
              </a:lnSpc>
              <a:buNone/>
            </a:pPr>
            <a:r>
              <a:rPr lang="es-ES" dirty="0" smtClean="0">
                <a:solidFill>
                  <a:schemeClr val="bg1"/>
                </a:solidFill>
              </a:rPr>
              <a:t>Dios comprende que la vida en este mundo pecaminoso puede causar y causará depresión. Él comprende nuestro impulso de huir del dolor de la depresión. </a:t>
            </a:r>
            <a:r>
              <a:rPr lang="es-ES" sz="3200" b="1" dirty="0" smtClean="0">
                <a:solidFill>
                  <a:schemeClr val="accent4">
                    <a:lumMod val="60000"/>
                    <a:lumOff val="40000"/>
                  </a:schemeClr>
                </a:solidFill>
              </a:rPr>
              <a:t>Sin embargo, Él quiere </a:t>
            </a:r>
            <a:r>
              <a:rPr lang="es-ES" sz="3200" b="1" i="1" dirty="0" smtClean="0">
                <a:solidFill>
                  <a:schemeClr val="accent4">
                    <a:lumMod val="60000"/>
                    <a:lumOff val="40000"/>
                  </a:schemeClr>
                </a:solidFill>
              </a:rPr>
              <a:t>redireccionar </a:t>
            </a:r>
            <a:r>
              <a:rPr lang="es-ES" sz="3200" b="1" dirty="0" smtClean="0">
                <a:solidFill>
                  <a:schemeClr val="accent4">
                    <a:lumMod val="60000"/>
                    <a:lumOff val="40000"/>
                  </a:schemeClr>
                </a:solidFill>
              </a:rPr>
              <a:t>nuestra carrera. </a:t>
            </a:r>
            <a:endParaRPr lang="es-ES" sz="3200" b="1" dirty="0">
              <a:solidFill>
                <a:schemeClr val="accent4">
                  <a:lumMod val="60000"/>
                  <a:lumOff val="40000"/>
                </a:schemeClr>
              </a:solidFill>
            </a:endParaRPr>
          </a:p>
        </p:txBody>
      </p:sp>
    </p:spTree>
    <p:extLst>
      <p:ext uri="{BB962C8B-B14F-4D97-AF65-F5344CB8AC3E}">
        <p14:creationId xmlns:p14="http://schemas.microsoft.com/office/powerpoint/2010/main" val="596838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56786" y="2655618"/>
            <a:ext cx="7886700" cy="2746375"/>
          </a:xfrm>
        </p:spPr>
        <p:txBody>
          <a:bodyPr/>
          <a:lstStyle/>
          <a:p>
            <a:pPr marL="0" indent="0" algn="ctr">
              <a:lnSpc>
                <a:spcPct val="100000"/>
              </a:lnSpc>
              <a:buNone/>
            </a:pPr>
            <a:r>
              <a:rPr lang="es-ES" dirty="0" smtClean="0">
                <a:solidFill>
                  <a:schemeClr val="bg1"/>
                </a:solidFill>
              </a:rPr>
              <a:t>En lugar de correr a mecanismos de afrontamiento destructivos, Dios quiere que corramos a </a:t>
            </a:r>
            <a:r>
              <a:rPr lang="es-ES" dirty="0" smtClean="0">
                <a:solidFill>
                  <a:schemeClr val="bg1"/>
                </a:solidFill>
              </a:rPr>
              <a:t>él</a:t>
            </a:r>
            <a:r>
              <a:rPr lang="es-ES" dirty="0" smtClean="0">
                <a:solidFill>
                  <a:schemeClr val="bg1"/>
                </a:solidFill>
              </a:rPr>
              <a:t>. Y ahí, en su presencia, </a:t>
            </a:r>
            <a:r>
              <a:rPr lang="es-ES" dirty="0" smtClean="0">
                <a:solidFill>
                  <a:schemeClr val="bg1"/>
                </a:solidFill>
              </a:rPr>
              <a:t>él </a:t>
            </a:r>
            <a:r>
              <a:rPr lang="es-ES" dirty="0" smtClean="0">
                <a:solidFill>
                  <a:schemeClr val="bg1"/>
                </a:solidFill>
              </a:rPr>
              <a:t>quiere enseñarnos a escuchar su </a:t>
            </a:r>
            <a:r>
              <a:rPr lang="es-ES" b="1" dirty="0" smtClean="0">
                <a:solidFill>
                  <a:schemeClr val="accent4">
                    <a:lumMod val="60000"/>
                    <a:lumOff val="40000"/>
                  </a:schemeClr>
                </a:solidFill>
              </a:rPr>
              <a:t>“suave murmullo”</a:t>
            </a:r>
            <a:r>
              <a:rPr lang="es-ES" dirty="0" smtClean="0">
                <a:solidFill>
                  <a:schemeClr val="bg1"/>
                </a:solidFill>
              </a:rPr>
              <a:t> (v. 12, </a:t>
            </a:r>
            <a:r>
              <a:rPr lang="es-ES" dirty="0" err="1" smtClean="0">
                <a:solidFill>
                  <a:schemeClr val="bg1"/>
                </a:solidFill>
              </a:rPr>
              <a:t>NVI</a:t>
            </a:r>
            <a:r>
              <a:rPr lang="es-ES" dirty="0" smtClean="0">
                <a:solidFill>
                  <a:schemeClr val="bg1"/>
                </a:solidFill>
              </a:rPr>
              <a:t>).</a:t>
            </a:r>
            <a:endParaRPr lang="es-ES" dirty="0">
              <a:solidFill>
                <a:schemeClr val="bg1"/>
              </a:solidFill>
            </a:endParaRPr>
          </a:p>
        </p:txBody>
      </p:sp>
    </p:spTree>
    <p:extLst>
      <p:ext uri="{BB962C8B-B14F-4D97-AF65-F5344CB8AC3E}">
        <p14:creationId xmlns:p14="http://schemas.microsoft.com/office/powerpoint/2010/main" val="173033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2" name="Title 1"/>
          <p:cNvSpPr>
            <a:spLocks noGrp="1"/>
          </p:cNvSpPr>
          <p:nvPr>
            <p:ph type="title"/>
          </p:nvPr>
        </p:nvSpPr>
        <p:spPr>
          <a:xfrm>
            <a:off x="586446" y="857497"/>
            <a:ext cx="7886700" cy="1325563"/>
          </a:xfrm>
        </p:spPr>
        <p:txBody>
          <a:bodyPr>
            <a:normAutofit/>
          </a:bodyPr>
          <a:lstStyle/>
          <a:p>
            <a:pPr algn="ctr"/>
            <a:r>
              <a:rPr lang="es-ES" sz="3600" b="1" dirty="0" smtClean="0">
                <a:solidFill>
                  <a:schemeClr val="bg1"/>
                </a:solidFill>
                <a:latin typeface="Avenir Next" charset="0"/>
                <a:ea typeface="Avenir Next" charset="0"/>
                <a:cs typeface="Avenir Next" charset="0"/>
              </a:rPr>
              <a:t>EL RESTO DE LA HISTORIA</a:t>
            </a:r>
            <a:endParaRPr lang="es-ES" sz="3600" dirty="0">
              <a:solidFill>
                <a:schemeClr val="bg1"/>
              </a:solidFill>
              <a:latin typeface="Avenir Next" charset="0"/>
              <a:ea typeface="Avenir Next" charset="0"/>
              <a:cs typeface="Avenir Next" charset="0"/>
            </a:endParaRPr>
          </a:p>
        </p:txBody>
      </p:sp>
      <p:sp>
        <p:nvSpPr>
          <p:cNvPr id="3" name="Content Placeholder 2"/>
          <p:cNvSpPr>
            <a:spLocks noGrp="1"/>
          </p:cNvSpPr>
          <p:nvPr>
            <p:ph idx="1"/>
          </p:nvPr>
        </p:nvSpPr>
        <p:spPr>
          <a:xfrm>
            <a:off x="698990" y="2585280"/>
            <a:ext cx="7886700" cy="3084000"/>
          </a:xfrm>
        </p:spPr>
        <p:txBody>
          <a:bodyPr/>
          <a:lstStyle/>
          <a:p>
            <a:pPr marL="0" indent="0" algn="ctr">
              <a:lnSpc>
                <a:spcPct val="100000"/>
              </a:lnSpc>
              <a:buNone/>
            </a:pPr>
            <a:r>
              <a:rPr lang="es-ES" dirty="0">
                <a:solidFill>
                  <a:schemeClr val="bg1"/>
                </a:solidFill>
              </a:rPr>
              <a:t>“Y volviendo el ángel de Jehová la segunda vez, lo tocó, diciendo: Levántate y come, porque largo camino te resta. Se levantó, pues, y comió y bebió; y fortalecido con aquella comida caminó cuarenta días y cuarenta noches hasta Horeb, el monte de Dios” </a:t>
            </a:r>
            <a:r>
              <a:rPr lang="es-ES" dirty="0" smtClean="0">
                <a:solidFill>
                  <a:schemeClr val="bg1"/>
                </a:solidFill>
              </a:rPr>
              <a:t>(v. 7, 8).</a:t>
            </a:r>
            <a:endParaRPr lang="es-ES" dirty="0">
              <a:solidFill>
                <a:schemeClr val="bg1"/>
              </a:solidFill>
            </a:endParaRPr>
          </a:p>
        </p:txBody>
      </p:sp>
    </p:spTree>
    <p:extLst>
      <p:ext uri="{BB962C8B-B14F-4D97-AF65-F5344CB8AC3E}">
        <p14:creationId xmlns:p14="http://schemas.microsoft.com/office/powerpoint/2010/main" val="174856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87974" y="2543076"/>
            <a:ext cx="8149590" cy="2999593"/>
          </a:xfrm>
        </p:spPr>
        <p:txBody>
          <a:bodyPr>
            <a:normAutofit/>
          </a:bodyPr>
          <a:lstStyle/>
          <a:p>
            <a:pPr marL="0" indent="0" algn="ctr">
              <a:lnSpc>
                <a:spcPct val="100000"/>
              </a:lnSpc>
              <a:buNone/>
            </a:pPr>
            <a:r>
              <a:rPr lang="es-ES" b="1" dirty="0" smtClean="0">
                <a:solidFill>
                  <a:schemeClr val="accent4">
                    <a:lumMod val="60000"/>
                    <a:lumOff val="40000"/>
                  </a:schemeClr>
                </a:solidFill>
              </a:rPr>
              <a:t>Dios veía las cosas de diferente manera.</a:t>
            </a:r>
            <a:r>
              <a:rPr lang="es-ES" dirty="0" smtClean="0">
                <a:solidFill>
                  <a:schemeClr val="bg1"/>
                </a:solidFill>
              </a:rPr>
              <a:t> Él sabía que los mejores días de Elías estaban por delante. Todavía había que ungir reyes y elegir </a:t>
            </a:r>
            <a:r>
              <a:rPr lang="es-ES" dirty="0">
                <a:solidFill>
                  <a:schemeClr val="bg1"/>
                </a:solidFill>
              </a:rPr>
              <a:t>un </a:t>
            </a:r>
            <a:r>
              <a:rPr lang="es-ES" dirty="0" smtClean="0">
                <a:solidFill>
                  <a:schemeClr val="bg1"/>
                </a:solidFill>
              </a:rPr>
              <a:t>sucesor profético. Dios ya sabía de Eliseo, el sucesor, que sería tan cercano a Elías como un hijo. </a:t>
            </a:r>
            <a:r>
              <a:rPr lang="es-ES" b="1" dirty="0" smtClean="0">
                <a:solidFill>
                  <a:schemeClr val="accent4">
                    <a:lumMod val="60000"/>
                    <a:lumOff val="40000"/>
                  </a:schemeClr>
                </a:solidFill>
              </a:rPr>
              <a:t>Dios sabía que, por fe, Elías haría caer fuego del cielo otra vez. </a:t>
            </a:r>
            <a:endParaRPr lang="es-ES" b="1" dirty="0">
              <a:solidFill>
                <a:schemeClr val="accent4">
                  <a:lumMod val="60000"/>
                  <a:lumOff val="40000"/>
                </a:schemeClr>
              </a:solidFill>
            </a:endParaRPr>
          </a:p>
        </p:txBody>
      </p:sp>
    </p:spTree>
    <p:extLst>
      <p:ext uri="{BB962C8B-B14F-4D97-AF65-F5344CB8AC3E}">
        <p14:creationId xmlns:p14="http://schemas.microsoft.com/office/powerpoint/2010/main" val="1063768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811529" y="2641551"/>
            <a:ext cx="7671289" cy="3280947"/>
          </a:xfrm>
        </p:spPr>
        <p:txBody>
          <a:bodyPr/>
          <a:lstStyle/>
          <a:p>
            <a:pPr marL="0" indent="0" algn="ctr">
              <a:lnSpc>
                <a:spcPct val="100000"/>
              </a:lnSpc>
              <a:buNone/>
            </a:pPr>
            <a:r>
              <a:rPr lang="es-ES" b="1" dirty="0" smtClean="0">
                <a:solidFill>
                  <a:schemeClr val="accent4">
                    <a:lumMod val="60000"/>
                    <a:lumOff val="40000"/>
                  </a:schemeClr>
                </a:solidFill>
              </a:rPr>
              <a:t>“Es en el momento de mayor debilidad que Satanás asalta el alma con su más fieras  tentaciones. </a:t>
            </a:r>
            <a:r>
              <a:rPr lang="es-ES" dirty="0" smtClean="0">
                <a:solidFill>
                  <a:schemeClr val="bg1"/>
                </a:solidFill>
              </a:rPr>
              <a:t>Así fue como esperó prevalecer contra el Hijo de Dios; porque por este método había obtenido muchas victorias sobre los hombres. [...] Así también fue con Elías</a:t>
            </a:r>
            <a:r>
              <a:rPr lang="es-ES" dirty="0" smtClean="0">
                <a:solidFill>
                  <a:srgbClr val="FF0000"/>
                </a:solidFill>
              </a:rPr>
              <a:t>”</a:t>
            </a:r>
            <a:r>
              <a:rPr lang="es-ES" dirty="0" smtClean="0">
                <a:solidFill>
                  <a:schemeClr val="bg1"/>
                </a:solidFill>
              </a:rPr>
              <a:t>. [...] </a:t>
            </a:r>
            <a:endParaRPr lang="es-ES" dirty="0">
              <a:solidFill>
                <a:schemeClr val="bg1"/>
              </a:solidFill>
            </a:endParaRPr>
          </a:p>
        </p:txBody>
      </p:sp>
    </p:spTree>
    <p:extLst>
      <p:ext uri="{BB962C8B-B14F-4D97-AF65-F5344CB8AC3E}">
        <p14:creationId xmlns:p14="http://schemas.microsoft.com/office/powerpoint/2010/main" val="1623053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472740"/>
            <a:ext cx="7886700" cy="3126202"/>
          </a:xfrm>
        </p:spPr>
        <p:txBody>
          <a:bodyPr>
            <a:normAutofit fontScale="92500"/>
          </a:bodyPr>
          <a:lstStyle/>
          <a:p>
            <a:pPr marL="0" indent="0" algn="ctr">
              <a:lnSpc>
                <a:spcPct val="100000"/>
              </a:lnSpc>
              <a:buNone/>
            </a:pPr>
            <a:r>
              <a:rPr lang="es-ES" dirty="0">
                <a:solidFill>
                  <a:schemeClr val="bg1"/>
                </a:solidFill>
              </a:rPr>
              <a:t>“Y así sucede hoy. Cuando estamos rodeados de dudas y las circunstancias nos dejan perplejos, o nos afligen la pobreza y la angustia, Satanás procura hacer vacilar nuestra confianza en Jehová. Entonces es cuando despliega delante de nosotros nuestros errores y nos tienta a desconfiar de Dios, a poner en duda su amor. Así espera desalentar al alma, y separarnos de </a:t>
            </a:r>
            <a:r>
              <a:rPr lang="es-ES" dirty="0" smtClean="0">
                <a:solidFill>
                  <a:schemeClr val="bg1"/>
                </a:solidFill>
              </a:rPr>
              <a:t>Dios</a:t>
            </a:r>
            <a:r>
              <a:rPr lang="es-ES" dirty="0" smtClean="0">
                <a:solidFill>
                  <a:srgbClr val="FF0000"/>
                </a:solidFill>
              </a:rPr>
              <a:t>”</a:t>
            </a:r>
            <a:r>
              <a:rPr lang="es-ES" dirty="0" smtClean="0">
                <a:solidFill>
                  <a:schemeClr val="bg1"/>
                </a:solidFill>
              </a:rPr>
              <a:t>. </a:t>
            </a:r>
            <a:r>
              <a:rPr lang="es-ES" dirty="0">
                <a:solidFill>
                  <a:schemeClr val="bg1"/>
                </a:solidFill>
              </a:rPr>
              <a:t>[...]</a:t>
            </a:r>
          </a:p>
        </p:txBody>
      </p:sp>
    </p:spTree>
    <p:extLst>
      <p:ext uri="{BB962C8B-B14F-4D97-AF65-F5344CB8AC3E}">
        <p14:creationId xmlns:p14="http://schemas.microsoft.com/office/powerpoint/2010/main" val="951112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447779"/>
            <a:ext cx="7886700" cy="3165230"/>
          </a:xfrm>
        </p:spPr>
        <p:txBody>
          <a:bodyPr/>
          <a:lstStyle/>
          <a:p>
            <a:pPr marL="0" indent="0" algn="ctr">
              <a:lnSpc>
                <a:spcPct val="100000"/>
              </a:lnSpc>
              <a:buNone/>
            </a:pPr>
            <a:r>
              <a:rPr lang="es-ES" dirty="0">
                <a:solidFill>
                  <a:schemeClr val="bg1"/>
                </a:solidFill>
              </a:rPr>
              <a:t>“El abatimiento puede hacer vacilar la fe más heroica y debilitar la voluntad más firme. Pero Dios comprende, y sigue manifestando compasión y amor. Lee los motivos y los propósitos del corazón. Aguardar con paciencia, confiar cuando todo parece sombrío, es la lección que necesita[</a:t>
            </a:r>
            <a:r>
              <a:rPr lang="es-ES" dirty="0" err="1">
                <a:solidFill>
                  <a:schemeClr val="bg1"/>
                </a:solidFill>
              </a:rPr>
              <a:t>mos</a:t>
            </a:r>
            <a:r>
              <a:rPr lang="es-ES" dirty="0">
                <a:solidFill>
                  <a:schemeClr val="bg1"/>
                </a:solidFill>
              </a:rPr>
              <a:t>] </a:t>
            </a:r>
            <a:r>
              <a:rPr lang="es-ES" dirty="0" smtClean="0">
                <a:solidFill>
                  <a:schemeClr val="bg1"/>
                </a:solidFill>
              </a:rPr>
              <a:t>aprender</a:t>
            </a:r>
            <a:r>
              <a:rPr lang="es-ES" dirty="0" smtClean="0">
                <a:solidFill>
                  <a:srgbClr val="FF0000"/>
                </a:solidFill>
              </a:rPr>
              <a:t>”</a:t>
            </a:r>
            <a:r>
              <a:rPr lang="es-ES" dirty="0" smtClean="0">
                <a:solidFill>
                  <a:schemeClr val="bg1"/>
                </a:solidFill>
              </a:rPr>
              <a:t> </a:t>
            </a:r>
            <a:r>
              <a:rPr lang="es-ES" dirty="0">
                <a:solidFill>
                  <a:schemeClr val="bg1"/>
                </a:solidFill>
              </a:rPr>
              <a:t>[…]. </a:t>
            </a:r>
          </a:p>
        </p:txBody>
      </p:sp>
    </p:spTree>
    <p:extLst>
      <p:ext uri="{BB962C8B-B14F-4D97-AF65-F5344CB8AC3E}">
        <p14:creationId xmlns:p14="http://schemas.microsoft.com/office/powerpoint/2010/main" val="1318419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938136" y="2782230"/>
            <a:ext cx="7544681" cy="2690104"/>
          </a:xfrm>
        </p:spPr>
        <p:txBody>
          <a:bodyPr>
            <a:normAutofit/>
          </a:bodyPr>
          <a:lstStyle/>
          <a:p>
            <a:pPr marL="0" indent="0" algn="ctr">
              <a:lnSpc>
                <a:spcPct val="150000"/>
              </a:lnSpc>
              <a:buNone/>
            </a:pPr>
            <a:r>
              <a:rPr lang="es-ES" dirty="0" smtClean="0">
                <a:solidFill>
                  <a:schemeClr val="bg1"/>
                </a:solidFill>
                <a:latin typeface="Avenir Next" charset="0"/>
                <a:ea typeface="Avenir Next" charset="0"/>
                <a:cs typeface="Avenir Next" charset="0"/>
              </a:rPr>
              <a:t>ELÍAS </a:t>
            </a:r>
            <a:r>
              <a:rPr lang="es-ES" b="1" dirty="0" smtClean="0">
                <a:solidFill>
                  <a:schemeClr val="bg1"/>
                </a:solidFill>
                <a:latin typeface="Avenir Next" charset="0"/>
                <a:ea typeface="Avenir Next" charset="0"/>
                <a:cs typeface="Avenir Next" charset="0"/>
              </a:rPr>
              <a:t>SABÍA ORAR</a:t>
            </a:r>
            <a:r>
              <a:rPr lang="es-ES" dirty="0" smtClean="0">
                <a:solidFill>
                  <a:schemeClr val="bg1"/>
                </a:solidFill>
                <a:latin typeface="Avenir Next" charset="0"/>
                <a:ea typeface="Avenir Next" charset="0"/>
                <a:cs typeface="Avenir Next" charset="0"/>
              </a:rPr>
              <a:t>. SABÍA </a:t>
            </a:r>
            <a:r>
              <a:rPr lang="es-ES" b="1" dirty="0" smtClean="0">
                <a:solidFill>
                  <a:schemeClr val="bg1"/>
                </a:solidFill>
                <a:latin typeface="Avenir Next" charset="0"/>
                <a:ea typeface="Avenir Next" charset="0"/>
                <a:cs typeface="Avenir Next" charset="0"/>
              </a:rPr>
              <a:t>CÓMO PEDIR</a:t>
            </a:r>
            <a:r>
              <a:rPr lang="es-ES" dirty="0" smtClean="0">
                <a:solidFill>
                  <a:schemeClr val="bg1"/>
                </a:solidFill>
                <a:latin typeface="Avenir Next" charset="0"/>
                <a:ea typeface="Avenir Next" charset="0"/>
                <a:cs typeface="Avenir Next" charset="0"/>
              </a:rPr>
              <a:t>, SABÍA </a:t>
            </a:r>
            <a:r>
              <a:rPr lang="es-ES" b="1" dirty="0" smtClean="0">
                <a:solidFill>
                  <a:schemeClr val="bg1"/>
                </a:solidFill>
                <a:latin typeface="Avenir Next" charset="0"/>
                <a:ea typeface="Avenir Next" charset="0"/>
                <a:cs typeface="Avenir Next" charset="0"/>
              </a:rPr>
              <a:t>CÓMO PERSISTIR</a:t>
            </a:r>
            <a:r>
              <a:rPr lang="es-ES" dirty="0" smtClean="0">
                <a:solidFill>
                  <a:schemeClr val="bg1"/>
                </a:solidFill>
                <a:latin typeface="Avenir Next" charset="0"/>
                <a:ea typeface="Avenir Next" charset="0"/>
                <a:cs typeface="Avenir Next" charset="0"/>
              </a:rPr>
              <a:t> Y </a:t>
            </a:r>
            <a:r>
              <a:rPr lang="es-ES" b="1" dirty="0" smtClean="0">
                <a:solidFill>
                  <a:schemeClr val="bg1"/>
                </a:solidFill>
                <a:latin typeface="Avenir Next" charset="0"/>
                <a:ea typeface="Avenir Next" charset="0"/>
                <a:cs typeface="Avenir Next" charset="0"/>
              </a:rPr>
              <a:t>SABÍA CÓMO ESPERAR. </a:t>
            </a:r>
            <a:endParaRPr lang="es-ES" b="1" dirty="0">
              <a:solidFill>
                <a:schemeClr val="bg1"/>
              </a:solidFill>
              <a:latin typeface="Avenir Next" charset="0"/>
              <a:ea typeface="Avenir Next" charset="0"/>
              <a:cs typeface="Avenir Next" charset="0"/>
            </a:endParaRPr>
          </a:p>
        </p:txBody>
      </p:sp>
    </p:spTree>
    <p:extLst>
      <p:ext uri="{BB962C8B-B14F-4D97-AF65-F5344CB8AC3E}">
        <p14:creationId xmlns:p14="http://schemas.microsoft.com/office/powerpoint/2010/main" val="589764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627482"/>
            <a:ext cx="7886700" cy="3717046"/>
          </a:xfrm>
        </p:spPr>
        <p:txBody>
          <a:bodyPr>
            <a:normAutofit/>
          </a:bodyPr>
          <a:lstStyle/>
          <a:p>
            <a:pPr marL="0" indent="0" algn="ctr">
              <a:lnSpc>
                <a:spcPct val="100000"/>
              </a:lnSpc>
              <a:buNone/>
            </a:pPr>
            <a:r>
              <a:rPr lang="es-ES" b="1" dirty="0" smtClean="0">
                <a:solidFill>
                  <a:schemeClr val="accent4">
                    <a:lumMod val="60000"/>
                    <a:lumOff val="40000"/>
                  </a:schemeClr>
                </a:solidFill>
              </a:rPr>
              <a:t>El cielo no [n]os desamparará en el día de [nuestra] adversidad. </a:t>
            </a:r>
            <a:r>
              <a:rPr lang="es-ES" dirty="0">
                <a:solidFill>
                  <a:schemeClr val="bg1"/>
                </a:solidFill>
              </a:rPr>
              <a:t>No hay nada que parezca más impotente que el alma que siente su insignificancia y confía plenamente en Dios, y en realidad no hay nada que sea más invencible” </a:t>
            </a:r>
            <a:endParaRPr lang="es-ES" dirty="0" smtClean="0">
              <a:solidFill>
                <a:schemeClr val="bg1"/>
              </a:solidFill>
            </a:endParaRPr>
          </a:p>
          <a:p>
            <a:pPr marL="0" indent="0" algn="ctr">
              <a:lnSpc>
                <a:spcPct val="100000"/>
              </a:lnSpc>
              <a:buNone/>
            </a:pPr>
            <a:r>
              <a:rPr lang="es-ES" dirty="0" smtClean="0">
                <a:solidFill>
                  <a:schemeClr val="bg1"/>
                </a:solidFill>
              </a:rPr>
              <a:t>(</a:t>
            </a:r>
            <a:r>
              <a:rPr lang="es-ES" i="1" dirty="0" smtClean="0">
                <a:solidFill>
                  <a:schemeClr val="bg1"/>
                </a:solidFill>
              </a:rPr>
              <a:t>Profetas y reyes</a:t>
            </a:r>
            <a:r>
              <a:rPr lang="es-ES" dirty="0" smtClean="0">
                <a:solidFill>
                  <a:schemeClr val="bg1"/>
                </a:solidFill>
              </a:rPr>
              <a:t>, p</a:t>
            </a:r>
            <a:r>
              <a:rPr lang="es-ES" dirty="0" smtClean="0">
                <a:solidFill>
                  <a:srgbClr val="FF0000"/>
                </a:solidFill>
              </a:rPr>
              <a:t>ág</a:t>
            </a:r>
            <a:r>
              <a:rPr lang="es-ES" dirty="0" smtClean="0">
                <a:solidFill>
                  <a:schemeClr val="bg1"/>
                </a:solidFill>
              </a:rPr>
              <a:t>. 128, 129).</a:t>
            </a:r>
            <a:endParaRPr lang="es-ES" dirty="0">
              <a:solidFill>
                <a:schemeClr val="bg1"/>
              </a:solidFill>
            </a:endParaRPr>
          </a:p>
        </p:txBody>
      </p:sp>
    </p:spTree>
    <p:extLst>
      <p:ext uri="{BB962C8B-B14F-4D97-AF65-F5344CB8AC3E}">
        <p14:creationId xmlns:p14="http://schemas.microsoft.com/office/powerpoint/2010/main" val="632448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543078"/>
            <a:ext cx="7886700" cy="2957390"/>
          </a:xfrm>
        </p:spPr>
        <p:txBody>
          <a:bodyPr>
            <a:normAutofit/>
          </a:bodyPr>
          <a:lstStyle/>
          <a:p>
            <a:pPr marL="0" indent="0" algn="ctr">
              <a:lnSpc>
                <a:spcPct val="100000"/>
              </a:lnSpc>
              <a:buNone/>
            </a:pPr>
            <a:r>
              <a:rPr lang="es-ES" dirty="0">
                <a:solidFill>
                  <a:schemeClr val="bg1"/>
                </a:solidFill>
              </a:rPr>
              <a:t>¿Dónde está usted hoy? Si usted es Elías en el monte Carmelo, haciendo caer fuego del cielo, ¡alabado sea el Señor! Pero, por favor, recuerde que no siempre serán experiencias cumbres. </a:t>
            </a:r>
            <a:r>
              <a:rPr lang="es-ES" b="1" dirty="0" smtClean="0">
                <a:solidFill>
                  <a:schemeClr val="accent4">
                    <a:lumMod val="60000"/>
                    <a:lumOff val="40000"/>
                  </a:schemeClr>
                </a:solidFill>
              </a:rPr>
              <a:t>No </a:t>
            </a:r>
            <a:r>
              <a:rPr lang="es-ES" b="1" dirty="0">
                <a:solidFill>
                  <a:schemeClr val="accent4">
                    <a:lumMod val="60000"/>
                    <a:lumOff val="40000"/>
                  </a:schemeClr>
                </a:solidFill>
              </a:rPr>
              <a:t>pierda el sonido del silbo suave y delicado de Dios. </a:t>
            </a:r>
          </a:p>
        </p:txBody>
      </p:sp>
    </p:spTree>
    <p:extLst>
      <p:ext uri="{BB962C8B-B14F-4D97-AF65-F5344CB8AC3E}">
        <p14:creationId xmlns:p14="http://schemas.microsoft.com/office/powerpoint/2010/main" val="942686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84919" y="2509837"/>
            <a:ext cx="7886700" cy="2906225"/>
          </a:xfrm>
        </p:spPr>
        <p:txBody>
          <a:bodyPr/>
          <a:lstStyle/>
          <a:p>
            <a:pPr marL="0" indent="0" algn="ctr">
              <a:lnSpc>
                <a:spcPct val="100000"/>
              </a:lnSpc>
              <a:buNone/>
            </a:pPr>
            <a:r>
              <a:rPr lang="es-ES" dirty="0">
                <a:solidFill>
                  <a:schemeClr val="bg1"/>
                </a:solidFill>
              </a:rPr>
              <a:t>Si usted es Elías huyendo o haciendo cosas que usted sabe que no resolverán los problemas subyacentes, o es Elías sintiéndose un fracaso bajo el </a:t>
            </a:r>
            <a:r>
              <a:rPr lang="es-ES" dirty="0" smtClean="0">
                <a:solidFill>
                  <a:schemeClr val="bg1"/>
                </a:solidFill>
              </a:rPr>
              <a:t>enebro, </a:t>
            </a:r>
            <a:r>
              <a:rPr lang="es-ES" b="1" dirty="0" smtClean="0">
                <a:solidFill>
                  <a:schemeClr val="accent4">
                    <a:lumMod val="60000"/>
                    <a:lumOff val="40000"/>
                  </a:schemeClr>
                </a:solidFill>
              </a:rPr>
              <a:t>hay esperanza.</a:t>
            </a:r>
            <a:endParaRPr lang="es-ES" b="1" dirty="0">
              <a:solidFill>
                <a:schemeClr val="accent4">
                  <a:lumMod val="60000"/>
                  <a:lumOff val="40000"/>
                </a:schemeClr>
              </a:solidFill>
            </a:endParaRPr>
          </a:p>
        </p:txBody>
      </p:sp>
    </p:spTree>
    <p:extLst>
      <p:ext uri="{BB962C8B-B14F-4D97-AF65-F5344CB8AC3E}">
        <p14:creationId xmlns:p14="http://schemas.microsoft.com/office/powerpoint/2010/main" val="913433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811529" y="2768158"/>
            <a:ext cx="7629085" cy="3491964"/>
          </a:xfrm>
        </p:spPr>
        <p:txBody>
          <a:bodyPr>
            <a:normAutofit lnSpcReduction="10000"/>
          </a:bodyPr>
          <a:lstStyle/>
          <a:p>
            <a:pPr marL="0" indent="0" algn="ctr">
              <a:lnSpc>
                <a:spcPct val="100000"/>
              </a:lnSpc>
              <a:buNone/>
            </a:pPr>
            <a:r>
              <a:rPr lang="es-ES" b="1" dirty="0" smtClean="0">
                <a:solidFill>
                  <a:schemeClr val="accent4">
                    <a:lumMod val="60000"/>
                    <a:lumOff val="40000"/>
                  </a:schemeClr>
                </a:solidFill>
              </a:rPr>
              <a:t>Dios </a:t>
            </a:r>
            <a:r>
              <a:rPr lang="es-ES" b="1" dirty="0">
                <a:solidFill>
                  <a:schemeClr val="accent4">
                    <a:lumMod val="60000"/>
                    <a:lumOff val="40000"/>
                  </a:schemeClr>
                </a:solidFill>
              </a:rPr>
              <a:t>ve las cosas de manera diferente. Dios comprende. </a:t>
            </a:r>
            <a:r>
              <a:rPr lang="es-ES" dirty="0">
                <a:solidFill>
                  <a:schemeClr val="bg1"/>
                </a:solidFill>
              </a:rPr>
              <a:t>Dios quiere liberarle de la culpa. Quiere trabajar a través de otros para proveerle ayuda práctica. Y no dejará de darle la energía para que usted se encuentre otra vez con Él. Sus mejores días todavía están por delante cuando usted escucha y sigue ese Silbo Apacible y Delicado. </a:t>
            </a:r>
          </a:p>
        </p:txBody>
      </p:sp>
    </p:spTree>
    <p:extLst>
      <p:ext uri="{BB962C8B-B14F-4D97-AF65-F5344CB8AC3E}">
        <p14:creationId xmlns:p14="http://schemas.microsoft.com/office/powerpoint/2010/main" val="1752906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70854" y="2796294"/>
            <a:ext cx="7886700" cy="2465022"/>
          </a:xfrm>
        </p:spPr>
        <p:txBody>
          <a:bodyPr/>
          <a:lstStyle/>
          <a:p>
            <a:pPr marL="0" indent="0" algn="ctr">
              <a:lnSpc>
                <a:spcPct val="100000"/>
              </a:lnSpc>
              <a:buNone/>
            </a:pPr>
            <a:r>
              <a:rPr lang="es-ES" dirty="0">
                <a:solidFill>
                  <a:schemeClr val="bg1"/>
                </a:solidFill>
              </a:rPr>
              <a:t>Quizás todos nos podemos identificar con Elías, el gran guerrero de la oración, pero pienso que en algún momento de nuestra vida todos nos podemos identificar con Elías </a:t>
            </a:r>
            <a:r>
              <a:rPr lang="es-ES" i="1" dirty="0">
                <a:solidFill>
                  <a:schemeClr val="bg1"/>
                </a:solidFill>
              </a:rPr>
              <a:t>después</a:t>
            </a:r>
            <a:r>
              <a:rPr lang="es-ES" dirty="0">
                <a:solidFill>
                  <a:schemeClr val="bg1"/>
                </a:solidFill>
              </a:rPr>
              <a:t> del gran día en el monte Carmelo.</a:t>
            </a:r>
          </a:p>
        </p:txBody>
      </p:sp>
    </p:spTree>
    <p:extLst>
      <p:ext uri="{BB962C8B-B14F-4D97-AF65-F5344CB8AC3E}">
        <p14:creationId xmlns:p14="http://schemas.microsoft.com/office/powerpoint/2010/main" val="1528096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70854" y="843429"/>
            <a:ext cx="7886700" cy="1325563"/>
          </a:xfrm>
        </p:spPr>
        <p:txBody>
          <a:bodyPr>
            <a:normAutofit/>
          </a:bodyPr>
          <a:lstStyle/>
          <a:p>
            <a:pPr algn="ctr"/>
            <a:r>
              <a:rPr lang="es-ES" sz="3600" b="1" dirty="0" smtClean="0">
                <a:solidFill>
                  <a:schemeClr val="accent4">
                    <a:lumMod val="40000"/>
                    <a:lumOff val="60000"/>
                  </a:schemeClr>
                </a:solidFill>
                <a:latin typeface="Avenir Next" charset="0"/>
                <a:ea typeface="Avenir Next" charset="0"/>
                <a:cs typeface="Avenir Next" charset="0"/>
              </a:rPr>
              <a:t>INICIO DE LA DEPRESIÓN</a:t>
            </a:r>
            <a:endParaRPr lang="es-ES" sz="3600" dirty="0">
              <a:solidFill>
                <a:schemeClr val="accent4">
                  <a:lumMod val="40000"/>
                  <a:lumOff val="6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755262" y="2613414"/>
            <a:ext cx="7886700" cy="3365353"/>
          </a:xfrm>
        </p:spPr>
        <p:txBody>
          <a:bodyPr/>
          <a:lstStyle/>
          <a:p>
            <a:pPr marL="0" indent="0" algn="ctr">
              <a:buNone/>
            </a:pPr>
            <a:r>
              <a:rPr lang="es-ES" dirty="0" smtClean="0">
                <a:solidFill>
                  <a:schemeClr val="bg1"/>
                </a:solidFill>
              </a:rPr>
              <a:t>Elías estaba completamente exhausto, emocional y físicamente, después de la  experiencia en el monte </a:t>
            </a:r>
            <a:r>
              <a:rPr lang="es-ES" dirty="0" smtClean="0">
                <a:solidFill>
                  <a:schemeClr val="bg1"/>
                </a:solidFill>
              </a:rPr>
              <a:t>Carmelo. Había </a:t>
            </a:r>
            <a:r>
              <a:rPr lang="es-ES" dirty="0" smtClean="0">
                <a:solidFill>
                  <a:schemeClr val="bg1"/>
                </a:solidFill>
              </a:rPr>
              <a:t>quedado profundamente dormido cuando el mensajero de la reina Jezabel lo encuentra. </a:t>
            </a:r>
            <a:r>
              <a:rPr lang="es-ES" b="1" dirty="0" smtClean="0">
                <a:solidFill>
                  <a:schemeClr val="bg1"/>
                </a:solidFill>
              </a:rPr>
              <a:t>Este </a:t>
            </a:r>
            <a:r>
              <a:rPr lang="es-ES" b="1" dirty="0" smtClean="0">
                <a:solidFill>
                  <a:schemeClr val="accent4">
                    <a:lumMod val="60000"/>
                    <a:lumOff val="40000"/>
                  </a:schemeClr>
                </a:solidFill>
              </a:rPr>
              <a:t>rudo despertar, con una amenaza de muerte de la reina, sirve como el disparador para Elías.</a:t>
            </a:r>
            <a:r>
              <a:rPr lang="es-ES" dirty="0" smtClean="0">
                <a:solidFill>
                  <a:schemeClr val="bg1"/>
                </a:solidFill>
              </a:rPr>
              <a:t> El disparador de un repentino descenso a una depresión profunda y oscura.</a:t>
            </a:r>
            <a:endParaRPr lang="es-ES" dirty="0">
              <a:solidFill>
                <a:schemeClr val="bg1"/>
              </a:solidFill>
            </a:endParaRPr>
          </a:p>
        </p:txBody>
      </p:sp>
    </p:spTree>
    <p:extLst>
      <p:ext uri="{BB962C8B-B14F-4D97-AF65-F5344CB8AC3E}">
        <p14:creationId xmlns:p14="http://schemas.microsoft.com/office/powerpoint/2010/main" val="96855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06050"/>
          </a:xfrm>
          <a:prstGeom prst="rect">
            <a:avLst/>
          </a:prstGeom>
        </p:spPr>
      </p:pic>
      <p:sp>
        <p:nvSpPr>
          <p:cNvPr id="3" name="Content Placeholder 2"/>
          <p:cNvSpPr>
            <a:spLocks noGrp="1"/>
          </p:cNvSpPr>
          <p:nvPr>
            <p:ph idx="1"/>
          </p:nvPr>
        </p:nvSpPr>
        <p:spPr>
          <a:xfrm>
            <a:off x="628650" y="2571212"/>
            <a:ext cx="7886700" cy="2690105"/>
          </a:xfrm>
        </p:spPr>
        <p:txBody>
          <a:bodyPr/>
          <a:lstStyle/>
          <a:p>
            <a:pPr marL="0" indent="0" algn="ctr">
              <a:lnSpc>
                <a:spcPct val="100000"/>
              </a:lnSpc>
              <a:buNone/>
            </a:pPr>
            <a:r>
              <a:rPr lang="es-ES" dirty="0" smtClean="0">
                <a:solidFill>
                  <a:schemeClr val="bg1"/>
                </a:solidFill>
              </a:rPr>
              <a:t>Así que, Elías corre</a:t>
            </a:r>
            <a:r>
              <a:rPr lang="es-ES" dirty="0">
                <a:solidFill>
                  <a:schemeClr val="bg1"/>
                </a:solidFill>
              </a:rPr>
              <a:t>. Corre y corre, ¡mucho y fuerte! Corre 90 millas (150 kilómetros), hasta </a:t>
            </a:r>
            <a:r>
              <a:rPr lang="es-ES" dirty="0" err="1" smtClean="0">
                <a:solidFill>
                  <a:schemeClr val="bg1"/>
                </a:solidFill>
              </a:rPr>
              <a:t>Beerseba</a:t>
            </a:r>
            <a:r>
              <a:rPr lang="es-ES" dirty="0" smtClean="0">
                <a:solidFill>
                  <a:schemeClr val="bg1"/>
                </a:solidFill>
              </a:rPr>
              <a:t>, </a:t>
            </a:r>
            <a:r>
              <a:rPr lang="es-ES" dirty="0">
                <a:solidFill>
                  <a:schemeClr val="bg1"/>
                </a:solidFill>
              </a:rPr>
              <a:t>y </a:t>
            </a:r>
            <a:r>
              <a:rPr lang="es-ES" dirty="0" smtClean="0">
                <a:solidFill>
                  <a:schemeClr val="bg1"/>
                </a:solidFill>
              </a:rPr>
              <a:t>después, </a:t>
            </a:r>
            <a:r>
              <a:rPr lang="es-ES" dirty="0">
                <a:solidFill>
                  <a:schemeClr val="bg1"/>
                </a:solidFill>
              </a:rPr>
              <a:t>un día de viaje más allá de eso en el </a:t>
            </a:r>
            <a:r>
              <a:rPr lang="es-ES" dirty="0" smtClean="0">
                <a:solidFill>
                  <a:schemeClr val="bg1"/>
                </a:solidFill>
              </a:rPr>
              <a:t>desierto. Pero al final, como nos pasa a veces, </a:t>
            </a:r>
            <a:r>
              <a:rPr lang="es-ES" b="1" dirty="0" smtClean="0">
                <a:solidFill>
                  <a:schemeClr val="bg1"/>
                </a:solidFill>
              </a:rPr>
              <a:t>Elías llega al lugar donde no puede correr más. </a:t>
            </a:r>
            <a:endParaRPr lang="es-ES" b="1" dirty="0">
              <a:solidFill>
                <a:schemeClr val="bg1"/>
              </a:solidFill>
            </a:endParaRPr>
          </a:p>
        </p:txBody>
      </p:sp>
    </p:spTree>
    <p:extLst>
      <p:ext uri="{BB962C8B-B14F-4D97-AF65-F5344CB8AC3E}">
        <p14:creationId xmlns:p14="http://schemas.microsoft.com/office/powerpoint/2010/main" val="57108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84922" y="2697821"/>
            <a:ext cx="7886700" cy="2802648"/>
          </a:xfrm>
        </p:spPr>
        <p:txBody>
          <a:bodyPr/>
          <a:lstStyle/>
          <a:p>
            <a:pPr marL="0" indent="0" algn="ctr">
              <a:lnSpc>
                <a:spcPct val="100000"/>
              </a:lnSpc>
              <a:buNone/>
            </a:pPr>
            <a:r>
              <a:rPr lang="es-ES" dirty="0">
                <a:solidFill>
                  <a:schemeClr val="bg1"/>
                </a:solidFill>
              </a:rPr>
              <a:t>Leámosla en 1 Reyes </a:t>
            </a:r>
            <a:r>
              <a:rPr lang="es-ES" dirty="0" smtClean="0">
                <a:solidFill>
                  <a:schemeClr val="bg1"/>
                </a:solidFill>
              </a:rPr>
              <a:t>19:4</a:t>
            </a:r>
            <a:r>
              <a:rPr lang="es-ES" dirty="0">
                <a:solidFill>
                  <a:schemeClr val="bg1"/>
                </a:solidFill>
              </a:rPr>
              <a:t>: “Y él se fue por el desierto un día de camino, y vino y se sentó debajo de un enebro; y deseando morirse, dijo: </a:t>
            </a:r>
            <a:r>
              <a:rPr lang="es-ES" b="1" dirty="0">
                <a:solidFill>
                  <a:schemeClr val="bg1"/>
                </a:solidFill>
              </a:rPr>
              <a:t>Basta ya, oh Jehová, quítame la vida, pues no soy yo mejor que mis padres</a:t>
            </a:r>
            <a:r>
              <a:rPr lang="es-ES" b="1" dirty="0" smtClean="0">
                <a:solidFill>
                  <a:schemeClr val="bg1"/>
                </a:solidFill>
              </a:rPr>
              <a:t>”.</a:t>
            </a:r>
            <a:endParaRPr lang="es-ES" b="1" dirty="0">
              <a:solidFill>
                <a:schemeClr val="bg1"/>
              </a:solidFill>
            </a:endParaRPr>
          </a:p>
        </p:txBody>
      </p:sp>
    </p:spTree>
    <p:extLst>
      <p:ext uri="{BB962C8B-B14F-4D97-AF65-F5344CB8AC3E}">
        <p14:creationId xmlns:p14="http://schemas.microsoft.com/office/powerpoint/2010/main" val="110984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871565"/>
            <a:ext cx="7886700" cy="1325563"/>
          </a:xfrm>
        </p:spPr>
        <p:txBody>
          <a:bodyPr>
            <a:normAutofit/>
          </a:bodyPr>
          <a:lstStyle/>
          <a:p>
            <a:pPr algn="ctr"/>
            <a:r>
              <a:rPr lang="es-ES" sz="3600" b="1" dirty="0" smtClean="0">
                <a:solidFill>
                  <a:schemeClr val="accent4">
                    <a:lumMod val="60000"/>
                    <a:lumOff val="40000"/>
                  </a:schemeClr>
                </a:solidFill>
                <a:latin typeface="Avenir Next" charset="0"/>
                <a:ea typeface="Avenir Next" charset="0"/>
                <a:cs typeface="Avenir Next" charset="0"/>
              </a:rPr>
              <a:t>¿PUEDE IDENTIFICARSE?</a:t>
            </a:r>
            <a:endParaRPr lang="es-ES" sz="3600" dirty="0">
              <a:solidFill>
                <a:schemeClr val="accent4">
                  <a:lumMod val="60000"/>
                  <a:lumOff val="4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628650" y="2599348"/>
            <a:ext cx="7886700" cy="3084000"/>
          </a:xfrm>
        </p:spPr>
        <p:txBody>
          <a:bodyPr/>
          <a:lstStyle/>
          <a:p>
            <a:pPr marL="0" indent="0" algn="ctr">
              <a:lnSpc>
                <a:spcPct val="100000"/>
              </a:lnSpc>
              <a:buNone/>
            </a:pPr>
            <a:r>
              <a:rPr lang="es-ES" b="1" dirty="0" smtClean="0">
                <a:solidFill>
                  <a:schemeClr val="accent4">
                    <a:lumMod val="60000"/>
                    <a:lumOff val="40000"/>
                  </a:schemeClr>
                </a:solidFill>
              </a:rPr>
              <a:t>¿Puede identificarse con la oración de desesperación de Elías? </a:t>
            </a:r>
            <a:r>
              <a:rPr lang="es-ES" dirty="0">
                <a:solidFill>
                  <a:schemeClr val="bg1"/>
                </a:solidFill>
              </a:rPr>
              <a:t>¿Alguna vez se sintió con deseos de abandonar espiritual o aun físicamente? ¿Alguna vez sintió que ha hecho un lío tan grande que no tiene sentido intentar de nuevo? ¿Alguna vez se sintió tan cansado, tan atrapado y sin opciones, que no quería continuar?</a:t>
            </a:r>
          </a:p>
        </p:txBody>
      </p:sp>
    </p:spTree>
    <p:extLst>
      <p:ext uri="{BB962C8B-B14F-4D97-AF65-F5344CB8AC3E}">
        <p14:creationId xmlns:p14="http://schemas.microsoft.com/office/powerpoint/2010/main" val="183117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558312" y="2810363"/>
            <a:ext cx="8262131" cy="2479089"/>
          </a:xfrm>
        </p:spPr>
        <p:txBody>
          <a:bodyPr>
            <a:normAutofit/>
          </a:bodyPr>
          <a:lstStyle/>
          <a:p>
            <a:pPr marL="0" indent="0" algn="ctr">
              <a:lnSpc>
                <a:spcPct val="100000"/>
              </a:lnSpc>
              <a:buNone/>
            </a:pPr>
            <a:r>
              <a:rPr lang="es-ES" dirty="0">
                <a:solidFill>
                  <a:schemeClr val="bg1"/>
                </a:solidFill>
              </a:rPr>
              <a:t>Sí es así, está bien acompañado. Muchos gigantes espirituales </a:t>
            </a:r>
            <a:r>
              <a:rPr lang="es-ES" dirty="0" smtClean="0">
                <a:solidFill>
                  <a:schemeClr val="bg1"/>
                </a:solidFill>
              </a:rPr>
              <a:t>(y </a:t>
            </a:r>
            <a:r>
              <a:rPr lang="es-ES" dirty="0">
                <a:solidFill>
                  <a:schemeClr val="bg1"/>
                </a:solidFill>
              </a:rPr>
              <a:t>hasta grandes guerreros de la </a:t>
            </a:r>
            <a:r>
              <a:rPr lang="es-ES" dirty="0" smtClean="0">
                <a:solidFill>
                  <a:schemeClr val="bg1"/>
                </a:solidFill>
              </a:rPr>
              <a:t>oración) </a:t>
            </a:r>
            <a:r>
              <a:rPr lang="es-ES" dirty="0">
                <a:solidFill>
                  <a:schemeClr val="bg1"/>
                </a:solidFill>
              </a:rPr>
              <a:t>también se han sentido de esta manera. ¡Pero hay buenas noticias! </a:t>
            </a:r>
            <a:r>
              <a:rPr lang="es-ES" b="1" dirty="0" smtClean="0">
                <a:solidFill>
                  <a:schemeClr val="bg1"/>
                </a:solidFill>
              </a:rPr>
              <a:t>Dios </a:t>
            </a:r>
            <a:r>
              <a:rPr lang="es-ES" b="1" dirty="0">
                <a:solidFill>
                  <a:schemeClr val="bg1"/>
                </a:solidFill>
              </a:rPr>
              <a:t>sabía cómo lidiar con Elías y Dios sabe cómo lidiar con usted.</a:t>
            </a:r>
          </a:p>
        </p:txBody>
      </p:sp>
    </p:spTree>
    <p:extLst>
      <p:ext uri="{BB962C8B-B14F-4D97-AF65-F5344CB8AC3E}">
        <p14:creationId xmlns:p14="http://schemas.microsoft.com/office/powerpoint/2010/main" val="317319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871565"/>
            <a:ext cx="7886700" cy="1325563"/>
          </a:xfrm>
        </p:spPr>
        <p:txBody>
          <a:bodyPr>
            <a:normAutofit/>
          </a:bodyPr>
          <a:lstStyle/>
          <a:p>
            <a:pPr algn="ctr"/>
            <a:r>
              <a:rPr lang="es-ES" sz="3600" b="1" dirty="0" smtClean="0">
                <a:solidFill>
                  <a:schemeClr val="accent4">
                    <a:lumMod val="60000"/>
                    <a:lumOff val="40000"/>
                  </a:schemeClr>
                </a:solidFill>
                <a:latin typeface="Avenir Next" charset="0"/>
                <a:ea typeface="Avenir Next" charset="0"/>
                <a:cs typeface="Avenir Next" charset="0"/>
              </a:rPr>
              <a:t>DIOS COMPRENDE</a:t>
            </a:r>
            <a:endParaRPr lang="es-ES" sz="3600" dirty="0">
              <a:solidFill>
                <a:schemeClr val="accent4">
                  <a:lumMod val="60000"/>
                  <a:lumOff val="4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628650" y="2838499"/>
            <a:ext cx="7886700" cy="3435692"/>
          </a:xfrm>
        </p:spPr>
        <p:txBody>
          <a:bodyPr>
            <a:normAutofit/>
          </a:bodyPr>
          <a:lstStyle/>
          <a:p>
            <a:pPr marL="0" indent="0" algn="ctr">
              <a:lnSpc>
                <a:spcPct val="100000"/>
              </a:lnSpc>
              <a:buNone/>
            </a:pPr>
            <a:r>
              <a:rPr lang="es-ES" dirty="0" smtClean="0">
                <a:solidFill>
                  <a:schemeClr val="bg1"/>
                </a:solidFill>
              </a:rPr>
              <a:t>“Quizás no tengamos al instante alguna prueba notable de que el rostro de nuestro Redentor se inclina hacia nosotros con compasión y amor; y sin embargo es así. Tal vez no sintamos su toque manifiesto, </a:t>
            </a:r>
            <a:r>
              <a:rPr lang="es-ES" b="1" dirty="0" smtClean="0">
                <a:solidFill>
                  <a:schemeClr val="accent4">
                    <a:lumMod val="60000"/>
                    <a:lumOff val="40000"/>
                  </a:schemeClr>
                </a:solidFill>
              </a:rPr>
              <a:t>mas su mano se extiende sobre nosotros con amor y piadosa ternura”. </a:t>
            </a:r>
          </a:p>
          <a:p>
            <a:pPr marL="0" indent="0" algn="ctr">
              <a:lnSpc>
                <a:spcPct val="100000"/>
              </a:lnSpc>
              <a:buNone/>
            </a:pPr>
            <a:r>
              <a:rPr lang="es-ES" sz="2400" i="1" dirty="0" smtClean="0">
                <a:solidFill>
                  <a:schemeClr val="bg1"/>
                </a:solidFill>
              </a:rPr>
              <a:t>El camino a Cristo</a:t>
            </a:r>
            <a:r>
              <a:rPr lang="es-ES" sz="2400" dirty="0" smtClean="0">
                <a:solidFill>
                  <a:schemeClr val="bg1"/>
                </a:solidFill>
              </a:rPr>
              <a:t>, </a:t>
            </a:r>
            <a:r>
              <a:rPr lang="es-ES" sz="2400" dirty="0" smtClean="0">
                <a:solidFill>
                  <a:schemeClr val="bg1"/>
                </a:solidFill>
              </a:rPr>
              <a:t>p. </a:t>
            </a:r>
            <a:r>
              <a:rPr lang="es-ES" sz="2400" dirty="0" smtClean="0">
                <a:solidFill>
                  <a:schemeClr val="bg1"/>
                </a:solidFill>
              </a:rPr>
              <a:t>97.</a:t>
            </a:r>
            <a:endParaRPr lang="es-ES" sz="2400" dirty="0">
              <a:solidFill>
                <a:schemeClr val="bg1"/>
              </a:solidFill>
            </a:endParaRPr>
          </a:p>
        </p:txBody>
      </p:sp>
    </p:spTree>
    <p:extLst>
      <p:ext uri="{BB962C8B-B14F-4D97-AF65-F5344CB8AC3E}">
        <p14:creationId xmlns:p14="http://schemas.microsoft.com/office/powerpoint/2010/main" val="986369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1481</TotalTime>
  <Words>3216</Words>
  <Application>Microsoft Macintosh PowerPoint</Application>
  <PresentationFormat>Presentación en pantalla (4:3)</PresentationFormat>
  <Paragraphs>135</Paragraphs>
  <Slides>23</Slides>
  <Notes>23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Avenir Next</vt:lpstr>
      <vt:lpstr>Calibri</vt:lpstr>
      <vt:lpstr>Calibri Light</vt:lpstr>
      <vt:lpstr>Arial</vt:lpstr>
      <vt:lpstr>Office Theme</vt:lpstr>
      <vt:lpstr>DIOS COMPRENDE POR CHANTAL KLINGBEIL </vt:lpstr>
      <vt:lpstr>Presentación de PowerPoint</vt:lpstr>
      <vt:lpstr>Presentación de PowerPoint</vt:lpstr>
      <vt:lpstr>INICIO DE LA DEPRESIÓN</vt:lpstr>
      <vt:lpstr>Presentación de PowerPoint</vt:lpstr>
      <vt:lpstr>Presentación de PowerPoint</vt:lpstr>
      <vt:lpstr>¿PUEDE IDENTIFICARSE?</vt:lpstr>
      <vt:lpstr>Presentación de PowerPoint</vt:lpstr>
      <vt:lpstr>DIOS COMPRENDE</vt:lpstr>
      <vt:lpstr>Presentación de PowerPoint</vt:lpstr>
      <vt:lpstr>Presentación de PowerPoint</vt:lpstr>
      <vt:lpstr>LA CURACIÓN LLEVA TIEMPO </vt:lpstr>
      <vt:lpstr>Presentación de PowerPoint</vt:lpstr>
      <vt:lpstr>Presentación de PowerPoint</vt:lpstr>
      <vt:lpstr>EL RESTO DE LA HISTORIA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Near To Me</dc:title>
  <dc:creator>Arrais, Raquel</dc:creator>
  <cp:lastModifiedBy>Usuario de Microsoft Office</cp:lastModifiedBy>
  <cp:revision>48</cp:revision>
  <dcterms:created xsi:type="dcterms:W3CDTF">2017-10-16T19:42:52Z</dcterms:created>
  <dcterms:modified xsi:type="dcterms:W3CDTF">2017-12-18T09:34:58Z</dcterms:modified>
</cp:coreProperties>
</file>