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97" r:id="rId3"/>
    <p:sldId id="258" r:id="rId4"/>
    <p:sldId id="261" r:id="rId5"/>
    <p:sldId id="282" r:id="rId6"/>
    <p:sldId id="283" r:id="rId7"/>
    <p:sldId id="286" r:id="rId8"/>
    <p:sldId id="284" r:id="rId9"/>
    <p:sldId id="285" r:id="rId10"/>
    <p:sldId id="278" r:id="rId11"/>
    <p:sldId id="279" r:id="rId12"/>
    <p:sldId id="263" r:id="rId13"/>
    <p:sldId id="262" r:id="rId14"/>
    <p:sldId id="264" r:id="rId15"/>
    <p:sldId id="295" r:id="rId16"/>
    <p:sldId id="288" r:id="rId17"/>
    <p:sldId id="266" r:id="rId18"/>
    <p:sldId id="296" r:id="rId19"/>
    <p:sldId id="265" r:id="rId20"/>
    <p:sldId id="267" r:id="rId21"/>
    <p:sldId id="291" r:id="rId22"/>
    <p:sldId id="268" r:id="rId23"/>
    <p:sldId id="292" r:id="rId24"/>
    <p:sldId id="269" r:id="rId25"/>
    <p:sldId id="293" r:id="rId26"/>
    <p:sldId id="294" r:id="rId27"/>
    <p:sldId id="270" r:id="rId28"/>
    <p:sldId id="271" r:id="rId29"/>
    <p:sldId id="298" r:id="rId30"/>
    <p:sldId id="273" r:id="rId31"/>
    <p:sldId id="274" r:id="rId32"/>
    <p:sldId id="275" r:id="rId33"/>
    <p:sldId id="2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3"/>
    <p:restoredTop sz="79736"/>
  </p:normalViewPr>
  <p:slideViewPr>
    <p:cSldViewPr snapToGrid="0" snapToObjects="1">
      <p:cViewPr varScale="1">
        <p:scale>
          <a:sx n="103" d="100"/>
          <a:sy n="103" d="100"/>
        </p:scale>
        <p:origin x="17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7ACEEE-BA79-AA40-9C97-EAE5F1E088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226330C-E280-434A-A986-0F5268DEBD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10E2EF-1259-C744-8310-C2418068326D}" type="datetimeFigureOut">
              <a:rPr lang="en-US" smtClean="0"/>
              <a:t>9/18/18</a:t>
            </a:fld>
            <a:endParaRPr lang="en-US"/>
          </a:p>
        </p:txBody>
      </p:sp>
      <p:sp>
        <p:nvSpPr>
          <p:cNvPr id="4" name="Footer Placeholder 3">
            <a:extLst>
              <a:ext uri="{FF2B5EF4-FFF2-40B4-BE49-F238E27FC236}">
                <a16:creationId xmlns:a16="http://schemas.microsoft.com/office/drawing/2014/main" id="{0959A992-AC7D-0944-8328-BFC74580FB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2291C8-0471-AC43-93CB-F5D0281262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C579CD-BC7F-3246-96F5-306F76EA45F1}" type="slidenum">
              <a:rPr lang="en-US" smtClean="0"/>
              <a:t>‹#›</a:t>
            </a:fld>
            <a:endParaRPr lang="en-US"/>
          </a:p>
        </p:txBody>
      </p:sp>
    </p:spTree>
    <p:extLst>
      <p:ext uri="{BB962C8B-B14F-4D97-AF65-F5344CB8AC3E}">
        <p14:creationId xmlns:p14="http://schemas.microsoft.com/office/powerpoint/2010/main" val="263312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107-F9E9-DD46-A766-18C0DEC5405C}" type="datetimeFigureOut">
              <a:rPr lang="en-US" smtClean="0"/>
              <a:t>9/18/18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588005-BA81-B84E-9653-31D86F5B2895}" type="slidenum">
              <a:rPr lang="en-US" smtClean="0"/>
              <a:t>‹#›</a:t>
            </a:fld>
            <a:endParaRPr lang="en-US"/>
          </a:p>
        </p:txBody>
      </p:sp>
    </p:spTree>
    <p:extLst>
      <p:ext uri="{BB962C8B-B14F-4D97-AF65-F5344CB8AC3E}">
        <p14:creationId xmlns:p14="http://schemas.microsoft.com/office/powerpoint/2010/main" val="325506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Walking with Jesus</a:t>
            </a:r>
          </a:p>
          <a:p>
            <a:endParaRPr lang="en-US" b="1" dirty="0"/>
          </a:p>
          <a:p>
            <a:r>
              <a:rPr lang="en-US" sz="1200" kern="1200" dirty="0">
                <a:solidFill>
                  <a:schemeClr val="tx1"/>
                </a:solidFill>
                <a:effectLst/>
                <a:latin typeface="+mn-lt"/>
                <a:ea typeface="+mn-ea"/>
                <a:cs typeface="+mn-cs"/>
              </a:rPr>
              <a:t>The story is told of a young woman who wanted to go to college, but her heart sank when she read the question on the application that asked, “Are you a leader?” Being both honest and conscientious, she wrote, “No,” and returned the application, expecting the worst. To her surprise, she received this letter from the college: “Dear Applicant: A study of the application forms reveals that this year our college will have 1,452 new leaders. We are accepting you because we feel it is imperative that they have at least one follower.”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world of more than 7 billion people the kingdom of God needs people who will be followers of Christ. The problem is that many of us who profess to be disciples of Christ focus on being leaders and have forgotten our first responsibility, as Christians, is to be His humble followers. Before becoming a leader, the disciple must to study the Master closely as a follower.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who follow Christ will be led daily to the divine presence where in prayer and Bible study they discover the meaning of discipleship and what the attachment to Jesus and His cause will require. The disciple listens and learns. The way he views many things may be incorrect and he must submit to new understanding about what true greatness means.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1</a:t>
            </a:fld>
            <a:endParaRPr lang="en-US"/>
          </a:p>
        </p:txBody>
      </p:sp>
    </p:spTree>
    <p:extLst>
      <p:ext uri="{BB962C8B-B14F-4D97-AF65-F5344CB8AC3E}">
        <p14:creationId xmlns:p14="http://schemas.microsoft.com/office/powerpoint/2010/main" val="36491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warn us that before we </a:t>
            </a:r>
            <a:r>
              <a:rPr lang="en-US" sz="1200" i="1" kern="1200" dirty="0">
                <a:solidFill>
                  <a:schemeClr val="tx1"/>
                </a:solidFill>
                <a:effectLst/>
                <a:latin typeface="+mn-lt"/>
                <a:ea typeface="+mn-ea"/>
                <a:cs typeface="+mn-cs"/>
              </a:rPr>
              <a:t>answer the call</a:t>
            </a:r>
            <a:r>
              <a:rPr lang="en-US" sz="1200" kern="1200" dirty="0">
                <a:solidFill>
                  <a:schemeClr val="tx1"/>
                </a:solidFill>
                <a:effectLst/>
                <a:latin typeface="+mn-lt"/>
                <a:ea typeface="+mn-ea"/>
                <a:cs typeface="+mn-cs"/>
              </a:rPr>
              <a:t>, we need to </a:t>
            </a:r>
            <a:r>
              <a:rPr lang="en-US" sz="1200" i="1" kern="1200" dirty="0">
                <a:solidFill>
                  <a:schemeClr val="tx1"/>
                </a:solidFill>
                <a:effectLst/>
                <a:latin typeface="+mn-lt"/>
                <a:ea typeface="+mn-ea"/>
                <a:cs typeface="+mn-cs"/>
              </a:rPr>
              <a:t>count the cost</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understand the consequences</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“If anyone desires to come after Me, let him deny himself, and take up his cross daily, and follow me. For whoever desires to save his life will lose it, but whoever loses his life for my sake will save it.”  Luke 9:23, 24</a:t>
            </a:r>
            <a:endParaRPr lang="en-US" b="1" dirty="0"/>
          </a:p>
        </p:txBody>
      </p:sp>
      <p:sp>
        <p:nvSpPr>
          <p:cNvPr id="4" name="Slide Number Placeholder 3"/>
          <p:cNvSpPr>
            <a:spLocks noGrp="1"/>
          </p:cNvSpPr>
          <p:nvPr>
            <p:ph type="sldNum" sz="quarter" idx="5"/>
          </p:nvPr>
        </p:nvSpPr>
        <p:spPr/>
        <p:txBody>
          <a:bodyPr/>
          <a:lstStyle/>
          <a:p>
            <a:fld id="{86588005-BA81-B84E-9653-31D86F5B2895}" type="slidenum">
              <a:rPr lang="en-US" smtClean="0"/>
              <a:t>11</a:t>
            </a:fld>
            <a:endParaRPr lang="en-US"/>
          </a:p>
        </p:txBody>
      </p:sp>
    </p:spTree>
    <p:extLst>
      <p:ext uri="{BB962C8B-B14F-4D97-AF65-F5344CB8AC3E}">
        <p14:creationId xmlns:p14="http://schemas.microsoft.com/office/powerpoint/2010/main" val="378700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Call to Discipleship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command to “Follow Me” reverberates through the centuries to us. Deciding to answer this summons of Jesus is the most life-changing decision that anyone is required to make. But the world is full of voices, all clamoring for our attention, many demanding our time, energy, and commitment. For some of us it may be the appeal to join some organization, support some worthy cause, or follow some new trend.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the ages many charismatic figures call disciples to themselves, so-called </a:t>
            </a:r>
            <a:r>
              <a:rPr lang="en-US" sz="1200" i="1" kern="1200" dirty="0" err="1">
                <a:solidFill>
                  <a:schemeClr val="tx1"/>
                </a:solidFill>
                <a:effectLst/>
                <a:latin typeface="+mn-lt"/>
                <a:ea typeface="+mn-ea"/>
                <a:cs typeface="+mn-cs"/>
              </a:rPr>
              <a:t>christs</a:t>
            </a:r>
            <a:r>
              <a:rPr lang="en-US" sz="1200" kern="1200" dirty="0">
                <a:solidFill>
                  <a:schemeClr val="tx1"/>
                </a:solidFill>
                <a:effectLst/>
                <a:latin typeface="+mn-lt"/>
                <a:ea typeface="+mn-ea"/>
                <a:cs typeface="+mn-cs"/>
              </a:rPr>
              <a:t> develop cult followers, and pop stars attract huge followings. Yet, amid this cacophony is a voice that demands to be heard—the call to discipleship. Many have chosen to ignore the invitation to follow Him, but it continues to go out as it did more than two thousand years ago. Jesus invites men and women to true discipleship with the words “Follow 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experience of Simon Peter and his brother Andrew (Matthew 4:18-20) illustrates the first call to discipleship. Jesus finds them fishing along the shores of Galilee and says: “Follow Me, and I will make you fishers of men.” Matthew tells us that they immediately leave their nets and follow Him. This prompt response is repeated in the call to James and his brother John. They immediately leave their boat and their father and follow Jesus without hesitation (vs. 21, 22). They leave their occupations, possessions, and family. </a:t>
            </a:r>
            <a:r>
              <a:rPr lang="en-US" sz="1200" b="1" i="1" kern="1200" dirty="0">
                <a:solidFill>
                  <a:schemeClr val="tx1"/>
                </a:solidFill>
                <a:effectLst/>
                <a:latin typeface="+mn-lt"/>
                <a:ea typeface="+mn-ea"/>
                <a:cs typeface="+mn-cs"/>
              </a:rPr>
              <a:t>The call to discipleship has no room for hesitancy or indecision and demands immediate action.</a:t>
            </a:r>
            <a:r>
              <a:rPr lang="en-US" sz="1200" b="1"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86588005-BA81-B84E-9653-31D86F5B2895}" type="slidenum">
              <a:rPr lang="en-US" smtClean="0"/>
              <a:t>12</a:t>
            </a:fld>
            <a:endParaRPr lang="en-US"/>
          </a:p>
        </p:txBody>
      </p:sp>
    </p:spTree>
    <p:extLst>
      <p:ext uri="{BB962C8B-B14F-4D97-AF65-F5344CB8AC3E}">
        <p14:creationId xmlns:p14="http://schemas.microsoft.com/office/powerpoint/2010/main" val="660959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Follow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command that Jesus gave to His disciples was to follow Him. That same command has reverberated down through the ages to us. </a:t>
            </a:r>
            <a:r>
              <a:rPr lang="en-US" sz="1200" b="1" kern="1200" dirty="0">
                <a:solidFill>
                  <a:schemeClr val="tx1"/>
                </a:solidFill>
                <a:effectLst/>
                <a:latin typeface="+mn-lt"/>
                <a:ea typeface="+mn-ea"/>
                <a:cs typeface="+mn-cs"/>
              </a:rPr>
              <a:t>Deciding to answer the call of Jesus is the most life-changing decision that anyone is required to make.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13</a:t>
            </a:fld>
            <a:endParaRPr lang="en-US"/>
          </a:p>
        </p:txBody>
      </p:sp>
    </p:spTree>
    <p:extLst>
      <p:ext uri="{BB962C8B-B14F-4D97-AF65-F5344CB8AC3E}">
        <p14:creationId xmlns:p14="http://schemas.microsoft.com/office/powerpoint/2010/main" val="110427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Call of Discipleship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t>
            </a:r>
            <a:r>
              <a:rPr lang="en-US" sz="1200" i="1" kern="1200" dirty="0">
                <a:solidFill>
                  <a:schemeClr val="tx1"/>
                </a:solidFill>
                <a:effectLst/>
                <a:latin typeface="+mn-lt"/>
                <a:ea typeface="+mn-ea"/>
                <a:cs typeface="+mn-cs"/>
              </a:rPr>
              <a:t>immediately</a:t>
            </a:r>
            <a:r>
              <a:rPr lang="en-US" sz="1200" kern="1200" dirty="0">
                <a:solidFill>
                  <a:schemeClr val="tx1"/>
                </a:solidFill>
                <a:effectLst/>
                <a:latin typeface="+mn-lt"/>
                <a:ea typeface="+mn-ea"/>
                <a:cs typeface="+mn-cs"/>
              </a:rPr>
              <a:t> leave </a:t>
            </a:r>
            <a:r>
              <a:rPr lang="en-US" sz="1200" i="1" kern="1200" dirty="0">
                <a:solidFill>
                  <a:schemeClr val="tx1"/>
                </a:solidFill>
                <a:effectLst/>
                <a:latin typeface="+mn-lt"/>
                <a:ea typeface="+mn-ea"/>
                <a:cs typeface="+mn-cs"/>
              </a:rPr>
              <a:t>everything</a:t>
            </a:r>
            <a:r>
              <a:rPr lang="en-US" sz="1200" kern="1200" dirty="0">
                <a:solidFill>
                  <a:schemeClr val="tx1"/>
                </a:solidFill>
                <a:effectLst/>
                <a:latin typeface="+mn-lt"/>
                <a:ea typeface="+mn-ea"/>
                <a:cs typeface="+mn-cs"/>
              </a:rPr>
              <a:t> behind because being called to follow a Rabbi is the highest honor. These fishermen haven’t shown enough intellectual promise—not enough spiritual tendencies perhaps—to be accepted into the apprenticeship of other rabbis. They understand Jesus now to mean, </a:t>
            </a:r>
            <a:r>
              <a:rPr lang="en-US" sz="1200" i="1" kern="1200" dirty="0">
                <a:solidFill>
                  <a:schemeClr val="tx1"/>
                </a:solidFill>
                <a:effectLst/>
                <a:latin typeface="+mn-lt"/>
                <a:ea typeface="+mn-ea"/>
                <a:cs typeface="+mn-cs"/>
              </a:rPr>
              <a:t>you are worthy to be my students, to become rabbis like me, to carry on my ministry in my name when I am gone.</a:t>
            </a:r>
            <a:r>
              <a:rPr lang="en-US" sz="1200" kern="1200" dirty="0">
                <a:solidFill>
                  <a:schemeClr val="tx1"/>
                </a:solidFill>
                <a:effectLst/>
                <a:latin typeface="+mn-lt"/>
                <a:ea typeface="+mn-ea"/>
                <a:cs typeface="+mn-cs"/>
              </a:rPr>
              <a:t> The Messiah calls His people into a new covenant relationship with Him. </a:t>
            </a:r>
            <a:r>
              <a:rPr lang="en-US" sz="1200" b="1" i="1" kern="1200" dirty="0">
                <a:solidFill>
                  <a:schemeClr val="tx1"/>
                </a:solidFill>
                <a:effectLst/>
                <a:latin typeface="+mn-lt"/>
                <a:ea typeface="+mn-ea"/>
                <a:cs typeface="+mn-cs"/>
              </a:rPr>
              <a:t>The call to discipleship originates with God and not man.</a:t>
            </a:r>
            <a:r>
              <a:rPr lang="en-US" sz="1200" kern="1200" dirty="0">
                <a:solidFill>
                  <a:schemeClr val="tx1"/>
                </a:solidFill>
                <a:effectLst/>
                <a:latin typeface="+mn-lt"/>
                <a:ea typeface="+mn-ea"/>
                <a:cs typeface="+mn-cs"/>
              </a:rPr>
              <a:t> Christ calls men and women to deny themselves, take up their crosses, and follow Him. The invitation to discipleship is a call to obedience—Jesus calls and we respond.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 Peter and Andrew, Jesus calls us to become fishers of men. Jesus calls many to follow Him as disciples. Not all are willing to commit absolutely or to make new disciples even when it appears they are walking in discipleship. Some follow Christ because He performs astounding miracles, others hope to get a high position in His coming kingdom, and still others follow out of pure curiosity.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14</a:t>
            </a:fld>
            <a:endParaRPr lang="en-US"/>
          </a:p>
        </p:txBody>
      </p:sp>
    </p:spTree>
    <p:extLst>
      <p:ext uri="{BB962C8B-B14F-4D97-AF65-F5344CB8AC3E}">
        <p14:creationId xmlns:p14="http://schemas.microsoft.com/office/powerpoint/2010/main" val="4861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Call of Discipleship</a:t>
            </a:r>
          </a:p>
          <a:p>
            <a:endParaRPr lang="en-US" dirty="0"/>
          </a:p>
          <a:p>
            <a:r>
              <a:rPr lang="en-US" sz="1200" b="1" kern="1200" dirty="0">
                <a:solidFill>
                  <a:schemeClr val="tx1"/>
                </a:solidFill>
                <a:effectLst/>
                <a:latin typeface="+mn-lt"/>
                <a:ea typeface="+mn-ea"/>
                <a:cs typeface="+mn-cs"/>
              </a:rPr>
              <a:t>Verse 57 </a:t>
            </a:r>
          </a:p>
          <a:p>
            <a:r>
              <a:rPr lang="en-US" sz="1200" b="1" kern="1200" dirty="0">
                <a:solidFill>
                  <a:schemeClr val="tx1"/>
                </a:solidFill>
                <a:effectLst/>
                <a:latin typeface="+mn-lt"/>
                <a:ea typeface="+mn-ea"/>
                <a:cs typeface="+mn-cs"/>
              </a:rPr>
              <a:t>Case #1:</a:t>
            </a:r>
            <a:r>
              <a:rPr lang="en-US" sz="1200" kern="1200" dirty="0">
                <a:solidFill>
                  <a:schemeClr val="tx1"/>
                </a:solidFill>
                <a:effectLst/>
                <a:latin typeface="+mn-lt"/>
                <a:ea typeface="+mn-ea"/>
                <a:cs typeface="+mn-cs"/>
              </a:rPr>
              <a:t>Reading our scripture passage in Luke 9:57, we see Jesus and His disciples journeying along a road where they meet someone who volunteers to follow Jesus as a disciple. “Lord, I will follow You wherever You go,” he promises with </a:t>
            </a:r>
            <a:r>
              <a:rPr lang="en-US" sz="1200" i="1" kern="1200" dirty="0">
                <a:solidFill>
                  <a:schemeClr val="tx1"/>
                </a:solidFill>
                <a:effectLst/>
                <a:latin typeface="+mn-lt"/>
                <a:ea typeface="+mn-ea"/>
                <a:cs typeface="+mn-cs"/>
              </a:rPr>
              <a:t>inconsiderate impulse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has not asked the man to follow Him, yet we wonder why Jesus is not excited by the prospect of having this man volunteer his service as disciple. We need to carefully consider Jesus’ reply to the volunteer in verse 58: “Foxes have holes and birds of the air have nests, but the Son of Man has nowhere to lay His head.” Christ has nothing of this world to offer him. Jesus understands the man is hasty in his response and has not given due consideration to the cost of following Christ. The Lord reads the heart of the volunteer disciple and knows he is not prepared to make the necessary sacrifices. </a:t>
            </a:r>
          </a:p>
          <a:p>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The cost of discipleship is forsaking everything and everyone for a life of privation and self-sacrifice.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15</a:t>
            </a:fld>
            <a:endParaRPr lang="en-US"/>
          </a:p>
        </p:txBody>
      </p:sp>
    </p:spTree>
    <p:extLst>
      <p:ext uri="{BB962C8B-B14F-4D97-AF65-F5344CB8AC3E}">
        <p14:creationId xmlns:p14="http://schemas.microsoft.com/office/powerpoint/2010/main" val="1371079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Cost of Discipleship</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Statistics tell us that since Christ’s death and resurrection more than 2,000 years ago approximately 43 million Christians have become martyrs because they chose to follow Christ no matter the cost. Even in world news reports today, we hear martyrs are killed or imprisoned for their faith.</a:t>
            </a:r>
          </a:p>
          <a:p>
            <a:r>
              <a:rPr lang="en-US" sz="1200" kern="1200" dirty="0">
                <a:solidFill>
                  <a:schemeClr val="tx1"/>
                </a:solidFill>
                <a:effectLst/>
                <a:latin typeface="+mn-lt"/>
                <a:ea typeface="+mn-ea"/>
                <a:cs typeface="+mn-cs"/>
              </a:rPr>
              <a:t>On April 9, 1945, seven men were marched to the gallows in Nazi Germany. They were hanged for daring to resist Hitler’s Nazi Regime and for standing up for the gospel. Among them was a young pastor by the name of Dietrich Bonhoeffer who had written a most thought-provoking and uncomfortable book, </a:t>
            </a:r>
            <a:r>
              <a:rPr lang="en-US" sz="1200" i="1" kern="1200" dirty="0">
                <a:solidFill>
                  <a:schemeClr val="tx1"/>
                </a:solidFill>
                <a:effectLst/>
                <a:latin typeface="+mn-lt"/>
                <a:ea typeface="+mn-ea"/>
                <a:cs typeface="+mn-cs"/>
              </a:rPr>
              <a:t>The Cost of Discipleship</a:t>
            </a:r>
            <a:r>
              <a:rPr lang="en-US" sz="1200" kern="1200" dirty="0">
                <a:solidFill>
                  <a:schemeClr val="tx1"/>
                </a:solidFill>
                <a:effectLst/>
                <a:latin typeface="+mn-lt"/>
                <a:ea typeface="+mn-ea"/>
                <a:cs typeface="+mn-cs"/>
              </a:rPr>
              <a:t>. In it he writes about the high cost of following Christ and warns of the danger of settling for cheap grace.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Cheap grace</a:t>
            </a:r>
            <a:r>
              <a:rPr lang="en-US" sz="1200" b="0" kern="1200" dirty="0">
                <a:solidFill>
                  <a:schemeClr val="tx1"/>
                </a:solidFill>
                <a:effectLst/>
                <a:latin typeface="+mn-lt"/>
                <a:ea typeface="+mn-ea"/>
                <a:cs typeface="+mn-cs"/>
              </a:rPr>
              <a:t>, he wrote,</a:t>
            </a:r>
            <a:r>
              <a:rPr lang="en-US" sz="1200" b="1" kern="1200" dirty="0">
                <a:solidFill>
                  <a:schemeClr val="tx1"/>
                </a:solidFill>
                <a:effectLst/>
                <a:latin typeface="+mn-lt"/>
                <a:ea typeface="+mn-ea"/>
                <a:cs typeface="+mn-cs"/>
              </a:rPr>
              <a:t> is the enemy of the church because it demands nothing of us. It seeks forgiveness of sins without demanding obedience and discipleship.</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16</a:t>
            </a:fld>
            <a:endParaRPr lang="en-US"/>
          </a:p>
        </p:txBody>
      </p:sp>
    </p:spTree>
    <p:extLst>
      <p:ext uri="{BB962C8B-B14F-4D97-AF65-F5344CB8AC3E}">
        <p14:creationId xmlns:p14="http://schemas.microsoft.com/office/powerpoint/2010/main" val="352356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Cost of Discipleship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who think Christianity is easy and leads to a life of prosperity should ponder the words of Christ recorded earlier in the same chapter of our scripture passage. In Luke 9:23-25 Jesus says that if we desire to follow Him, we must be willing to put aside all thoughts of personal comfort and take up our cross daily. </a:t>
            </a:r>
            <a:r>
              <a:rPr lang="en-US" sz="1200" b="1" i="1" kern="1200" dirty="0">
                <a:solidFill>
                  <a:schemeClr val="tx1"/>
                </a:solidFill>
                <a:effectLst/>
                <a:latin typeface="+mn-lt"/>
                <a:ea typeface="+mn-ea"/>
                <a:cs typeface="+mn-cs"/>
              </a:rPr>
              <a:t>The cost of discipleship is being called daily to pick up our crosses and follow Him</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Jesus adds that it does not do a man any good to gain worldly riches but then be lost for eternity.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Arguably, the most difficult aspect of discipleship is accepting the concept of no earthly gain. It goes against our very nature. We all have a strong desire to promote self, to determine the course of our own lives, and to work hard for all the material comforts of life.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17</a:t>
            </a:fld>
            <a:endParaRPr lang="en-US"/>
          </a:p>
        </p:txBody>
      </p:sp>
    </p:spTree>
    <p:extLst>
      <p:ext uri="{BB962C8B-B14F-4D97-AF65-F5344CB8AC3E}">
        <p14:creationId xmlns:p14="http://schemas.microsoft.com/office/powerpoint/2010/main" val="95164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Cost of Discipleship</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The cost of discipleship is separation from our previous existence.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other words, our priorities will change,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change, in order for obedience to Christ to take first place.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18</a:t>
            </a:fld>
            <a:endParaRPr lang="en-US"/>
          </a:p>
        </p:txBody>
      </p:sp>
    </p:spTree>
    <p:extLst>
      <p:ext uri="{BB962C8B-B14F-4D97-AF65-F5344CB8AC3E}">
        <p14:creationId xmlns:p14="http://schemas.microsoft.com/office/powerpoint/2010/main" val="38017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Cost of Discipleship</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Martin Luther once said, </a:t>
            </a:r>
            <a:r>
              <a:rPr lang="en-US" sz="1200" b="1" kern="1200" dirty="0">
                <a:solidFill>
                  <a:schemeClr val="tx1"/>
                </a:solidFill>
                <a:effectLst/>
                <a:latin typeface="+mn-lt"/>
                <a:ea typeface="+mn-ea"/>
                <a:cs typeface="+mn-cs"/>
              </a:rPr>
              <a:t>“A religion that gives nothing, costs nothing, and suffers nothing, is worth nothing.”  </a:t>
            </a:r>
          </a:p>
          <a:p>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86588005-BA81-B84E-9653-31D86F5B2895}" type="slidenum">
              <a:rPr lang="en-US" smtClean="0"/>
              <a:t>19</a:t>
            </a:fld>
            <a:endParaRPr lang="en-US"/>
          </a:p>
        </p:txBody>
      </p:sp>
    </p:spTree>
    <p:extLst>
      <p:ext uri="{BB962C8B-B14F-4D97-AF65-F5344CB8AC3E}">
        <p14:creationId xmlns:p14="http://schemas.microsoft.com/office/powerpoint/2010/main" val="3038582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Cost for Jesus Himself</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discussing the cost of discipleship, we must also consider the cost Christ Himself paid to provide an opportunity for us to become His disciples.</a:t>
            </a:r>
          </a:p>
          <a:p>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discipleship opportunity cost Jesus </a:t>
            </a:r>
            <a:r>
              <a:rPr lang="en-US" sz="1200" b="1" kern="1200" dirty="0">
                <a:solidFill>
                  <a:schemeClr val="tx1"/>
                </a:solidFill>
                <a:effectLst/>
                <a:latin typeface="+mn-lt"/>
                <a:ea typeface="+mn-ea"/>
                <a:cs typeface="+mn-cs"/>
              </a:rPr>
              <a:t>the praise and adoration of the angels in heaven, which He exchanged for a life of ridicule, mockery, and scorn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discipleship opportunity cost Jesus </a:t>
            </a:r>
            <a:r>
              <a:rPr lang="en-US" sz="1200" b="1" kern="1200" dirty="0">
                <a:solidFill>
                  <a:schemeClr val="tx1"/>
                </a:solidFill>
                <a:effectLst/>
                <a:latin typeface="+mn-lt"/>
                <a:ea typeface="+mn-ea"/>
                <a:cs typeface="+mn-cs"/>
              </a:rPr>
              <a:t>the glory and splendor of heaven, which He exchanged for a life of suffering and humility. </a:t>
            </a:r>
          </a:p>
          <a:p>
            <a:endParaRPr lang="en-US" b="1"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20</a:t>
            </a:fld>
            <a:endParaRPr lang="en-US"/>
          </a:p>
        </p:txBody>
      </p:sp>
    </p:spTree>
    <p:extLst>
      <p:ext uri="{BB962C8B-B14F-4D97-AF65-F5344CB8AC3E}">
        <p14:creationId xmlns:p14="http://schemas.microsoft.com/office/powerpoint/2010/main" val="31926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deepest longing as fallen humankind is to return to intimacy with the divine,” writes a Women’s Ministries colleague. “We hunger for God to know us and to love us unconditionally; we yearn to be loved—not lost. When we crave living intimately with God as His sons and daughters, when we desire to look like Jesus in both our words and deeds, we have entered into discipleship. As we commune with Jesus, the spiritual discipline of prayer binds our hearts so closely to His own that we will follow Him into eternity—no matter the cost of discipleship.”—Rebecca Turner</a:t>
            </a:r>
          </a:p>
          <a:p>
            <a:r>
              <a:rPr lang="en-US" sz="1200" kern="1200" dirty="0">
                <a:solidFill>
                  <a:schemeClr val="tx1"/>
                </a:solidFill>
                <a:effectLst/>
                <a:latin typeface="+mn-lt"/>
                <a:ea typeface="+mn-ea"/>
                <a:cs typeface="+mn-cs"/>
              </a:rPr>
              <a:t>As the disciple grows to trust the Master, he obeys without question and commits completely to carry on the work of the Master in the same manner. A successful, victorious Christian must first walk in the footsteps of Jesus, who said . . . “I am the way, the truth, and the life. No one comes to the Father except through Me” (John 14:6).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morning as we examine our scripture passage, Luke 9:57-62, we will learn of three followers of Christ and their dialog with Him. These three experiences will reveal to us the meaning of being a true disciple of Christ.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3</a:t>
            </a:fld>
            <a:endParaRPr lang="en-US"/>
          </a:p>
        </p:txBody>
      </p:sp>
    </p:spTree>
    <p:extLst>
      <p:ext uri="{BB962C8B-B14F-4D97-AF65-F5344CB8AC3E}">
        <p14:creationId xmlns:p14="http://schemas.microsoft.com/office/powerpoint/2010/main" val="3453798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Cost for Jesus Himself </a:t>
            </a:r>
          </a:p>
          <a:p>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discipleship opportunity cost Jesus </a:t>
            </a:r>
            <a:r>
              <a:rPr lang="en-US" sz="1200" b="1" kern="1200" dirty="0">
                <a:solidFill>
                  <a:schemeClr val="tx1"/>
                </a:solidFill>
                <a:effectLst/>
                <a:latin typeface="+mn-lt"/>
                <a:ea typeface="+mn-ea"/>
                <a:cs typeface="+mn-cs"/>
              </a:rPr>
              <a:t>unity with the Father in heaven, which He exchanged for the wall of separation with the Father.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discipleship opportunity cost Jesus </a:t>
            </a:r>
            <a:r>
              <a:rPr lang="en-US" sz="1200" b="1" kern="1200" dirty="0">
                <a:solidFill>
                  <a:schemeClr val="tx1"/>
                </a:solidFill>
                <a:effectLst/>
                <a:latin typeface="+mn-lt"/>
                <a:ea typeface="+mn-ea"/>
                <a:cs typeface="+mn-cs"/>
              </a:rPr>
              <a:t>His very life, which He exchanged for an agonizing death on the cross.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loves the lost and was willing to pay the cost of sin for us. That is how much value He placed on us.</a:t>
            </a:r>
          </a:p>
          <a:p>
            <a:endParaRPr lang="en-US" b="1"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21</a:t>
            </a:fld>
            <a:endParaRPr lang="en-US"/>
          </a:p>
        </p:txBody>
      </p:sp>
    </p:spTree>
    <p:extLst>
      <p:ext uri="{BB962C8B-B14F-4D97-AF65-F5344CB8AC3E}">
        <p14:creationId xmlns:p14="http://schemas.microsoft.com/office/powerpoint/2010/main" val="4201033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Consequences of Discipleship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Verse 60</a:t>
            </a:r>
          </a:p>
          <a:p>
            <a:r>
              <a:rPr lang="en-US" sz="1200" b="1" kern="1200" dirty="0">
                <a:solidFill>
                  <a:schemeClr val="tx1"/>
                </a:solidFill>
                <a:effectLst/>
                <a:latin typeface="+mn-lt"/>
                <a:ea typeface="+mn-ea"/>
                <a:cs typeface="+mn-cs"/>
              </a:rPr>
              <a:t>Case #2:</a:t>
            </a:r>
            <a:r>
              <a:rPr lang="en-US" sz="1200" kern="1200" dirty="0">
                <a:solidFill>
                  <a:schemeClr val="tx1"/>
                </a:solidFill>
                <a:effectLst/>
                <a:latin typeface="+mn-lt"/>
                <a:ea typeface="+mn-ea"/>
                <a:cs typeface="+mn-cs"/>
              </a:rPr>
              <a:t> In verse 59, the second encounter is with a would-be disciple who receives the command, “Follow Me.” He is willing to follow Christ, but has </a:t>
            </a:r>
            <a:r>
              <a:rPr lang="en-US" sz="1200" i="1" kern="1200" dirty="0">
                <a:solidFill>
                  <a:schemeClr val="tx1"/>
                </a:solidFill>
                <a:effectLst/>
                <a:latin typeface="+mn-lt"/>
                <a:ea typeface="+mn-ea"/>
                <a:cs typeface="+mn-cs"/>
              </a:rPr>
              <a:t>conflicting duties</a:t>
            </a:r>
            <a:r>
              <a:rPr lang="en-US" sz="1200" kern="1200" dirty="0">
                <a:solidFill>
                  <a:schemeClr val="tx1"/>
                </a:solidFill>
                <a:effectLst/>
                <a:latin typeface="+mn-lt"/>
                <a:ea typeface="+mn-ea"/>
                <a:cs typeface="+mn-cs"/>
              </a:rPr>
              <a:t>, and says first he needs to bury his father.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Because the father would have been buried the same day he died, going back to bury his father might indicate a delay in following Jesus as the result of many obligations attached to his role of son and heir. </a:t>
            </a:r>
          </a:p>
          <a:p>
            <a:r>
              <a:rPr lang="en-US" sz="1200" kern="1200" dirty="0">
                <a:solidFill>
                  <a:schemeClr val="tx1"/>
                </a:solidFill>
                <a:effectLst/>
                <a:latin typeface="+mn-lt"/>
                <a:ea typeface="+mn-ea"/>
                <a:cs typeface="+mn-cs"/>
              </a:rPr>
              <a:t>This common near-eastern idiom, “let me go and bury my father,” certainly refers to the man’s obligation as a son to help his father on the farm or business until the father dies. That may have taken quite some time to complete.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verse 60, Jesus responds to the called disciple in an unusual manner. He says, “Let the dead bury their own dead, but you go and preach the kingdom of God.” Jesus may have meant that those who are spiritually dead should bury the dead. On another occasion Jesus tells His listeners: “If any man come to me, and hate not his father, and mother, and wife, and children, and brothers, and sisters, yes, and his own life also, he cannot be my disciple” (Luke 14:25-33). As it is translated it may sound harsh, but Jesus is stressing the point that no one else should take first place in our lives</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The consequence of discipleship is accepting the commands of Jesus as our greatest priority.</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22</a:t>
            </a:fld>
            <a:endParaRPr lang="en-US"/>
          </a:p>
        </p:txBody>
      </p:sp>
    </p:spTree>
    <p:extLst>
      <p:ext uri="{BB962C8B-B14F-4D97-AF65-F5344CB8AC3E}">
        <p14:creationId xmlns:p14="http://schemas.microsoft.com/office/powerpoint/2010/main" val="79970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Consequences of Discipleship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Verse 61</a:t>
            </a:r>
          </a:p>
          <a:p>
            <a:r>
              <a:rPr lang="en-US" sz="1200" b="1" kern="1200" dirty="0">
                <a:solidFill>
                  <a:schemeClr val="tx1"/>
                </a:solidFill>
                <a:effectLst/>
                <a:latin typeface="+mn-lt"/>
                <a:ea typeface="+mn-ea"/>
                <a:cs typeface="+mn-cs"/>
              </a:rPr>
              <a:t>Case #3: </a:t>
            </a:r>
            <a:r>
              <a:rPr lang="en-US" sz="1200" kern="1200" dirty="0">
                <a:solidFill>
                  <a:schemeClr val="tx1"/>
                </a:solidFill>
                <a:effectLst/>
                <a:latin typeface="+mn-lt"/>
                <a:ea typeface="+mn-ea"/>
                <a:cs typeface="+mn-cs"/>
              </a:rPr>
              <a:t>In verse 61, yet another person wants to follow Jesus but he has a </a:t>
            </a:r>
            <a:r>
              <a:rPr lang="en-US" sz="1200" i="1" kern="1200" dirty="0">
                <a:solidFill>
                  <a:schemeClr val="tx1"/>
                </a:solidFill>
                <a:effectLst/>
                <a:latin typeface="+mn-lt"/>
                <a:ea typeface="+mn-ea"/>
                <a:cs typeface="+mn-cs"/>
              </a:rPr>
              <a:t>divided mind.</a:t>
            </a:r>
            <a:r>
              <a:rPr lang="en-US" sz="1200" kern="1200" dirty="0">
                <a:solidFill>
                  <a:schemeClr val="tx1"/>
                </a:solidFill>
                <a:effectLst/>
                <a:latin typeface="+mn-lt"/>
                <a:ea typeface="+mn-ea"/>
                <a:cs typeface="+mn-cs"/>
              </a:rPr>
              <a:t> He is obligated to go back and bid farewell to loved ones.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face value it seems as if the man simply wants to tell his family about his decision to follow Christ and then bid them farewell. Closer study, however, shows that he would need time to set his affairs in order. In other words, he wants certain conditions to be fulfilled first. If he returns home to say goodbye, others might influence his decision negatively. He would have opportunity to listen to other people with their views.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he might become too busy and distracted to return to Jesus. </a:t>
            </a:r>
            <a:r>
              <a:rPr lang="en-US" sz="1200" b="1" i="1" kern="1200" dirty="0">
                <a:solidFill>
                  <a:schemeClr val="tx1"/>
                </a:solidFill>
                <a:effectLst/>
                <a:latin typeface="+mn-lt"/>
                <a:ea typeface="+mn-ea"/>
                <a:cs typeface="+mn-cs"/>
              </a:rPr>
              <a:t>The consequence of discipleship is loving our families, but not allowing them to interfere with our love for God and the desire to obey His commands.</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people have the desire to follow Christ, but there are so many barriers for doing so that they never really overcome them. However reasonable the excuse might be for not following Jesus immediately, someone or something is considered more important than Christ. As a result, we tell the Lord that we will follow Him, then we add a “BUT” to it. Or we might offer to follow Him but need to do something else “FIRST.”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who are called respond with a promise to follow Jesus, but few are true to that promise. We may have the desire to stick to our promise, but we often are diverted from that course by the strong currents of life. Who of us have not made a promise, fully intending to keep it, only to find ourselves breaking that same promise?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would-be Christians converting from other belief systems have been lost because family members use emotional pressures to dissuade them from following Christ. The Bible is clear on this: We must obey God rather than man. </a:t>
            </a:r>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23</a:t>
            </a:fld>
            <a:endParaRPr lang="en-US"/>
          </a:p>
        </p:txBody>
      </p:sp>
    </p:spTree>
    <p:extLst>
      <p:ext uri="{BB962C8B-B14F-4D97-AF65-F5344CB8AC3E}">
        <p14:creationId xmlns:p14="http://schemas.microsoft.com/office/powerpoint/2010/main" val="1249461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of Jesus’ sayings are hard to hear because they always demand much from His listeners. Jesus always asks for all that we are and all that we have. There are no half-measures, ifs or buts. Quite often we are asked to give more than we are willing to let go of. Hold your place in Luke 9 and turn back to Matthew 19, verses 16-22 as we read the story of the rich young ruler.</a:t>
            </a:r>
          </a:p>
          <a:p>
            <a:endParaRPr lang="en-US" b="1" dirty="0"/>
          </a:p>
          <a:p>
            <a:r>
              <a:rPr lang="en-US" b="1" dirty="0"/>
              <a:t>Matthew 19:16-22</a:t>
            </a:r>
            <a:r>
              <a:rPr lang="en-US" sz="1200" kern="1200" dirty="0">
                <a:solidFill>
                  <a:schemeClr val="tx1"/>
                </a:solidFill>
                <a:effectLst/>
                <a:latin typeface="+mn-lt"/>
                <a:ea typeface="+mn-ea"/>
                <a:cs typeface="+mn-cs"/>
              </a:rPr>
              <a:t> </a:t>
            </a:r>
          </a:p>
          <a:p>
            <a:r>
              <a:rPr lang="en-US" sz="1200" i="1" kern="1200" baseline="30000" dirty="0">
                <a:solidFill>
                  <a:schemeClr val="tx1"/>
                </a:solidFill>
                <a:effectLst/>
                <a:latin typeface="+mn-lt"/>
                <a:ea typeface="+mn-ea"/>
                <a:cs typeface="+mn-cs"/>
              </a:rPr>
              <a:t>16</a:t>
            </a:r>
            <a:r>
              <a:rPr lang="en-US" sz="1200" i="1" kern="1200" dirty="0">
                <a:solidFill>
                  <a:schemeClr val="tx1"/>
                </a:solidFill>
                <a:effectLst/>
                <a:latin typeface="+mn-lt"/>
                <a:ea typeface="+mn-ea"/>
                <a:cs typeface="+mn-cs"/>
              </a:rPr>
              <a:t>And, behold, one came and said to him, Good Master, what good thing shall I do, that I may have eternal life? </a:t>
            </a:r>
            <a:endParaRPr lang="en-US" sz="1200" kern="1200" dirty="0">
              <a:solidFill>
                <a:schemeClr val="tx1"/>
              </a:solidFill>
              <a:effectLst/>
              <a:latin typeface="+mn-lt"/>
              <a:ea typeface="+mn-ea"/>
              <a:cs typeface="+mn-cs"/>
            </a:endParaRPr>
          </a:p>
          <a:p>
            <a:endParaRPr lang="en-US" sz="1200" i="1" kern="1200" baseline="300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17</a:t>
            </a:r>
            <a:r>
              <a:rPr lang="en-US" sz="1200" i="1" kern="1200" dirty="0">
                <a:solidFill>
                  <a:schemeClr val="tx1"/>
                </a:solidFill>
                <a:effectLst/>
                <a:latin typeface="+mn-lt"/>
                <a:ea typeface="+mn-ea"/>
                <a:cs typeface="+mn-cs"/>
              </a:rPr>
              <a:t>And he said to him, “Why call you me good? There is none good but one, that is, God: but if you will enter into life, keep the commandments.”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24</a:t>
            </a:fld>
            <a:endParaRPr lang="en-US"/>
          </a:p>
        </p:txBody>
      </p:sp>
    </p:spTree>
    <p:extLst>
      <p:ext uri="{BB962C8B-B14F-4D97-AF65-F5344CB8AC3E}">
        <p14:creationId xmlns:p14="http://schemas.microsoft.com/office/powerpoint/2010/main" val="2834516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Matthew 19:16-22</a:t>
            </a:r>
          </a:p>
          <a:p>
            <a:r>
              <a:rPr lang="en-US" sz="1200" i="1" kern="1200" baseline="30000" dirty="0">
                <a:solidFill>
                  <a:schemeClr val="tx1"/>
                </a:solidFill>
                <a:effectLst/>
                <a:latin typeface="+mn-lt"/>
                <a:ea typeface="+mn-ea"/>
                <a:cs typeface="+mn-cs"/>
              </a:rPr>
              <a:t>18</a:t>
            </a:r>
            <a:r>
              <a:rPr lang="en-US" sz="1200" i="1" kern="1200" dirty="0">
                <a:solidFill>
                  <a:schemeClr val="tx1"/>
                </a:solidFill>
                <a:effectLst/>
                <a:latin typeface="+mn-lt"/>
                <a:ea typeface="+mn-ea"/>
                <a:cs typeface="+mn-cs"/>
              </a:rPr>
              <a:t>He said to him, which? Jesus said, “You shall do no murder, you shall not commit adultery, you shall not steal, you shall not bear false witness,</a:t>
            </a:r>
            <a:endParaRPr lang="en-US" sz="1200" kern="1200" dirty="0">
              <a:solidFill>
                <a:schemeClr val="tx1"/>
              </a:solidFill>
              <a:effectLst/>
              <a:latin typeface="+mn-lt"/>
              <a:ea typeface="+mn-ea"/>
              <a:cs typeface="+mn-cs"/>
            </a:endParaRPr>
          </a:p>
          <a:p>
            <a:endParaRPr lang="en-US" sz="1200" i="1" kern="1200" baseline="300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19</a:t>
            </a:r>
            <a:r>
              <a:rPr lang="en-US" sz="1200" i="1" kern="1200" dirty="0">
                <a:solidFill>
                  <a:schemeClr val="tx1"/>
                </a:solidFill>
                <a:effectLst/>
                <a:latin typeface="+mn-lt"/>
                <a:ea typeface="+mn-ea"/>
                <a:cs typeface="+mn-cs"/>
              </a:rPr>
              <a:t>Honor your father and your mother: and, you shall love your neighbor as yourself.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25</a:t>
            </a:fld>
            <a:endParaRPr lang="en-US"/>
          </a:p>
        </p:txBody>
      </p:sp>
    </p:spTree>
    <p:extLst>
      <p:ext uri="{BB962C8B-B14F-4D97-AF65-F5344CB8AC3E}">
        <p14:creationId xmlns:p14="http://schemas.microsoft.com/office/powerpoint/2010/main" val="2048941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Matthew 19:16-22</a:t>
            </a:r>
          </a:p>
          <a:p>
            <a:r>
              <a:rPr lang="en-US" sz="1200" i="1" kern="1200" baseline="30000" dirty="0">
                <a:solidFill>
                  <a:schemeClr val="tx1"/>
                </a:solidFill>
                <a:effectLst/>
                <a:latin typeface="+mn-lt"/>
                <a:ea typeface="+mn-ea"/>
                <a:cs typeface="+mn-cs"/>
              </a:rPr>
              <a:t>20</a:t>
            </a:r>
            <a:r>
              <a:rPr lang="en-US" sz="1200" i="1" kern="1200" dirty="0">
                <a:solidFill>
                  <a:schemeClr val="tx1"/>
                </a:solidFill>
                <a:effectLst/>
                <a:latin typeface="+mn-lt"/>
                <a:ea typeface="+mn-ea"/>
                <a:cs typeface="+mn-cs"/>
              </a:rPr>
              <a:t>The young man said to him, “all these things have I kept from my youth up: what lack I yet?” </a:t>
            </a:r>
            <a:endParaRPr lang="en-US" sz="1200" kern="1200" dirty="0">
              <a:solidFill>
                <a:schemeClr val="tx1"/>
              </a:solidFill>
              <a:effectLst/>
              <a:latin typeface="+mn-lt"/>
              <a:ea typeface="+mn-ea"/>
              <a:cs typeface="+mn-cs"/>
            </a:endParaRPr>
          </a:p>
          <a:p>
            <a:endParaRPr lang="en-US" sz="1200" i="1" kern="1200" baseline="300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21</a:t>
            </a:r>
            <a:r>
              <a:rPr lang="en-US" sz="1200" i="1" kern="1200" dirty="0">
                <a:solidFill>
                  <a:schemeClr val="tx1"/>
                </a:solidFill>
                <a:effectLst/>
                <a:latin typeface="+mn-lt"/>
                <a:ea typeface="+mn-ea"/>
                <a:cs typeface="+mn-cs"/>
              </a:rPr>
              <a:t>Jesus said to him, “if you will be perfect, go and sell all that you have, and give to the poor, and you shall have treasure in heaven: and come and follow 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apostle Matthew continues by telling us the man’s tragic response to this call of grace.</a:t>
            </a:r>
          </a:p>
          <a:p>
            <a:endParaRPr lang="en-US" sz="1200" i="1" kern="1200" baseline="30000" dirty="0">
              <a:solidFill>
                <a:schemeClr val="tx1"/>
              </a:solidFill>
              <a:effectLst/>
              <a:latin typeface="+mn-lt"/>
              <a:ea typeface="+mn-ea"/>
              <a:cs typeface="+mn-cs"/>
            </a:endParaRPr>
          </a:p>
          <a:p>
            <a:r>
              <a:rPr lang="en-US" sz="1200" i="1" kern="1200" baseline="30000" dirty="0">
                <a:solidFill>
                  <a:schemeClr val="tx1"/>
                </a:solidFill>
                <a:effectLst/>
                <a:latin typeface="+mn-lt"/>
                <a:ea typeface="+mn-ea"/>
                <a:cs typeface="+mn-cs"/>
              </a:rPr>
              <a:t>22</a:t>
            </a:r>
            <a:r>
              <a:rPr lang="en-US" sz="1200" i="1" kern="1200" dirty="0">
                <a:solidFill>
                  <a:schemeClr val="tx1"/>
                </a:solidFill>
                <a:effectLst/>
                <a:latin typeface="+mn-lt"/>
                <a:ea typeface="+mn-ea"/>
                <a:cs typeface="+mn-cs"/>
              </a:rPr>
              <a:t>But when the young man heard that saying, he went away sorrowful: for he had great possessions.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26</a:t>
            </a:fld>
            <a:endParaRPr lang="en-US"/>
          </a:p>
        </p:txBody>
      </p:sp>
    </p:spTree>
    <p:extLst>
      <p:ext uri="{BB962C8B-B14F-4D97-AF65-F5344CB8AC3E}">
        <p14:creationId xmlns:p14="http://schemas.microsoft.com/office/powerpoint/2010/main" val="3847234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Following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see in this story that being obedient to the law and yet not following Jesus are two distinct possibilities. </a:t>
            </a:r>
            <a:r>
              <a:rPr lang="en-US" sz="1200" b="1" i="1" kern="1200" dirty="0">
                <a:solidFill>
                  <a:schemeClr val="tx1"/>
                </a:solidFill>
                <a:effectLst/>
                <a:latin typeface="+mn-lt"/>
                <a:ea typeface="+mn-ea"/>
                <a:cs typeface="+mn-cs"/>
              </a:rPr>
              <a:t>A consequence of discipleship is being obedient to the law but always doing so with Christ.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 distinct possibility is obeying the law of God without God.</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27</a:t>
            </a:fld>
            <a:endParaRPr lang="en-US"/>
          </a:p>
        </p:txBody>
      </p:sp>
    </p:spTree>
    <p:extLst>
      <p:ext uri="{BB962C8B-B14F-4D97-AF65-F5344CB8AC3E}">
        <p14:creationId xmlns:p14="http://schemas.microsoft.com/office/powerpoint/2010/main" val="2846860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Following Jesus—Don’t look back</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Turn back to Luke 9. In verse 62, Jesus adapts a common saying of the day to convey a deep spiritual truth. We need to listen to closely.</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 one, having put his hand to the plow, and looking back, is fit for the kingdom of God.”</a:t>
            </a:r>
            <a:r>
              <a:rPr lang="en-US" sz="1200" kern="1200" dirty="0">
                <a:solidFill>
                  <a:schemeClr val="tx1"/>
                </a:solidFill>
                <a:effectLst/>
                <a:latin typeface="+mn-lt"/>
                <a:ea typeface="+mn-ea"/>
                <a:cs typeface="+mn-cs"/>
              </a:rPr>
              <a:t> What does it mean to put your hand to the plow? This proverbial expression means to undertake some form of business or to take on a task or responsibility. It also implies that if we want to be successful in this venture, we need to always look forward and never look back.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may be times when we look back with regret at things we have undertaken and wished that we had not. In a spiritual sense we need to embrace discipleship wholeheartedly and never look back with regret.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Christ warns us that looking back may disqualify us from the kingdom of God. He says: “Remember Lot’s wife. Whosoever shall seek to save his life shall lose it” (Luke 17:32, 33). Lot’s wife was not committed to going forward with the angel; her heart was still in Sodom. When she looked back, she became a pillar of salt (Genesis 19:26).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commenting about this indecision between moving forward and looking back, James writes, </a:t>
            </a:r>
            <a:r>
              <a:rPr lang="en-US" sz="1200" b="1" kern="1200" dirty="0">
                <a:solidFill>
                  <a:schemeClr val="tx1"/>
                </a:solidFill>
                <a:effectLst/>
                <a:latin typeface="+mn-lt"/>
                <a:ea typeface="+mn-ea"/>
                <a:cs typeface="+mn-cs"/>
              </a:rPr>
              <a:t>“A double minded man is unstable in all his ways” (James 1:8).</a:t>
            </a:r>
          </a:p>
          <a:p>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28</a:t>
            </a:fld>
            <a:endParaRPr lang="en-US"/>
          </a:p>
        </p:txBody>
      </p:sp>
    </p:spTree>
    <p:extLst>
      <p:ext uri="{BB962C8B-B14F-4D97-AF65-F5344CB8AC3E}">
        <p14:creationId xmlns:p14="http://schemas.microsoft.com/office/powerpoint/2010/main" val="434032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True Discipleship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similar idea is found in Hebrews 10:38: </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Now the just shall live by faith; but if any man draws back, my soul has no pleasure in him.”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Paul suggests that discipleship is only possible when we live by faith, but we are in danger of losing our salvation when we throw away that faith.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great preacher, Charles Spurgeon, said, “Trusting God leads to salvation, not trusting means not being saved by Him.” </a:t>
            </a:r>
            <a:r>
              <a:rPr lang="en-US" sz="1200" b="1" i="1" kern="1200" dirty="0">
                <a:solidFill>
                  <a:schemeClr val="tx1"/>
                </a:solidFill>
                <a:effectLst/>
                <a:latin typeface="+mn-lt"/>
                <a:ea typeface="+mn-ea"/>
                <a:cs typeface="+mn-cs"/>
              </a:rPr>
              <a:t>A consequence of discipleship is the possibility of looking backward, losing sight of Jesus, forgetting to trust in Him, and losing our salvation.</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30</a:t>
            </a:fld>
            <a:endParaRPr lang="en-US"/>
          </a:p>
        </p:txBody>
      </p:sp>
    </p:spTree>
    <p:extLst>
      <p:ext uri="{BB962C8B-B14F-4D97-AF65-F5344CB8AC3E}">
        <p14:creationId xmlns:p14="http://schemas.microsoft.com/office/powerpoint/2010/main" val="2281474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summary we have learned today that </a:t>
            </a:r>
            <a:r>
              <a:rPr lang="en-US" sz="1200" b="1" kern="1200" dirty="0">
                <a:solidFill>
                  <a:schemeClr val="tx1"/>
                </a:solidFill>
                <a:effectLst/>
                <a:latin typeface="+mn-lt"/>
                <a:ea typeface="+mn-ea"/>
                <a:cs typeface="+mn-cs"/>
              </a:rPr>
              <a:t>true discipleship </a:t>
            </a:r>
            <a:r>
              <a:rPr lang="en-US" sz="1200" kern="1200" dirty="0">
                <a:solidFill>
                  <a:schemeClr val="tx1"/>
                </a:solidFill>
                <a:effectLst/>
                <a:latin typeface="+mn-lt"/>
                <a:ea typeface="+mn-ea"/>
                <a:cs typeface="+mn-cs"/>
              </a:rPr>
              <a:t>requires us: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To answer the call of Jesus decisively and willingly—because there is no room for delay.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To make a relationship with the Lord our first priority—daily prayer and study of the Word.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To follow in obedience—even to the point of suffering and sacrifice;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To deny ourselves of worldly things that cause us to look back.</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To trust completely in the Lord and respond in faith without indecision.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life is uncertain, this one thing is certain. Whatever we accumulate and whatever worldly gain we work so hard for won’t last. It is all temporary and will have no value in eternity. It will all vanish like mist before the rising sun. In stark contrast stands what Jesus offers us—life eternal in heaven and on the recreated earth. We will live throughout the ceaseless ages with our God which is worth more than anything this world can offer us.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31</a:t>
            </a:fld>
            <a:endParaRPr lang="en-US"/>
          </a:p>
        </p:txBody>
      </p:sp>
    </p:spTree>
    <p:extLst>
      <p:ext uri="{BB962C8B-B14F-4D97-AF65-F5344CB8AC3E}">
        <p14:creationId xmlns:p14="http://schemas.microsoft.com/office/powerpoint/2010/main" val="17389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Luke 9:57-62</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57</a:t>
            </a:r>
            <a:r>
              <a:rPr lang="en-US" sz="1200" i="1" kern="1200" dirty="0">
                <a:solidFill>
                  <a:schemeClr val="tx1"/>
                </a:solidFill>
                <a:effectLst/>
                <a:latin typeface="+mn-lt"/>
                <a:ea typeface="+mn-ea"/>
                <a:cs typeface="+mn-cs"/>
              </a:rPr>
              <a:t>    Now it happened as they journeyed on the road, that someone said to Him, “Lord, I will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follow You wherever You go.” </a:t>
            </a: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58</a:t>
            </a:r>
            <a:r>
              <a:rPr lang="en-US" sz="1200" i="1" kern="1200" dirty="0">
                <a:solidFill>
                  <a:schemeClr val="tx1"/>
                </a:solidFill>
                <a:effectLst/>
                <a:latin typeface="+mn-lt"/>
                <a:ea typeface="+mn-ea"/>
                <a:cs typeface="+mn-cs"/>
              </a:rPr>
              <a:t>    And Jesus said to him, “Foxes have holes and birds of the air have nests, but the Son of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Man has nowhere to lay His Head.”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4</a:t>
            </a:fld>
            <a:endParaRPr lang="en-US"/>
          </a:p>
        </p:txBody>
      </p:sp>
    </p:spTree>
    <p:extLst>
      <p:ext uri="{BB962C8B-B14F-4D97-AF65-F5344CB8AC3E}">
        <p14:creationId xmlns:p14="http://schemas.microsoft.com/office/powerpoint/2010/main" val="1160965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Self-examination Questions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conclusion, let’s examine our lives today and ask the hard questions of ourselves: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What comforts or possessions am I placing before the Lord in my life?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What relationships are more important to me than my relationship with Christ?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Who or what am I depending on in my life for security and well-being?</a:t>
            </a:r>
          </a:p>
          <a:p>
            <a:endParaRPr lang="en-US" dirty="0"/>
          </a:p>
          <a:p>
            <a:r>
              <a:rPr lang="en-US" sz="1200" kern="1200" dirty="0">
                <a:solidFill>
                  <a:schemeClr val="tx1"/>
                </a:solidFill>
                <a:effectLst/>
                <a:latin typeface="+mn-lt"/>
                <a:ea typeface="+mn-ea"/>
                <a:cs typeface="+mn-cs"/>
              </a:rPr>
              <a:t>We have been blessed with an eternal truth and a great message to give to a waiting world; and the call by Jesus, “Follow Me,” is still relevant to each of us today. There are billions of people waiting to hear the good news. Will you extend yourselves, give up your comforts, sacrifice everything, and make disciples for the Lord?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bless you as you pray earnestly for the outpouring of the Holy Spirit in response to our commitment to true discipleship.</a:t>
            </a: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32</a:t>
            </a:fld>
            <a:endParaRPr lang="en-US"/>
          </a:p>
        </p:txBody>
      </p:sp>
    </p:spTree>
    <p:extLst>
      <p:ext uri="{BB962C8B-B14F-4D97-AF65-F5344CB8AC3E}">
        <p14:creationId xmlns:p14="http://schemas.microsoft.com/office/powerpoint/2010/main" val="17196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Luke 9:57-62</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59</a:t>
            </a:r>
            <a:r>
              <a:rPr lang="en-US" sz="1200" i="1" kern="1200" dirty="0">
                <a:solidFill>
                  <a:schemeClr val="tx1"/>
                </a:solidFill>
                <a:effectLst/>
                <a:latin typeface="+mn-lt"/>
                <a:ea typeface="+mn-ea"/>
                <a:cs typeface="+mn-cs"/>
              </a:rPr>
              <a:t>    Then He said to another, “Follow 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But he said, “Lord, let me first go and bury my father.” </a:t>
            </a: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60</a:t>
            </a:r>
            <a:r>
              <a:rPr lang="en-US" sz="1200" i="1" kern="1200" dirty="0">
                <a:solidFill>
                  <a:schemeClr val="tx1"/>
                </a:solidFill>
                <a:effectLst/>
                <a:latin typeface="+mn-lt"/>
                <a:ea typeface="+mn-ea"/>
                <a:cs typeface="+mn-cs"/>
              </a:rPr>
              <a:t>   Jesus said to him, “Let the dead bury their own dead, but you go and preach the kingdom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of God.”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588005-BA81-B84E-9653-31D86F5B2895}" type="slidenum">
              <a:rPr lang="en-US" smtClean="0"/>
              <a:t>5</a:t>
            </a:fld>
            <a:endParaRPr lang="en-US"/>
          </a:p>
        </p:txBody>
      </p:sp>
    </p:spTree>
    <p:extLst>
      <p:ext uri="{BB962C8B-B14F-4D97-AF65-F5344CB8AC3E}">
        <p14:creationId xmlns:p14="http://schemas.microsoft.com/office/powerpoint/2010/main" val="233803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Luke 9:57-62</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61</a:t>
            </a:r>
            <a:r>
              <a:rPr lang="en-US" sz="1200" i="1" kern="1200" dirty="0">
                <a:solidFill>
                  <a:schemeClr val="tx1"/>
                </a:solidFill>
                <a:effectLst/>
                <a:latin typeface="+mn-lt"/>
                <a:ea typeface="+mn-ea"/>
                <a:cs typeface="+mn-cs"/>
              </a:rPr>
              <a:t>   And another also said, “Lord, I will follow You, but let me first go and bid them farewell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who are at my house.” </a:t>
            </a: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62</a:t>
            </a:r>
            <a:r>
              <a:rPr lang="en-US" sz="1200" i="1" kern="1200" dirty="0">
                <a:solidFill>
                  <a:schemeClr val="tx1"/>
                </a:solidFill>
                <a:effectLst/>
                <a:latin typeface="+mn-lt"/>
                <a:ea typeface="+mn-ea"/>
                <a:cs typeface="+mn-cs"/>
              </a:rPr>
              <a:t>   But Jesus said to him, “No one, having put his hand to the plow, and looking back, is fit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for the kingdom of God.”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6</a:t>
            </a:fld>
            <a:endParaRPr lang="en-US"/>
          </a:p>
        </p:txBody>
      </p:sp>
    </p:spTree>
    <p:extLst>
      <p:ext uri="{BB962C8B-B14F-4D97-AF65-F5344CB8AC3E}">
        <p14:creationId xmlns:p14="http://schemas.microsoft.com/office/powerpoint/2010/main" val="696785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Follow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Verse 57: In the </a:t>
            </a:r>
            <a:r>
              <a:rPr lang="en-US" sz="1200" b="1" kern="1200" dirty="0">
                <a:solidFill>
                  <a:schemeClr val="tx1"/>
                </a:solidFill>
                <a:effectLst/>
                <a:latin typeface="+mn-lt"/>
                <a:ea typeface="+mn-ea"/>
                <a:cs typeface="+mn-cs"/>
              </a:rPr>
              <a:t>first case</a:t>
            </a:r>
            <a:r>
              <a:rPr lang="en-US" sz="1200" kern="1200" dirty="0">
                <a:solidFill>
                  <a:schemeClr val="tx1"/>
                </a:solidFill>
                <a:effectLst/>
                <a:latin typeface="+mn-lt"/>
                <a:ea typeface="+mn-ea"/>
                <a:cs typeface="+mn-cs"/>
              </a:rPr>
              <a:t>, we immediately encounter a person of </a:t>
            </a:r>
            <a:r>
              <a:rPr lang="en-US" sz="1200" b="1" kern="1200" dirty="0">
                <a:solidFill>
                  <a:schemeClr val="tx1"/>
                </a:solidFill>
                <a:effectLst/>
                <a:latin typeface="+mn-lt"/>
                <a:ea typeface="+mn-ea"/>
                <a:cs typeface="+mn-cs"/>
              </a:rPr>
              <a:t>inconsiderate impulse. He offers to follow Jesus without waiting to be called.</a:t>
            </a:r>
            <a:r>
              <a:rPr lang="en-US" sz="1200" kern="1200" dirty="0">
                <a:solidFill>
                  <a:schemeClr val="tx1"/>
                </a:solidFill>
                <a:effectLst/>
                <a:latin typeface="+mn-lt"/>
                <a:ea typeface="+mn-ea"/>
                <a:cs typeface="+mn-cs"/>
              </a:rPr>
              <a:t> That’s why Jesus warns him about not knowing what he is doing. He does not seem to understand what life with Him involves.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7</a:t>
            </a:fld>
            <a:endParaRPr lang="en-US"/>
          </a:p>
        </p:txBody>
      </p:sp>
    </p:spTree>
    <p:extLst>
      <p:ext uri="{BB962C8B-B14F-4D97-AF65-F5344CB8AC3E}">
        <p14:creationId xmlns:p14="http://schemas.microsoft.com/office/powerpoint/2010/main" val="323923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Follow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Verse 59: In this </a:t>
            </a:r>
            <a:r>
              <a:rPr lang="en-US" sz="1200" b="1" kern="1200" dirty="0">
                <a:solidFill>
                  <a:schemeClr val="tx1"/>
                </a:solidFill>
                <a:effectLst/>
                <a:latin typeface="+mn-lt"/>
                <a:ea typeface="+mn-ea"/>
                <a:cs typeface="+mn-cs"/>
              </a:rPr>
              <a:t>second case, </a:t>
            </a:r>
            <a:r>
              <a:rPr lang="en-US" sz="1200" kern="1200" dirty="0">
                <a:solidFill>
                  <a:schemeClr val="tx1"/>
                </a:solidFill>
                <a:effectLst/>
                <a:latin typeface="+mn-lt"/>
                <a:ea typeface="+mn-ea"/>
                <a:cs typeface="+mn-cs"/>
              </a:rPr>
              <a:t>Jesus meets a person who is bedeviled </a:t>
            </a:r>
            <a:r>
              <a:rPr lang="en-US" sz="1200" b="0" kern="1200" dirty="0">
                <a:solidFill>
                  <a:schemeClr val="tx1"/>
                </a:solidFill>
                <a:effectLst/>
                <a:latin typeface="+mn-lt"/>
                <a:ea typeface="+mn-ea"/>
                <a:cs typeface="+mn-cs"/>
              </a:rPr>
              <a:t>by </a:t>
            </a:r>
            <a:r>
              <a:rPr lang="en-US" sz="1200" b="1" kern="1200" dirty="0">
                <a:solidFill>
                  <a:schemeClr val="tx1"/>
                </a:solidFill>
                <a:effectLst/>
                <a:latin typeface="+mn-lt"/>
                <a:ea typeface="+mn-ea"/>
                <a:cs typeface="+mn-cs"/>
              </a:rPr>
              <a:t>conflicting duties</a:t>
            </a:r>
            <a:r>
              <a:rPr lang="en-US" sz="1200" kern="1200" dirty="0">
                <a:solidFill>
                  <a:schemeClr val="tx1"/>
                </a:solidFill>
                <a:effectLst/>
                <a:latin typeface="+mn-lt"/>
                <a:ea typeface="+mn-ea"/>
                <a:cs typeface="+mn-cs"/>
              </a:rPr>
              <a:t>. To him Jesus immediately extends an invitation with the most compelling words: “Follow me.” But this man’s response indicates that he was faced with the loss of a loved one. If so, he is probably grieving and wants to bury his father before he follows Christ. </a:t>
            </a:r>
            <a:r>
              <a:rPr lang="en-US" sz="1200" b="1" kern="1200" dirty="0">
                <a:solidFill>
                  <a:schemeClr val="tx1"/>
                </a:solidFill>
                <a:effectLst/>
                <a:latin typeface="+mn-lt"/>
                <a:ea typeface="+mn-ea"/>
                <a:cs typeface="+mn-cs"/>
              </a:rPr>
              <a:t>He feels a strong compulsion to follow Christ, but is consumed by other pressing responsibilities </a:t>
            </a:r>
            <a:r>
              <a:rPr lang="en-US" sz="1200" kern="1200" dirty="0">
                <a:solidFill>
                  <a:schemeClr val="tx1"/>
                </a:solidFill>
                <a:effectLst/>
                <a:latin typeface="+mn-lt"/>
                <a:ea typeface="+mn-ea"/>
                <a:cs typeface="+mn-cs"/>
              </a:rPr>
              <a:t>which take the first priority. This person is at a critical point in his life. Should he comply with the sacred duty to follow Jesus? He knows that nothing on earth, however important, must be allowed to come between Christ and him.</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8</a:t>
            </a:fld>
            <a:endParaRPr lang="en-US"/>
          </a:p>
        </p:txBody>
      </p:sp>
    </p:spTree>
    <p:extLst>
      <p:ext uri="{BB962C8B-B14F-4D97-AF65-F5344CB8AC3E}">
        <p14:creationId xmlns:p14="http://schemas.microsoft.com/office/powerpoint/2010/main" val="348215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Follow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Verse 61: In the </a:t>
            </a:r>
            <a:r>
              <a:rPr lang="en-US" sz="1200" b="1" kern="1200" dirty="0">
                <a:solidFill>
                  <a:schemeClr val="tx1"/>
                </a:solidFill>
                <a:effectLst/>
                <a:latin typeface="+mn-lt"/>
                <a:ea typeface="+mn-ea"/>
                <a:cs typeface="+mn-cs"/>
              </a:rPr>
              <a:t>third case, </a:t>
            </a:r>
            <a:r>
              <a:rPr lang="en-US" sz="1200" kern="1200" dirty="0">
                <a:solidFill>
                  <a:schemeClr val="tx1"/>
                </a:solidFill>
                <a:effectLst/>
                <a:latin typeface="+mn-lt"/>
                <a:ea typeface="+mn-ea"/>
                <a:cs typeface="+mn-cs"/>
              </a:rPr>
              <a:t>we encounter one who </a:t>
            </a:r>
            <a:r>
              <a:rPr lang="en-US" sz="1200" b="1" kern="1200" dirty="0">
                <a:solidFill>
                  <a:schemeClr val="tx1"/>
                </a:solidFill>
                <a:effectLst/>
                <a:latin typeface="+mn-lt"/>
                <a:ea typeface="+mn-ea"/>
                <a:cs typeface="+mn-cs"/>
              </a:rPr>
              <a:t>has a divided mind</a:t>
            </a:r>
            <a:r>
              <a:rPr lang="en-US" sz="1200" kern="1200" dirty="0">
                <a:solidFill>
                  <a:schemeClr val="tx1"/>
                </a:solidFill>
                <a:effectLst/>
                <a:latin typeface="+mn-lt"/>
                <a:ea typeface="+mn-ea"/>
                <a:cs typeface="+mn-cs"/>
              </a:rPr>
              <a:t>. He expresses his </a:t>
            </a:r>
            <a:r>
              <a:rPr lang="en-US" sz="1200" b="1" kern="1200" dirty="0">
                <a:solidFill>
                  <a:schemeClr val="tx1"/>
                </a:solidFill>
                <a:effectLst/>
                <a:latin typeface="+mn-lt"/>
                <a:ea typeface="+mn-ea"/>
                <a:cs typeface="+mn-cs"/>
              </a:rPr>
              <a:t>willingness to follow Jesus</a:t>
            </a:r>
            <a:r>
              <a:rPr lang="en-US" sz="1200" kern="1200" dirty="0">
                <a:solidFill>
                  <a:schemeClr val="tx1"/>
                </a:solidFill>
                <a:effectLst/>
                <a:latin typeface="+mn-lt"/>
                <a:ea typeface="+mn-ea"/>
                <a:cs typeface="+mn-cs"/>
              </a:rPr>
              <a:t> by saying, ‘I will follow you, Lord’, but, concludes by saying he must go back and say good-bye to his family. This man wants to follow Jesus but is obligated to go back and bid farewell to loved ones. In other words, he wants certain conditions to be fulfilled. We see that he knows following Christ is the right thing to do, </a:t>
            </a:r>
            <a:r>
              <a:rPr lang="en-US" sz="1200" b="1" kern="1200" dirty="0">
                <a:solidFill>
                  <a:schemeClr val="tx1"/>
                </a:solidFill>
                <a:effectLst/>
                <a:latin typeface="+mn-lt"/>
                <a:ea typeface="+mn-ea"/>
                <a:cs typeface="+mn-cs"/>
              </a:rPr>
              <a:t>but first wants what he needs for himself—on his own terms.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may be plausible reasons for not wanting to follow Jesus without delay. How many of us have used similar excuses? We rashly offer our services and then break our promises. </a:t>
            </a:r>
          </a:p>
          <a:p>
            <a:endParaRPr lang="en-US" dirty="0"/>
          </a:p>
        </p:txBody>
      </p:sp>
      <p:sp>
        <p:nvSpPr>
          <p:cNvPr id="4" name="Slide Number Placeholder 3"/>
          <p:cNvSpPr>
            <a:spLocks noGrp="1"/>
          </p:cNvSpPr>
          <p:nvPr>
            <p:ph type="sldNum" sz="quarter" idx="5"/>
          </p:nvPr>
        </p:nvSpPr>
        <p:spPr/>
        <p:txBody>
          <a:bodyPr/>
          <a:lstStyle/>
          <a:p>
            <a:fld id="{86588005-BA81-B84E-9653-31D86F5B2895}" type="slidenum">
              <a:rPr lang="en-US" smtClean="0"/>
              <a:t>9</a:t>
            </a:fld>
            <a:endParaRPr lang="en-US"/>
          </a:p>
        </p:txBody>
      </p:sp>
    </p:spTree>
    <p:extLst>
      <p:ext uri="{BB962C8B-B14F-4D97-AF65-F5344CB8AC3E}">
        <p14:creationId xmlns:p14="http://schemas.microsoft.com/office/powerpoint/2010/main" val="3451399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Follow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morning we will consider three aspects of discipleship. First, the </a:t>
            </a:r>
            <a:r>
              <a:rPr lang="en-US" sz="1200" b="1" kern="1200" dirty="0">
                <a:solidFill>
                  <a:schemeClr val="tx1"/>
                </a:solidFill>
                <a:effectLst/>
                <a:latin typeface="+mn-lt"/>
                <a:ea typeface="+mn-ea"/>
                <a:cs typeface="+mn-cs"/>
              </a:rPr>
              <a:t>Call to Discipleship</a:t>
            </a:r>
            <a:r>
              <a:rPr lang="en-US" sz="1200" kern="1200" dirty="0">
                <a:solidFill>
                  <a:schemeClr val="tx1"/>
                </a:solidFill>
                <a:effectLst/>
                <a:latin typeface="+mn-lt"/>
                <a:ea typeface="+mn-ea"/>
                <a:cs typeface="+mn-cs"/>
              </a:rPr>
              <a:t>, next, the </a:t>
            </a:r>
            <a:r>
              <a:rPr lang="en-US" sz="1200" b="1" kern="1200" dirty="0">
                <a:solidFill>
                  <a:schemeClr val="tx1"/>
                </a:solidFill>
                <a:effectLst/>
                <a:latin typeface="+mn-lt"/>
                <a:ea typeface="+mn-ea"/>
                <a:cs typeface="+mn-cs"/>
              </a:rPr>
              <a:t>Cost of Discipleship</a:t>
            </a:r>
            <a:r>
              <a:rPr lang="en-US" sz="1200" kern="1200" dirty="0">
                <a:solidFill>
                  <a:schemeClr val="tx1"/>
                </a:solidFill>
                <a:effectLst/>
                <a:latin typeface="+mn-lt"/>
                <a:ea typeface="+mn-ea"/>
                <a:cs typeface="+mn-cs"/>
              </a:rPr>
              <a:t>, and finally, the </a:t>
            </a:r>
            <a:r>
              <a:rPr lang="en-US" sz="1200" b="1" kern="1200" dirty="0">
                <a:solidFill>
                  <a:schemeClr val="tx1"/>
                </a:solidFill>
                <a:effectLst/>
                <a:latin typeface="+mn-lt"/>
                <a:ea typeface="+mn-ea"/>
                <a:cs typeface="+mn-cs"/>
              </a:rPr>
              <a:t>Consequences of Discipleship.</a:t>
            </a:r>
            <a:endParaRPr lang="en-US" b="1" dirty="0"/>
          </a:p>
        </p:txBody>
      </p:sp>
      <p:sp>
        <p:nvSpPr>
          <p:cNvPr id="4" name="Slide Number Placeholder 3"/>
          <p:cNvSpPr>
            <a:spLocks noGrp="1"/>
          </p:cNvSpPr>
          <p:nvPr>
            <p:ph type="sldNum" sz="quarter" idx="5"/>
          </p:nvPr>
        </p:nvSpPr>
        <p:spPr/>
        <p:txBody>
          <a:bodyPr/>
          <a:lstStyle/>
          <a:p>
            <a:fld id="{86588005-BA81-B84E-9653-31D86F5B2895}" type="slidenum">
              <a:rPr lang="en-US" smtClean="0"/>
              <a:t>10</a:t>
            </a:fld>
            <a:endParaRPr lang="en-US"/>
          </a:p>
        </p:txBody>
      </p:sp>
    </p:spTree>
    <p:extLst>
      <p:ext uri="{BB962C8B-B14F-4D97-AF65-F5344CB8AC3E}">
        <p14:creationId xmlns:p14="http://schemas.microsoft.com/office/powerpoint/2010/main" val="214121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E9F8-CAA3-EA43-BB77-3FC96D6CD4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8F16B-8AE7-2F41-A759-4D9C00AAC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22898-44C3-BF40-A9B9-A660FF69972E}"/>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5" name="Footer Placeholder 4">
            <a:extLst>
              <a:ext uri="{FF2B5EF4-FFF2-40B4-BE49-F238E27FC236}">
                <a16:creationId xmlns:a16="http://schemas.microsoft.com/office/drawing/2014/main" id="{A5DD4992-B6FD-A14F-A21E-8F8636906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1326A-4DC0-4B40-A1EC-90146F563EED}"/>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135602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1A8D-C86B-7146-B42E-6BC1B7FA76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487F9-7D80-6B45-8DC8-267659916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8BE66-0969-E64E-A7CA-1473AD0E46E3}"/>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5" name="Footer Placeholder 4">
            <a:extLst>
              <a:ext uri="{FF2B5EF4-FFF2-40B4-BE49-F238E27FC236}">
                <a16:creationId xmlns:a16="http://schemas.microsoft.com/office/drawing/2014/main" id="{ED353E0A-25C3-D040-9A0A-16175F268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45BD3-9E64-EC44-A9D2-A7B5E6D2B0DB}"/>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410269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227444-AF95-A442-AABF-CDC950ABCD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83C5E6-D724-E740-A240-F5ECD212F7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7AF3E-84E4-5E4A-9F42-0754ED7919AB}"/>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5" name="Footer Placeholder 4">
            <a:extLst>
              <a:ext uri="{FF2B5EF4-FFF2-40B4-BE49-F238E27FC236}">
                <a16:creationId xmlns:a16="http://schemas.microsoft.com/office/drawing/2014/main" id="{C0F29E98-80F0-FE4E-9849-9E0C5B5FE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72038-09FF-414F-A39B-08E1AA67AA21}"/>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398586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287B-3563-2541-8902-10ABA14DED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078EB6-AC4C-1B47-8E4B-DD0A61BB02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35F1AA-F2B0-A341-8B62-7505807C0530}"/>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5" name="Footer Placeholder 4">
            <a:extLst>
              <a:ext uri="{FF2B5EF4-FFF2-40B4-BE49-F238E27FC236}">
                <a16:creationId xmlns:a16="http://schemas.microsoft.com/office/drawing/2014/main" id="{A5CB0D78-5741-E34C-BFA6-5F4D4B601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6C04A-E5F9-7244-9F19-432467160BE7}"/>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278596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E6DE-D670-5A49-9695-B2078E9BF2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E6BF9-A163-954F-95FC-5BA92DDA5F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96AA50-E90E-0B4D-BF4A-4C0A7B6C281C}"/>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5" name="Footer Placeholder 4">
            <a:extLst>
              <a:ext uri="{FF2B5EF4-FFF2-40B4-BE49-F238E27FC236}">
                <a16:creationId xmlns:a16="http://schemas.microsoft.com/office/drawing/2014/main" id="{BAE4A582-60B3-9541-ADE2-CE32E2843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3D0CC-67BA-2743-9287-E0531E7C9A8E}"/>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97572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B324-09D5-164F-8D9A-AC1674772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DF0A1-1DAE-0040-AD4A-996BBE36DF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F6342-6BAE-C14D-B756-4E57070D6F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A48F1-948D-7C40-A797-4F6E7D4E07CF}"/>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6" name="Footer Placeholder 5">
            <a:extLst>
              <a:ext uri="{FF2B5EF4-FFF2-40B4-BE49-F238E27FC236}">
                <a16:creationId xmlns:a16="http://schemas.microsoft.com/office/drawing/2014/main" id="{121D2E70-603E-4A4D-B024-9FE118190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70CF8C-C537-4F4E-860D-020F7F65BAED}"/>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2888891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0991-5862-F544-A564-ED98468C84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A3BE48-236F-B440-B748-5F4C3D2F9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5E327E-A1A6-1643-AC53-16FCE58139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9ED2D-C4B9-934A-B163-1EB027FD95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C892F4-DD0F-344F-AC47-EBC574EACD6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FC9716-33D7-0C43-AB51-627F0B22436C}"/>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8" name="Footer Placeholder 7">
            <a:extLst>
              <a:ext uri="{FF2B5EF4-FFF2-40B4-BE49-F238E27FC236}">
                <a16:creationId xmlns:a16="http://schemas.microsoft.com/office/drawing/2014/main" id="{F9AEF1B0-3AFD-F74E-ACB4-8BAD7F1564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07F4DE-C1CF-4941-B129-C7298144968C}"/>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219978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EA8B-A3F8-804F-A763-F5DD5015E4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EA15B4-8BB2-824E-A0C7-70302B280A19}"/>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4" name="Footer Placeholder 3">
            <a:extLst>
              <a:ext uri="{FF2B5EF4-FFF2-40B4-BE49-F238E27FC236}">
                <a16:creationId xmlns:a16="http://schemas.microsoft.com/office/drawing/2014/main" id="{B8B45772-9653-2D45-B982-5A4A795ED0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FF5E4-6648-C64B-872A-CC38586F6A3C}"/>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2816443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88F4E9-EA66-834D-8E16-8C4A95375436}"/>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3" name="Footer Placeholder 2">
            <a:extLst>
              <a:ext uri="{FF2B5EF4-FFF2-40B4-BE49-F238E27FC236}">
                <a16:creationId xmlns:a16="http://schemas.microsoft.com/office/drawing/2014/main" id="{AC9075B1-D915-434F-8205-EB89F92B75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EC10CB-604B-2147-A6C6-3179C1D9E663}"/>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14740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CE23-C51B-034D-B34C-F154BF7F6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B7041F-1FD9-C24D-B4A9-8BC2C661C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A42A4-0305-E64F-A96D-AB77A28BF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52E7A4-15DA-5846-8CF1-2329226E8B57}"/>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6" name="Footer Placeholder 5">
            <a:extLst>
              <a:ext uri="{FF2B5EF4-FFF2-40B4-BE49-F238E27FC236}">
                <a16:creationId xmlns:a16="http://schemas.microsoft.com/office/drawing/2014/main" id="{8DB64CF3-556D-F74A-AEAA-25E888FAC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526EC-3DA1-FD49-B197-2988841CDF69}"/>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223553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9CDA-004A-3049-BDF1-9A6F305BC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8792E2-F79C-D04A-84FB-9EEA7F929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01393-0276-4F48-BDA4-A20C5E0FC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AD65F8-8DB7-0240-810C-6DCC7F2CCF8A}"/>
              </a:ext>
            </a:extLst>
          </p:cNvPr>
          <p:cNvSpPr>
            <a:spLocks noGrp="1"/>
          </p:cNvSpPr>
          <p:nvPr>
            <p:ph type="dt" sz="half" idx="10"/>
          </p:nvPr>
        </p:nvSpPr>
        <p:spPr/>
        <p:txBody>
          <a:bodyPr/>
          <a:lstStyle/>
          <a:p>
            <a:fld id="{5D9E3691-C2D2-5242-9A43-89E5F9F72E36}" type="datetimeFigureOut">
              <a:rPr lang="en-US" smtClean="0"/>
              <a:t>9/18/18</a:t>
            </a:fld>
            <a:endParaRPr lang="en-US"/>
          </a:p>
        </p:txBody>
      </p:sp>
      <p:sp>
        <p:nvSpPr>
          <p:cNvPr id="6" name="Footer Placeholder 5">
            <a:extLst>
              <a:ext uri="{FF2B5EF4-FFF2-40B4-BE49-F238E27FC236}">
                <a16:creationId xmlns:a16="http://schemas.microsoft.com/office/drawing/2014/main" id="{0447D98B-A737-6D48-9926-C962089B8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BF1A2-44B5-9C40-B2F8-485031261AFB}"/>
              </a:ext>
            </a:extLst>
          </p:cNvPr>
          <p:cNvSpPr>
            <a:spLocks noGrp="1"/>
          </p:cNvSpPr>
          <p:nvPr>
            <p:ph type="sldNum" sz="quarter" idx="12"/>
          </p:nvPr>
        </p:nvSpPr>
        <p:spPr/>
        <p:txBody>
          <a:bodyPr/>
          <a:lstStyle/>
          <a:p>
            <a:fld id="{9C395EA4-776D-9548-AA3F-5B52EE5E9BD1}" type="slidenum">
              <a:rPr lang="en-US" smtClean="0"/>
              <a:t>‹#›</a:t>
            </a:fld>
            <a:endParaRPr lang="en-US"/>
          </a:p>
        </p:txBody>
      </p:sp>
    </p:spTree>
    <p:extLst>
      <p:ext uri="{BB962C8B-B14F-4D97-AF65-F5344CB8AC3E}">
        <p14:creationId xmlns:p14="http://schemas.microsoft.com/office/powerpoint/2010/main" val="1876820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D9403C-D70D-904B-BD29-32A08AA1D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0A682B-CCCC-3D48-B1B9-24AFE68DA5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7205A-1A39-3042-B153-8F01EE5FBE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E3691-C2D2-5242-9A43-89E5F9F72E36}" type="datetimeFigureOut">
              <a:rPr lang="en-US" smtClean="0"/>
              <a:t>9/18/18</a:t>
            </a:fld>
            <a:endParaRPr lang="en-US"/>
          </a:p>
        </p:txBody>
      </p:sp>
      <p:sp>
        <p:nvSpPr>
          <p:cNvPr id="5" name="Footer Placeholder 4">
            <a:extLst>
              <a:ext uri="{FF2B5EF4-FFF2-40B4-BE49-F238E27FC236}">
                <a16:creationId xmlns:a16="http://schemas.microsoft.com/office/drawing/2014/main" id="{FDF84EE3-A868-F44C-883A-62FFF14F6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E530EF-9002-D449-8B81-25553EAFA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95EA4-776D-9548-AA3F-5B52EE5E9BD1}" type="slidenum">
              <a:rPr lang="en-US" smtClean="0"/>
              <a:t>‹#›</a:t>
            </a:fld>
            <a:endParaRPr lang="en-US"/>
          </a:p>
        </p:txBody>
      </p:sp>
    </p:spTree>
    <p:extLst>
      <p:ext uri="{BB962C8B-B14F-4D97-AF65-F5344CB8AC3E}">
        <p14:creationId xmlns:p14="http://schemas.microsoft.com/office/powerpoint/2010/main" val="1679486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B80B-E116-804F-A517-B74A54CE79AE}"/>
              </a:ext>
            </a:extLst>
          </p:cNvPr>
          <p:cNvSpPr>
            <a:spLocks noGrp="1"/>
          </p:cNvSpPr>
          <p:nvPr>
            <p:ph type="ctrTitle"/>
          </p:nvPr>
        </p:nvSpPr>
        <p:spPr>
          <a:xfrm>
            <a:off x="6172782" y="1528997"/>
            <a:ext cx="5894300" cy="2454529"/>
          </a:xfrm>
        </p:spPr>
        <p:txBody>
          <a:bodyPr anchor="b">
            <a:normAutofit/>
          </a:bodyPr>
          <a:lstStyle/>
          <a:p>
            <a:pPr>
              <a:lnSpc>
                <a:spcPct val="100000"/>
              </a:lnSpc>
            </a:pPr>
            <a:r>
              <a:rPr lang="en-US" sz="5400" dirty="0">
                <a:latin typeface="Avenir Next" panose="020B0503020202020204" pitchFamily="34" charset="0"/>
              </a:rPr>
              <a:t>WALKING</a:t>
            </a:r>
            <a:br>
              <a:rPr lang="en-US" sz="5400" dirty="0">
                <a:latin typeface="Avenir Next" panose="020B0503020202020204" pitchFamily="34" charset="0"/>
              </a:rPr>
            </a:br>
            <a:r>
              <a:rPr lang="en-US" sz="5400" dirty="0">
                <a:latin typeface="Avenir Next" panose="020B0503020202020204" pitchFamily="34" charset="0"/>
              </a:rPr>
              <a:t> </a:t>
            </a:r>
            <a:r>
              <a:rPr lang="en-US" sz="5400" b="1" dirty="0">
                <a:latin typeface="Avenir Next" panose="020B0503020202020204" pitchFamily="34" charset="0"/>
              </a:rPr>
              <a:t>WITH JESUS</a:t>
            </a:r>
            <a:endParaRPr lang="en-US" sz="5400" dirty="0">
              <a:latin typeface="Avenir Next" panose="020B0503020202020204" pitchFamily="34" charset="0"/>
            </a:endParaRPr>
          </a:p>
        </p:txBody>
      </p:sp>
      <p:sp>
        <p:nvSpPr>
          <p:cNvPr id="3" name="Subtitle 2">
            <a:extLst>
              <a:ext uri="{FF2B5EF4-FFF2-40B4-BE49-F238E27FC236}">
                <a16:creationId xmlns:a16="http://schemas.microsoft.com/office/drawing/2014/main" id="{3AF2F49F-FF8E-8248-B06A-A15594A9F9F8}"/>
              </a:ext>
            </a:extLst>
          </p:cNvPr>
          <p:cNvSpPr>
            <a:spLocks noGrp="1"/>
          </p:cNvSpPr>
          <p:nvPr>
            <p:ph type="subTitle" idx="1"/>
          </p:nvPr>
        </p:nvSpPr>
        <p:spPr>
          <a:xfrm>
            <a:off x="5411450" y="4061347"/>
            <a:ext cx="6780550" cy="2594286"/>
          </a:xfrm>
        </p:spPr>
        <p:txBody>
          <a:bodyPr anchor="t">
            <a:normAutofit/>
          </a:bodyPr>
          <a:lstStyle/>
          <a:p>
            <a:r>
              <a:rPr lang="en-US" sz="1400" dirty="0">
                <a:latin typeface="Avenir Next" panose="020B0503020202020204" pitchFamily="34" charset="0"/>
              </a:rPr>
              <a:t>BY CORDELL LIEBRANDT</a:t>
            </a:r>
          </a:p>
          <a:p>
            <a:endParaRPr lang="en-US" sz="1900" dirty="0"/>
          </a:p>
          <a:p>
            <a:r>
              <a:rPr lang="en-US" b="1" dirty="0">
                <a:solidFill>
                  <a:srgbClr val="93F4FF"/>
                </a:solidFill>
                <a:latin typeface="Avenir Next" panose="020B0503020202020204" pitchFamily="34" charset="0"/>
              </a:rPr>
              <a:t>INTERNATIONAL </a:t>
            </a:r>
          </a:p>
          <a:p>
            <a:r>
              <a:rPr lang="en-US" b="1" dirty="0">
                <a:solidFill>
                  <a:srgbClr val="93F4FF"/>
                </a:solidFill>
                <a:latin typeface="Avenir Next" panose="020B0503020202020204" pitchFamily="34" charset="0"/>
              </a:rPr>
              <a:t>WOMEN’S DAY OF PRAYER</a:t>
            </a:r>
          </a:p>
          <a:p>
            <a:r>
              <a:rPr lang="en-US" sz="1600" dirty="0">
                <a:latin typeface="Avenir Next" panose="020B0503020202020204" pitchFamily="34" charset="0"/>
              </a:rPr>
              <a:t>MARCH 2, 2019</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926AF6-91AD-9548-A351-D098B74D3A07}"/>
              </a:ext>
            </a:extLst>
          </p:cNvPr>
          <p:cNvPicPr>
            <a:picLocks noChangeAspect="1"/>
          </p:cNvPicPr>
          <p:nvPr/>
        </p:nvPicPr>
        <p:blipFill rotWithShape="1">
          <a:blip r:embed="rId3"/>
          <a:srcRect l="15658" r="1846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6" name="Picture 5">
            <a:extLst>
              <a:ext uri="{FF2B5EF4-FFF2-40B4-BE49-F238E27FC236}">
                <a16:creationId xmlns:a16="http://schemas.microsoft.com/office/drawing/2014/main" id="{AEE8FB89-82BF-9743-BDBA-B4D888A9D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32" y="6465493"/>
            <a:ext cx="543621" cy="380280"/>
          </a:xfrm>
          <a:prstGeom prst="rect">
            <a:avLst/>
          </a:prstGeom>
        </p:spPr>
      </p:pic>
    </p:spTree>
    <p:extLst>
      <p:ext uri="{BB962C8B-B14F-4D97-AF65-F5344CB8AC3E}">
        <p14:creationId xmlns:p14="http://schemas.microsoft.com/office/powerpoint/2010/main" val="29035321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C1F1-F9FB-BE47-BACB-8DED83E09EB8}"/>
              </a:ext>
            </a:extLst>
          </p:cNvPr>
          <p:cNvSpPr>
            <a:spLocks noGrp="1"/>
          </p:cNvSpPr>
          <p:nvPr>
            <p:ph type="title"/>
          </p:nvPr>
        </p:nvSpPr>
        <p:spPr>
          <a:xfrm>
            <a:off x="801099" y="1396289"/>
            <a:ext cx="5006336" cy="1325563"/>
          </a:xfrm>
        </p:spPr>
        <p:txBody>
          <a:bodyPr>
            <a:normAutofit/>
          </a:bodyPr>
          <a:lstStyle/>
          <a:p>
            <a:r>
              <a:rPr lang="en-US" sz="3600" b="1" dirty="0">
                <a:latin typeface="Avenir Next" panose="020B0503020202020204" pitchFamily="34" charset="0"/>
              </a:rPr>
              <a:t>FOLLOW ME</a:t>
            </a:r>
          </a:p>
        </p:txBody>
      </p:sp>
      <p:sp>
        <p:nvSpPr>
          <p:cNvPr id="3" name="Content Placeholder 2">
            <a:extLst>
              <a:ext uri="{FF2B5EF4-FFF2-40B4-BE49-F238E27FC236}">
                <a16:creationId xmlns:a16="http://schemas.microsoft.com/office/drawing/2014/main" id="{8E89D7F0-18A1-3B4F-BD98-17EAF45031CA}"/>
              </a:ext>
            </a:extLst>
          </p:cNvPr>
          <p:cNvSpPr>
            <a:spLocks noGrp="1"/>
          </p:cNvSpPr>
          <p:nvPr>
            <p:ph idx="1"/>
          </p:nvPr>
        </p:nvSpPr>
        <p:spPr>
          <a:xfrm>
            <a:off x="805542" y="2519283"/>
            <a:ext cx="5213675" cy="3181684"/>
          </a:xfrm>
        </p:spPr>
        <p:txBody>
          <a:bodyPr anchor="t">
            <a:normAutofit/>
          </a:bodyPr>
          <a:lstStyle/>
          <a:p>
            <a:endParaRPr lang="en-US" b="1" dirty="0"/>
          </a:p>
          <a:p>
            <a:pPr marL="0" indent="0">
              <a:buNone/>
            </a:pPr>
            <a:r>
              <a:rPr lang="en-US" sz="3200" b="1" dirty="0">
                <a:solidFill>
                  <a:srgbClr val="93F4FF"/>
                </a:solidFill>
              </a:rPr>
              <a:t>Call</a:t>
            </a:r>
            <a:r>
              <a:rPr lang="en-US" sz="3200" dirty="0">
                <a:solidFill>
                  <a:srgbClr val="93F4FF"/>
                </a:solidFill>
              </a:rPr>
              <a:t> </a:t>
            </a:r>
            <a:r>
              <a:rPr lang="en-US" sz="3200" dirty="0"/>
              <a:t>to Discipleship</a:t>
            </a:r>
          </a:p>
          <a:p>
            <a:pPr marL="0" indent="0">
              <a:buNone/>
            </a:pPr>
            <a:r>
              <a:rPr lang="en-US" sz="3200" b="1" dirty="0">
                <a:solidFill>
                  <a:srgbClr val="93F4FF"/>
                </a:solidFill>
              </a:rPr>
              <a:t>Cost</a:t>
            </a:r>
            <a:r>
              <a:rPr lang="en-US" sz="3200" dirty="0">
                <a:solidFill>
                  <a:srgbClr val="93F4FF"/>
                </a:solidFill>
              </a:rPr>
              <a:t> </a:t>
            </a:r>
            <a:r>
              <a:rPr lang="en-US" sz="3200" dirty="0"/>
              <a:t>of Discipleship</a:t>
            </a:r>
          </a:p>
          <a:p>
            <a:pPr marL="0" indent="0">
              <a:buNone/>
            </a:pPr>
            <a:r>
              <a:rPr lang="en-US" sz="3200" b="1" dirty="0">
                <a:solidFill>
                  <a:srgbClr val="93F4FF"/>
                </a:solidFill>
              </a:rPr>
              <a:t>Consequences</a:t>
            </a:r>
            <a:r>
              <a:rPr lang="en-US" sz="3200" dirty="0"/>
              <a:t> of Discipleship</a:t>
            </a:r>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1859C9-CED6-FE4A-8A8D-F3536BD4B732}"/>
              </a:ext>
            </a:extLst>
          </p:cNvPr>
          <p:cNvPicPr>
            <a:picLocks noChangeAspect="1"/>
          </p:cNvPicPr>
          <p:nvPr/>
        </p:nvPicPr>
        <p:blipFill rotWithShape="1">
          <a:blip r:embed="rId3"/>
          <a:srcRect t="608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67150730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B004-8BA9-8B4F-BCBC-990CFCFABBCE}"/>
              </a:ext>
            </a:extLst>
          </p:cNvPr>
          <p:cNvSpPr>
            <a:spLocks noGrp="1"/>
          </p:cNvSpPr>
          <p:nvPr>
            <p:ph type="title"/>
          </p:nvPr>
        </p:nvSpPr>
        <p:spPr>
          <a:xfrm>
            <a:off x="655320" y="1266463"/>
            <a:ext cx="5120114" cy="1692794"/>
          </a:xfrm>
        </p:spPr>
        <p:txBody>
          <a:bodyPr>
            <a:normAutofit/>
          </a:bodyPr>
          <a:lstStyle/>
          <a:p>
            <a:r>
              <a:rPr lang="en-US" sz="3600" b="1" dirty="0">
                <a:latin typeface="Avenir Next" panose="020B0503020202020204" pitchFamily="34" charset="0"/>
              </a:rPr>
              <a:t>FOLLOW ME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828BC8-7920-4B40-9001-92A9CB5DE0E4}"/>
              </a:ext>
            </a:extLst>
          </p:cNvPr>
          <p:cNvSpPr>
            <a:spLocks noGrp="1"/>
          </p:cNvSpPr>
          <p:nvPr>
            <p:ph idx="1"/>
          </p:nvPr>
        </p:nvSpPr>
        <p:spPr>
          <a:xfrm>
            <a:off x="655320" y="2527725"/>
            <a:ext cx="5471159" cy="4330272"/>
          </a:xfrm>
        </p:spPr>
        <p:txBody>
          <a:bodyPr>
            <a:normAutofit/>
          </a:bodyPr>
          <a:lstStyle/>
          <a:p>
            <a:pPr marL="0" indent="0">
              <a:buNone/>
            </a:pPr>
            <a:r>
              <a:rPr lang="en-US" dirty="0"/>
              <a:t>“If anyone desires to come after Me,</a:t>
            </a:r>
          </a:p>
          <a:p>
            <a:pPr marL="0" indent="0">
              <a:buNone/>
            </a:pPr>
            <a:r>
              <a:rPr lang="en-US" dirty="0"/>
              <a:t>let him deny himself,</a:t>
            </a:r>
          </a:p>
          <a:p>
            <a:pPr marL="0" indent="0">
              <a:buNone/>
            </a:pPr>
            <a:r>
              <a:rPr lang="en-US" dirty="0"/>
              <a:t>and take up his cross daily,</a:t>
            </a:r>
          </a:p>
          <a:p>
            <a:pPr marL="0" indent="0">
              <a:buNone/>
            </a:pPr>
            <a:r>
              <a:rPr lang="en-US" dirty="0"/>
              <a:t>and follow Me.</a:t>
            </a:r>
          </a:p>
          <a:p>
            <a:pPr marL="0" indent="0">
              <a:buNone/>
            </a:pPr>
            <a:r>
              <a:rPr lang="en-US" dirty="0"/>
              <a:t>For whoever desires to save his life will lose it,</a:t>
            </a:r>
          </a:p>
          <a:p>
            <a:pPr marL="0" indent="0">
              <a:buNone/>
            </a:pPr>
            <a:r>
              <a:rPr lang="en-US" dirty="0"/>
              <a:t>but whoever loses his life for my sake will save it.” </a:t>
            </a:r>
          </a:p>
          <a:p>
            <a:pPr marL="0" indent="0">
              <a:buNone/>
            </a:pPr>
            <a:r>
              <a:rPr lang="en-US" sz="2400" dirty="0"/>
              <a:t>—Luke 9:23, 24</a:t>
            </a:r>
          </a:p>
        </p:txBody>
      </p:sp>
      <p:pic>
        <p:nvPicPr>
          <p:cNvPr id="4" name="Picture 3">
            <a:extLst>
              <a:ext uri="{FF2B5EF4-FFF2-40B4-BE49-F238E27FC236}">
                <a16:creationId xmlns:a16="http://schemas.microsoft.com/office/drawing/2014/main" id="{DCF7F42A-F022-0646-B7FC-02BEFEAF599B}"/>
              </a:ext>
            </a:extLst>
          </p:cNvPr>
          <p:cNvPicPr>
            <a:picLocks noChangeAspect="1"/>
          </p:cNvPicPr>
          <p:nvPr/>
        </p:nvPicPr>
        <p:blipFill rotWithShape="1">
          <a:blip r:embed="rId3"/>
          <a:srcRect t="10380"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186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EA7A-36CA-2048-A62D-41D7E448A005}"/>
              </a:ext>
            </a:extLst>
          </p:cNvPr>
          <p:cNvSpPr>
            <a:spLocks noGrp="1"/>
          </p:cNvSpPr>
          <p:nvPr>
            <p:ph type="title"/>
          </p:nvPr>
        </p:nvSpPr>
        <p:spPr>
          <a:xfrm>
            <a:off x="655320" y="1240338"/>
            <a:ext cx="5120114" cy="1692794"/>
          </a:xfrm>
        </p:spPr>
        <p:txBody>
          <a:bodyPr>
            <a:normAutofit/>
          </a:bodyPr>
          <a:lstStyle/>
          <a:p>
            <a:r>
              <a:rPr lang="en-US" sz="3600" b="1" dirty="0">
                <a:latin typeface="Avenir Next" panose="020B0503020202020204" pitchFamily="34" charset="0"/>
              </a:rPr>
              <a:t>THE CALL</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454BE9-7D5F-7243-A4D6-6D68E22E9BBC}"/>
              </a:ext>
            </a:extLst>
          </p:cNvPr>
          <p:cNvSpPr>
            <a:spLocks noGrp="1"/>
          </p:cNvSpPr>
          <p:nvPr>
            <p:ph idx="1"/>
          </p:nvPr>
        </p:nvSpPr>
        <p:spPr>
          <a:xfrm>
            <a:off x="171993" y="2575034"/>
            <a:ext cx="5836919" cy="3462228"/>
          </a:xfrm>
        </p:spPr>
        <p:txBody>
          <a:bodyPr>
            <a:normAutofit/>
          </a:bodyPr>
          <a:lstStyle/>
          <a:p>
            <a:pPr marL="0" indent="0" algn="ctr">
              <a:lnSpc>
                <a:spcPct val="100000"/>
              </a:lnSpc>
              <a:buNone/>
            </a:pPr>
            <a:endParaRPr lang="en-US" sz="3200" dirty="0">
              <a:solidFill>
                <a:srgbClr val="002060"/>
              </a:solidFill>
            </a:endParaRPr>
          </a:p>
          <a:p>
            <a:pPr marL="0" indent="0" algn="ctr">
              <a:lnSpc>
                <a:spcPct val="100000"/>
              </a:lnSpc>
              <a:buNone/>
            </a:pPr>
            <a:r>
              <a:rPr lang="en-US" sz="3600" dirty="0">
                <a:solidFill>
                  <a:srgbClr val="002060"/>
                </a:solidFill>
              </a:rPr>
              <a:t>The </a:t>
            </a:r>
            <a:r>
              <a:rPr lang="en-US" sz="3600" b="1" cap="small" dirty="0">
                <a:solidFill>
                  <a:srgbClr val="002060"/>
                </a:solidFill>
              </a:rPr>
              <a:t>call to discipleship </a:t>
            </a:r>
            <a:r>
              <a:rPr lang="en-US" sz="3600" dirty="0">
                <a:solidFill>
                  <a:srgbClr val="002060"/>
                </a:solidFill>
              </a:rPr>
              <a:t>has no room for hesitancy or indecision and demands </a:t>
            </a:r>
            <a:r>
              <a:rPr lang="en-US" sz="3600" b="1" dirty="0">
                <a:solidFill>
                  <a:srgbClr val="002060"/>
                </a:solidFill>
              </a:rPr>
              <a:t>immediate action</a:t>
            </a:r>
            <a:r>
              <a:rPr lang="en-US" sz="3600" dirty="0">
                <a:solidFill>
                  <a:srgbClr val="002060"/>
                </a:solidFill>
              </a:rPr>
              <a:t>.</a:t>
            </a:r>
          </a:p>
        </p:txBody>
      </p:sp>
      <p:pic>
        <p:nvPicPr>
          <p:cNvPr id="4" name="Picture 3">
            <a:extLst>
              <a:ext uri="{FF2B5EF4-FFF2-40B4-BE49-F238E27FC236}">
                <a16:creationId xmlns:a16="http://schemas.microsoft.com/office/drawing/2014/main" id="{60F3BF6C-4589-9644-A04B-2EEF44E4236F}"/>
              </a:ext>
            </a:extLst>
          </p:cNvPr>
          <p:cNvPicPr>
            <a:picLocks noChangeAspect="1"/>
          </p:cNvPicPr>
          <p:nvPr/>
        </p:nvPicPr>
        <p:blipFill rotWithShape="1">
          <a:blip r:embed="rId3"/>
          <a:srcRect t="13007" r="1" b="552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91013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A23B9-7EAC-E147-A2D1-E8F4DF1565A7}"/>
              </a:ext>
            </a:extLst>
          </p:cNvPr>
          <p:cNvPicPr>
            <a:picLocks noChangeAspect="1"/>
          </p:cNvPicPr>
          <p:nvPr/>
        </p:nvPicPr>
        <p:blipFill rotWithShape="1">
          <a:blip r:embed="rId3">
            <a:alphaModFix/>
            <a:extLst/>
          </a:blip>
          <a:srcRect t="20741" r="-1" b="847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CAA7D15A-7F44-404E-90D3-BA33F8AA1EEA}"/>
              </a:ext>
            </a:extLst>
          </p:cNvPr>
          <p:cNvSpPr>
            <a:spLocks noGrp="1"/>
          </p:cNvSpPr>
          <p:nvPr>
            <p:ph idx="1"/>
          </p:nvPr>
        </p:nvSpPr>
        <p:spPr>
          <a:xfrm>
            <a:off x="-409851" y="1122610"/>
            <a:ext cx="6849840" cy="4703423"/>
          </a:xfrm>
        </p:spPr>
        <p:txBody>
          <a:bodyPr anchor="ctr">
            <a:normAutofit/>
          </a:bodyPr>
          <a:lstStyle/>
          <a:p>
            <a:pPr marL="0" indent="0" algn="ctr">
              <a:lnSpc>
                <a:spcPct val="100000"/>
              </a:lnSpc>
              <a:buNone/>
            </a:pPr>
            <a:endParaRPr lang="en-US" sz="2400" dirty="0">
              <a:solidFill>
                <a:srgbClr val="000000"/>
              </a:solidFill>
              <a:latin typeface="Avenir Next" panose="020B0503020202020204" pitchFamily="34" charset="0"/>
            </a:endParaRPr>
          </a:p>
          <a:p>
            <a:pPr marL="0" indent="0" algn="ctr">
              <a:lnSpc>
                <a:spcPct val="100000"/>
              </a:lnSpc>
              <a:buNone/>
            </a:pPr>
            <a:r>
              <a:rPr lang="en-US" b="1" dirty="0">
                <a:solidFill>
                  <a:srgbClr val="000000"/>
                </a:solidFill>
                <a:latin typeface="Avenir Next" panose="020B0503020202020204" pitchFamily="34" charset="0"/>
              </a:rPr>
              <a:t>DECIDING TO ANSWER </a:t>
            </a:r>
          </a:p>
          <a:p>
            <a:pPr marL="0" indent="0" algn="ctr">
              <a:lnSpc>
                <a:spcPct val="100000"/>
              </a:lnSpc>
              <a:buNone/>
            </a:pPr>
            <a:r>
              <a:rPr lang="en-US" b="1" dirty="0">
                <a:solidFill>
                  <a:srgbClr val="000000"/>
                </a:solidFill>
                <a:latin typeface="Avenir Next" panose="020B0503020202020204" pitchFamily="34" charset="0"/>
              </a:rPr>
              <a:t>THE CALL OF JESUS</a:t>
            </a:r>
          </a:p>
          <a:p>
            <a:pPr marL="0" indent="0" algn="ctr">
              <a:lnSpc>
                <a:spcPct val="100000"/>
              </a:lnSpc>
              <a:buNone/>
            </a:pPr>
            <a:r>
              <a:rPr lang="en-US" dirty="0">
                <a:solidFill>
                  <a:srgbClr val="000000"/>
                </a:solidFill>
                <a:latin typeface="Avenir Next" panose="020B0503020202020204" pitchFamily="34" charset="0"/>
              </a:rPr>
              <a:t>IS THE MOST </a:t>
            </a:r>
          </a:p>
          <a:p>
            <a:pPr marL="0" indent="0" algn="ctr">
              <a:lnSpc>
                <a:spcPct val="100000"/>
              </a:lnSpc>
              <a:buNone/>
            </a:pPr>
            <a:r>
              <a:rPr lang="en-US" dirty="0">
                <a:solidFill>
                  <a:srgbClr val="000000"/>
                </a:solidFill>
                <a:latin typeface="Avenir Next" panose="020B0503020202020204" pitchFamily="34" charset="0"/>
              </a:rPr>
              <a:t>LIFE-CHANGING DECISION</a:t>
            </a:r>
          </a:p>
          <a:p>
            <a:pPr marL="0" indent="0" algn="ctr">
              <a:lnSpc>
                <a:spcPct val="100000"/>
              </a:lnSpc>
              <a:buNone/>
            </a:pPr>
            <a:r>
              <a:rPr lang="en-US" dirty="0">
                <a:solidFill>
                  <a:srgbClr val="000000"/>
                </a:solidFill>
                <a:latin typeface="Avenir Next" panose="020B0503020202020204" pitchFamily="34" charset="0"/>
              </a:rPr>
              <a:t>ANYONE IS REQUIRED TO MAKE.</a:t>
            </a:r>
          </a:p>
          <a:p>
            <a:pPr marL="0" indent="0" algn="ctr">
              <a:lnSpc>
                <a:spcPct val="100000"/>
              </a:lnSpc>
              <a:buNone/>
            </a:pPr>
            <a:endParaRPr lang="en-US" sz="2400" dirty="0">
              <a:solidFill>
                <a:srgbClr val="000000"/>
              </a:solidFill>
              <a:latin typeface="Avenir Next" panose="020B0503020202020204" pitchFamily="34" charset="0"/>
            </a:endParaRPr>
          </a:p>
        </p:txBody>
      </p:sp>
    </p:spTree>
    <p:extLst>
      <p:ext uri="{BB962C8B-B14F-4D97-AF65-F5344CB8AC3E}">
        <p14:creationId xmlns:p14="http://schemas.microsoft.com/office/powerpoint/2010/main" val="1843179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FE62-712F-954B-BB8C-3B737D750B48}"/>
              </a:ext>
            </a:extLst>
          </p:cNvPr>
          <p:cNvSpPr>
            <a:spLocks noGrp="1"/>
          </p:cNvSpPr>
          <p:nvPr>
            <p:ph type="title"/>
          </p:nvPr>
        </p:nvSpPr>
        <p:spPr>
          <a:xfrm>
            <a:off x="524690" y="1292588"/>
            <a:ext cx="5120114" cy="1692794"/>
          </a:xfrm>
        </p:spPr>
        <p:txBody>
          <a:bodyPr>
            <a:normAutofit/>
          </a:bodyPr>
          <a:lstStyle/>
          <a:p>
            <a:r>
              <a:rPr lang="en-US" sz="3600" b="1" dirty="0">
                <a:latin typeface="Avenir Next" panose="020B0503020202020204" pitchFamily="34" charset="0"/>
              </a:rPr>
              <a:t>THE CALL</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1645DC-3A7D-7A43-94FB-89014E1143E6}"/>
              </a:ext>
            </a:extLst>
          </p:cNvPr>
          <p:cNvSpPr>
            <a:spLocks noGrp="1"/>
          </p:cNvSpPr>
          <p:nvPr>
            <p:ph idx="1"/>
          </p:nvPr>
        </p:nvSpPr>
        <p:spPr>
          <a:xfrm>
            <a:off x="655321" y="2575034"/>
            <a:ext cx="5120113" cy="3462228"/>
          </a:xfrm>
        </p:spPr>
        <p:txBody>
          <a:bodyPr>
            <a:normAutofit/>
          </a:bodyPr>
          <a:lstStyle/>
          <a:p>
            <a:pPr marL="0" indent="0" algn="ctr">
              <a:buNone/>
            </a:pPr>
            <a:endParaRPr lang="en-US" sz="3600" dirty="0"/>
          </a:p>
          <a:p>
            <a:pPr marL="0" indent="0" algn="ctr">
              <a:buNone/>
            </a:pPr>
            <a:r>
              <a:rPr lang="en-US" sz="3600" dirty="0">
                <a:solidFill>
                  <a:srgbClr val="002060"/>
                </a:solidFill>
              </a:rPr>
              <a:t>The </a:t>
            </a:r>
            <a:r>
              <a:rPr lang="en-US" sz="3600" b="1" cap="small" dirty="0">
                <a:solidFill>
                  <a:srgbClr val="002060"/>
                </a:solidFill>
              </a:rPr>
              <a:t>call to discipleship</a:t>
            </a:r>
          </a:p>
          <a:p>
            <a:pPr marL="0" indent="0" algn="ctr">
              <a:buNone/>
            </a:pPr>
            <a:r>
              <a:rPr lang="en-US" sz="3600" dirty="0">
                <a:solidFill>
                  <a:srgbClr val="002060"/>
                </a:solidFill>
              </a:rPr>
              <a:t>originates with </a:t>
            </a:r>
            <a:r>
              <a:rPr lang="en-US" sz="3600" b="1" dirty="0">
                <a:solidFill>
                  <a:srgbClr val="002060"/>
                </a:solidFill>
              </a:rPr>
              <a:t>God</a:t>
            </a:r>
          </a:p>
          <a:p>
            <a:pPr marL="0" indent="0" algn="ctr">
              <a:buNone/>
            </a:pPr>
            <a:r>
              <a:rPr lang="en-US" sz="3600" dirty="0">
                <a:solidFill>
                  <a:srgbClr val="002060"/>
                </a:solidFill>
              </a:rPr>
              <a:t>and </a:t>
            </a:r>
            <a:r>
              <a:rPr lang="en-US" sz="3600" b="1" dirty="0">
                <a:solidFill>
                  <a:srgbClr val="002060"/>
                </a:solidFill>
              </a:rPr>
              <a:t>not</a:t>
            </a:r>
            <a:r>
              <a:rPr lang="en-US" sz="3600" dirty="0">
                <a:solidFill>
                  <a:srgbClr val="002060"/>
                </a:solidFill>
              </a:rPr>
              <a:t> man.</a:t>
            </a:r>
          </a:p>
          <a:p>
            <a:pPr algn="ctr"/>
            <a:endParaRPr lang="en-US" sz="3600" dirty="0"/>
          </a:p>
        </p:txBody>
      </p:sp>
      <p:pic>
        <p:nvPicPr>
          <p:cNvPr id="4" name="Picture 3">
            <a:extLst>
              <a:ext uri="{FF2B5EF4-FFF2-40B4-BE49-F238E27FC236}">
                <a16:creationId xmlns:a16="http://schemas.microsoft.com/office/drawing/2014/main" id="{38559267-5925-734C-ACF2-B79EE499F0DA}"/>
              </a:ext>
            </a:extLst>
          </p:cNvPr>
          <p:cNvPicPr>
            <a:picLocks noChangeAspect="1"/>
          </p:cNvPicPr>
          <p:nvPr/>
        </p:nvPicPr>
        <p:blipFill rotWithShape="1">
          <a:blip r:embed="rId3"/>
          <a:srcRect t="14048" r="1" b="1344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546844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201E1-4CAE-0D44-B976-CC5240582971}"/>
              </a:ext>
            </a:extLst>
          </p:cNvPr>
          <p:cNvSpPr>
            <a:spLocks noGrp="1"/>
          </p:cNvSpPr>
          <p:nvPr>
            <p:ph type="title"/>
          </p:nvPr>
        </p:nvSpPr>
        <p:spPr>
          <a:xfrm>
            <a:off x="511627" y="1227274"/>
            <a:ext cx="5120114" cy="1692794"/>
          </a:xfrm>
        </p:spPr>
        <p:txBody>
          <a:bodyPr>
            <a:normAutofit/>
          </a:bodyPr>
          <a:lstStyle/>
          <a:p>
            <a:r>
              <a:rPr lang="en-US" sz="3600" b="1" dirty="0">
                <a:latin typeface="Avenir Next" panose="020B0503020202020204" pitchFamily="34" charset="0"/>
              </a:rPr>
              <a:t>THE CALL</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6809DA-DF92-3948-AB05-CF3117FAA4C3}"/>
              </a:ext>
            </a:extLst>
          </p:cNvPr>
          <p:cNvSpPr>
            <a:spLocks noGrp="1"/>
          </p:cNvSpPr>
          <p:nvPr>
            <p:ph idx="1"/>
          </p:nvPr>
        </p:nvSpPr>
        <p:spPr>
          <a:xfrm>
            <a:off x="655321" y="2575034"/>
            <a:ext cx="5411847" cy="3462228"/>
          </a:xfrm>
        </p:spPr>
        <p:txBody>
          <a:bodyPr>
            <a:normAutofit/>
          </a:bodyPr>
          <a:lstStyle/>
          <a:p>
            <a:pPr marL="0" indent="0">
              <a:buNone/>
            </a:pPr>
            <a:r>
              <a:rPr lang="en-US" sz="2400" b="1" dirty="0"/>
              <a:t>Verse 57 </a:t>
            </a:r>
            <a:r>
              <a:rPr lang="en-US" sz="2400" dirty="0"/>
              <a:t>Case # 1</a:t>
            </a:r>
          </a:p>
          <a:p>
            <a:pPr marL="0" indent="0">
              <a:buNone/>
            </a:pPr>
            <a:endParaRPr lang="en-US" sz="2400" dirty="0"/>
          </a:p>
          <a:p>
            <a:pPr marL="0" indent="0">
              <a:lnSpc>
                <a:spcPct val="100000"/>
              </a:lnSpc>
              <a:buNone/>
            </a:pPr>
            <a:r>
              <a:rPr lang="en-US" sz="3600" dirty="0">
                <a:solidFill>
                  <a:srgbClr val="002060"/>
                </a:solidFill>
              </a:rPr>
              <a:t>The </a:t>
            </a:r>
            <a:r>
              <a:rPr lang="en-US" sz="3600" b="1" cap="small" dirty="0">
                <a:solidFill>
                  <a:srgbClr val="002060"/>
                </a:solidFill>
              </a:rPr>
              <a:t>cost of discipleship </a:t>
            </a:r>
            <a:r>
              <a:rPr lang="en-US" sz="3600" dirty="0">
                <a:solidFill>
                  <a:srgbClr val="002060"/>
                </a:solidFill>
              </a:rPr>
              <a:t>is forsaking </a:t>
            </a:r>
            <a:r>
              <a:rPr lang="en-US" sz="3600" b="1" dirty="0">
                <a:solidFill>
                  <a:srgbClr val="002060"/>
                </a:solidFill>
              </a:rPr>
              <a:t>everything</a:t>
            </a:r>
            <a:r>
              <a:rPr lang="en-US" sz="3600" dirty="0">
                <a:solidFill>
                  <a:srgbClr val="002060"/>
                </a:solidFill>
              </a:rPr>
              <a:t> and </a:t>
            </a:r>
            <a:r>
              <a:rPr lang="en-US" sz="3600" b="1" dirty="0">
                <a:solidFill>
                  <a:srgbClr val="002060"/>
                </a:solidFill>
              </a:rPr>
              <a:t>everyone</a:t>
            </a:r>
            <a:r>
              <a:rPr lang="en-US" sz="3600" dirty="0">
                <a:solidFill>
                  <a:srgbClr val="002060"/>
                </a:solidFill>
              </a:rPr>
              <a:t> for a life of privation and self-sacrifice.</a:t>
            </a:r>
          </a:p>
        </p:txBody>
      </p:sp>
      <p:pic>
        <p:nvPicPr>
          <p:cNvPr id="4" name="Picture 3">
            <a:extLst>
              <a:ext uri="{FF2B5EF4-FFF2-40B4-BE49-F238E27FC236}">
                <a16:creationId xmlns:a16="http://schemas.microsoft.com/office/drawing/2014/main" id="{2A6126D9-F9C5-4241-A291-81EE1B1CD6E6}"/>
              </a:ext>
            </a:extLst>
          </p:cNvPr>
          <p:cNvPicPr>
            <a:picLocks noChangeAspect="1"/>
          </p:cNvPicPr>
          <p:nvPr/>
        </p:nvPicPr>
        <p:blipFill rotWithShape="1">
          <a:blip r:embed="rId3"/>
          <a:srcRect t="9610" r="1" b="1788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5235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F303-FEB5-E44C-A9A4-989659397F51}"/>
              </a:ext>
            </a:extLst>
          </p:cNvPr>
          <p:cNvSpPr>
            <a:spLocks noGrp="1"/>
          </p:cNvSpPr>
          <p:nvPr>
            <p:ph type="title"/>
          </p:nvPr>
        </p:nvSpPr>
        <p:spPr>
          <a:xfrm>
            <a:off x="537753" y="1253400"/>
            <a:ext cx="5120114" cy="1685744"/>
          </a:xfrm>
        </p:spPr>
        <p:txBody>
          <a:bodyPr>
            <a:normAutofit/>
          </a:bodyPr>
          <a:lstStyle/>
          <a:p>
            <a:r>
              <a:rPr lang="en-US" sz="4000" b="1" dirty="0">
                <a:latin typeface="Avenir Next" panose="020B0503020202020204" pitchFamily="34" charset="0"/>
              </a:rPr>
              <a:t>THE COST</a:t>
            </a:r>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AB1EC6-EC7B-2047-BDAC-4F2CA0B8FB39}"/>
              </a:ext>
            </a:extLst>
          </p:cNvPr>
          <p:cNvSpPr>
            <a:spLocks noGrp="1"/>
          </p:cNvSpPr>
          <p:nvPr>
            <p:ph idx="1"/>
          </p:nvPr>
        </p:nvSpPr>
        <p:spPr>
          <a:xfrm>
            <a:off x="563880" y="2522782"/>
            <a:ext cx="5484222" cy="3462228"/>
          </a:xfrm>
        </p:spPr>
        <p:txBody>
          <a:bodyPr>
            <a:normAutofit/>
          </a:bodyPr>
          <a:lstStyle/>
          <a:p>
            <a:pPr marL="0" indent="0">
              <a:buNone/>
            </a:pPr>
            <a:r>
              <a:rPr lang="en-US" dirty="0"/>
              <a:t>Cheap grace is the enemy of the church because it demands </a:t>
            </a:r>
            <a:r>
              <a:rPr lang="en-US" sz="3200" cap="small" dirty="0">
                <a:solidFill>
                  <a:srgbClr val="C00000"/>
                </a:solidFill>
              </a:rPr>
              <a:t>nothing</a:t>
            </a:r>
            <a:r>
              <a:rPr lang="en-US" sz="3200" b="1" dirty="0">
                <a:solidFill>
                  <a:srgbClr val="C00000"/>
                </a:solidFill>
              </a:rPr>
              <a:t> </a:t>
            </a:r>
            <a:r>
              <a:rPr lang="en-US" dirty="0"/>
              <a:t>of us. It seeks forgiveness of sins without demanding obedience and discipleship. </a:t>
            </a:r>
          </a:p>
          <a:p>
            <a:pPr marL="0" indent="0">
              <a:buNone/>
            </a:pPr>
            <a:r>
              <a:rPr lang="en-US" dirty="0"/>
              <a:t>–Dietrich Bonhoeffer</a:t>
            </a:r>
          </a:p>
          <a:p>
            <a:pPr marL="0" indent="0">
              <a:buNone/>
            </a:pPr>
            <a:endParaRPr lang="en-US" dirty="0"/>
          </a:p>
        </p:txBody>
      </p:sp>
      <p:pic>
        <p:nvPicPr>
          <p:cNvPr id="5" name="Picture 4">
            <a:extLst>
              <a:ext uri="{FF2B5EF4-FFF2-40B4-BE49-F238E27FC236}">
                <a16:creationId xmlns:a16="http://schemas.microsoft.com/office/drawing/2014/main" id="{5E65DC0A-5159-CF49-B6F6-1072F670D879}"/>
              </a:ext>
            </a:extLst>
          </p:cNvPr>
          <p:cNvPicPr>
            <a:picLocks noChangeAspect="1"/>
          </p:cNvPicPr>
          <p:nvPr/>
        </p:nvPicPr>
        <p:blipFill rotWithShape="1">
          <a:blip r:embed="rId3"/>
          <a:srcRect l="13059" r="2940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94463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E55F8-4830-5F41-8380-CE7D03437374}"/>
              </a:ext>
            </a:extLst>
          </p:cNvPr>
          <p:cNvPicPr>
            <a:picLocks noChangeAspect="1"/>
          </p:cNvPicPr>
          <p:nvPr/>
        </p:nvPicPr>
        <p:blipFill rotWithShape="1">
          <a:blip r:embed="rId3"/>
          <a:srcRect t="10000"/>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15BDBCF-A2AF-A848-84CF-40DB293D1D93}"/>
              </a:ext>
            </a:extLst>
          </p:cNvPr>
          <p:cNvSpPr>
            <a:spLocks noGrp="1"/>
          </p:cNvSpPr>
          <p:nvPr>
            <p:ph type="title"/>
          </p:nvPr>
        </p:nvSpPr>
        <p:spPr>
          <a:xfrm>
            <a:off x="709448" y="2436467"/>
            <a:ext cx="4204137" cy="1342754"/>
          </a:xfrm>
        </p:spPr>
        <p:txBody>
          <a:bodyPr>
            <a:normAutofit/>
          </a:bodyPr>
          <a:lstStyle/>
          <a:p>
            <a:pPr algn="ctr"/>
            <a:r>
              <a:rPr lang="en-US" sz="3600" b="1" dirty="0">
                <a:latin typeface="Avenir Next" panose="020B0503020202020204" pitchFamily="34" charset="0"/>
              </a:rPr>
              <a:t>THE COST</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3D6D14-D128-924F-9852-90B15BBFF3F3}"/>
              </a:ext>
            </a:extLst>
          </p:cNvPr>
          <p:cNvSpPr>
            <a:spLocks noGrp="1"/>
          </p:cNvSpPr>
          <p:nvPr>
            <p:ph idx="1"/>
          </p:nvPr>
        </p:nvSpPr>
        <p:spPr>
          <a:xfrm>
            <a:off x="525516" y="3417573"/>
            <a:ext cx="4593021" cy="3180935"/>
          </a:xfrm>
        </p:spPr>
        <p:txBody>
          <a:bodyPr anchor="ctr">
            <a:normAutofit/>
          </a:bodyPr>
          <a:lstStyle/>
          <a:p>
            <a:pPr marL="0" indent="0" algn="ctr">
              <a:buNone/>
            </a:pPr>
            <a:r>
              <a:rPr lang="en-US" sz="3600" dirty="0">
                <a:solidFill>
                  <a:srgbClr val="002060"/>
                </a:solidFill>
              </a:rPr>
              <a:t>The </a:t>
            </a:r>
            <a:r>
              <a:rPr lang="en-US" sz="3600" b="1" cap="small" dirty="0">
                <a:solidFill>
                  <a:srgbClr val="002060"/>
                </a:solidFill>
              </a:rPr>
              <a:t>cost of discipleship </a:t>
            </a:r>
            <a:r>
              <a:rPr lang="en-US" sz="3600" dirty="0">
                <a:solidFill>
                  <a:srgbClr val="002060"/>
                </a:solidFill>
              </a:rPr>
              <a:t>is being called daily to pick up our crosses and follow Him.</a:t>
            </a:r>
          </a:p>
        </p:txBody>
      </p:sp>
    </p:spTree>
    <p:extLst>
      <p:ext uri="{BB962C8B-B14F-4D97-AF65-F5344CB8AC3E}">
        <p14:creationId xmlns:p14="http://schemas.microsoft.com/office/powerpoint/2010/main" val="2272610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53A895-4B7D-4449-AB4A-7E0B1DCA0591}"/>
              </a:ext>
            </a:extLst>
          </p:cNvPr>
          <p:cNvPicPr>
            <a:picLocks noChangeAspect="1"/>
          </p:cNvPicPr>
          <p:nvPr/>
        </p:nvPicPr>
        <p:blipFill rotWithShape="1">
          <a:blip r:embed="rId3">
            <a:alphaModFix/>
            <a:extLst/>
          </a:blip>
          <a:srcRect l="12689" r="29038"/>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15BDBCF-A2AF-A848-84CF-40DB293D1D93}"/>
              </a:ext>
            </a:extLst>
          </p:cNvPr>
          <p:cNvSpPr>
            <a:spLocks noGrp="1"/>
          </p:cNvSpPr>
          <p:nvPr>
            <p:ph type="title"/>
          </p:nvPr>
        </p:nvSpPr>
        <p:spPr>
          <a:xfrm>
            <a:off x="804998" y="1686720"/>
            <a:ext cx="4803636" cy="1160983"/>
          </a:xfrm>
        </p:spPr>
        <p:txBody>
          <a:bodyPr>
            <a:normAutofit/>
          </a:bodyPr>
          <a:lstStyle/>
          <a:p>
            <a:r>
              <a:rPr lang="en-US" sz="3600" b="1" dirty="0">
                <a:solidFill>
                  <a:srgbClr val="000000"/>
                </a:solidFill>
                <a:latin typeface="Avenir Next" panose="020B0503020202020204" pitchFamily="34" charset="0"/>
              </a:rPr>
              <a:t>THE COST</a:t>
            </a:r>
          </a:p>
        </p:txBody>
      </p:sp>
      <p:sp>
        <p:nvSpPr>
          <p:cNvPr id="3" name="Content Placeholder 2">
            <a:extLst>
              <a:ext uri="{FF2B5EF4-FFF2-40B4-BE49-F238E27FC236}">
                <a16:creationId xmlns:a16="http://schemas.microsoft.com/office/drawing/2014/main" id="{323D6D14-D128-924F-9852-90B15BBFF3F3}"/>
              </a:ext>
            </a:extLst>
          </p:cNvPr>
          <p:cNvSpPr>
            <a:spLocks noGrp="1"/>
          </p:cNvSpPr>
          <p:nvPr>
            <p:ph idx="1"/>
          </p:nvPr>
        </p:nvSpPr>
        <p:spPr>
          <a:xfrm>
            <a:off x="804997" y="2409567"/>
            <a:ext cx="5269232" cy="3651405"/>
          </a:xfrm>
        </p:spPr>
        <p:txBody>
          <a:bodyPr anchor="ctr">
            <a:normAutofit/>
          </a:bodyPr>
          <a:lstStyle/>
          <a:p>
            <a:pPr marL="0" indent="0">
              <a:lnSpc>
                <a:spcPct val="100000"/>
              </a:lnSpc>
              <a:buNone/>
            </a:pPr>
            <a:r>
              <a:rPr lang="en-US" sz="3600" dirty="0">
                <a:solidFill>
                  <a:srgbClr val="002060"/>
                </a:solidFill>
              </a:rPr>
              <a:t>The </a:t>
            </a:r>
            <a:r>
              <a:rPr lang="en-US" sz="3600" b="1" cap="small" dirty="0">
                <a:solidFill>
                  <a:srgbClr val="002060"/>
                </a:solidFill>
              </a:rPr>
              <a:t>cost of discipleship </a:t>
            </a:r>
            <a:r>
              <a:rPr lang="en-US" sz="3600" dirty="0">
                <a:solidFill>
                  <a:srgbClr val="002060"/>
                </a:solidFill>
              </a:rPr>
              <a:t>is</a:t>
            </a:r>
          </a:p>
          <a:p>
            <a:pPr marL="0" indent="0">
              <a:lnSpc>
                <a:spcPct val="100000"/>
              </a:lnSpc>
              <a:buNone/>
            </a:pPr>
            <a:r>
              <a:rPr lang="en-US" sz="3600" b="1" cap="small" dirty="0">
                <a:solidFill>
                  <a:srgbClr val="C00000"/>
                </a:solidFill>
              </a:rPr>
              <a:t>Separation</a:t>
            </a:r>
          </a:p>
          <a:p>
            <a:pPr marL="0" indent="0">
              <a:lnSpc>
                <a:spcPct val="100000"/>
              </a:lnSpc>
              <a:buNone/>
            </a:pPr>
            <a:r>
              <a:rPr lang="en-US" sz="3600" dirty="0">
                <a:solidFill>
                  <a:srgbClr val="002060"/>
                </a:solidFill>
              </a:rPr>
              <a:t>from our previous existence.</a:t>
            </a:r>
            <a:endParaRPr lang="en-US" sz="2000" dirty="0">
              <a:solidFill>
                <a:srgbClr val="002060"/>
              </a:solidFill>
            </a:endParaRPr>
          </a:p>
        </p:txBody>
      </p:sp>
    </p:spTree>
    <p:extLst>
      <p:ext uri="{BB962C8B-B14F-4D97-AF65-F5344CB8AC3E}">
        <p14:creationId xmlns:p14="http://schemas.microsoft.com/office/powerpoint/2010/main" val="428987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F303-FEB5-E44C-A9A4-989659397F51}"/>
              </a:ext>
            </a:extLst>
          </p:cNvPr>
          <p:cNvSpPr>
            <a:spLocks noGrp="1"/>
          </p:cNvSpPr>
          <p:nvPr>
            <p:ph type="title"/>
          </p:nvPr>
        </p:nvSpPr>
        <p:spPr>
          <a:xfrm>
            <a:off x="67489" y="1279528"/>
            <a:ext cx="5120114" cy="1692794"/>
          </a:xfrm>
        </p:spPr>
        <p:txBody>
          <a:bodyPr>
            <a:normAutofit/>
          </a:bodyPr>
          <a:lstStyle/>
          <a:p>
            <a:pPr algn="ctr"/>
            <a:r>
              <a:rPr lang="en-US" sz="3600" b="1" dirty="0">
                <a:latin typeface="Avenir Next" panose="020B0503020202020204" pitchFamily="34" charset="0"/>
              </a:rPr>
              <a:t>THE COST</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AB1EC6-EC7B-2047-BDAC-4F2CA0B8FB39}"/>
              </a:ext>
            </a:extLst>
          </p:cNvPr>
          <p:cNvSpPr>
            <a:spLocks noGrp="1"/>
          </p:cNvSpPr>
          <p:nvPr>
            <p:ph idx="1"/>
          </p:nvPr>
        </p:nvSpPr>
        <p:spPr>
          <a:xfrm>
            <a:off x="28306" y="2705664"/>
            <a:ext cx="5120113" cy="3462228"/>
          </a:xfrm>
        </p:spPr>
        <p:txBody>
          <a:bodyPr>
            <a:normAutofit fontScale="92500" lnSpcReduction="10000"/>
          </a:bodyPr>
          <a:lstStyle/>
          <a:p>
            <a:pPr marL="0" indent="0" algn="ctr">
              <a:buNone/>
            </a:pPr>
            <a:r>
              <a:rPr lang="en-US" sz="3200" dirty="0"/>
              <a:t>“A religion that</a:t>
            </a:r>
          </a:p>
          <a:p>
            <a:pPr marL="0" indent="0" algn="ctr">
              <a:buNone/>
            </a:pPr>
            <a:r>
              <a:rPr lang="en-US" sz="3200" b="1" dirty="0"/>
              <a:t>gives</a:t>
            </a:r>
            <a:r>
              <a:rPr lang="en-US" sz="3200" dirty="0"/>
              <a:t> nothing,</a:t>
            </a:r>
          </a:p>
          <a:p>
            <a:pPr marL="0" indent="0" algn="ctr">
              <a:buNone/>
            </a:pPr>
            <a:r>
              <a:rPr lang="en-US" sz="3200" b="1" dirty="0"/>
              <a:t>costs</a:t>
            </a:r>
            <a:r>
              <a:rPr lang="en-US" sz="3200" i="1" dirty="0"/>
              <a:t> </a:t>
            </a:r>
            <a:r>
              <a:rPr lang="en-US" sz="3200" dirty="0"/>
              <a:t>nothing, and </a:t>
            </a:r>
          </a:p>
          <a:p>
            <a:pPr marL="0" indent="0" algn="ctr">
              <a:buNone/>
            </a:pPr>
            <a:r>
              <a:rPr lang="en-US" sz="3200" b="1" dirty="0"/>
              <a:t>suffers</a:t>
            </a:r>
            <a:r>
              <a:rPr lang="en-US" sz="3200" i="1" dirty="0"/>
              <a:t> </a:t>
            </a:r>
            <a:r>
              <a:rPr lang="en-US" sz="3200" dirty="0"/>
              <a:t>nothing, </a:t>
            </a:r>
          </a:p>
          <a:p>
            <a:pPr marL="0" indent="0" algn="ctr">
              <a:buNone/>
            </a:pPr>
            <a:r>
              <a:rPr lang="en-US" sz="3200" dirty="0"/>
              <a:t>is </a:t>
            </a:r>
          </a:p>
          <a:p>
            <a:pPr marL="0" indent="0" algn="ctr">
              <a:buNone/>
            </a:pPr>
            <a:r>
              <a:rPr lang="en-US" sz="3200" b="1" dirty="0"/>
              <a:t>worth</a:t>
            </a:r>
            <a:r>
              <a:rPr lang="en-US" sz="3200" dirty="0"/>
              <a:t> nothing.”</a:t>
            </a:r>
          </a:p>
          <a:p>
            <a:pPr marL="0" indent="0" algn="ctr">
              <a:buNone/>
            </a:pPr>
            <a:r>
              <a:rPr lang="en-US" sz="3000" dirty="0"/>
              <a:t>–Martin Luther</a:t>
            </a:r>
          </a:p>
          <a:p>
            <a:pPr marL="0" indent="0" algn="ctr">
              <a:buNone/>
            </a:pPr>
            <a:endParaRPr lang="en-US" sz="3200" dirty="0"/>
          </a:p>
        </p:txBody>
      </p:sp>
      <p:pic>
        <p:nvPicPr>
          <p:cNvPr id="4" name="Picture 3">
            <a:extLst>
              <a:ext uri="{FF2B5EF4-FFF2-40B4-BE49-F238E27FC236}">
                <a16:creationId xmlns:a16="http://schemas.microsoft.com/office/drawing/2014/main" id="{259E1148-EF29-3549-8BF7-2F0CD432B598}"/>
              </a:ext>
            </a:extLst>
          </p:cNvPr>
          <p:cNvPicPr>
            <a:picLocks noChangeAspect="1"/>
          </p:cNvPicPr>
          <p:nvPr/>
        </p:nvPicPr>
        <p:blipFill rotWithShape="1">
          <a:blip r:embed="rId3"/>
          <a:srcRect l="13059" r="2940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69081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BD5FD40-79CF-8E47-AF10-242B0BB569AF}"/>
              </a:ext>
            </a:extLst>
          </p:cNvPr>
          <p:cNvSpPr txBox="1">
            <a:spLocks noGrp="1"/>
          </p:cNvSpPr>
          <p:nvPr>
            <p:ph idx="1"/>
          </p:nvPr>
        </p:nvSpPr>
        <p:spPr>
          <a:xfrm>
            <a:off x="311196" y="2417717"/>
            <a:ext cx="5539002" cy="3462228"/>
          </a:xfrm>
          <a:prstGeom prst="rect">
            <a:avLst/>
          </a:prstGeom>
        </p:spPr>
        <p:txBody>
          <a:bodyPr rtlCol="0">
            <a:normAutofit/>
          </a:bodyPr>
          <a:lstStyle/>
          <a:p>
            <a:pPr marL="0" indent="0" algn="ctr">
              <a:buNone/>
            </a:pPr>
            <a:endParaRPr lang="en-US" sz="1800" dirty="0"/>
          </a:p>
          <a:p>
            <a:pPr marL="0" indent="0" algn="ctr">
              <a:buNone/>
            </a:pPr>
            <a:r>
              <a:rPr lang="en-US" sz="3200" dirty="0"/>
              <a:t>“It </a:t>
            </a:r>
            <a:r>
              <a:rPr lang="en-US" sz="3200" b="1" dirty="0"/>
              <a:t>is </a:t>
            </a:r>
            <a:r>
              <a:rPr lang="en-US" sz="3200" b="1" i="1" dirty="0"/>
              <a:t>impossible </a:t>
            </a:r>
            <a:r>
              <a:rPr lang="en-US" sz="3200" dirty="0"/>
              <a:t>for the soul to </a:t>
            </a:r>
            <a:r>
              <a:rPr lang="en-US" sz="3200" b="1" i="1" dirty="0"/>
              <a:t>flourish </a:t>
            </a:r>
            <a:r>
              <a:rPr lang="en-US" sz="3200" dirty="0"/>
              <a:t> while prayer is not a special exercise of the mind.”</a:t>
            </a:r>
          </a:p>
          <a:p>
            <a:pPr marL="0" indent="0" algn="ctr">
              <a:buNone/>
            </a:pPr>
            <a:endParaRPr lang="en-US" sz="1800" dirty="0"/>
          </a:p>
          <a:p>
            <a:pPr marL="0" indent="0" algn="ctr">
              <a:buNone/>
            </a:pPr>
            <a:r>
              <a:rPr lang="en-US" sz="1800" dirty="0"/>
              <a:t>—Ellen G. White, </a:t>
            </a:r>
            <a:r>
              <a:rPr lang="en-US" sz="1800" i="1" dirty="0"/>
              <a:t>Testimonies for the Church,</a:t>
            </a:r>
            <a:r>
              <a:rPr lang="en-US" sz="1800" dirty="0"/>
              <a:t> vol. 2 (1871), p. 189.2.</a:t>
            </a:r>
          </a:p>
        </p:txBody>
      </p:sp>
      <p:pic>
        <p:nvPicPr>
          <p:cNvPr id="4" name="Picture 3">
            <a:extLst>
              <a:ext uri="{FF2B5EF4-FFF2-40B4-BE49-F238E27FC236}">
                <a16:creationId xmlns:a16="http://schemas.microsoft.com/office/drawing/2014/main" id="{8EABBF82-82D9-B343-B0D3-D847A5552185}"/>
              </a:ext>
            </a:extLst>
          </p:cNvPr>
          <p:cNvPicPr>
            <a:picLocks noChangeAspect="1"/>
          </p:cNvPicPr>
          <p:nvPr/>
        </p:nvPicPr>
        <p:blipFill rotWithShape="1">
          <a:blip r:embed="rId2"/>
          <a:srcRect r="1" b="18528"/>
          <a:stretch/>
        </p:blipFill>
        <p:spPr>
          <a:xfrm>
            <a:off x="5878850" y="13"/>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4852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4C0010-5F78-5B40-86D1-32862D46D88B}"/>
              </a:ext>
            </a:extLst>
          </p:cNvPr>
          <p:cNvPicPr>
            <a:picLocks noChangeAspect="1"/>
          </p:cNvPicPr>
          <p:nvPr/>
        </p:nvPicPr>
        <p:blipFill rotWithShape="1">
          <a:blip r:embed="rId3">
            <a:alphaModFix/>
            <a:extLst/>
          </a:blip>
          <a:srcRect t="20018" r="-1" b="3295"/>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F60C0597-F422-7548-817D-CED7640EDDAF}"/>
              </a:ext>
            </a:extLst>
          </p:cNvPr>
          <p:cNvSpPr>
            <a:spLocks noGrp="1"/>
          </p:cNvSpPr>
          <p:nvPr>
            <p:ph type="title"/>
          </p:nvPr>
        </p:nvSpPr>
        <p:spPr>
          <a:xfrm>
            <a:off x="452299" y="1294836"/>
            <a:ext cx="5621928" cy="1311664"/>
          </a:xfrm>
        </p:spPr>
        <p:txBody>
          <a:bodyPr>
            <a:normAutofit/>
          </a:bodyPr>
          <a:lstStyle/>
          <a:p>
            <a:r>
              <a:rPr lang="en-US" sz="3600" b="1" dirty="0">
                <a:solidFill>
                  <a:srgbClr val="000000"/>
                </a:solidFill>
                <a:latin typeface="Avenir Next" panose="020B0503020202020204" pitchFamily="34" charset="0"/>
              </a:rPr>
              <a:t>THE COST FOR JESUS…</a:t>
            </a:r>
          </a:p>
        </p:txBody>
      </p:sp>
      <p:sp>
        <p:nvSpPr>
          <p:cNvPr id="3" name="Content Placeholder 2">
            <a:extLst>
              <a:ext uri="{FF2B5EF4-FFF2-40B4-BE49-F238E27FC236}">
                <a16:creationId xmlns:a16="http://schemas.microsoft.com/office/drawing/2014/main" id="{4186CDFF-C355-0348-91E1-602D9123297C}"/>
              </a:ext>
            </a:extLst>
          </p:cNvPr>
          <p:cNvSpPr>
            <a:spLocks noGrp="1"/>
          </p:cNvSpPr>
          <p:nvPr>
            <p:ph idx="1"/>
          </p:nvPr>
        </p:nvSpPr>
        <p:spPr>
          <a:xfrm>
            <a:off x="556800" y="2272143"/>
            <a:ext cx="5240438" cy="4343810"/>
          </a:xfrm>
        </p:spPr>
        <p:txBody>
          <a:bodyPr anchor="ctr">
            <a:noAutofit/>
          </a:bodyPr>
          <a:lstStyle/>
          <a:p>
            <a:pPr marL="0" indent="0">
              <a:buNone/>
            </a:pPr>
            <a:r>
              <a:rPr lang="en-US" sz="2400" dirty="0">
                <a:solidFill>
                  <a:srgbClr val="000000"/>
                </a:solidFill>
              </a:rPr>
              <a:t>…the </a:t>
            </a:r>
            <a:r>
              <a:rPr lang="en-US" sz="2400" b="1" dirty="0">
                <a:solidFill>
                  <a:srgbClr val="002060"/>
                </a:solidFill>
              </a:rPr>
              <a:t>praise</a:t>
            </a:r>
            <a:r>
              <a:rPr lang="en-US" sz="2400" dirty="0">
                <a:solidFill>
                  <a:srgbClr val="000000"/>
                </a:solidFill>
              </a:rPr>
              <a:t> and adoration of the angels in heaven,</a:t>
            </a:r>
          </a:p>
          <a:p>
            <a:pPr marL="0" indent="0">
              <a:buNone/>
            </a:pPr>
            <a:r>
              <a:rPr lang="en-US" sz="2400" b="1" cap="small" dirty="0">
                <a:solidFill>
                  <a:srgbClr val="000000"/>
                </a:solidFill>
              </a:rPr>
              <a:t>which He exchanged for</a:t>
            </a:r>
          </a:p>
          <a:p>
            <a:pPr marL="0" indent="0">
              <a:buNone/>
            </a:pPr>
            <a:r>
              <a:rPr lang="en-US" sz="2400" dirty="0">
                <a:solidFill>
                  <a:srgbClr val="000000"/>
                </a:solidFill>
              </a:rPr>
              <a:t>a life of ridicule, mockery, and scorn.</a:t>
            </a:r>
          </a:p>
          <a:p>
            <a:pPr marL="0" indent="0">
              <a:buNone/>
            </a:pPr>
            <a:endParaRPr lang="en-US" sz="2400" i="1" dirty="0">
              <a:solidFill>
                <a:srgbClr val="000000"/>
              </a:solidFill>
            </a:endParaRPr>
          </a:p>
          <a:p>
            <a:pPr marL="0" indent="0">
              <a:buNone/>
            </a:pPr>
            <a:r>
              <a:rPr lang="en-US" sz="2400" dirty="0">
                <a:solidFill>
                  <a:srgbClr val="000000"/>
                </a:solidFill>
              </a:rPr>
              <a:t>…the </a:t>
            </a:r>
            <a:r>
              <a:rPr lang="en-US" sz="2400" b="1" dirty="0">
                <a:solidFill>
                  <a:srgbClr val="002060"/>
                </a:solidFill>
              </a:rPr>
              <a:t>glory</a:t>
            </a:r>
            <a:r>
              <a:rPr lang="en-US" sz="2400" dirty="0">
                <a:solidFill>
                  <a:srgbClr val="000000"/>
                </a:solidFill>
              </a:rPr>
              <a:t> and splendor of heaven,</a:t>
            </a:r>
          </a:p>
          <a:p>
            <a:pPr marL="0" indent="0">
              <a:buNone/>
            </a:pPr>
            <a:r>
              <a:rPr lang="en-US" sz="2400" b="1" cap="small" dirty="0">
                <a:solidFill>
                  <a:srgbClr val="000000"/>
                </a:solidFill>
              </a:rPr>
              <a:t>which He exchanged for</a:t>
            </a:r>
          </a:p>
          <a:p>
            <a:pPr marL="0" indent="0">
              <a:buNone/>
            </a:pPr>
            <a:r>
              <a:rPr lang="en-US" sz="2400" dirty="0">
                <a:solidFill>
                  <a:srgbClr val="000000"/>
                </a:solidFill>
              </a:rPr>
              <a:t>a life of suffering and humility.</a:t>
            </a:r>
          </a:p>
        </p:txBody>
      </p:sp>
    </p:spTree>
    <p:extLst>
      <p:ext uri="{BB962C8B-B14F-4D97-AF65-F5344CB8AC3E}">
        <p14:creationId xmlns:p14="http://schemas.microsoft.com/office/powerpoint/2010/main" val="163921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0597-F422-7548-817D-CED7640EDDAF}"/>
              </a:ext>
            </a:extLst>
          </p:cNvPr>
          <p:cNvSpPr>
            <a:spLocks noGrp="1"/>
          </p:cNvSpPr>
          <p:nvPr>
            <p:ph type="title"/>
          </p:nvPr>
        </p:nvSpPr>
        <p:spPr>
          <a:xfrm>
            <a:off x="394059" y="1266464"/>
            <a:ext cx="5706293" cy="1692794"/>
          </a:xfrm>
        </p:spPr>
        <p:txBody>
          <a:bodyPr>
            <a:normAutofit/>
          </a:bodyPr>
          <a:lstStyle/>
          <a:p>
            <a:r>
              <a:rPr lang="en-US" sz="3600" b="1" dirty="0">
                <a:latin typeface="Avenir Next" panose="020B0503020202020204" pitchFamily="34" charset="0"/>
              </a:rPr>
              <a:t>THE COST FOR JESUS…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86CDFF-C355-0348-91E1-602D9123297C}"/>
              </a:ext>
            </a:extLst>
          </p:cNvPr>
          <p:cNvSpPr>
            <a:spLocks noGrp="1"/>
          </p:cNvSpPr>
          <p:nvPr>
            <p:ph idx="1"/>
          </p:nvPr>
        </p:nvSpPr>
        <p:spPr>
          <a:xfrm>
            <a:off x="655321" y="2692601"/>
            <a:ext cx="5120113" cy="3462228"/>
          </a:xfrm>
        </p:spPr>
        <p:txBody>
          <a:bodyPr>
            <a:normAutofit/>
          </a:bodyPr>
          <a:lstStyle/>
          <a:p>
            <a:pPr marL="0" indent="0">
              <a:buNone/>
            </a:pPr>
            <a:r>
              <a:rPr lang="en-US" sz="2400" dirty="0"/>
              <a:t>…</a:t>
            </a:r>
            <a:r>
              <a:rPr lang="en-US" sz="2400" b="1" dirty="0">
                <a:solidFill>
                  <a:srgbClr val="002060"/>
                </a:solidFill>
              </a:rPr>
              <a:t>unity</a:t>
            </a:r>
            <a:r>
              <a:rPr lang="en-US" sz="2400" dirty="0"/>
              <a:t> with the Father in heaven,</a:t>
            </a:r>
          </a:p>
          <a:p>
            <a:pPr marL="0" indent="0">
              <a:buNone/>
            </a:pPr>
            <a:r>
              <a:rPr lang="en-US" sz="2400" b="1" cap="small" dirty="0"/>
              <a:t>which He exchanged for </a:t>
            </a:r>
          </a:p>
          <a:p>
            <a:pPr marL="0" indent="0">
              <a:buNone/>
            </a:pPr>
            <a:r>
              <a:rPr lang="en-US" sz="2400" dirty="0"/>
              <a:t>the wall of separation with the Father.</a:t>
            </a:r>
          </a:p>
          <a:p>
            <a:pPr marL="0" indent="0">
              <a:buNone/>
            </a:pPr>
            <a:endParaRPr lang="en-US" sz="2400" dirty="0"/>
          </a:p>
          <a:p>
            <a:pPr marL="0" indent="0">
              <a:buNone/>
            </a:pPr>
            <a:r>
              <a:rPr lang="en-US" sz="2400" dirty="0"/>
              <a:t>…His very </a:t>
            </a:r>
            <a:r>
              <a:rPr lang="en-US" sz="2400" b="1" dirty="0">
                <a:solidFill>
                  <a:srgbClr val="002060"/>
                </a:solidFill>
              </a:rPr>
              <a:t>life</a:t>
            </a:r>
            <a:r>
              <a:rPr lang="en-US" sz="2400" dirty="0"/>
              <a:t>,</a:t>
            </a:r>
          </a:p>
          <a:p>
            <a:pPr marL="0" indent="0">
              <a:buNone/>
            </a:pPr>
            <a:r>
              <a:rPr lang="en-US" sz="2400" b="1" cap="small" dirty="0"/>
              <a:t>which He exchanged for</a:t>
            </a:r>
          </a:p>
          <a:p>
            <a:pPr marL="0" indent="0">
              <a:buNone/>
            </a:pPr>
            <a:r>
              <a:rPr lang="en-US" sz="2400" dirty="0"/>
              <a:t>an agonizing death on the cross.</a:t>
            </a:r>
          </a:p>
        </p:txBody>
      </p:sp>
      <p:pic>
        <p:nvPicPr>
          <p:cNvPr id="4" name="Picture 3">
            <a:extLst>
              <a:ext uri="{FF2B5EF4-FFF2-40B4-BE49-F238E27FC236}">
                <a16:creationId xmlns:a16="http://schemas.microsoft.com/office/drawing/2014/main" id="{8833B00E-481E-3746-8625-C3633B18145E}"/>
              </a:ext>
            </a:extLst>
          </p:cNvPr>
          <p:cNvPicPr>
            <a:picLocks noChangeAspect="1"/>
          </p:cNvPicPr>
          <p:nvPr/>
        </p:nvPicPr>
        <p:blipFill rotWithShape="1">
          <a:blip r:embed="rId3"/>
          <a:srcRect t="19526" b="280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5667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B18C-6AEF-A942-982A-5F5A7F8004AD}"/>
              </a:ext>
            </a:extLst>
          </p:cNvPr>
          <p:cNvSpPr>
            <a:spLocks noGrp="1"/>
          </p:cNvSpPr>
          <p:nvPr>
            <p:ph type="title"/>
          </p:nvPr>
        </p:nvSpPr>
        <p:spPr>
          <a:xfrm>
            <a:off x="511627" y="1266463"/>
            <a:ext cx="5120114" cy="1692794"/>
          </a:xfrm>
        </p:spPr>
        <p:txBody>
          <a:bodyPr>
            <a:normAutofit/>
          </a:bodyPr>
          <a:lstStyle/>
          <a:p>
            <a:r>
              <a:rPr lang="en-US" sz="3600" dirty="0">
                <a:latin typeface="Avenir Next" panose="020B0503020202020204" pitchFamily="34" charset="0"/>
              </a:rPr>
              <a:t>THE </a:t>
            </a:r>
            <a:r>
              <a:rPr lang="en-US" sz="3600" b="1" dirty="0">
                <a:latin typeface="Avenir Next" panose="020B0503020202020204" pitchFamily="34" charset="0"/>
              </a:rPr>
              <a:t>CONSEQUENCES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945833-188E-C54D-ABA8-6DFE5FA8A429}"/>
              </a:ext>
            </a:extLst>
          </p:cNvPr>
          <p:cNvSpPr>
            <a:spLocks noGrp="1"/>
          </p:cNvSpPr>
          <p:nvPr>
            <p:ph idx="1"/>
          </p:nvPr>
        </p:nvSpPr>
        <p:spPr>
          <a:xfrm>
            <a:off x="655321" y="2575034"/>
            <a:ext cx="5120113" cy="3462228"/>
          </a:xfrm>
        </p:spPr>
        <p:txBody>
          <a:bodyPr>
            <a:normAutofit/>
          </a:bodyPr>
          <a:lstStyle/>
          <a:p>
            <a:pPr marL="0" indent="0">
              <a:buNone/>
            </a:pPr>
            <a:r>
              <a:rPr lang="en-US" sz="2400" b="1" dirty="0"/>
              <a:t>Verse 60 </a:t>
            </a:r>
            <a:r>
              <a:rPr lang="en-US" sz="2400" dirty="0"/>
              <a:t>Case #2 </a:t>
            </a:r>
          </a:p>
          <a:p>
            <a:pPr marL="0" indent="0">
              <a:buNone/>
            </a:pPr>
            <a:endParaRPr lang="en-US" sz="1000" i="1" dirty="0"/>
          </a:p>
          <a:p>
            <a:pPr marL="0" indent="0">
              <a:lnSpc>
                <a:spcPct val="100000"/>
              </a:lnSpc>
              <a:buNone/>
            </a:pPr>
            <a:r>
              <a:rPr lang="en-US" sz="3200" dirty="0">
                <a:solidFill>
                  <a:srgbClr val="002060"/>
                </a:solidFill>
              </a:rPr>
              <a:t>The </a:t>
            </a:r>
            <a:r>
              <a:rPr lang="en-US" sz="3200" cap="small" dirty="0">
                <a:solidFill>
                  <a:srgbClr val="002060"/>
                </a:solidFill>
              </a:rPr>
              <a:t>consequence of discipleship</a:t>
            </a:r>
            <a:r>
              <a:rPr lang="en-US" sz="3200" dirty="0">
                <a:solidFill>
                  <a:srgbClr val="002060"/>
                </a:solidFill>
              </a:rPr>
              <a:t> is accepting the commands of Jesus as our greatest priority.  </a:t>
            </a:r>
          </a:p>
        </p:txBody>
      </p:sp>
      <p:pic>
        <p:nvPicPr>
          <p:cNvPr id="4" name="Picture 3">
            <a:extLst>
              <a:ext uri="{FF2B5EF4-FFF2-40B4-BE49-F238E27FC236}">
                <a16:creationId xmlns:a16="http://schemas.microsoft.com/office/drawing/2014/main" id="{727069A4-68C2-3E48-9573-162ABC77ABB2}"/>
              </a:ext>
            </a:extLst>
          </p:cNvPr>
          <p:cNvPicPr>
            <a:picLocks noChangeAspect="1"/>
          </p:cNvPicPr>
          <p:nvPr/>
        </p:nvPicPr>
        <p:blipFill rotWithShape="1">
          <a:blip r:embed="rId3"/>
          <a:srcRect l="58" r="1179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32680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A96F89-3CC9-884B-A2F6-253C9C0BFEEF}"/>
              </a:ext>
            </a:extLst>
          </p:cNvPr>
          <p:cNvPicPr>
            <a:picLocks noChangeAspect="1"/>
          </p:cNvPicPr>
          <p:nvPr/>
        </p:nvPicPr>
        <p:blipFill rotWithShape="1">
          <a:blip r:embed="rId3"/>
          <a:srcRect t="3987" b="11743"/>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509B18C-6AEF-A942-982A-5F5A7F8004AD}"/>
              </a:ext>
            </a:extLst>
          </p:cNvPr>
          <p:cNvSpPr>
            <a:spLocks noGrp="1"/>
          </p:cNvSpPr>
          <p:nvPr>
            <p:ph type="title"/>
          </p:nvPr>
        </p:nvSpPr>
        <p:spPr>
          <a:xfrm>
            <a:off x="327096" y="2373122"/>
            <a:ext cx="4855329" cy="1342754"/>
          </a:xfrm>
        </p:spPr>
        <p:txBody>
          <a:bodyPr>
            <a:normAutofit/>
          </a:bodyPr>
          <a:lstStyle/>
          <a:p>
            <a:pPr algn="ctr"/>
            <a:r>
              <a:rPr lang="en-US" sz="3200" b="1" dirty="0">
                <a:latin typeface="Avenir Next" panose="020B0503020202020204" pitchFamily="34" charset="0"/>
              </a:rPr>
              <a:t>THE CONSEQUENCES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945833-188E-C54D-ABA8-6DFE5FA8A429}"/>
              </a:ext>
            </a:extLst>
          </p:cNvPr>
          <p:cNvSpPr>
            <a:spLocks noGrp="1"/>
          </p:cNvSpPr>
          <p:nvPr>
            <p:ph idx="1"/>
          </p:nvPr>
        </p:nvSpPr>
        <p:spPr>
          <a:xfrm>
            <a:off x="560801" y="3429005"/>
            <a:ext cx="5008024" cy="3428995"/>
          </a:xfrm>
        </p:spPr>
        <p:txBody>
          <a:bodyPr anchor="ctr">
            <a:normAutofit/>
          </a:bodyPr>
          <a:lstStyle/>
          <a:p>
            <a:pPr marL="0" indent="0">
              <a:buNone/>
            </a:pPr>
            <a:r>
              <a:rPr lang="en-US" sz="2400" b="1" dirty="0"/>
              <a:t>Verse 61 </a:t>
            </a:r>
            <a:r>
              <a:rPr lang="en-US" sz="2400" dirty="0"/>
              <a:t>Case #3 </a:t>
            </a:r>
          </a:p>
          <a:p>
            <a:pPr marL="0" indent="0">
              <a:buNone/>
            </a:pPr>
            <a:r>
              <a:rPr lang="en-US" sz="3000" dirty="0">
                <a:solidFill>
                  <a:srgbClr val="002060"/>
                </a:solidFill>
              </a:rPr>
              <a:t>The </a:t>
            </a:r>
            <a:r>
              <a:rPr lang="en-US" sz="3000" b="1" cap="small" dirty="0">
                <a:solidFill>
                  <a:srgbClr val="002060"/>
                </a:solidFill>
              </a:rPr>
              <a:t>consequence of discipleship </a:t>
            </a:r>
            <a:r>
              <a:rPr lang="en-US" sz="3000" dirty="0">
                <a:solidFill>
                  <a:srgbClr val="002060"/>
                </a:solidFill>
              </a:rPr>
              <a:t>is loving our families, but not allowing them to interfere with our love for God and the desire to obey His commands.</a:t>
            </a:r>
          </a:p>
        </p:txBody>
      </p:sp>
    </p:spTree>
    <p:extLst>
      <p:ext uri="{BB962C8B-B14F-4D97-AF65-F5344CB8AC3E}">
        <p14:creationId xmlns:p14="http://schemas.microsoft.com/office/powerpoint/2010/main" val="2043283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B6B0-B0BE-DB48-A2F3-916B0DCC54DE}"/>
              </a:ext>
            </a:extLst>
          </p:cNvPr>
          <p:cNvSpPr>
            <a:spLocks noGrp="1"/>
          </p:cNvSpPr>
          <p:nvPr>
            <p:ph type="title"/>
          </p:nvPr>
        </p:nvSpPr>
        <p:spPr>
          <a:xfrm>
            <a:off x="537753" y="1175021"/>
            <a:ext cx="5120114" cy="1692794"/>
          </a:xfrm>
        </p:spPr>
        <p:txBody>
          <a:bodyPr>
            <a:normAutofit/>
          </a:bodyPr>
          <a:lstStyle/>
          <a:p>
            <a:r>
              <a:rPr lang="en-US" sz="3600" b="1" dirty="0">
                <a:latin typeface="Avenir Next" panose="020B0503020202020204" pitchFamily="34" charset="0"/>
              </a:rPr>
              <a:t>MATTHEW 19:16-22</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B3D213-1ABE-D449-95A6-D2DF75A5DBCC}"/>
              </a:ext>
            </a:extLst>
          </p:cNvPr>
          <p:cNvSpPr>
            <a:spLocks noGrp="1"/>
          </p:cNvSpPr>
          <p:nvPr>
            <p:ph idx="1"/>
          </p:nvPr>
        </p:nvSpPr>
        <p:spPr>
          <a:xfrm>
            <a:off x="655321" y="2575034"/>
            <a:ext cx="5120113" cy="4023474"/>
          </a:xfrm>
        </p:spPr>
        <p:txBody>
          <a:bodyPr>
            <a:normAutofit fontScale="92500" lnSpcReduction="10000"/>
          </a:bodyPr>
          <a:lstStyle/>
          <a:p>
            <a:pPr marL="0" indent="0">
              <a:lnSpc>
                <a:spcPct val="100000"/>
              </a:lnSpc>
              <a:buNone/>
            </a:pPr>
            <a:r>
              <a:rPr lang="en-US" baseline="30000" dirty="0"/>
              <a:t>16</a:t>
            </a:r>
            <a:r>
              <a:rPr lang="en-US" dirty="0"/>
              <a:t>And, behold, one came and said to him, Good Master, what good thing shall I do, that I may have eternal life? </a:t>
            </a:r>
          </a:p>
          <a:p>
            <a:pPr marL="0" indent="0">
              <a:lnSpc>
                <a:spcPct val="100000"/>
              </a:lnSpc>
              <a:buNone/>
            </a:pPr>
            <a:endParaRPr lang="en-US" baseline="30000" dirty="0"/>
          </a:p>
          <a:p>
            <a:pPr marL="0" indent="0">
              <a:lnSpc>
                <a:spcPct val="100000"/>
              </a:lnSpc>
              <a:buNone/>
            </a:pPr>
            <a:r>
              <a:rPr lang="en-US" baseline="30000" dirty="0"/>
              <a:t>17</a:t>
            </a:r>
            <a:r>
              <a:rPr lang="en-US" dirty="0"/>
              <a:t>And he said to him, “Why call you me good? There is none good but one, that is, God: but if you will enter into life, keep the commandments.”</a:t>
            </a:r>
          </a:p>
          <a:p>
            <a:pPr marL="0" indent="0">
              <a:buNone/>
            </a:pPr>
            <a:endParaRPr lang="en-US" sz="2400" dirty="0"/>
          </a:p>
        </p:txBody>
      </p:sp>
      <p:pic>
        <p:nvPicPr>
          <p:cNvPr id="4" name="Picture 3">
            <a:extLst>
              <a:ext uri="{FF2B5EF4-FFF2-40B4-BE49-F238E27FC236}">
                <a16:creationId xmlns:a16="http://schemas.microsoft.com/office/drawing/2014/main" id="{3321F7D8-96E2-3C43-B996-746A79756612}"/>
              </a:ext>
            </a:extLst>
          </p:cNvPr>
          <p:cNvPicPr>
            <a:picLocks noChangeAspect="1"/>
          </p:cNvPicPr>
          <p:nvPr/>
        </p:nvPicPr>
        <p:blipFill rotWithShape="1">
          <a:blip r:embed="rId3"/>
          <a:srcRect l="11196" r="2735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903671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2B984D-7B6B-6D4F-9686-DF858F25EFC5}"/>
              </a:ext>
            </a:extLst>
          </p:cNvPr>
          <p:cNvPicPr>
            <a:picLocks noChangeAspect="1"/>
          </p:cNvPicPr>
          <p:nvPr/>
        </p:nvPicPr>
        <p:blipFill rotWithShape="1">
          <a:blip r:embed="rId3">
            <a:alphaModFix/>
            <a:extLst/>
          </a:blip>
          <a:srcRect l="12778" r="24986" b="-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C74B6B0-B0BE-DB48-A2F3-916B0DCC54DE}"/>
              </a:ext>
            </a:extLst>
          </p:cNvPr>
          <p:cNvSpPr>
            <a:spLocks noGrp="1"/>
          </p:cNvSpPr>
          <p:nvPr>
            <p:ph type="title"/>
          </p:nvPr>
        </p:nvSpPr>
        <p:spPr>
          <a:xfrm>
            <a:off x="804998" y="1268709"/>
            <a:ext cx="4803636" cy="1311664"/>
          </a:xfrm>
        </p:spPr>
        <p:txBody>
          <a:bodyPr>
            <a:normAutofit/>
          </a:bodyPr>
          <a:lstStyle/>
          <a:p>
            <a:r>
              <a:rPr lang="en-US" sz="3600" b="1" dirty="0">
                <a:solidFill>
                  <a:srgbClr val="000000"/>
                </a:solidFill>
                <a:latin typeface="Avenir Next" panose="020B0503020202020204" pitchFamily="34" charset="0"/>
              </a:rPr>
              <a:t>MATTHEW 19:16-22</a:t>
            </a:r>
          </a:p>
        </p:txBody>
      </p:sp>
      <p:sp>
        <p:nvSpPr>
          <p:cNvPr id="3" name="Content Placeholder 2">
            <a:extLst>
              <a:ext uri="{FF2B5EF4-FFF2-40B4-BE49-F238E27FC236}">
                <a16:creationId xmlns:a16="http://schemas.microsoft.com/office/drawing/2014/main" id="{CAB3D213-1ABE-D449-95A6-D2DF75A5DBCC}"/>
              </a:ext>
            </a:extLst>
          </p:cNvPr>
          <p:cNvSpPr>
            <a:spLocks noGrp="1"/>
          </p:cNvSpPr>
          <p:nvPr>
            <p:ph idx="1"/>
          </p:nvPr>
        </p:nvSpPr>
        <p:spPr>
          <a:xfrm>
            <a:off x="804693" y="2580373"/>
            <a:ext cx="4706803" cy="3788830"/>
          </a:xfrm>
        </p:spPr>
        <p:txBody>
          <a:bodyPr anchor="ctr">
            <a:normAutofit fontScale="92500" lnSpcReduction="10000"/>
          </a:bodyPr>
          <a:lstStyle/>
          <a:p>
            <a:pPr marL="0" indent="0">
              <a:lnSpc>
                <a:spcPct val="100000"/>
              </a:lnSpc>
              <a:buNone/>
            </a:pPr>
            <a:r>
              <a:rPr lang="en-US" baseline="30000" dirty="0">
                <a:solidFill>
                  <a:srgbClr val="000000"/>
                </a:solidFill>
              </a:rPr>
              <a:t>18</a:t>
            </a:r>
            <a:r>
              <a:rPr lang="en-US" dirty="0">
                <a:solidFill>
                  <a:srgbClr val="000000"/>
                </a:solidFill>
              </a:rPr>
              <a:t>He said to him, which? Jesus said, “You shall do no murder, you shall not commit adultery, you shall not steal, you shall not bear false witness,</a:t>
            </a:r>
          </a:p>
          <a:p>
            <a:pPr marL="0" indent="0">
              <a:lnSpc>
                <a:spcPct val="100000"/>
              </a:lnSpc>
              <a:buNone/>
            </a:pPr>
            <a:endParaRPr lang="en-US" dirty="0">
              <a:solidFill>
                <a:srgbClr val="000000"/>
              </a:solidFill>
            </a:endParaRPr>
          </a:p>
          <a:p>
            <a:pPr marL="0" indent="0">
              <a:lnSpc>
                <a:spcPct val="100000"/>
              </a:lnSpc>
              <a:buNone/>
            </a:pPr>
            <a:r>
              <a:rPr lang="en-US" baseline="30000" dirty="0">
                <a:solidFill>
                  <a:srgbClr val="000000"/>
                </a:solidFill>
              </a:rPr>
              <a:t>19</a:t>
            </a:r>
            <a:r>
              <a:rPr lang="en-US" dirty="0">
                <a:solidFill>
                  <a:srgbClr val="000000"/>
                </a:solidFill>
              </a:rPr>
              <a:t>Honor your father and your mother: and, you shall love your neighbor as yourself. </a:t>
            </a:r>
          </a:p>
          <a:p>
            <a:pPr marL="0" indent="0">
              <a:buNone/>
            </a:pPr>
            <a:endParaRPr lang="en-US" sz="2400" dirty="0">
              <a:solidFill>
                <a:srgbClr val="000000"/>
              </a:solidFill>
            </a:endParaRPr>
          </a:p>
        </p:txBody>
      </p:sp>
    </p:spTree>
    <p:extLst>
      <p:ext uri="{BB962C8B-B14F-4D97-AF65-F5344CB8AC3E}">
        <p14:creationId xmlns:p14="http://schemas.microsoft.com/office/powerpoint/2010/main" val="2444945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B6B0-B0BE-DB48-A2F3-916B0DCC54DE}"/>
              </a:ext>
            </a:extLst>
          </p:cNvPr>
          <p:cNvSpPr>
            <a:spLocks noGrp="1"/>
          </p:cNvSpPr>
          <p:nvPr>
            <p:ph type="title"/>
          </p:nvPr>
        </p:nvSpPr>
        <p:spPr>
          <a:xfrm>
            <a:off x="537753" y="1253401"/>
            <a:ext cx="5120114" cy="1692794"/>
          </a:xfrm>
        </p:spPr>
        <p:txBody>
          <a:bodyPr>
            <a:normAutofit/>
          </a:bodyPr>
          <a:lstStyle/>
          <a:p>
            <a:r>
              <a:rPr lang="en-US" sz="3600" b="1" dirty="0">
                <a:latin typeface="Avenir Next" panose="020B0503020202020204" pitchFamily="34" charset="0"/>
              </a:rPr>
              <a:t>MATTHEW 19:16-22</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B3D213-1ABE-D449-95A6-D2DF75A5DBCC}"/>
              </a:ext>
            </a:extLst>
          </p:cNvPr>
          <p:cNvSpPr>
            <a:spLocks noGrp="1"/>
          </p:cNvSpPr>
          <p:nvPr>
            <p:ph idx="1"/>
          </p:nvPr>
        </p:nvSpPr>
        <p:spPr>
          <a:xfrm>
            <a:off x="407124" y="2575034"/>
            <a:ext cx="5497285" cy="3982520"/>
          </a:xfrm>
        </p:spPr>
        <p:txBody>
          <a:bodyPr>
            <a:normAutofit fontScale="92500" lnSpcReduction="10000"/>
          </a:bodyPr>
          <a:lstStyle/>
          <a:p>
            <a:pPr marL="0" indent="0">
              <a:buNone/>
            </a:pPr>
            <a:r>
              <a:rPr lang="en-US" sz="2400" baseline="30000" dirty="0"/>
              <a:t>20</a:t>
            </a:r>
            <a:r>
              <a:rPr lang="en-US" sz="2400" dirty="0"/>
              <a:t>The young man said to him, “all these things have I kept from my youth up: what lack I yet?” </a:t>
            </a:r>
          </a:p>
          <a:p>
            <a:pPr marL="0" indent="0">
              <a:buNone/>
            </a:pPr>
            <a:endParaRPr lang="en-US" sz="2400" baseline="30000" dirty="0"/>
          </a:p>
          <a:p>
            <a:pPr marL="0" indent="0">
              <a:buNone/>
            </a:pPr>
            <a:r>
              <a:rPr lang="en-US" sz="2400" baseline="30000" dirty="0"/>
              <a:t>21</a:t>
            </a:r>
            <a:r>
              <a:rPr lang="en-US" sz="2400" dirty="0"/>
              <a:t>Jesus said to him, “if you will be perfect, go and sell all that you have, and give to the poor, and you shall have treasure in heaven: and come and follow me.”</a:t>
            </a:r>
          </a:p>
          <a:p>
            <a:pPr marL="0" indent="0">
              <a:buNone/>
            </a:pPr>
            <a:endParaRPr lang="en-US" sz="2400" baseline="30000" dirty="0"/>
          </a:p>
          <a:p>
            <a:pPr marL="0" indent="0">
              <a:buNone/>
            </a:pPr>
            <a:r>
              <a:rPr lang="en-US" sz="2400" baseline="30000" dirty="0"/>
              <a:t>22</a:t>
            </a:r>
            <a:r>
              <a:rPr lang="en-US" sz="2400" dirty="0"/>
              <a:t>But when the young man heard that saying, he went away sorrowful: for he had great possessions.</a:t>
            </a:r>
          </a:p>
          <a:p>
            <a:pPr marL="0" indent="0">
              <a:buNone/>
            </a:pPr>
            <a:endParaRPr lang="en-US" sz="2400" dirty="0"/>
          </a:p>
        </p:txBody>
      </p:sp>
      <p:pic>
        <p:nvPicPr>
          <p:cNvPr id="4" name="Picture 3">
            <a:extLst>
              <a:ext uri="{FF2B5EF4-FFF2-40B4-BE49-F238E27FC236}">
                <a16:creationId xmlns:a16="http://schemas.microsoft.com/office/drawing/2014/main" id="{388E83E2-5FD2-954F-A9CD-48FC66477899}"/>
              </a:ext>
            </a:extLst>
          </p:cNvPr>
          <p:cNvPicPr>
            <a:picLocks noChangeAspect="1"/>
          </p:cNvPicPr>
          <p:nvPr/>
        </p:nvPicPr>
        <p:blipFill rotWithShape="1">
          <a:blip r:embed="rId3"/>
          <a:srcRect l="11196" r="2735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02834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5FB1-B6B6-0045-A0DC-8AA5C76418F7}"/>
              </a:ext>
            </a:extLst>
          </p:cNvPr>
          <p:cNvSpPr>
            <a:spLocks noGrp="1"/>
          </p:cNvSpPr>
          <p:nvPr>
            <p:ph type="title"/>
          </p:nvPr>
        </p:nvSpPr>
        <p:spPr>
          <a:xfrm>
            <a:off x="524690" y="1201148"/>
            <a:ext cx="5120114" cy="1692794"/>
          </a:xfrm>
        </p:spPr>
        <p:txBody>
          <a:bodyPr>
            <a:normAutofit/>
          </a:bodyPr>
          <a:lstStyle/>
          <a:p>
            <a:r>
              <a:rPr lang="en-US" sz="3600" b="1" dirty="0">
                <a:latin typeface="Avenir Next" panose="020B0503020202020204" pitchFamily="34" charset="0"/>
              </a:rPr>
              <a:t>THE CONSEQUENCES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297D8-2315-EB4A-9F02-36FC5CEB1E4E}"/>
              </a:ext>
            </a:extLst>
          </p:cNvPr>
          <p:cNvSpPr>
            <a:spLocks noGrp="1"/>
          </p:cNvSpPr>
          <p:nvPr>
            <p:ph idx="1"/>
          </p:nvPr>
        </p:nvSpPr>
        <p:spPr>
          <a:xfrm>
            <a:off x="524691" y="2657644"/>
            <a:ext cx="5120113" cy="3842009"/>
          </a:xfrm>
        </p:spPr>
        <p:txBody>
          <a:bodyPr>
            <a:normAutofit/>
          </a:bodyPr>
          <a:lstStyle/>
          <a:p>
            <a:pPr marL="0" indent="0">
              <a:buNone/>
            </a:pPr>
            <a:endParaRPr lang="en-US" sz="2400" dirty="0"/>
          </a:p>
          <a:p>
            <a:pPr marL="0" indent="0">
              <a:buNone/>
            </a:pPr>
            <a:r>
              <a:rPr lang="en-US" sz="3200" dirty="0">
                <a:solidFill>
                  <a:srgbClr val="002060"/>
                </a:solidFill>
              </a:rPr>
              <a:t>The </a:t>
            </a:r>
            <a:r>
              <a:rPr lang="en-US" sz="3200" b="1" cap="small" dirty="0">
                <a:solidFill>
                  <a:srgbClr val="002060"/>
                </a:solidFill>
              </a:rPr>
              <a:t>consequence of discipleship</a:t>
            </a:r>
            <a:r>
              <a:rPr lang="en-US" sz="3200" b="1" dirty="0">
                <a:solidFill>
                  <a:srgbClr val="002060"/>
                </a:solidFill>
              </a:rPr>
              <a:t> </a:t>
            </a:r>
            <a:r>
              <a:rPr lang="en-US" sz="3200" dirty="0">
                <a:solidFill>
                  <a:srgbClr val="002060"/>
                </a:solidFill>
              </a:rPr>
              <a:t>is being obedient to the law </a:t>
            </a:r>
            <a:r>
              <a:rPr lang="en-US" sz="3200" b="1" dirty="0">
                <a:solidFill>
                  <a:srgbClr val="002060"/>
                </a:solidFill>
              </a:rPr>
              <a:t>BUT</a:t>
            </a:r>
            <a:r>
              <a:rPr lang="en-US" sz="3200" dirty="0">
                <a:solidFill>
                  <a:srgbClr val="002060"/>
                </a:solidFill>
              </a:rPr>
              <a:t> always doing so </a:t>
            </a:r>
            <a:r>
              <a:rPr lang="en-US" sz="3200" b="1" dirty="0">
                <a:solidFill>
                  <a:srgbClr val="002060"/>
                </a:solidFill>
              </a:rPr>
              <a:t>with</a:t>
            </a:r>
            <a:r>
              <a:rPr lang="en-US" sz="3200" dirty="0">
                <a:solidFill>
                  <a:srgbClr val="002060"/>
                </a:solidFill>
              </a:rPr>
              <a:t> Christ.</a:t>
            </a:r>
          </a:p>
          <a:p>
            <a:pPr marL="0" indent="0">
              <a:buNone/>
            </a:pPr>
            <a:endParaRPr lang="en-US" sz="2400" dirty="0"/>
          </a:p>
          <a:p>
            <a:pPr marL="0" indent="0">
              <a:buNone/>
            </a:pPr>
            <a:r>
              <a:rPr lang="en-US" sz="2400" dirty="0">
                <a:latin typeface="+mj-lt"/>
              </a:rPr>
              <a:t>A distinct possibility is </a:t>
            </a:r>
            <a:r>
              <a:rPr lang="en-US" sz="2400" i="1" dirty="0">
                <a:latin typeface="+mj-lt"/>
              </a:rPr>
              <a:t>obeying the law </a:t>
            </a:r>
            <a:r>
              <a:rPr lang="en-US" sz="2400" dirty="0">
                <a:latin typeface="+mj-lt"/>
              </a:rPr>
              <a:t>of God </a:t>
            </a:r>
            <a:r>
              <a:rPr lang="en-US" sz="2400" i="1" dirty="0">
                <a:latin typeface="+mj-lt"/>
              </a:rPr>
              <a:t>without God</a:t>
            </a:r>
            <a:r>
              <a:rPr lang="en-US" sz="2400" dirty="0">
                <a:latin typeface="+mj-lt"/>
              </a:rPr>
              <a:t>.</a:t>
            </a:r>
          </a:p>
        </p:txBody>
      </p:sp>
      <p:pic>
        <p:nvPicPr>
          <p:cNvPr id="4" name="Picture 3">
            <a:extLst>
              <a:ext uri="{FF2B5EF4-FFF2-40B4-BE49-F238E27FC236}">
                <a16:creationId xmlns:a16="http://schemas.microsoft.com/office/drawing/2014/main" id="{9AF0C114-9791-0C42-91AF-BFC7DDEAD41C}"/>
              </a:ext>
            </a:extLst>
          </p:cNvPr>
          <p:cNvPicPr>
            <a:picLocks noChangeAspect="1"/>
          </p:cNvPicPr>
          <p:nvPr/>
        </p:nvPicPr>
        <p:blipFill rotWithShape="1">
          <a:blip r:embed="rId3"/>
          <a:srcRect t="8181" r="1" b="1958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19087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F46B2-D25D-564C-A10F-2933D9709181}"/>
              </a:ext>
            </a:extLst>
          </p:cNvPr>
          <p:cNvPicPr>
            <a:picLocks noChangeAspect="1"/>
          </p:cNvPicPr>
          <p:nvPr/>
        </p:nvPicPr>
        <p:blipFill rotWithShape="1">
          <a:blip r:embed="rId3">
            <a:alphaModFix/>
            <a:extLst/>
          </a:blip>
          <a:srcRect t="8639" r="-1" b="20037"/>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605BACB-5E27-804C-AA5A-845BB05B42C3}"/>
              </a:ext>
            </a:extLst>
          </p:cNvPr>
          <p:cNvSpPr>
            <a:spLocks noGrp="1"/>
          </p:cNvSpPr>
          <p:nvPr>
            <p:ph type="title"/>
          </p:nvPr>
        </p:nvSpPr>
        <p:spPr>
          <a:xfrm>
            <a:off x="752746" y="1098893"/>
            <a:ext cx="4803636" cy="1311664"/>
          </a:xfrm>
        </p:spPr>
        <p:txBody>
          <a:bodyPr>
            <a:normAutofit/>
          </a:bodyPr>
          <a:lstStyle/>
          <a:p>
            <a:r>
              <a:rPr lang="en-US" sz="3200" b="1" dirty="0">
                <a:solidFill>
                  <a:srgbClr val="000000"/>
                </a:solidFill>
                <a:latin typeface="Avenir Next" panose="020B0503020202020204" pitchFamily="34" charset="0"/>
              </a:rPr>
              <a:t>THE CONSEQUENCES</a:t>
            </a:r>
          </a:p>
        </p:txBody>
      </p:sp>
      <p:sp>
        <p:nvSpPr>
          <p:cNvPr id="3" name="Content Placeholder 2">
            <a:extLst>
              <a:ext uri="{FF2B5EF4-FFF2-40B4-BE49-F238E27FC236}">
                <a16:creationId xmlns:a16="http://schemas.microsoft.com/office/drawing/2014/main" id="{EA2C2FF0-71C1-6548-B2E9-8EE18B5B7021}"/>
              </a:ext>
            </a:extLst>
          </p:cNvPr>
          <p:cNvSpPr>
            <a:spLocks noGrp="1"/>
          </p:cNvSpPr>
          <p:nvPr>
            <p:ph idx="1"/>
          </p:nvPr>
        </p:nvSpPr>
        <p:spPr>
          <a:xfrm>
            <a:off x="370703" y="1989438"/>
            <a:ext cx="5426535" cy="4992130"/>
          </a:xfrm>
        </p:spPr>
        <p:txBody>
          <a:bodyPr anchor="ctr">
            <a:normAutofit/>
          </a:bodyPr>
          <a:lstStyle/>
          <a:p>
            <a:pPr marL="0" indent="0">
              <a:lnSpc>
                <a:spcPct val="110000"/>
              </a:lnSpc>
              <a:buNone/>
            </a:pPr>
            <a:r>
              <a:rPr lang="en-US" dirty="0">
                <a:solidFill>
                  <a:srgbClr val="000000"/>
                </a:solidFill>
                <a:latin typeface="+mj-lt"/>
              </a:rPr>
              <a:t>“No one, having put his hand to the plow, and looking back, is fit for the kingdom of God.” </a:t>
            </a:r>
          </a:p>
          <a:p>
            <a:pPr marL="0" indent="0">
              <a:lnSpc>
                <a:spcPct val="110000"/>
              </a:lnSpc>
              <a:buNone/>
            </a:pPr>
            <a:r>
              <a:rPr lang="en-US" dirty="0">
                <a:solidFill>
                  <a:srgbClr val="000000"/>
                </a:solidFill>
                <a:latin typeface="+mj-lt"/>
              </a:rPr>
              <a:t>—Luke 9:62</a:t>
            </a:r>
          </a:p>
          <a:p>
            <a:pPr marL="0" indent="0">
              <a:lnSpc>
                <a:spcPct val="110000"/>
              </a:lnSpc>
              <a:buNone/>
            </a:pPr>
            <a:endParaRPr lang="en-US" dirty="0">
              <a:solidFill>
                <a:srgbClr val="000000"/>
              </a:solidFill>
              <a:latin typeface="+mj-lt"/>
            </a:endParaRPr>
          </a:p>
          <a:p>
            <a:pPr marL="0" indent="0">
              <a:lnSpc>
                <a:spcPct val="110000"/>
              </a:lnSpc>
              <a:buNone/>
            </a:pPr>
            <a:r>
              <a:rPr lang="en-US" dirty="0">
                <a:solidFill>
                  <a:srgbClr val="000000"/>
                </a:solidFill>
                <a:latin typeface="+mj-lt"/>
              </a:rPr>
              <a:t>“A double minded man is unstable in all his ways.” </a:t>
            </a:r>
          </a:p>
          <a:p>
            <a:pPr marL="0" indent="0">
              <a:lnSpc>
                <a:spcPct val="110000"/>
              </a:lnSpc>
              <a:buNone/>
            </a:pPr>
            <a:r>
              <a:rPr lang="en-US" dirty="0">
                <a:solidFill>
                  <a:srgbClr val="000000"/>
                </a:solidFill>
                <a:latin typeface="+mj-lt"/>
              </a:rPr>
              <a:t>—James 1:8</a:t>
            </a:r>
          </a:p>
          <a:p>
            <a:pPr marL="0" indent="0">
              <a:lnSpc>
                <a:spcPct val="110000"/>
              </a:lnSpc>
              <a:buNone/>
            </a:pPr>
            <a:endParaRPr lang="en-US" sz="2400" dirty="0">
              <a:solidFill>
                <a:srgbClr val="000000"/>
              </a:solidFill>
            </a:endParaRPr>
          </a:p>
        </p:txBody>
      </p:sp>
    </p:spTree>
    <p:extLst>
      <p:ext uri="{BB962C8B-B14F-4D97-AF65-F5344CB8AC3E}">
        <p14:creationId xmlns:p14="http://schemas.microsoft.com/office/powerpoint/2010/main" val="2486678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7725-4710-FC48-A860-23C187549DDF}"/>
              </a:ext>
            </a:extLst>
          </p:cNvPr>
          <p:cNvSpPr>
            <a:spLocks noGrp="1"/>
          </p:cNvSpPr>
          <p:nvPr>
            <p:ph type="title"/>
          </p:nvPr>
        </p:nvSpPr>
        <p:spPr>
          <a:xfrm>
            <a:off x="367939" y="2651129"/>
            <a:ext cx="5120114" cy="3671290"/>
          </a:xfrm>
        </p:spPr>
        <p:txBody>
          <a:bodyPr>
            <a:normAutofit/>
          </a:bodyPr>
          <a:lstStyle/>
          <a:p>
            <a:pPr marL="0" indent="0" algn="ctr">
              <a:lnSpc>
                <a:spcPct val="100000"/>
              </a:lnSpc>
            </a:pPr>
            <a:r>
              <a:rPr lang="en-US" sz="2800" dirty="0"/>
              <a:t>“Trust in the Lord</a:t>
            </a:r>
            <a:br>
              <a:rPr lang="en-US" sz="2800" dirty="0"/>
            </a:br>
            <a:r>
              <a:rPr lang="en-US" sz="2800" dirty="0"/>
              <a:t>with all your heart</a:t>
            </a:r>
            <a:br>
              <a:rPr lang="en-US" sz="2800" dirty="0"/>
            </a:br>
            <a:r>
              <a:rPr lang="en-US" sz="2800" dirty="0"/>
              <a:t>and do not lean on</a:t>
            </a:r>
            <a:br>
              <a:rPr lang="en-US" sz="2800" dirty="0"/>
            </a:br>
            <a:r>
              <a:rPr lang="en-US" sz="2800" dirty="0"/>
              <a:t>your own understanding.”</a:t>
            </a:r>
            <a:br>
              <a:rPr lang="en-US" sz="2800" dirty="0"/>
            </a:br>
            <a:r>
              <a:rPr lang="en-US" sz="2400" dirty="0"/>
              <a:t>—Proverbs 3:5</a:t>
            </a:r>
            <a:br>
              <a:rPr lang="en-US" sz="2800" dirty="0"/>
            </a:br>
            <a:endParaRPr lang="en-US" sz="2800" dirty="0"/>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726FE7-385E-4243-A512-06179ABFACF7}"/>
              </a:ext>
            </a:extLst>
          </p:cNvPr>
          <p:cNvPicPr>
            <a:picLocks noChangeAspect="1"/>
          </p:cNvPicPr>
          <p:nvPr/>
        </p:nvPicPr>
        <p:blipFill rotWithShape="1">
          <a:blip r:embed="rId2"/>
          <a:srcRect l="19120" r="1943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Title 1">
            <a:extLst>
              <a:ext uri="{FF2B5EF4-FFF2-40B4-BE49-F238E27FC236}">
                <a16:creationId xmlns:a16="http://schemas.microsoft.com/office/drawing/2014/main" id="{90523D9F-CB39-7A47-9FDF-D5F5A6531714}"/>
              </a:ext>
            </a:extLst>
          </p:cNvPr>
          <p:cNvSpPr txBox="1">
            <a:spLocks/>
          </p:cNvSpPr>
          <p:nvPr/>
        </p:nvSpPr>
        <p:spPr>
          <a:xfrm>
            <a:off x="1460862" y="14449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venir Next" panose="020B0503020202020204" pitchFamily="34" charset="0"/>
              </a:rPr>
              <a:t>TRUST HIM</a:t>
            </a:r>
          </a:p>
        </p:txBody>
      </p:sp>
    </p:spTree>
    <p:extLst>
      <p:ext uri="{BB962C8B-B14F-4D97-AF65-F5344CB8AC3E}">
        <p14:creationId xmlns:p14="http://schemas.microsoft.com/office/powerpoint/2010/main" val="87134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6382DE-B0E2-CD4E-AA71-B206E9FF9237}"/>
              </a:ext>
            </a:extLst>
          </p:cNvPr>
          <p:cNvSpPr txBox="1"/>
          <p:nvPr/>
        </p:nvSpPr>
        <p:spPr>
          <a:xfrm>
            <a:off x="134210" y="2414329"/>
            <a:ext cx="5706150" cy="4258320"/>
          </a:xfrm>
          <a:prstGeom prst="rect">
            <a:avLst/>
          </a:prstGeom>
        </p:spPr>
        <p:txBody>
          <a:bodyPr vert="horz" lIns="91440" tIns="45720" rIns="91440" bIns="45720" rtlCol="0">
            <a:normAutofit lnSpcReduction="10000"/>
          </a:bodyPr>
          <a:lstStyle/>
          <a:p>
            <a:pPr algn="ctr">
              <a:lnSpc>
                <a:spcPct val="110000"/>
              </a:lnSpc>
              <a:spcAft>
                <a:spcPts val="600"/>
              </a:spcAft>
            </a:pPr>
            <a:r>
              <a:rPr lang="en-US" sz="2800" dirty="0"/>
              <a:t>“Those who are engaged in service for the Master need an experience much higher, deeper, broader, than many have yet thought of having. Many who are already members of God’s great family know little of what it means to behold His glory, and to be changed from glory to glory.”</a:t>
            </a:r>
          </a:p>
          <a:p>
            <a:pPr algn="ctr">
              <a:lnSpc>
                <a:spcPct val="90000"/>
              </a:lnSpc>
              <a:spcAft>
                <a:spcPts val="600"/>
              </a:spcAft>
            </a:pPr>
            <a:endParaRPr lang="en-US" dirty="0"/>
          </a:p>
          <a:p>
            <a:pPr algn="ctr">
              <a:lnSpc>
                <a:spcPct val="90000"/>
              </a:lnSpc>
              <a:spcAft>
                <a:spcPts val="600"/>
              </a:spcAft>
            </a:pPr>
            <a:r>
              <a:rPr lang="en-US" dirty="0"/>
              <a:t>—Ellen G White, </a:t>
            </a:r>
            <a:r>
              <a:rPr lang="en-US" i="1" dirty="0"/>
              <a:t>Gospel Workers</a:t>
            </a:r>
            <a:r>
              <a:rPr lang="en-US" dirty="0"/>
              <a:t> (1915), p. 274.3</a:t>
            </a:r>
          </a:p>
        </p:txBody>
      </p:sp>
      <p:pic>
        <p:nvPicPr>
          <p:cNvPr id="3" name="Picture 2">
            <a:extLst>
              <a:ext uri="{FF2B5EF4-FFF2-40B4-BE49-F238E27FC236}">
                <a16:creationId xmlns:a16="http://schemas.microsoft.com/office/drawing/2014/main" id="{8C2EC3CD-2349-AC4E-B46B-BF7D4C274CE5}"/>
              </a:ext>
            </a:extLst>
          </p:cNvPr>
          <p:cNvPicPr>
            <a:picLocks noChangeAspect="1"/>
          </p:cNvPicPr>
          <p:nvPr/>
        </p:nvPicPr>
        <p:blipFill rotWithShape="1">
          <a:blip r:embed="rId3"/>
          <a:srcRect l="554" r="3799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41902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705F9-8EFC-484A-818A-EC00F8F0C1E7}"/>
              </a:ext>
            </a:extLst>
          </p:cNvPr>
          <p:cNvSpPr>
            <a:spLocks noGrp="1"/>
          </p:cNvSpPr>
          <p:nvPr>
            <p:ph type="title"/>
          </p:nvPr>
        </p:nvSpPr>
        <p:spPr>
          <a:xfrm>
            <a:off x="550816" y="1188088"/>
            <a:ext cx="5120114" cy="1692794"/>
          </a:xfrm>
        </p:spPr>
        <p:txBody>
          <a:bodyPr>
            <a:normAutofit/>
          </a:bodyPr>
          <a:lstStyle/>
          <a:p>
            <a:r>
              <a:rPr lang="en-US" sz="3600" b="1" dirty="0">
                <a:latin typeface="Avenir Next" panose="020B0503020202020204" pitchFamily="34" charset="0"/>
              </a:rPr>
              <a:t>THE CONSEQUENCES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E4476E66-6D50-914F-A604-94DE5B6BEDAA}"/>
              </a:ext>
            </a:extLst>
          </p:cNvPr>
          <p:cNvSpPr>
            <a:spLocks noGrp="1"/>
          </p:cNvSpPr>
          <p:nvPr>
            <p:ph idx="1"/>
          </p:nvPr>
        </p:nvSpPr>
        <p:spPr>
          <a:xfrm>
            <a:off x="655321" y="2274586"/>
            <a:ext cx="5120113" cy="3462228"/>
          </a:xfrm>
        </p:spPr>
        <p:txBody>
          <a:bodyPr>
            <a:normAutofit/>
          </a:bodyPr>
          <a:lstStyle/>
          <a:p>
            <a:pPr marL="0" indent="0">
              <a:buNone/>
            </a:pPr>
            <a:endParaRPr lang="en-US" sz="2400" dirty="0"/>
          </a:p>
          <a:p>
            <a:pPr marL="0" indent="0">
              <a:buNone/>
            </a:pPr>
            <a:r>
              <a:rPr lang="en-US" sz="3200" dirty="0">
                <a:solidFill>
                  <a:srgbClr val="002060"/>
                </a:solidFill>
              </a:rPr>
              <a:t>A </a:t>
            </a:r>
            <a:r>
              <a:rPr lang="en-US" sz="3200" b="1" cap="small" dirty="0">
                <a:solidFill>
                  <a:srgbClr val="002060"/>
                </a:solidFill>
              </a:rPr>
              <a:t>consequence of discipleship </a:t>
            </a:r>
            <a:r>
              <a:rPr lang="en-US" sz="3200" dirty="0">
                <a:solidFill>
                  <a:srgbClr val="002060"/>
                </a:solidFill>
              </a:rPr>
              <a:t>is the possibility of </a:t>
            </a:r>
            <a:r>
              <a:rPr lang="en-US" sz="3200" b="1" dirty="0">
                <a:solidFill>
                  <a:srgbClr val="002060"/>
                </a:solidFill>
              </a:rPr>
              <a:t>looking backward</a:t>
            </a:r>
            <a:r>
              <a:rPr lang="en-US" sz="3200" dirty="0">
                <a:solidFill>
                  <a:srgbClr val="002060"/>
                </a:solidFill>
              </a:rPr>
              <a:t>, losing sight of Jesus, forgetting to trust in Him, and </a:t>
            </a:r>
            <a:r>
              <a:rPr lang="en-US" sz="3200" b="1" dirty="0">
                <a:solidFill>
                  <a:srgbClr val="002060"/>
                </a:solidFill>
              </a:rPr>
              <a:t>losing</a:t>
            </a:r>
            <a:r>
              <a:rPr lang="en-US" sz="3200" dirty="0">
                <a:solidFill>
                  <a:srgbClr val="002060"/>
                </a:solidFill>
              </a:rPr>
              <a:t> our salvation.</a:t>
            </a:r>
          </a:p>
        </p:txBody>
      </p:sp>
      <p:pic>
        <p:nvPicPr>
          <p:cNvPr id="4" name="Picture 3">
            <a:extLst>
              <a:ext uri="{FF2B5EF4-FFF2-40B4-BE49-F238E27FC236}">
                <a16:creationId xmlns:a16="http://schemas.microsoft.com/office/drawing/2014/main" id="{916EE5F2-72AF-5F48-983F-BBBD5D361693}"/>
              </a:ext>
            </a:extLst>
          </p:cNvPr>
          <p:cNvPicPr>
            <a:picLocks noChangeAspect="1"/>
          </p:cNvPicPr>
          <p:nvPr/>
        </p:nvPicPr>
        <p:blipFill rotWithShape="1">
          <a:blip r:embed="rId3"/>
          <a:srcRect t="8181" r="1" b="1958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20434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B56C-5281-DE43-A9CA-8C138A22D512}"/>
              </a:ext>
            </a:extLst>
          </p:cNvPr>
          <p:cNvSpPr>
            <a:spLocks noGrp="1"/>
          </p:cNvSpPr>
          <p:nvPr>
            <p:ph type="title"/>
          </p:nvPr>
        </p:nvSpPr>
        <p:spPr>
          <a:xfrm>
            <a:off x="4926241" y="890528"/>
            <a:ext cx="7226570" cy="1286160"/>
          </a:xfrm>
        </p:spPr>
        <p:txBody>
          <a:bodyPr anchor="b">
            <a:normAutofit/>
          </a:bodyPr>
          <a:lstStyle/>
          <a:p>
            <a:r>
              <a:rPr lang="en-US" sz="3200" dirty="0">
                <a:latin typeface="Avenir Next" panose="020B0503020202020204" pitchFamily="34" charset="0"/>
              </a:rPr>
              <a:t>TRUE DISCIPLESHIP </a:t>
            </a:r>
            <a:r>
              <a:rPr lang="en-US" sz="3200" b="1" dirty="0">
                <a:latin typeface="Avenir Next" panose="020B0503020202020204" pitchFamily="34" charset="0"/>
              </a:rPr>
              <a:t>REQUIRES US. . .</a:t>
            </a:r>
          </a:p>
        </p:txBody>
      </p:sp>
      <p:pic>
        <p:nvPicPr>
          <p:cNvPr id="4" name="Picture 3">
            <a:extLst>
              <a:ext uri="{FF2B5EF4-FFF2-40B4-BE49-F238E27FC236}">
                <a16:creationId xmlns:a16="http://schemas.microsoft.com/office/drawing/2014/main" id="{0929C25F-C74A-F845-8256-599DFCEDDA20}"/>
              </a:ext>
            </a:extLst>
          </p:cNvPr>
          <p:cNvPicPr>
            <a:picLocks noChangeAspect="1"/>
          </p:cNvPicPr>
          <p:nvPr/>
        </p:nvPicPr>
        <p:blipFill rotWithShape="1">
          <a:blip r:embed="rId3"/>
          <a:srcRect l="40786" r="14095" b="-1"/>
          <a:stretch/>
        </p:blipFill>
        <p:spPr>
          <a:xfrm>
            <a:off x="20" y="10"/>
            <a:ext cx="4635571" cy="6857990"/>
          </a:xfrm>
          <a:prstGeom prst="rect">
            <a:avLst/>
          </a:prstGeom>
          <a:effectLst/>
        </p:spPr>
      </p:pic>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8573E"/>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F452DC-39AF-024F-991B-CF05830665EF}"/>
              </a:ext>
            </a:extLst>
          </p:cNvPr>
          <p:cNvSpPr>
            <a:spLocks noGrp="1"/>
          </p:cNvSpPr>
          <p:nvPr>
            <p:ph idx="1"/>
          </p:nvPr>
        </p:nvSpPr>
        <p:spPr>
          <a:xfrm>
            <a:off x="5080934" y="2314833"/>
            <a:ext cx="6586489" cy="4234249"/>
          </a:xfrm>
        </p:spPr>
        <p:txBody>
          <a:bodyPr>
            <a:noAutofit/>
          </a:bodyPr>
          <a:lstStyle/>
          <a:p>
            <a:pPr lvl="0">
              <a:lnSpc>
                <a:spcPct val="100000"/>
              </a:lnSpc>
            </a:pPr>
            <a:r>
              <a:rPr lang="en-US" sz="2400" dirty="0"/>
              <a:t>To answer the call of Jesus decisively and willingly—because there is no room for delay. </a:t>
            </a:r>
          </a:p>
          <a:p>
            <a:pPr>
              <a:lnSpc>
                <a:spcPct val="100000"/>
              </a:lnSpc>
            </a:pPr>
            <a:r>
              <a:rPr lang="en-US" sz="2400" dirty="0"/>
              <a:t>To make a relationship with the Lord our first priority—daily prayer and study of the Word.</a:t>
            </a:r>
          </a:p>
          <a:p>
            <a:pPr lvl="0">
              <a:lnSpc>
                <a:spcPct val="100000"/>
              </a:lnSpc>
            </a:pPr>
            <a:r>
              <a:rPr lang="en-US" sz="2400" dirty="0"/>
              <a:t>To follow in obedience—even to the point of suffering and sacrifice; </a:t>
            </a:r>
          </a:p>
          <a:p>
            <a:pPr>
              <a:lnSpc>
                <a:spcPct val="100000"/>
              </a:lnSpc>
            </a:pPr>
            <a:r>
              <a:rPr lang="en-US" sz="2400" dirty="0"/>
              <a:t>To deny ourselves of worldly things that cause us to look back.</a:t>
            </a:r>
          </a:p>
          <a:p>
            <a:pPr lvl="0">
              <a:lnSpc>
                <a:spcPct val="100000"/>
              </a:lnSpc>
            </a:pPr>
            <a:r>
              <a:rPr lang="en-US" sz="2400" dirty="0"/>
              <a:t>To trust completely in the Lord and respond in faith without hesitation or indecision.</a:t>
            </a:r>
          </a:p>
        </p:txBody>
      </p:sp>
    </p:spTree>
    <p:extLst>
      <p:ext uri="{BB962C8B-B14F-4D97-AF65-F5344CB8AC3E}">
        <p14:creationId xmlns:p14="http://schemas.microsoft.com/office/powerpoint/2010/main" val="3845365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7DE1AD-8F2C-5246-BADC-F36319B2A348}"/>
              </a:ext>
            </a:extLst>
          </p:cNvPr>
          <p:cNvPicPr>
            <a:picLocks noChangeAspect="1"/>
          </p:cNvPicPr>
          <p:nvPr/>
        </p:nvPicPr>
        <p:blipFill rotWithShape="1">
          <a:blip r:embed="rId3"/>
          <a:srcRect t="5986" r="9091" b="17406"/>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AC1970-0AF9-B643-BF9B-DD117898F150}"/>
              </a:ext>
            </a:extLst>
          </p:cNvPr>
          <p:cNvSpPr>
            <a:spLocks noGrp="1"/>
          </p:cNvSpPr>
          <p:nvPr>
            <p:ph type="title"/>
          </p:nvPr>
        </p:nvSpPr>
        <p:spPr>
          <a:xfrm>
            <a:off x="594805" y="640263"/>
            <a:ext cx="5221266" cy="1344975"/>
          </a:xfrm>
        </p:spPr>
        <p:txBody>
          <a:bodyPr>
            <a:normAutofit/>
          </a:bodyPr>
          <a:lstStyle/>
          <a:p>
            <a:r>
              <a:rPr lang="en-US" sz="3200" dirty="0">
                <a:latin typeface="Avenir Next" panose="020B0503020202020204" pitchFamily="34" charset="0"/>
              </a:rPr>
              <a:t>SELF-EXAMINATION </a:t>
            </a:r>
            <a:r>
              <a:rPr lang="en-US" sz="3200" b="1" dirty="0">
                <a:latin typeface="Avenir Next" panose="020B0503020202020204" pitchFamily="34" charset="0"/>
              </a:rPr>
              <a:t>QUESTIONS</a:t>
            </a:r>
          </a:p>
        </p:txBody>
      </p:sp>
      <p:sp>
        <p:nvSpPr>
          <p:cNvPr id="3" name="Content Placeholder 2">
            <a:extLst>
              <a:ext uri="{FF2B5EF4-FFF2-40B4-BE49-F238E27FC236}">
                <a16:creationId xmlns:a16="http://schemas.microsoft.com/office/drawing/2014/main" id="{CBBDD103-29EC-F043-A3F1-4066B17294AB}"/>
              </a:ext>
            </a:extLst>
          </p:cNvPr>
          <p:cNvSpPr>
            <a:spLocks noGrp="1"/>
          </p:cNvSpPr>
          <p:nvPr>
            <p:ph idx="1"/>
          </p:nvPr>
        </p:nvSpPr>
        <p:spPr>
          <a:xfrm>
            <a:off x="594110" y="2121763"/>
            <a:ext cx="5235490" cy="3773010"/>
          </a:xfrm>
        </p:spPr>
        <p:txBody>
          <a:bodyPr>
            <a:normAutofit/>
          </a:bodyPr>
          <a:lstStyle/>
          <a:p>
            <a:pPr marL="171450" lvl="0" indent="-171450">
              <a:lnSpc>
                <a:spcPct val="100000"/>
              </a:lnSpc>
            </a:pPr>
            <a:r>
              <a:rPr lang="en-US" sz="2400" dirty="0"/>
              <a:t>What comforts or possessions am I placing before the Lord in my life?</a:t>
            </a:r>
          </a:p>
          <a:p>
            <a:pPr marL="171450" lvl="0" indent="-171450">
              <a:lnSpc>
                <a:spcPct val="100000"/>
              </a:lnSpc>
            </a:pPr>
            <a:r>
              <a:rPr lang="en-US" sz="2400" dirty="0"/>
              <a:t>What relationships are more important to me than my relationship with Christ?</a:t>
            </a:r>
          </a:p>
          <a:p>
            <a:pPr marL="171450" lvl="0" indent="-171450">
              <a:lnSpc>
                <a:spcPct val="100000"/>
              </a:lnSpc>
            </a:pPr>
            <a:r>
              <a:rPr lang="en-US" sz="2400" dirty="0"/>
              <a:t>Who or what am I depending on in my life for security and well-being?</a:t>
            </a:r>
          </a:p>
          <a:p>
            <a:pPr marL="0" indent="0">
              <a:lnSpc>
                <a:spcPct val="100000"/>
              </a:lnSpc>
              <a:buNone/>
            </a:pPr>
            <a:endParaRPr lang="en-US" sz="2400" dirty="0"/>
          </a:p>
        </p:txBody>
      </p:sp>
    </p:spTree>
    <p:extLst>
      <p:ext uri="{BB962C8B-B14F-4D97-AF65-F5344CB8AC3E}">
        <p14:creationId xmlns:p14="http://schemas.microsoft.com/office/powerpoint/2010/main" val="1643044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76E82-7F71-F846-82D2-1246D2B374B3}"/>
              </a:ext>
            </a:extLst>
          </p:cNvPr>
          <p:cNvPicPr>
            <a:picLocks noChangeAspect="1"/>
          </p:cNvPicPr>
          <p:nvPr/>
        </p:nvPicPr>
        <p:blipFill rotWithShape="1">
          <a:blip r:embed="rId2"/>
          <a:srcRect b="25000"/>
          <a:stretch/>
        </p:blipFill>
        <p:spPr>
          <a:xfrm>
            <a:off x="20" y="10"/>
            <a:ext cx="12191980" cy="6857990"/>
          </a:xfrm>
          <a:prstGeom prst="rect">
            <a:avLst/>
          </a:prstGeom>
        </p:spPr>
      </p:pic>
      <p:sp>
        <p:nvSpPr>
          <p:cNvPr id="23" name="Freeform: Shape 2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F10F5FD-3899-144A-8C09-3CD854EC2546}"/>
              </a:ext>
            </a:extLst>
          </p:cNvPr>
          <p:cNvSpPr>
            <a:spLocks noGrp="1"/>
          </p:cNvSpPr>
          <p:nvPr>
            <p:ph idx="1"/>
          </p:nvPr>
        </p:nvSpPr>
        <p:spPr>
          <a:xfrm>
            <a:off x="415737" y="836025"/>
            <a:ext cx="4104011" cy="3757750"/>
          </a:xfrm>
        </p:spPr>
        <p:txBody>
          <a:bodyPr anchor="t">
            <a:normAutofit/>
          </a:bodyPr>
          <a:lstStyle/>
          <a:p>
            <a:pPr marL="0" indent="0" algn="ctr">
              <a:lnSpc>
                <a:spcPct val="150000"/>
              </a:lnSpc>
              <a:buNone/>
            </a:pPr>
            <a:r>
              <a:rPr lang="en-US" sz="2400" dirty="0">
                <a:latin typeface="Avenir Next" panose="020B0503020202020204" pitchFamily="34" charset="0"/>
              </a:rPr>
              <a:t>GOD BLESS YOU AS YOU PRAY EARNESTLY FOR THE OUTPOURING OF THE HOLY SPIRIT IN RESPONSE TO OUR COMMITMENT TO </a:t>
            </a:r>
          </a:p>
          <a:p>
            <a:pPr marL="0" indent="0" algn="ctr">
              <a:lnSpc>
                <a:spcPct val="150000"/>
              </a:lnSpc>
              <a:buNone/>
            </a:pPr>
            <a:r>
              <a:rPr lang="en-US" sz="2400" b="1" dirty="0">
                <a:latin typeface="Avenir Next" panose="020B0503020202020204" pitchFamily="34" charset="0"/>
              </a:rPr>
              <a:t>TRUE DISCIPLESHIP.</a:t>
            </a:r>
          </a:p>
          <a:p>
            <a:pPr marL="0" indent="0" algn="ctr">
              <a:lnSpc>
                <a:spcPct val="150000"/>
              </a:lnSpc>
              <a:buNone/>
            </a:pPr>
            <a:endParaRPr lang="en-US" sz="2400" dirty="0">
              <a:latin typeface="Avenir Next" panose="020B0503020202020204" pitchFamily="34" charset="0"/>
            </a:endParaRPr>
          </a:p>
        </p:txBody>
      </p:sp>
    </p:spTree>
    <p:extLst>
      <p:ext uri="{BB962C8B-B14F-4D97-AF65-F5344CB8AC3E}">
        <p14:creationId xmlns:p14="http://schemas.microsoft.com/office/powerpoint/2010/main" val="1706258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F7B7-766B-444C-9238-FCBAEA4CB23C}"/>
              </a:ext>
            </a:extLst>
          </p:cNvPr>
          <p:cNvSpPr>
            <a:spLocks noGrp="1"/>
          </p:cNvSpPr>
          <p:nvPr>
            <p:ph type="title"/>
          </p:nvPr>
        </p:nvSpPr>
        <p:spPr>
          <a:xfrm>
            <a:off x="655320" y="1240198"/>
            <a:ext cx="5120114" cy="1692794"/>
          </a:xfrm>
        </p:spPr>
        <p:txBody>
          <a:bodyPr>
            <a:normAutofit/>
          </a:bodyPr>
          <a:lstStyle/>
          <a:p>
            <a:r>
              <a:rPr lang="en-US" sz="3200" b="1" dirty="0"/>
              <a:t>Luke 9:57-62</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3D12C37-5CBE-B045-9BA7-1A7A54CE0A24}"/>
              </a:ext>
            </a:extLst>
          </p:cNvPr>
          <p:cNvSpPr>
            <a:spLocks noGrp="1"/>
          </p:cNvSpPr>
          <p:nvPr>
            <p:ph idx="1"/>
          </p:nvPr>
        </p:nvSpPr>
        <p:spPr>
          <a:xfrm>
            <a:off x="655321" y="2692601"/>
            <a:ext cx="5340530" cy="3658772"/>
          </a:xfrm>
        </p:spPr>
        <p:txBody>
          <a:bodyPr>
            <a:normAutofit lnSpcReduction="10000"/>
          </a:bodyPr>
          <a:lstStyle/>
          <a:p>
            <a:pPr marL="0" indent="0">
              <a:buNone/>
            </a:pPr>
            <a:r>
              <a:rPr lang="en-US" baseline="30000" dirty="0">
                <a:cs typeface="Times New Roman" panose="02020603050405020304" pitchFamily="18" charset="0"/>
              </a:rPr>
              <a:t>57</a:t>
            </a:r>
            <a:r>
              <a:rPr lang="en-US" dirty="0">
                <a:cs typeface="Times New Roman" panose="02020603050405020304" pitchFamily="18" charset="0"/>
              </a:rPr>
              <a:t>Now it happened as they journeyed on the road, that someone said to Him, “Lord, I will follow You wherever You go.” </a:t>
            </a:r>
          </a:p>
          <a:p>
            <a:pPr marL="0" indent="0">
              <a:buNone/>
            </a:pPr>
            <a:endParaRPr lang="en-US" dirty="0">
              <a:cs typeface="Times New Roman" panose="02020603050405020304" pitchFamily="18" charset="0"/>
            </a:endParaRPr>
          </a:p>
          <a:p>
            <a:pPr marL="0" indent="0">
              <a:buNone/>
            </a:pPr>
            <a:r>
              <a:rPr lang="en-US" baseline="30000" dirty="0">
                <a:cs typeface="Times New Roman" panose="02020603050405020304" pitchFamily="18" charset="0"/>
              </a:rPr>
              <a:t>58</a:t>
            </a:r>
            <a:r>
              <a:rPr lang="en-US" dirty="0">
                <a:cs typeface="Times New Roman" panose="02020603050405020304" pitchFamily="18" charset="0"/>
              </a:rPr>
              <a:t>And Jesus said to him, “Foxes have holes and birds of the air have nests, but the Son of  Man has nowhere to lay His Head.” </a:t>
            </a:r>
          </a:p>
          <a:p>
            <a:pPr marL="0" indent="0">
              <a:buNone/>
            </a:pPr>
            <a:endParaRPr lang="en-US" dirty="0"/>
          </a:p>
        </p:txBody>
      </p:sp>
      <p:pic>
        <p:nvPicPr>
          <p:cNvPr id="4" name="Picture 3">
            <a:extLst>
              <a:ext uri="{FF2B5EF4-FFF2-40B4-BE49-F238E27FC236}">
                <a16:creationId xmlns:a16="http://schemas.microsoft.com/office/drawing/2014/main" id="{E89F000A-1BA2-A746-9D0D-1A5FF1796F19}"/>
              </a:ext>
            </a:extLst>
          </p:cNvPr>
          <p:cNvPicPr>
            <a:picLocks noChangeAspect="1"/>
          </p:cNvPicPr>
          <p:nvPr/>
        </p:nvPicPr>
        <p:blipFill rotWithShape="1">
          <a:blip r:embed="rId3"/>
          <a:srcRect l="17310" r="1364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14096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F7B7-766B-444C-9238-FCBAEA4CB23C}"/>
              </a:ext>
            </a:extLst>
          </p:cNvPr>
          <p:cNvSpPr>
            <a:spLocks noGrp="1"/>
          </p:cNvSpPr>
          <p:nvPr>
            <p:ph type="title"/>
          </p:nvPr>
        </p:nvSpPr>
        <p:spPr>
          <a:xfrm>
            <a:off x="655320" y="1305653"/>
            <a:ext cx="5120114" cy="1692794"/>
          </a:xfrm>
        </p:spPr>
        <p:txBody>
          <a:bodyPr>
            <a:normAutofit/>
          </a:bodyPr>
          <a:lstStyle/>
          <a:p>
            <a:r>
              <a:rPr lang="en-US" sz="3200" b="1" dirty="0"/>
              <a:t>Luke 9:57-62</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3D12C37-5CBE-B045-9BA7-1A7A54CE0A24}"/>
              </a:ext>
            </a:extLst>
          </p:cNvPr>
          <p:cNvSpPr>
            <a:spLocks noGrp="1"/>
          </p:cNvSpPr>
          <p:nvPr>
            <p:ph idx="1"/>
          </p:nvPr>
        </p:nvSpPr>
        <p:spPr>
          <a:xfrm>
            <a:off x="628650" y="2731789"/>
            <a:ext cx="5120113" cy="3590633"/>
          </a:xfrm>
        </p:spPr>
        <p:txBody>
          <a:bodyPr>
            <a:normAutofit/>
          </a:bodyPr>
          <a:lstStyle/>
          <a:p>
            <a:pPr marL="0" indent="0">
              <a:buNone/>
            </a:pPr>
            <a:r>
              <a:rPr lang="en-US" baseline="30000" dirty="0">
                <a:cs typeface="Times New Roman" panose="02020603050405020304" pitchFamily="18" charset="0"/>
              </a:rPr>
              <a:t>59</a:t>
            </a:r>
            <a:r>
              <a:rPr lang="en-US" dirty="0">
                <a:cs typeface="Times New Roman" panose="02020603050405020304" pitchFamily="18" charset="0"/>
              </a:rPr>
              <a:t>Then He said to another, “Follow Me.” But he said, “Lord, let me first go and bury my father.” </a:t>
            </a:r>
          </a:p>
          <a:p>
            <a:pPr marL="0" indent="0">
              <a:buNone/>
            </a:pPr>
            <a:endParaRPr lang="en-US" dirty="0">
              <a:cs typeface="Times New Roman" panose="02020603050405020304" pitchFamily="18" charset="0"/>
            </a:endParaRPr>
          </a:p>
          <a:p>
            <a:pPr marL="0" indent="0">
              <a:buNone/>
            </a:pPr>
            <a:r>
              <a:rPr lang="en-US" baseline="30000" dirty="0">
                <a:cs typeface="Times New Roman" panose="02020603050405020304" pitchFamily="18" charset="0"/>
              </a:rPr>
              <a:t>60</a:t>
            </a:r>
            <a:r>
              <a:rPr lang="en-US" dirty="0">
                <a:cs typeface="Times New Roman" panose="02020603050405020304" pitchFamily="18" charset="0"/>
              </a:rPr>
              <a:t>Jesus said to him, “Let the dead bury their own dead, but you go and preach the kingdom of God.” </a:t>
            </a:r>
          </a:p>
          <a:p>
            <a:pPr marL="0" indent="0">
              <a:buNone/>
            </a:pPr>
            <a:endParaRPr lang="en-US" dirty="0"/>
          </a:p>
        </p:txBody>
      </p:sp>
      <p:pic>
        <p:nvPicPr>
          <p:cNvPr id="4" name="Picture 3">
            <a:extLst>
              <a:ext uri="{FF2B5EF4-FFF2-40B4-BE49-F238E27FC236}">
                <a16:creationId xmlns:a16="http://schemas.microsoft.com/office/drawing/2014/main" id="{16D1B24D-CC1D-0747-A23B-164933758767}"/>
              </a:ext>
            </a:extLst>
          </p:cNvPr>
          <p:cNvPicPr>
            <a:picLocks noChangeAspect="1"/>
          </p:cNvPicPr>
          <p:nvPr/>
        </p:nvPicPr>
        <p:blipFill rotWithShape="1">
          <a:blip r:embed="rId3"/>
          <a:srcRect l="17310" r="1364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06756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F7B7-766B-444C-9238-FCBAEA4CB23C}"/>
              </a:ext>
            </a:extLst>
          </p:cNvPr>
          <p:cNvSpPr>
            <a:spLocks noGrp="1"/>
          </p:cNvSpPr>
          <p:nvPr>
            <p:ph type="title"/>
          </p:nvPr>
        </p:nvSpPr>
        <p:spPr>
          <a:xfrm>
            <a:off x="655320" y="1214212"/>
            <a:ext cx="5120114" cy="1692794"/>
          </a:xfrm>
        </p:spPr>
        <p:txBody>
          <a:bodyPr>
            <a:normAutofit/>
          </a:bodyPr>
          <a:lstStyle/>
          <a:p>
            <a:r>
              <a:rPr lang="en-US" sz="3600" b="1" dirty="0"/>
              <a:t>Luke 9:57-62</a:t>
            </a: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3D12C37-5CBE-B045-9BA7-1A7A54CE0A24}"/>
              </a:ext>
            </a:extLst>
          </p:cNvPr>
          <p:cNvSpPr>
            <a:spLocks noGrp="1"/>
          </p:cNvSpPr>
          <p:nvPr>
            <p:ph idx="1"/>
          </p:nvPr>
        </p:nvSpPr>
        <p:spPr>
          <a:xfrm>
            <a:off x="551905" y="2531019"/>
            <a:ext cx="5120114" cy="3968636"/>
          </a:xfrm>
        </p:spPr>
        <p:txBody>
          <a:bodyPr>
            <a:normAutofit fontScale="92500" lnSpcReduction="10000"/>
          </a:bodyPr>
          <a:lstStyle/>
          <a:p>
            <a:pPr marL="0" indent="0">
              <a:lnSpc>
                <a:spcPct val="100000"/>
              </a:lnSpc>
              <a:buNone/>
            </a:pPr>
            <a:r>
              <a:rPr lang="en-US" sz="3000" baseline="30000" dirty="0"/>
              <a:t>61</a:t>
            </a:r>
            <a:r>
              <a:rPr lang="en-US" sz="3000" dirty="0"/>
              <a:t>And another also said, “Lord, I will follow You, but let me first go and bid them farewell who are at my house.” </a:t>
            </a:r>
          </a:p>
          <a:p>
            <a:pPr marL="0" indent="0">
              <a:lnSpc>
                <a:spcPct val="100000"/>
              </a:lnSpc>
              <a:buNone/>
            </a:pPr>
            <a:endParaRPr lang="en-US" sz="3000" dirty="0"/>
          </a:p>
          <a:p>
            <a:pPr marL="0" indent="0">
              <a:lnSpc>
                <a:spcPct val="100000"/>
              </a:lnSpc>
              <a:buNone/>
            </a:pPr>
            <a:r>
              <a:rPr lang="en-US" sz="3000" baseline="30000" dirty="0"/>
              <a:t>62</a:t>
            </a:r>
            <a:r>
              <a:rPr lang="en-US" sz="3000" dirty="0"/>
              <a:t>But Jesus said to him, “No one, having put his hand to the plow, and looking back, is fit for the kingdom of God.” </a:t>
            </a:r>
          </a:p>
          <a:p>
            <a:pPr marL="0" indent="0">
              <a:buNone/>
            </a:pPr>
            <a:endParaRPr lang="en-US" dirty="0"/>
          </a:p>
        </p:txBody>
      </p:sp>
      <p:pic>
        <p:nvPicPr>
          <p:cNvPr id="4" name="Picture 3">
            <a:extLst>
              <a:ext uri="{FF2B5EF4-FFF2-40B4-BE49-F238E27FC236}">
                <a16:creationId xmlns:a16="http://schemas.microsoft.com/office/drawing/2014/main" id="{119389EC-D71B-0A4E-8196-C145C1668270}"/>
              </a:ext>
            </a:extLst>
          </p:cNvPr>
          <p:cNvPicPr>
            <a:picLocks noChangeAspect="1"/>
          </p:cNvPicPr>
          <p:nvPr/>
        </p:nvPicPr>
        <p:blipFill rotWithShape="1">
          <a:blip r:embed="rId3"/>
          <a:srcRect l="15535" r="1542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164001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2CE9-F386-CC46-B849-7AEE594DBF5A}"/>
              </a:ext>
            </a:extLst>
          </p:cNvPr>
          <p:cNvSpPr>
            <a:spLocks noGrp="1"/>
          </p:cNvSpPr>
          <p:nvPr>
            <p:ph type="title"/>
          </p:nvPr>
        </p:nvSpPr>
        <p:spPr>
          <a:xfrm>
            <a:off x="590005" y="1266464"/>
            <a:ext cx="5120114" cy="1692794"/>
          </a:xfrm>
        </p:spPr>
        <p:txBody>
          <a:bodyPr>
            <a:normAutofit/>
          </a:bodyPr>
          <a:lstStyle/>
          <a:p>
            <a:r>
              <a:rPr lang="en-US" sz="3600" b="1" dirty="0">
                <a:latin typeface="Avenir Next" panose="020B0503020202020204" pitchFamily="34" charset="0"/>
              </a:rPr>
              <a:t>FOLLOW ME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A7D15A-7F44-404E-90D3-BA33F8AA1EEA}"/>
              </a:ext>
            </a:extLst>
          </p:cNvPr>
          <p:cNvSpPr>
            <a:spLocks noGrp="1"/>
          </p:cNvSpPr>
          <p:nvPr>
            <p:ph idx="1"/>
          </p:nvPr>
        </p:nvSpPr>
        <p:spPr>
          <a:xfrm>
            <a:off x="654232" y="2588097"/>
            <a:ext cx="5120113" cy="3462228"/>
          </a:xfrm>
        </p:spPr>
        <p:txBody>
          <a:bodyPr>
            <a:normAutofit/>
          </a:bodyPr>
          <a:lstStyle/>
          <a:p>
            <a:pPr marL="0" indent="0">
              <a:buNone/>
            </a:pPr>
            <a:r>
              <a:rPr lang="en-US" sz="2400" b="1" dirty="0"/>
              <a:t>Verse 57 </a:t>
            </a:r>
            <a:r>
              <a:rPr lang="en-US" sz="2400" dirty="0"/>
              <a:t>Case #1: </a:t>
            </a:r>
          </a:p>
          <a:p>
            <a:pPr marL="0" indent="0">
              <a:buNone/>
            </a:pPr>
            <a:endParaRPr lang="en-US" sz="1800" dirty="0"/>
          </a:p>
          <a:p>
            <a:pPr marL="0" indent="0">
              <a:lnSpc>
                <a:spcPct val="100000"/>
              </a:lnSpc>
              <a:buNone/>
            </a:pPr>
            <a:r>
              <a:rPr lang="en-US" sz="3200" dirty="0"/>
              <a:t>This person has </a:t>
            </a:r>
            <a:r>
              <a:rPr lang="en-US" sz="3200" b="1" dirty="0">
                <a:solidFill>
                  <a:srgbClr val="C00000"/>
                </a:solidFill>
              </a:rPr>
              <a:t>inconsiderate impulse</a:t>
            </a:r>
            <a:r>
              <a:rPr lang="en-US" sz="3200" dirty="0">
                <a:solidFill>
                  <a:srgbClr val="C00000"/>
                </a:solidFill>
              </a:rPr>
              <a:t>. </a:t>
            </a:r>
          </a:p>
          <a:p>
            <a:pPr marL="0" indent="0">
              <a:lnSpc>
                <a:spcPct val="100000"/>
              </a:lnSpc>
              <a:buNone/>
            </a:pPr>
            <a:r>
              <a:rPr lang="en-US" sz="3200" dirty="0"/>
              <a:t>He offers to follow Jesus without waiting to be called.</a:t>
            </a:r>
          </a:p>
        </p:txBody>
      </p:sp>
      <p:pic>
        <p:nvPicPr>
          <p:cNvPr id="4" name="Picture 3">
            <a:extLst>
              <a:ext uri="{FF2B5EF4-FFF2-40B4-BE49-F238E27FC236}">
                <a16:creationId xmlns:a16="http://schemas.microsoft.com/office/drawing/2014/main" id="{2E172910-7874-8046-A702-D5288FE64D0B}"/>
              </a:ext>
            </a:extLst>
          </p:cNvPr>
          <p:cNvPicPr>
            <a:picLocks noChangeAspect="1"/>
          </p:cNvPicPr>
          <p:nvPr/>
        </p:nvPicPr>
        <p:blipFill rotWithShape="1">
          <a:blip r:embed="rId3"/>
          <a:srcRect t="10380"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82035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2CE9-F386-CC46-B849-7AEE594DBF5A}"/>
              </a:ext>
            </a:extLst>
          </p:cNvPr>
          <p:cNvSpPr>
            <a:spLocks noGrp="1"/>
          </p:cNvSpPr>
          <p:nvPr>
            <p:ph type="title"/>
          </p:nvPr>
        </p:nvSpPr>
        <p:spPr>
          <a:xfrm>
            <a:off x="590005" y="1253399"/>
            <a:ext cx="5120114" cy="1692794"/>
          </a:xfrm>
        </p:spPr>
        <p:txBody>
          <a:bodyPr>
            <a:normAutofit/>
          </a:bodyPr>
          <a:lstStyle/>
          <a:p>
            <a:r>
              <a:rPr lang="en-US" sz="3600" b="1" dirty="0">
                <a:latin typeface="Avenir Next" panose="020B0503020202020204" pitchFamily="34" charset="0"/>
              </a:rPr>
              <a:t>FOLLOW ME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A7D15A-7F44-404E-90D3-BA33F8AA1EEA}"/>
              </a:ext>
            </a:extLst>
          </p:cNvPr>
          <p:cNvSpPr>
            <a:spLocks noGrp="1"/>
          </p:cNvSpPr>
          <p:nvPr>
            <p:ph idx="1"/>
          </p:nvPr>
        </p:nvSpPr>
        <p:spPr>
          <a:xfrm>
            <a:off x="655321" y="2575033"/>
            <a:ext cx="5120113" cy="3936977"/>
          </a:xfrm>
        </p:spPr>
        <p:txBody>
          <a:bodyPr>
            <a:normAutofit/>
          </a:bodyPr>
          <a:lstStyle/>
          <a:p>
            <a:pPr marL="0" indent="0">
              <a:lnSpc>
                <a:spcPct val="100000"/>
              </a:lnSpc>
              <a:buNone/>
            </a:pPr>
            <a:r>
              <a:rPr lang="en-US" sz="2400" b="1" dirty="0"/>
              <a:t>Verse 59 </a:t>
            </a:r>
            <a:r>
              <a:rPr lang="en-US" sz="2400" dirty="0"/>
              <a:t>Case #2: </a:t>
            </a:r>
          </a:p>
          <a:p>
            <a:pPr marL="0" indent="0">
              <a:lnSpc>
                <a:spcPct val="100000"/>
              </a:lnSpc>
              <a:buNone/>
            </a:pPr>
            <a:endParaRPr lang="en-US" sz="1100" dirty="0"/>
          </a:p>
          <a:p>
            <a:pPr marL="0" indent="0">
              <a:lnSpc>
                <a:spcPct val="100000"/>
              </a:lnSpc>
              <a:buNone/>
            </a:pPr>
            <a:r>
              <a:rPr lang="en-US" sz="3200" dirty="0"/>
              <a:t>This person has </a:t>
            </a:r>
            <a:r>
              <a:rPr lang="en-US" sz="3200" b="1" dirty="0">
                <a:solidFill>
                  <a:srgbClr val="C00000"/>
                </a:solidFill>
              </a:rPr>
              <a:t>conflicting duties.</a:t>
            </a:r>
            <a:r>
              <a:rPr lang="en-US" sz="3200" dirty="0">
                <a:solidFill>
                  <a:srgbClr val="C00000"/>
                </a:solidFill>
              </a:rPr>
              <a:t> </a:t>
            </a:r>
          </a:p>
          <a:p>
            <a:pPr marL="0" indent="0">
              <a:lnSpc>
                <a:spcPct val="100000"/>
              </a:lnSpc>
              <a:buNone/>
            </a:pPr>
            <a:r>
              <a:rPr lang="en-US" sz="3200" dirty="0"/>
              <a:t>He feels a strong compulsion to follow Christ, but he is consumed by other responsibilities.</a:t>
            </a:r>
          </a:p>
          <a:p>
            <a:pPr marL="0" indent="0">
              <a:lnSpc>
                <a:spcPct val="100000"/>
              </a:lnSpc>
              <a:buNone/>
            </a:pPr>
            <a:endParaRPr lang="en-US" sz="2400" dirty="0"/>
          </a:p>
        </p:txBody>
      </p:sp>
      <p:pic>
        <p:nvPicPr>
          <p:cNvPr id="4" name="Picture 3">
            <a:extLst>
              <a:ext uri="{FF2B5EF4-FFF2-40B4-BE49-F238E27FC236}">
                <a16:creationId xmlns:a16="http://schemas.microsoft.com/office/drawing/2014/main" id="{3DE54F47-246F-124D-9DD6-F9DA261399F3}"/>
              </a:ext>
            </a:extLst>
          </p:cNvPr>
          <p:cNvPicPr>
            <a:picLocks noChangeAspect="1"/>
          </p:cNvPicPr>
          <p:nvPr/>
        </p:nvPicPr>
        <p:blipFill rotWithShape="1">
          <a:blip r:embed="rId3"/>
          <a:srcRect t="10380"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565985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2CE9-F386-CC46-B849-7AEE594DBF5A}"/>
              </a:ext>
            </a:extLst>
          </p:cNvPr>
          <p:cNvSpPr>
            <a:spLocks noGrp="1"/>
          </p:cNvSpPr>
          <p:nvPr>
            <p:ph type="title"/>
          </p:nvPr>
        </p:nvSpPr>
        <p:spPr>
          <a:xfrm>
            <a:off x="603068" y="1266463"/>
            <a:ext cx="5120114" cy="1692794"/>
          </a:xfrm>
        </p:spPr>
        <p:txBody>
          <a:bodyPr>
            <a:normAutofit/>
          </a:bodyPr>
          <a:lstStyle/>
          <a:p>
            <a:r>
              <a:rPr lang="en-US" sz="3600" b="1" dirty="0">
                <a:latin typeface="Avenir Next" panose="020B0503020202020204" pitchFamily="34" charset="0"/>
              </a:rPr>
              <a:t>FOLLOW ME</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A7D15A-7F44-404E-90D3-BA33F8AA1EEA}"/>
              </a:ext>
            </a:extLst>
          </p:cNvPr>
          <p:cNvSpPr>
            <a:spLocks noGrp="1"/>
          </p:cNvSpPr>
          <p:nvPr>
            <p:ph idx="1"/>
          </p:nvPr>
        </p:nvSpPr>
        <p:spPr>
          <a:xfrm>
            <a:off x="655321" y="2575034"/>
            <a:ext cx="5120113" cy="3862836"/>
          </a:xfrm>
        </p:spPr>
        <p:txBody>
          <a:bodyPr>
            <a:normAutofit lnSpcReduction="10000"/>
          </a:bodyPr>
          <a:lstStyle/>
          <a:p>
            <a:pPr marL="0" indent="0">
              <a:lnSpc>
                <a:spcPct val="100000"/>
              </a:lnSpc>
              <a:buNone/>
            </a:pPr>
            <a:r>
              <a:rPr lang="en-US" sz="2400" b="1" dirty="0"/>
              <a:t>Verse 61 </a:t>
            </a:r>
            <a:r>
              <a:rPr lang="en-US" sz="2400" dirty="0"/>
              <a:t>Case #3: </a:t>
            </a:r>
          </a:p>
          <a:p>
            <a:pPr marL="0" indent="0">
              <a:lnSpc>
                <a:spcPct val="100000"/>
              </a:lnSpc>
              <a:buNone/>
            </a:pPr>
            <a:endParaRPr lang="en-US" sz="1100" dirty="0"/>
          </a:p>
          <a:p>
            <a:pPr marL="0" indent="0">
              <a:lnSpc>
                <a:spcPct val="100000"/>
              </a:lnSpc>
              <a:buNone/>
            </a:pPr>
            <a:r>
              <a:rPr lang="en-US" sz="3200" dirty="0"/>
              <a:t>This person has a </a:t>
            </a:r>
            <a:r>
              <a:rPr lang="en-US" sz="3200" b="1" dirty="0">
                <a:solidFill>
                  <a:srgbClr val="C00000"/>
                </a:solidFill>
              </a:rPr>
              <a:t>divided mind.</a:t>
            </a:r>
            <a:r>
              <a:rPr lang="en-US" sz="3200" dirty="0">
                <a:solidFill>
                  <a:srgbClr val="C00000"/>
                </a:solidFill>
              </a:rPr>
              <a:t> </a:t>
            </a:r>
          </a:p>
          <a:p>
            <a:pPr marL="0" indent="0">
              <a:lnSpc>
                <a:spcPct val="100000"/>
              </a:lnSpc>
              <a:buNone/>
            </a:pPr>
            <a:r>
              <a:rPr lang="en-US" sz="3200" dirty="0"/>
              <a:t>He is willing to follow Jesus, but he first wants what he needs for himself—on his own terms. </a:t>
            </a:r>
          </a:p>
        </p:txBody>
      </p:sp>
      <p:pic>
        <p:nvPicPr>
          <p:cNvPr id="4" name="Picture 3">
            <a:extLst>
              <a:ext uri="{FF2B5EF4-FFF2-40B4-BE49-F238E27FC236}">
                <a16:creationId xmlns:a16="http://schemas.microsoft.com/office/drawing/2014/main" id="{B753BCD6-4049-C848-A382-B2ADAB9FD71D}"/>
              </a:ext>
            </a:extLst>
          </p:cNvPr>
          <p:cNvPicPr>
            <a:picLocks noChangeAspect="1"/>
          </p:cNvPicPr>
          <p:nvPr/>
        </p:nvPicPr>
        <p:blipFill rotWithShape="1">
          <a:blip r:embed="rId3"/>
          <a:srcRect t="10380"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60755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2518</TotalTime>
  <Words>5320</Words>
  <Application>Microsoft Macintosh PowerPoint</Application>
  <PresentationFormat>Widescreen</PresentationFormat>
  <Paragraphs>362</Paragraphs>
  <Slides>33</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Avenir Next</vt:lpstr>
      <vt:lpstr>Calibri</vt:lpstr>
      <vt:lpstr>Calibri Light</vt:lpstr>
      <vt:lpstr>Times New Roman</vt:lpstr>
      <vt:lpstr>Office Theme</vt:lpstr>
      <vt:lpstr>WALKING  WITH JESUS</vt:lpstr>
      <vt:lpstr>PowerPoint Presentation</vt:lpstr>
      <vt:lpstr>PowerPoint Presentation</vt:lpstr>
      <vt:lpstr>Luke 9:57-62</vt:lpstr>
      <vt:lpstr>Luke 9:57-62</vt:lpstr>
      <vt:lpstr>Luke 9:57-62</vt:lpstr>
      <vt:lpstr>FOLLOW ME</vt:lpstr>
      <vt:lpstr>FOLLOW ME</vt:lpstr>
      <vt:lpstr>FOLLOW ME</vt:lpstr>
      <vt:lpstr>FOLLOW ME</vt:lpstr>
      <vt:lpstr>FOLLOW ME</vt:lpstr>
      <vt:lpstr>THE CALL</vt:lpstr>
      <vt:lpstr>PowerPoint Presentation</vt:lpstr>
      <vt:lpstr>THE CALL</vt:lpstr>
      <vt:lpstr>THE CALL</vt:lpstr>
      <vt:lpstr>THE COST</vt:lpstr>
      <vt:lpstr>THE COST</vt:lpstr>
      <vt:lpstr>THE COST</vt:lpstr>
      <vt:lpstr>THE COST</vt:lpstr>
      <vt:lpstr>THE COST FOR JESUS…</vt:lpstr>
      <vt:lpstr>THE COST FOR JESUS…</vt:lpstr>
      <vt:lpstr>THE CONSEQUENCES</vt:lpstr>
      <vt:lpstr>THE CONSEQUENCES</vt:lpstr>
      <vt:lpstr>MATTHEW 19:16-22</vt:lpstr>
      <vt:lpstr>MATTHEW 19:16-22</vt:lpstr>
      <vt:lpstr>MATTHEW 19:16-22</vt:lpstr>
      <vt:lpstr>THE CONSEQUENCES</vt:lpstr>
      <vt:lpstr>THE CONSEQUENCES</vt:lpstr>
      <vt:lpstr>“Trust in the Lord with all your heart and do not lean on your own understanding.” —Proverbs 3:5 </vt:lpstr>
      <vt:lpstr>THE CONSEQUENCES</vt:lpstr>
      <vt:lpstr>TRUE DISCIPLESHIP REQUIRES US. . .</vt:lpstr>
      <vt:lpstr>SELF-EXAMINATION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Loved—Not Lost!</dc:title>
  <dc:creator>Turner, Rebecca</dc:creator>
  <cp:lastModifiedBy>Turner, Rebecca</cp:lastModifiedBy>
  <cp:revision>116</cp:revision>
  <cp:lastPrinted>2018-09-10T23:22:52Z</cp:lastPrinted>
  <dcterms:created xsi:type="dcterms:W3CDTF">2018-09-05T17:57:48Z</dcterms:created>
  <dcterms:modified xsi:type="dcterms:W3CDTF">2018-09-18T18:37:37Z</dcterms:modified>
</cp:coreProperties>
</file>