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84" r:id="rId4"/>
    <p:sldId id="261" r:id="rId5"/>
    <p:sldId id="264" r:id="rId6"/>
    <p:sldId id="263" r:id="rId7"/>
    <p:sldId id="285" r:id="rId8"/>
    <p:sldId id="266" r:id="rId9"/>
    <p:sldId id="267" r:id="rId10"/>
    <p:sldId id="268" r:id="rId11"/>
    <p:sldId id="286" r:id="rId12"/>
    <p:sldId id="270" r:id="rId13"/>
    <p:sldId id="272" r:id="rId14"/>
    <p:sldId id="271" r:id="rId15"/>
    <p:sldId id="287" r:id="rId16"/>
    <p:sldId id="274" r:id="rId17"/>
    <p:sldId id="275" r:id="rId18"/>
    <p:sldId id="276" r:id="rId19"/>
    <p:sldId id="288" r:id="rId20"/>
    <p:sldId id="278" r:id="rId21"/>
    <p:sldId id="279" r:id="rId22"/>
    <p:sldId id="280" r:id="rId23"/>
    <p:sldId id="281"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5AB1"/>
    <a:srgbClr val="D883FF"/>
    <a:srgbClr val="521B93"/>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93"/>
    <p:restoredTop sz="53386"/>
  </p:normalViewPr>
  <p:slideViewPr>
    <p:cSldViewPr snapToGrid="0" snapToObjects="1">
      <p:cViewPr varScale="1">
        <p:scale>
          <a:sx n="91" d="100"/>
          <a:sy n="91" d="100"/>
        </p:scale>
        <p:origin x="4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7B6EF-1EEF-3A4F-A822-990B72D28CC6}" type="datetimeFigureOut">
              <a:rPr lang="en-US" smtClean="0"/>
              <a:t>10/6/20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DC53A-3943-E24E-A838-496FFD443334}" type="slidenum">
              <a:rPr lang="en-US" smtClean="0"/>
              <a:t>‹#›</a:t>
            </a:fld>
            <a:endParaRPr lang="en-US"/>
          </a:p>
        </p:txBody>
      </p:sp>
    </p:spTree>
    <p:extLst>
      <p:ext uri="{BB962C8B-B14F-4D97-AF65-F5344CB8AC3E}">
        <p14:creationId xmlns:p14="http://schemas.microsoft.com/office/powerpoint/2010/main" val="1380055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Greetings to all in the name of Jesus!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a:t>
            </a:fld>
            <a:endParaRPr lang="en-US"/>
          </a:p>
        </p:txBody>
      </p:sp>
    </p:spTree>
    <p:extLst>
      <p:ext uri="{BB962C8B-B14F-4D97-AF65-F5344CB8AC3E}">
        <p14:creationId xmlns:p14="http://schemas.microsoft.com/office/powerpoint/2010/main" val="11210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find her answer to Barak’s ultimatum in Judges 4:9 (NLT), “‘Very well,’ Deborah said, ‘I will go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you.’”</a:t>
            </a:r>
          </a:p>
        </p:txBody>
      </p:sp>
      <p:sp>
        <p:nvSpPr>
          <p:cNvPr id="4" name="Slide Number Placeholder 3"/>
          <p:cNvSpPr>
            <a:spLocks noGrp="1"/>
          </p:cNvSpPr>
          <p:nvPr>
            <p:ph type="sldNum" sz="quarter" idx="5"/>
          </p:nvPr>
        </p:nvSpPr>
        <p:spPr/>
        <p:txBody>
          <a:bodyPr/>
          <a:lstStyle/>
          <a:p>
            <a:fld id="{856DC53A-3943-E24E-A838-496FFD443334}" type="slidenum">
              <a:rPr lang="en-US" smtClean="0"/>
              <a:t>10</a:t>
            </a:fld>
            <a:endParaRPr lang="en-US"/>
          </a:p>
        </p:txBody>
      </p:sp>
    </p:spTree>
    <p:extLst>
      <p:ext uri="{BB962C8B-B14F-4D97-AF65-F5344CB8AC3E}">
        <p14:creationId xmlns:p14="http://schemas.microsoft.com/office/powerpoint/2010/main" val="23157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different ways some people stand out from the crowd in a community. A sure way to achieve that for a woman is to marry a man who is a foreigner. In close communities everybody knows everybody, and such decisions are very important decisions to make as the consequences last a lifetime. And that is exactly what she did. She married a foreigner. But that was only the beginning of her amazing story and often difficult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husband had a brother who also married a woman from her village. I don’t know who married first, or whether they both married at the same time, but we can assume that it must have been easier for these women to navigate around the people who were talking about their decisions with two of them together. As the talk in the village subsided, she worked her way to fit in the new family where she now belonged.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it happens in new marriages, a lot of adjustments must take place. Each person brings their tastes, their habits, their manners, their language, their way of thinking which needs to be explored, understood, challenged, respected, adopted. Another significant matter they were dealing with was religion. His religion was different to hers, and she began to admire his God and his religion.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year of their marriage passed and there was no news to share. The second passed too, and now the village started talking and speculating. Why is there no child yet in their family? As if it was not difficult enough for her to struggle with that issue, comments from others must have added to her difficulties. But the worst was yet to 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her father-in-law died. It was such a heavy blow to the family. Her mother-in-law was inconsolable. She liked her mother-in-law and they got along well. It is something all mothers-in-law should learn—to be on good terms with their daughters-in-law.</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as if the death of her father-in-law were not difficult enough, two more heavy blows hit the family. Her brother-in-law and her own beloved husband both died. Some disease took all the men in this family. What sorrow fell on all three women! It is hard to imagine what depths of sadness they must have felt. No husbands to look after them and no children to give hope for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the news came which was both good and bad. They heard that famine in the land where her husband came from, which brought him to this place, ended and there was plenty of food there. That was good. But her mother-in-law now decided to return there. That was bad.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11</a:t>
            </a:fld>
            <a:endParaRPr lang="en-US"/>
          </a:p>
        </p:txBody>
      </p:sp>
    </p:spTree>
    <p:extLst>
      <p:ext uri="{BB962C8B-B14F-4D97-AF65-F5344CB8AC3E}">
        <p14:creationId xmlns:p14="http://schemas.microsoft.com/office/powerpoint/2010/main" val="387594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was to happen to her? What future was there for 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initial decision was that the three women would go together. They were a family now, and it was good that they stick together. Preparations were made, goodbyes were said, and they were on the road walking.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leaving the place she was comfortable with, people she knew, customs she knew, language she knew, to go to a place she had never seen before, to live with people she did not know. That is a difficult decision. But it was made, and they were on their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her mother-in-law stopped. She realized that it is too much for these young women, her dear daughters-in-law, to leave their people and come with her. She had nothing to offer them where they are going. Her mother-in-law said she didn’t know how she herself would be accepted once back after ten years of absence. How would she look after herself, let alone another two women? So, her mother-in-law urged her two daughters-in-law to go back to their own home village and start a new life. It would be easier to do that than to continue on with her.</a:t>
            </a:r>
          </a:p>
        </p:txBody>
      </p:sp>
      <p:sp>
        <p:nvSpPr>
          <p:cNvPr id="4" name="Slide Number Placeholder 3"/>
          <p:cNvSpPr>
            <a:spLocks noGrp="1"/>
          </p:cNvSpPr>
          <p:nvPr>
            <p:ph type="sldNum" sz="quarter" idx="5"/>
          </p:nvPr>
        </p:nvSpPr>
        <p:spPr/>
        <p:txBody>
          <a:bodyPr/>
          <a:lstStyle/>
          <a:p>
            <a:fld id="{856DC53A-3943-E24E-A838-496FFD443334}" type="slidenum">
              <a:rPr lang="en-US" smtClean="0"/>
              <a:t>12</a:t>
            </a:fld>
            <a:endParaRPr lang="en-US"/>
          </a:p>
        </p:txBody>
      </p:sp>
    </p:spTree>
    <p:extLst>
      <p:ext uri="{BB962C8B-B14F-4D97-AF65-F5344CB8AC3E}">
        <p14:creationId xmlns:p14="http://schemas.microsoft.com/office/powerpoint/2010/main" val="230428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situation where life has given you so much grief, your loved ones have died, and then you must make a difficult decision?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you also needed to leave your homeland to go to another country, another people? How difficult was that?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sister-in-law decided that her mother-in-law had a valid point and reluctantly said goodbye and turned 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should she do now? Join her sister-in-law and return to her relatives? Perhaps find a husband or remain unmarried for the rest of her life? Or stay with her mother-in-law and start a new life, without any assurance that there would be a future for her. Where would she stay? How long might she live? Where would she die and be buried? </a:t>
            </a:r>
          </a:p>
        </p:txBody>
      </p:sp>
      <p:sp>
        <p:nvSpPr>
          <p:cNvPr id="4" name="Slide Number Placeholder 3"/>
          <p:cNvSpPr>
            <a:spLocks noGrp="1"/>
          </p:cNvSpPr>
          <p:nvPr>
            <p:ph type="sldNum" sz="quarter" idx="5"/>
          </p:nvPr>
        </p:nvSpPr>
        <p:spPr/>
        <p:txBody>
          <a:bodyPr/>
          <a:lstStyle/>
          <a:p>
            <a:fld id="{856DC53A-3943-E24E-A838-496FFD443334}" type="slidenum">
              <a:rPr lang="en-US" smtClean="0"/>
              <a:t>13</a:t>
            </a:fld>
            <a:endParaRPr lang="en-US"/>
          </a:p>
        </p:txBody>
      </p:sp>
    </p:spTree>
    <p:extLst>
      <p:ext uri="{BB962C8B-B14F-4D97-AF65-F5344CB8AC3E}">
        <p14:creationId xmlns:p14="http://schemas.microsoft.com/office/powerpoint/2010/main" val="27722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 decision was firm and very clear. We read it in Ruth 1:16 (NIVUK), “But Ruth replied, ‘Don’t urge me to leave you or to turn back from you. Where you go, I will go.’”</a:t>
            </a:r>
          </a:p>
        </p:txBody>
      </p:sp>
      <p:sp>
        <p:nvSpPr>
          <p:cNvPr id="4" name="Slide Number Placeholder 3"/>
          <p:cNvSpPr>
            <a:spLocks noGrp="1"/>
          </p:cNvSpPr>
          <p:nvPr>
            <p:ph type="sldNum" sz="quarter" idx="5"/>
          </p:nvPr>
        </p:nvSpPr>
        <p:spPr/>
        <p:txBody>
          <a:bodyPr/>
          <a:lstStyle/>
          <a:p>
            <a:fld id="{856DC53A-3943-E24E-A838-496FFD443334}" type="slidenum">
              <a:rPr lang="en-US" smtClean="0"/>
              <a:t>14</a:t>
            </a:fld>
            <a:endParaRPr lang="en-US"/>
          </a:p>
        </p:txBody>
      </p:sp>
    </p:spTree>
    <p:extLst>
      <p:ext uri="{BB962C8B-B14F-4D97-AF65-F5344CB8AC3E}">
        <p14:creationId xmlns:p14="http://schemas.microsoft.com/office/powerpoint/2010/main" val="51466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doing what?” —she was shocked.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is covered with ashes, his clothes are torn, he is wailing loudly and bitterly and is wearing sackcloth,” her maids replied.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terrible news. She had no idea what in the world was happening with her dear uncle. Her love and gratitude toward him swelled. Images of her growing years flashed through her mind.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didn’t remember much of what happened when her parents died, but she remembered growing up with her loving uncle who looked after her. He loved her dearly and did all he could for her to grow up with enough food, shelter, education. He protected her and installed a strong sense in her of who she was.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memories flashed through her mind. How she was taken from him to join other young women in the royal house. A smile came across her face remembering all the pampering she received for a whole year in preparation to meet the king. Then the amazing banquet when she became the queen.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Royal life and duties separated her from her dear uncle, and she was not able to spend as much time with him as she wished. But to hear this news about his condition disturbed her greatly. </a:t>
            </a:r>
          </a:p>
          <a:p>
            <a:r>
              <a:rPr lang="en-US" sz="1200" kern="1200" dirty="0">
                <a:solidFill>
                  <a:schemeClr val="tx1"/>
                </a:solidFill>
                <a:effectLst/>
                <a:latin typeface="+mn-lt"/>
                <a:ea typeface="+mn-ea"/>
                <a:cs typeface="+mn-cs"/>
              </a:rPr>
              <a:t>So, her first impulse was to send him a new set of clothes. Perhaps he was in financial difficulty and she was more than happy to help. But soon matters became even worse. Her uncle refused to take the clothes. Why? She had no idea and had to find out.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15</a:t>
            </a:fld>
            <a:endParaRPr lang="en-US"/>
          </a:p>
        </p:txBody>
      </p:sp>
    </p:spTree>
    <p:extLst>
      <p:ext uri="{BB962C8B-B14F-4D97-AF65-F5344CB8AC3E}">
        <p14:creationId xmlns:p14="http://schemas.microsoft.com/office/powerpoint/2010/main" val="348456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 could not have imagined how bad the news would be.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she was now part of the royal family, she was not an active part of the politics of the day. Her uncle was very informed of what was happening. Once before, because of him and her intervention with the king, her husband the king’s life was spared, but this time the stakes were much higher. Her uncle sent her all the information, including the written publication of the new edict that affected everyone who was a Jew. Her uncle urged her to see the king, to beg for mercy, and to plead with him for her people.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now she was very aware of the royal protocols, and due to the previous plot to assassinate the king, the security measures were tighter. Anybody approaching the king would be killed unless the king showed special mercy by lifting a scepter. It was too much of a risk. She didn’t think that she could do what her uncle asked.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don’t know whether her uncle was surprised with her reply. But he had a strong opinion which he shared with her. According to him, this situation was possibly the main reason why God allowed her to be in the position that she was in, and if she didn’t step in now and fight for her people it would be detrimental for her, while God would find other means of helping them.</a:t>
            </a:r>
          </a:p>
        </p:txBody>
      </p:sp>
      <p:sp>
        <p:nvSpPr>
          <p:cNvPr id="4" name="Slide Number Placeholder 3"/>
          <p:cNvSpPr>
            <a:spLocks noGrp="1"/>
          </p:cNvSpPr>
          <p:nvPr>
            <p:ph type="sldNum" sz="quarter" idx="5"/>
          </p:nvPr>
        </p:nvSpPr>
        <p:spPr/>
        <p:txBody>
          <a:bodyPr/>
          <a:lstStyle/>
          <a:p>
            <a:fld id="{856DC53A-3943-E24E-A838-496FFD443334}" type="slidenum">
              <a:rPr lang="en-US" smtClean="0"/>
              <a:t>16</a:t>
            </a:fld>
            <a:endParaRPr lang="en-US"/>
          </a:p>
        </p:txBody>
      </p:sp>
    </p:spTree>
    <p:extLst>
      <p:ext uri="{BB962C8B-B14F-4D97-AF65-F5344CB8AC3E}">
        <p14:creationId xmlns:p14="http://schemas.microsoft.com/office/powerpoint/2010/main" val="239025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position of leadership where you needed to make a difficult decision, where you had to speak on certain issue or speak on behalf of somebody else who had no voice, but relied on you to speak for them? What did you do? Did you speak out or did you keep silent? How did that make you feel?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would you have done in her situation?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seriously considered her uncle’s words. </a:t>
            </a:r>
          </a:p>
        </p:txBody>
      </p:sp>
      <p:sp>
        <p:nvSpPr>
          <p:cNvPr id="4" name="Slide Number Placeholder 3"/>
          <p:cNvSpPr>
            <a:spLocks noGrp="1"/>
          </p:cNvSpPr>
          <p:nvPr>
            <p:ph type="sldNum" sz="quarter" idx="5"/>
          </p:nvPr>
        </p:nvSpPr>
        <p:spPr/>
        <p:txBody>
          <a:bodyPr/>
          <a:lstStyle/>
          <a:p>
            <a:fld id="{856DC53A-3943-E24E-A838-496FFD443334}" type="slidenum">
              <a:rPr lang="en-US" smtClean="0"/>
              <a:t>17</a:t>
            </a:fld>
            <a:endParaRPr lang="en-US"/>
          </a:p>
        </p:txBody>
      </p:sp>
    </p:spTree>
    <p:extLst>
      <p:ext uri="{BB962C8B-B14F-4D97-AF65-F5344CB8AC3E}">
        <p14:creationId xmlns:p14="http://schemas.microsoft.com/office/powerpoint/2010/main" val="1003917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she sent him her reply. We read in Esther 4:16 (NIVUK), “Go gather together all the Jews who are in Susa, and fast for me. Do not eat or drink for three days, night or day. I and my maids will fast as you do. When this is done, 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heard four stories about different women in the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we have one about a man?</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18</a:t>
            </a:fld>
            <a:endParaRPr lang="en-US"/>
          </a:p>
        </p:txBody>
      </p:sp>
    </p:spTree>
    <p:extLst>
      <p:ext uri="{BB962C8B-B14F-4D97-AF65-F5344CB8AC3E}">
        <p14:creationId xmlns:p14="http://schemas.microsoft.com/office/powerpoint/2010/main" val="28030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5</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people can see the future. They are visionary leaders. They see a much bigger picture and adjust their life accordingly as well as prepare their followers.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was one such leader. He clearly saw the future and tried to prepare his team for what was coming. He knew that for them it was going to be a very difficult time. So, he tried to prepare them for these difficult few days, devastating few days, terrible few days. </a:t>
            </a:r>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19</a:t>
            </a:fld>
            <a:endParaRPr lang="en-US"/>
          </a:p>
        </p:txBody>
      </p:sp>
    </p:spTree>
    <p:extLst>
      <p:ext uri="{BB962C8B-B14F-4D97-AF65-F5344CB8AC3E}">
        <p14:creationId xmlns:p14="http://schemas.microsoft.com/office/powerpoint/2010/main" val="79180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like stories? I like listening to stories, especially the ones that really happened. Today we will listen to a few stories about people who faced difficult situations. They had to make a life-changing decision. Although they faced different circumstances, lived in different places as well as different moments of history, they needed to decide. If they decided one way, history would be different. Not only for them personally, but history for whole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Listen carefully.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Holy Spirit will be speaking to you through those stories. Open your heart and mind to hear His message to you today as you face decisions you need to make.</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a:t>
            </a:fld>
            <a:endParaRPr lang="en-US"/>
          </a:p>
        </p:txBody>
      </p:sp>
    </p:spTree>
    <p:extLst>
      <p:ext uri="{BB962C8B-B14F-4D97-AF65-F5344CB8AC3E}">
        <p14:creationId xmlns:p14="http://schemas.microsoft.com/office/powerpoint/2010/main" val="155083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months, if not years, he had been trying to make them understand.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to no avail. They were completely blind to his vision of what was ahead.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this evening was the last evening he spent with his closest team members.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better way to spend the last evening together before a big event than to have a dinner together? It was one of yearly occasions when families get together for this meal. However, he made sure that this one they would remember, so he changed some rituals associated with the occasion.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dinner was over, they went for a walk. It is a good idea to go for a light walk after a meal. You should do it too.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told them that this very night they would experience what none of them expected. They just had this special meal; yes, it was somewhat different, but it was still great being together. They loved their leader and enjoyed spending time together. So again, they could not understand what he meant when he said that they would all desert him. This word he used meant that they would fall away, turn away, have their faith in him shaken, stumble in their faith on account of him; they would be ashamed of him and leave him.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knew how devastated they would be. He had to find a way to give them hope. Something that they would remember. Something that would bring them out of the bottom they would hit. Something simple yet profound.</a:t>
            </a:r>
          </a:p>
        </p:txBody>
      </p:sp>
      <p:sp>
        <p:nvSpPr>
          <p:cNvPr id="4" name="Slide Number Placeholder 3"/>
          <p:cNvSpPr>
            <a:spLocks noGrp="1"/>
          </p:cNvSpPr>
          <p:nvPr>
            <p:ph type="sldNum" sz="quarter" idx="5"/>
          </p:nvPr>
        </p:nvSpPr>
        <p:spPr/>
        <p:txBody>
          <a:bodyPr/>
          <a:lstStyle/>
          <a:p>
            <a:fld id="{856DC53A-3943-E24E-A838-496FFD443334}" type="slidenum">
              <a:rPr lang="en-US" smtClean="0"/>
              <a:t>20</a:t>
            </a:fld>
            <a:endParaRPr lang="en-US"/>
          </a:p>
        </p:txBody>
      </p:sp>
    </p:spTree>
    <p:extLst>
      <p:ext uri="{BB962C8B-B14F-4D97-AF65-F5344CB8AC3E}">
        <p14:creationId xmlns:p14="http://schemas.microsoft.com/office/powerpoint/2010/main" val="295877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you ever been in a situation when you needed to say something important to someone at the crossroads of life? What did you say? What do you wish you said?</a:t>
            </a:r>
          </a:p>
        </p:txBody>
      </p:sp>
      <p:sp>
        <p:nvSpPr>
          <p:cNvPr id="4" name="Slide Number Placeholder 3"/>
          <p:cNvSpPr>
            <a:spLocks noGrp="1"/>
          </p:cNvSpPr>
          <p:nvPr>
            <p:ph type="sldNum" sz="quarter" idx="5"/>
          </p:nvPr>
        </p:nvSpPr>
        <p:spPr/>
        <p:txBody>
          <a:bodyPr/>
          <a:lstStyle/>
          <a:p>
            <a:fld id="{856DC53A-3943-E24E-A838-496FFD443334}" type="slidenum">
              <a:rPr lang="en-US" smtClean="0"/>
              <a:t>21</a:t>
            </a:fld>
            <a:endParaRPr lang="en-US"/>
          </a:p>
        </p:txBody>
      </p:sp>
    </p:spTree>
    <p:extLst>
      <p:ext uri="{BB962C8B-B14F-4D97-AF65-F5344CB8AC3E}">
        <p14:creationId xmlns:p14="http://schemas.microsoft.com/office/powerpoint/2010/main" val="1098407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read what He said in Matthew 26:31, 32 (NIVUK), “Then Jesus told them . . . But after I have risen, I will go ahead of you into Galilee.”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the first time Jesus said, ‘I will go’. Long time before the sin came to this world and a solution was needed, he said, ‘I will go,’ although he knew it was going to be difficult, very difficult. It was going to be painful. He would be misunderstood, dishonored, disrespected, hated, eternally separated from his Father, and yet he said, ‘I will go.’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would anybody be willing to go on a mission like that?!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22</a:t>
            </a:fld>
            <a:endParaRPr lang="en-US"/>
          </a:p>
        </p:txBody>
      </p:sp>
    </p:spTree>
    <p:extLst>
      <p:ext uri="{BB962C8B-B14F-4D97-AF65-F5344CB8AC3E}">
        <p14:creationId xmlns:p14="http://schemas.microsoft.com/office/powerpoint/2010/main" val="184871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met Rebekah, Deborah, Ruth, Esther, and Jesus at major moments in their lives.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all had one thing in common. At the crucial time, whether it affected them personally or their whole nation—and one that impacted the whole human race—they needed to decide. Each time it was a life-changing situation. The decision they made is summarized in these words: I WILL GO.</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23</a:t>
            </a:fld>
            <a:endParaRPr lang="en-US"/>
          </a:p>
        </p:txBody>
      </p:sp>
    </p:spTree>
    <p:extLst>
      <p:ext uri="{BB962C8B-B14F-4D97-AF65-F5344CB8AC3E}">
        <p14:creationId xmlns:p14="http://schemas.microsoft.com/office/powerpoint/2010/main" val="101471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you are also facing a decision.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to your spouse and ask for forgiveness. You have hurt them in the past. What will you answer? </a:t>
            </a:r>
          </a:p>
          <a:p>
            <a:r>
              <a:rPr lang="en-US" sz="1200" kern="1200" dirty="0">
                <a:solidFill>
                  <a:schemeClr val="tx1"/>
                </a:solidFill>
                <a:effectLst/>
                <a:latin typeface="+mn-lt"/>
                <a:ea typeface="+mn-ea"/>
                <a:cs typeface="+mn-cs"/>
              </a:rPr>
              <a:t>“I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to your neighbor. Invite them for a meal. Listen to their story. Share with them your story of how God has changed your life. What will you answer?</a:t>
            </a:r>
          </a:p>
          <a:p>
            <a:r>
              <a:rPr lang="en-US" sz="1200" kern="1200" dirty="0">
                <a:solidFill>
                  <a:schemeClr val="tx1"/>
                </a:solidFill>
                <a:effectLst/>
                <a:latin typeface="+mn-lt"/>
                <a:ea typeface="+mn-ea"/>
                <a:cs typeface="+mn-cs"/>
              </a:rPr>
              <a:t>“I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help those on the streets. Offer them food, clothes, work, sit with them and listen to their story. Tell them how much Jesus means to you. What will you answer?</a:t>
            </a:r>
          </a:p>
          <a:p>
            <a:r>
              <a:rPr lang="en-US" sz="1200" kern="1200" dirty="0">
                <a:solidFill>
                  <a:schemeClr val="tx1"/>
                </a:solidFill>
                <a:effectLst/>
                <a:latin typeface="+mn-lt"/>
                <a:ea typeface="+mn-ea"/>
                <a:cs typeface="+mn-cs"/>
              </a:rPr>
              <a:t>“I will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is calling you to go to another country to live and work there and share the Gospel through your life. What will you answer?</a:t>
            </a:r>
          </a:p>
          <a:p>
            <a:r>
              <a:rPr lang="en-US" sz="1200" kern="1200" dirty="0">
                <a:solidFill>
                  <a:schemeClr val="tx1"/>
                </a:solidFill>
                <a:effectLst/>
                <a:latin typeface="+mn-lt"/>
                <a:ea typeface="+mn-ea"/>
                <a:cs typeface="+mn-cs"/>
              </a:rPr>
              <a:t>“I will go.”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24</a:t>
            </a:fld>
            <a:endParaRPr lang="en-US"/>
          </a:p>
        </p:txBody>
      </p:sp>
    </p:spTree>
    <p:extLst>
      <p:ext uri="{BB962C8B-B14F-4D97-AF65-F5344CB8AC3E}">
        <p14:creationId xmlns:p14="http://schemas.microsoft.com/office/powerpoint/2010/main" val="424967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it that the Holy Spirit is whispering in your ear? Where is God calling you today? What will you answer</a:t>
            </a:r>
            <a:r>
              <a:rPr lang="en-US" sz="1200" kern="120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 the love of Jesus empower you to answer, “I will go.” Let’s say it altogether now: “I will go!”</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25</a:t>
            </a:fld>
            <a:endParaRPr lang="en-US"/>
          </a:p>
        </p:txBody>
      </p:sp>
    </p:spTree>
    <p:extLst>
      <p:ext uri="{BB962C8B-B14F-4D97-AF65-F5344CB8AC3E}">
        <p14:creationId xmlns:p14="http://schemas.microsoft.com/office/powerpoint/2010/main" val="12914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beautiful, young, unmarried. Like most young women, she thought of her life and wondered what the future will be like. Would she get married? Or remain with her parents her whole life? If she were to marry, who would she like to marry? What kind of person would be a good life partner for her? Would he be handsome? Kind? Rich? I wonder what qualities in a man would have been on her list. It was common that girls would marry a distant relative. But there were none around where she lived. She knew that some of them moved to another place, but that was too far, and they never visited each other.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her daily duties was to go and fetch water for the family. She would join other girls from the village, but today she was alone. As she approached the well, she saw a foreigner who had obviously come from far away. She knew everybody in her village, so it was not difficult to spot the stranger. There were also camels resting nearby – another clue.</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3</a:t>
            </a:fld>
            <a:endParaRPr lang="en-US"/>
          </a:p>
        </p:txBody>
      </p:sp>
    </p:spTree>
    <p:extLst>
      <p:ext uri="{BB962C8B-B14F-4D97-AF65-F5344CB8AC3E}">
        <p14:creationId xmlns:p14="http://schemas.microsoft.com/office/powerpoint/2010/main" val="225639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 had no idea that because of this man, this very day—in less than twenty-four hours—her life would be changed forever.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thoughts were stopped abruptly, and it was the stranger who startled her with his request followed by questions. He needed water to drink. But her hospitality went further – she also gave water to his camels. That was a big task, but she volunteered gladly. Little did she know that this very act was fulfillment of a sign this man requested from God!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noticed that he was watching her intently while she worked and saw him take something out of his bag. What a surprise! He gave her a gold nose ring and two bracelets! What girl doesn’t like such gifts?! Then he asked questions: “Whose daughter are you? Is there a room in your father’s house for us to spend the night?” First question she answered politely by saying her name and she also answered the second saying that they did have space to accommodate him and his camels. When he mentioned Abraham, she ran as fast as she could.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at home, she told her family what happened to her. Her brother went to bring the stranger in, and they looked after him well. They fed the camels, they prepared food for him and his entourage as well as water to refresh themselves. But the guest would not eat until he disclosed the purpose of his visit.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wanted to secure the girl for marriage to his master. Her family decided to give their daughter in marriage. Now, finally he could relax, while she had some answers to her questions about her future. She was getting married! There was a wedding to plan!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an even bigger shock came in the morning. This man declared he wanted to leave immediately. Her family wanted ten days of farewell with her, but he wanted to leave straight away. They resolved that it would be up to the girl to make that decision.</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4</a:t>
            </a:fld>
            <a:endParaRPr lang="en-US"/>
          </a:p>
        </p:txBody>
      </p:sp>
    </p:spTree>
    <p:extLst>
      <p:ext uri="{BB962C8B-B14F-4D97-AF65-F5344CB8AC3E}">
        <p14:creationId xmlns:p14="http://schemas.microsoft.com/office/powerpoint/2010/main" val="250610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situation where you need to make a decision quickly, and that decision will completely change your life? I like to have some time to think, to evaluate pros and cons, to get familiar with the circumstances.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had no indication whether she would ever again see her parents or her brother. I’m sure she would have wanted to say a proper goodbye to her village friends, to have a party – she was getting married, it was a big deal! </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5</a:t>
            </a:fld>
            <a:endParaRPr lang="en-US"/>
          </a:p>
        </p:txBody>
      </p:sp>
    </p:spTree>
    <p:extLst>
      <p:ext uri="{BB962C8B-B14F-4D97-AF65-F5344CB8AC3E}">
        <p14:creationId xmlns:p14="http://schemas.microsoft.com/office/powerpoint/2010/main" val="222574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find her answer in Genesis 24:58 (NIV). “So they called Rebekah and asked her, ‘Will you go with this man?’ ‘I will go,’ she said.”</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6</a:t>
            </a:fld>
            <a:endParaRPr lang="en-US"/>
          </a:p>
        </p:txBody>
      </p:sp>
    </p:spTree>
    <p:extLst>
      <p:ext uri="{BB962C8B-B14F-4D97-AF65-F5344CB8AC3E}">
        <p14:creationId xmlns:p14="http://schemas.microsoft.com/office/powerpoint/2010/main" val="68074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Story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a very difficult time. Twenty years of oppressive foreign government with military far superior than other governments. Twenty years! That is a long time. A whole generation of people was born and grew up in this cruelly oppressive environment. </a:t>
            </a:r>
          </a:p>
          <a:p>
            <a:r>
              <a:rPr lang="en-US" sz="1200" kern="1200" dirty="0">
                <a:solidFill>
                  <a:schemeClr val="tx1"/>
                </a:solidFill>
                <a:effectLst/>
                <a:latin typeface="+mn-lt"/>
                <a:ea typeface="+mn-ea"/>
                <a:cs typeface="+mn-cs"/>
              </a:rPr>
              <a:t>Sometimes people just get used to whatever circumstances they find themselves in. But eventually, all cruel governments are toppled down. However, nothing was happening for twenty years in this part of the world. </a:t>
            </a:r>
          </a:p>
          <a:p>
            <a:r>
              <a:rPr lang="en-US" sz="1200" kern="1200" dirty="0">
                <a:solidFill>
                  <a:schemeClr val="tx1"/>
                </a:solidFill>
                <a:effectLst/>
                <a:latin typeface="+mn-lt"/>
                <a:ea typeface="+mn-ea"/>
                <a:cs typeface="+mn-cs"/>
              </a:rPr>
              <a:t>And then a revelation came. She received a clear message from God which she needed to pass on. It was exciting news. God had a plan for freeing her people from this terrible oppression. She acted immediately.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per God’s revelation, she had to deliver a message to a man who was going to lead the people out of bondage. It was an amazing plan and she was eager for this to happen as soon as possible. God was going to lure the enemy forces to a large flat area near a river. She knew what God was going to do. With the heavy machinery that this oppressive government was counting on, it was to be the perfect trap. The area was prone to become impassable when the rain fell. And the name of the man chosen to lead the revolt meant “thunderbolt.” It was all perfectly clear. The enemy army would be lured to this area. Not knowing the conditions that well, they would be stuck there when God sent rain. It would be easy to overpower them and deliver the nation from the oppressor.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was a well-known person, very well respected. She served as a judge and people came to her constantly to solve their disputes. So, her request to fetch this man was obeyed straight away. They probably saw the excitement in her eyes, something great was going to happen. </a:t>
            </a:r>
          </a:p>
        </p:txBody>
      </p:sp>
      <p:sp>
        <p:nvSpPr>
          <p:cNvPr id="4" name="Slide Number Placeholder 3"/>
          <p:cNvSpPr>
            <a:spLocks noGrp="1"/>
          </p:cNvSpPr>
          <p:nvPr>
            <p:ph type="sldNum" sz="quarter" idx="5"/>
          </p:nvPr>
        </p:nvSpPr>
        <p:spPr/>
        <p:txBody>
          <a:bodyPr/>
          <a:lstStyle/>
          <a:p>
            <a:fld id="{856DC53A-3943-E24E-A838-496FFD443334}" type="slidenum">
              <a:rPr lang="en-US" smtClean="0"/>
              <a:t>7</a:t>
            </a:fld>
            <a:endParaRPr lang="en-US"/>
          </a:p>
        </p:txBody>
      </p:sp>
    </p:spTree>
    <p:extLst>
      <p:ext uri="{BB962C8B-B14F-4D97-AF65-F5344CB8AC3E}">
        <p14:creationId xmlns:p14="http://schemas.microsoft.com/office/powerpoint/2010/main" val="63680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she didn’t expect was that her excitement would not be reciprocated by the receiver of her message. When Thunderbolt came and heard the message from God which she delivered to him, he was not excited at all.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replied with an ultimatum. It is a strange ultimatum.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Until now in the Bible we have only seen men go to battle. Women had other duties. She did not plan on being involved in this venture either. She had her duties. She was a wife, a judge, and a prophetess. She already had plenty on her shoulders.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 ultimatum was as follows: “If you go with me, I will go; but if you don’t go with me, I won’t go.” She probably couldn’t believe her ears! Instead of hearing “This is fantastic plan! I am ready! I will do what you said!” He basically said, “I’m not interested.” </a:t>
            </a:r>
          </a:p>
        </p:txBody>
      </p:sp>
      <p:sp>
        <p:nvSpPr>
          <p:cNvPr id="4" name="Slide Number Placeholder 3"/>
          <p:cNvSpPr>
            <a:spLocks noGrp="1"/>
          </p:cNvSpPr>
          <p:nvPr>
            <p:ph type="sldNum" sz="quarter" idx="5"/>
          </p:nvPr>
        </p:nvSpPr>
        <p:spPr/>
        <p:txBody>
          <a:bodyPr/>
          <a:lstStyle/>
          <a:p>
            <a:fld id="{856DC53A-3943-E24E-A838-496FFD443334}" type="slidenum">
              <a:rPr lang="en-US" smtClean="0"/>
              <a:t>8</a:t>
            </a:fld>
            <a:endParaRPr lang="en-US"/>
          </a:p>
        </p:txBody>
      </p:sp>
    </p:spTree>
    <p:extLst>
      <p:ext uri="{BB962C8B-B14F-4D97-AF65-F5344CB8AC3E}">
        <p14:creationId xmlns:p14="http://schemas.microsoft.com/office/powerpoint/2010/main" val="34209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been in a situation where you are busy with your life, you are excited about the new future ahead of you, and then something happens that demands that you </a:t>
            </a:r>
            <a:r>
              <a:rPr lang="en-US" sz="1200" kern="1200">
                <a:solidFill>
                  <a:schemeClr val="tx1"/>
                </a:solidFill>
                <a:effectLst/>
                <a:latin typeface="+mn-lt"/>
                <a:ea typeface="+mn-ea"/>
                <a:cs typeface="+mn-cs"/>
              </a:rPr>
              <a:t>completely change </a:t>
            </a:r>
            <a:r>
              <a:rPr lang="en-US" sz="1200" kern="1200" dirty="0">
                <a:solidFill>
                  <a:schemeClr val="tx1"/>
                </a:solidFill>
                <a:effectLst/>
                <a:latin typeface="+mn-lt"/>
                <a:ea typeface="+mn-ea"/>
                <a:cs typeface="+mn-cs"/>
              </a:rPr>
              <a:t>the way you look at things?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would she do in this situation?</a:t>
            </a:r>
          </a:p>
          <a:p>
            <a:endParaRPr lang="en-US" dirty="0"/>
          </a:p>
        </p:txBody>
      </p:sp>
      <p:sp>
        <p:nvSpPr>
          <p:cNvPr id="4" name="Slide Number Placeholder 3"/>
          <p:cNvSpPr>
            <a:spLocks noGrp="1"/>
          </p:cNvSpPr>
          <p:nvPr>
            <p:ph type="sldNum" sz="quarter" idx="5"/>
          </p:nvPr>
        </p:nvSpPr>
        <p:spPr/>
        <p:txBody>
          <a:bodyPr/>
          <a:lstStyle/>
          <a:p>
            <a:fld id="{856DC53A-3943-E24E-A838-496FFD443334}" type="slidenum">
              <a:rPr lang="en-US" smtClean="0"/>
              <a:t>9</a:t>
            </a:fld>
            <a:endParaRPr lang="en-US"/>
          </a:p>
        </p:txBody>
      </p:sp>
    </p:spTree>
    <p:extLst>
      <p:ext uri="{BB962C8B-B14F-4D97-AF65-F5344CB8AC3E}">
        <p14:creationId xmlns:p14="http://schemas.microsoft.com/office/powerpoint/2010/main" val="308981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55E7-FD0B-A342-96DF-2C588A4A10D8}"/>
              </a:ext>
            </a:extLst>
          </p:cNvPr>
          <p:cNvSpPr>
            <a:spLocks noGrp="1"/>
          </p:cNvSpPr>
          <p:nvPr>
            <p:ph type="ctrTitle"/>
          </p:nvPr>
        </p:nvSpPr>
        <p:spPr>
          <a:xfrm>
            <a:off x="1524000" y="218661"/>
            <a:ext cx="9144000" cy="1858617"/>
          </a:xfrm>
        </p:spPr>
        <p:txBody>
          <a:bodyPr anchor="b"/>
          <a:lstStyle>
            <a:lvl1pPr algn="ctr">
              <a:defRPr sz="6000">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D487A07-DEEE-4C4F-97A7-D2898A011871}"/>
              </a:ext>
            </a:extLst>
          </p:cNvPr>
          <p:cNvSpPr>
            <a:spLocks noGrp="1"/>
          </p:cNvSpPr>
          <p:nvPr>
            <p:ph type="subTitle" idx="1"/>
          </p:nvPr>
        </p:nvSpPr>
        <p:spPr>
          <a:xfrm>
            <a:off x="1036982" y="2508734"/>
            <a:ext cx="9144000" cy="1655762"/>
          </a:xfrm>
        </p:spPr>
        <p:txBody>
          <a:bodyPr>
            <a:normAutofit/>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811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37FB-76AA-7143-BDA2-B208E52A0632}"/>
              </a:ext>
            </a:extLst>
          </p:cNvPr>
          <p:cNvSpPr>
            <a:spLocks noGrp="1"/>
          </p:cNvSpPr>
          <p:nvPr>
            <p:ph type="title"/>
          </p:nvPr>
        </p:nvSpPr>
        <p:spPr/>
        <p:txBody>
          <a:bodyPr/>
          <a:lstStyle>
            <a:lvl1pPr>
              <a:defRPr>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255BE2-3E93-0F41-88F0-94F63A76680A}"/>
              </a:ext>
            </a:extLst>
          </p:cNvPr>
          <p:cNvSpPr>
            <a:spLocks noGrp="1"/>
          </p:cNvSpPr>
          <p:nvPr>
            <p:ph idx="1"/>
          </p:nvPr>
        </p:nvSpPr>
        <p:spPr/>
        <p:txBody>
          <a:bodyPr/>
          <a:lstStyle>
            <a:lvl1pPr>
              <a:defRPr sz="3600"/>
            </a:lvl1pPr>
            <a:lvl2pPr>
              <a:defRPr sz="3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7C81986-734E-E14F-8EB8-2A672ACF60AE}"/>
              </a:ext>
            </a:extLst>
          </p:cNvPr>
          <p:cNvSpPr>
            <a:spLocks noGrp="1"/>
          </p:cNvSpPr>
          <p:nvPr>
            <p:ph type="dt" sz="half" idx="10"/>
          </p:nvPr>
        </p:nvSpPr>
        <p:spPr/>
        <p:txBody>
          <a:bodyPr/>
          <a:lstStyle/>
          <a:p>
            <a:fld id="{7B3C7CBF-FB75-374C-9CA6-00E2C006121B}" type="datetimeFigureOut">
              <a:rPr lang="en-US" smtClean="0"/>
              <a:t>10/6/20</a:t>
            </a:fld>
            <a:endParaRPr lang="en-US"/>
          </a:p>
        </p:txBody>
      </p:sp>
      <p:sp>
        <p:nvSpPr>
          <p:cNvPr id="5" name="Footer Placeholder 4">
            <a:extLst>
              <a:ext uri="{FF2B5EF4-FFF2-40B4-BE49-F238E27FC236}">
                <a16:creationId xmlns:a16="http://schemas.microsoft.com/office/drawing/2014/main" id="{73769A36-55F5-1B4A-8920-140224356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7B91C-A082-EC42-A4B7-67747B467227}"/>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591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788C-79D1-E341-9762-E77BD729E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DB361F-6A66-194D-A24A-4373D0DE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037D0-B219-FA4E-8E0D-DD0CA9A587EB}"/>
              </a:ext>
            </a:extLst>
          </p:cNvPr>
          <p:cNvSpPr>
            <a:spLocks noGrp="1"/>
          </p:cNvSpPr>
          <p:nvPr>
            <p:ph type="dt" sz="half" idx="10"/>
          </p:nvPr>
        </p:nvSpPr>
        <p:spPr/>
        <p:txBody>
          <a:bodyPr/>
          <a:lstStyle/>
          <a:p>
            <a:fld id="{7B3C7CBF-FB75-374C-9CA6-00E2C006121B}" type="datetimeFigureOut">
              <a:rPr lang="en-US" smtClean="0"/>
              <a:t>10/6/20</a:t>
            </a:fld>
            <a:endParaRPr lang="en-US"/>
          </a:p>
        </p:txBody>
      </p:sp>
      <p:sp>
        <p:nvSpPr>
          <p:cNvPr id="5" name="Footer Placeholder 4">
            <a:extLst>
              <a:ext uri="{FF2B5EF4-FFF2-40B4-BE49-F238E27FC236}">
                <a16:creationId xmlns:a16="http://schemas.microsoft.com/office/drawing/2014/main" id="{D508B7F6-83F7-0B4B-97C5-FB3DA244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72C0E-EED4-1244-9722-6A3127B52A08}"/>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31992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546A-C327-9D4F-B2CE-AD2FF37F9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66981-37B4-4442-B355-B08360248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E677E-E0EE-D046-A36D-840ABED59F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0B5BF5-A380-4B46-B8BD-32CA7C294AF3}"/>
              </a:ext>
            </a:extLst>
          </p:cNvPr>
          <p:cNvSpPr>
            <a:spLocks noGrp="1"/>
          </p:cNvSpPr>
          <p:nvPr>
            <p:ph type="dt" sz="half" idx="10"/>
          </p:nvPr>
        </p:nvSpPr>
        <p:spPr/>
        <p:txBody>
          <a:bodyPr/>
          <a:lstStyle/>
          <a:p>
            <a:fld id="{7B3C7CBF-FB75-374C-9CA6-00E2C006121B}" type="datetimeFigureOut">
              <a:rPr lang="en-US" smtClean="0"/>
              <a:t>10/6/20</a:t>
            </a:fld>
            <a:endParaRPr lang="en-US"/>
          </a:p>
        </p:txBody>
      </p:sp>
      <p:sp>
        <p:nvSpPr>
          <p:cNvPr id="6" name="Footer Placeholder 5">
            <a:extLst>
              <a:ext uri="{FF2B5EF4-FFF2-40B4-BE49-F238E27FC236}">
                <a16:creationId xmlns:a16="http://schemas.microsoft.com/office/drawing/2014/main" id="{976F6DDB-362B-2F44-8438-5F64A7755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78F28-A1FB-FA47-A999-DF5636606AAB}"/>
              </a:ext>
            </a:extLst>
          </p:cNvPr>
          <p:cNvSpPr>
            <a:spLocks noGrp="1"/>
          </p:cNvSpPr>
          <p:nvPr>
            <p:ph type="sldNum" sz="quarter" idx="12"/>
          </p:nvPr>
        </p:nvSpPr>
        <p:spPr/>
        <p:txBody>
          <a:bodyPr/>
          <a:lstStyle/>
          <a:p>
            <a:fld id="{967838E0-D5FE-3A46-B5EA-301BB79E6A27}" type="slidenum">
              <a:rPr lang="en-US" smtClean="0"/>
              <a:t>‹#›</a:t>
            </a:fld>
            <a:endParaRPr lang="en-US"/>
          </a:p>
        </p:txBody>
      </p:sp>
    </p:spTree>
    <p:extLst>
      <p:ext uri="{BB962C8B-B14F-4D97-AF65-F5344CB8AC3E}">
        <p14:creationId xmlns:p14="http://schemas.microsoft.com/office/powerpoint/2010/main" val="457644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517C-6854-FF42-8CF8-488C3B8B3A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DDFF62-09FC-2F42-AEE2-30D0BD96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60CA-F330-DC4D-B6D9-2918D4EC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C7CBF-FB75-374C-9CA6-00E2C006121B}" type="datetimeFigureOut">
              <a:rPr lang="en-US" smtClean="0"/>
              <a:t>10/6/20</a:t>
            </a:fld>
            <a:endParaRPr lang="en-US"/>
          </a:p>
        </p:txBody>
      </p:sp>
      <p:sp>
        <p:nvSpPr>
          <p:cNvPr id="5" name="Footer Placeholder 4">
            <a:extLst>
              <a:ext uri="{FF2B5EF4-FFF2-40B4-BE49-F238E27FC236}">
                <a16:creationId xmlns:a16="http://schemas.microsoft.com/office/drawing/2014/main" id="{DBF7DA51-B52C-084F-8E8F-00E006FCF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B7A0C-ABC0-9641-958A-36516A3E4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838E0-D5FE-3A46-B5EA-301BB79E6A27}" type="slidenum">
              <a:rPr lang="en-US" smtClean="0"/>
              <a:t>‹#›</a:t>
            </a:fld>
            <a:endParaRPr lang="en-US"/>
          </a:p>
        </p:txBody>
      </p:sp>
    </p:spTree>
    <p:extLst>
      <p:ext uri="{BB962C8B-B14F-4D97-AF65-F5344CB8AC3E}">
        <p14:creationId xmlns:p14="http://schemas.microsoft.com/office/powerpoint/2010/main" val="980426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FCE1-10C5-B248-8BE1-BC55D2A4EFBC}"/>
              </a:ext>
            </a:extLst>
          </p:cNvPr>
          <p:cNvSpPr>
            <a:spLocks noGrp="1"/>
          </p:cNvSpPr>
          <p:nvPr>
            <p:ph type="ctrTitle"/>
          </p:nvPr>
        </p:nvSpPr>
        <p:spPr>
          <a:xfrm>
            <a:off x="2095784" y="547392"/>
            <a:ext cx="7268307" cy="1083286"/>
          </a:xfrm>
        </p:spPr>
        <p:txBody>
          <a:bodyPr/>
          <a:lstStyle/>
          <a:p>
            <a:r>
              <a:rPr lang="en-US" dirty="0">
                <a:solidFill>
                  <a:schemeClr val="bg1"/>
                </a:solidFill>
                <a:latin typeface="Book Antiqua" panose="02040602050305030304" pitchFamily="18" charset="0"/>
              </a:rPr>
              <a:t>I WILL GO</a:t>
            </a:r>
          </a:p>
        </p:txBody>
      </p:sp>
      <p:sp>
        <p:nvSpPr>
          <p:cNvPr id="3" name="Subtitle 2">
            <a:extLst>
              <a:ext uri="{FF2B5EF4-FFF2-40B4-BE49-F238E27FC236}">
                <a16:creationId xmlns:a16="http://schemas.microsoft.com/office/drawing/2014/main" id="{681B1456-D544-CC41-A02E-D5A66918173D}"/>
              </a:ext>
            </a:extLst>
          </p:cNvPr>
          <p:cNvSpPr>
            <a:spLocks noGrp="1"/>
          </p:cNvSpPr>
          <p:nvPr>
            <p:ph type="subTitle" idx="1"/>
          </p:nvPr>
        </p:nvSpPr>
        <p:spPr>
          <a:xfrm>
            <a:off x="1987014" y="1583912"/>
            <a:ext cx="7268307" cy="1898914"/>
          </a:xfrm>
        </p:spPr>
        <p:txBody>
          <a:bodyPr>
            <a:normAutofit/>
          </a:bodyPr>
          <a:lstStyle/>
          <a:p>
            <a:r>
              <a:rPr lang="en-US" sz="1400" b="0" dirty="0">
                <a:solidFill>
                  <a:schemeClr val="tx1"/>
                </a:solidFill>
                <a:latin typeface="Avenir Next" panose="020B0503020202020204" pitchFamily="34" charset="0"/>
              </a:rPr>
              <a:t>WRITTEN BY DANIJELA SCHUBERT</a:t>
            </a:r>
          </a:p>
          <a:p>
            <a:r>
              <a:rPr lang="en-US" sz="1400" b="0" dirty="0">
                <a:solidFill>
                  <a:schemeClr val="tx1"/>
                </a:solidFill>
                <a:latin typeface="Avenir Next" panose="020B0503020202020204" pitchFamily="34" charset="0"/>
              </a:rPr>
              <a:t>SOUTH PACIFIC DIVISION</a:t>
            </a:r>
          </a:p>
        </p:txBody>
      </p:sp>
      <p:sp>
        <p:nvSpPr>
          <p:cNvPr id="4" name="TextBox 3">
            <a:extLst>
              <a:ext uri="{FF2B5EF4-FFF2-40B4-BE49-F238E27FC236}">
                <a16:creationId xmlns:a16="http://schemas.microsoft.com/office/drawing/2014/main" id="{69F2D9F1-74B8-484C-A7E2-F46A95FFFCBA}"/>
              </a:ext>
            </a:extLst>
          </p:cNvPr>
          <p:cNvSpPr txBox="1"/>
          <p:nvPr/>
        </p:nvSpPr>
        <p:spPr>
          <a:xfrm>
            <a:off x="1222237" y="6135328"/>
            <a:ext cx="4157870" cy="523220"/>
          </a:xfrm>
          <a:prstGeom prst="rect">
            <a:avLst/>
          </a:prstGeom>
          <a:noFill/>
        </p:spPr>
        <p:txBody>
          <a:bodyPr wrap="none" rtlCol="0">
            <a:spAutoFit/>
          </a:bodyPr>
          <a:lstStyle/>
          <a:p>
            <a:pPr algn="ctr"/>
            <a:r>
              <a:rPr lang="en-US" sz="1400" dirty="0">
                <a:latin typeface="Avenir Next" panose="020B0503020202020204" pitchFamily="34" charset="0"/>
              </a:rPr>
              <a:t>GENERAL CONFERENCE WOMEN’S MINISTRIES</a:t>
            </a:r>
          </a:p>
          <a:p>
            <a:pPr algn="ctr"/>
            <a:r>
              <a:rPr lang="en-US" sz="1400" b="1" dirty="0">
                <a:solidFill>
                  <a:srgbClr val="935AB1"/>
                </a:solidFill>
                <a:latin typeface="Avenir Next" panose="020B0503020202020204" pitchFamily="34" charset="0"/>
              </a:rPr>
              <a:t>INTERNATIONAL DAY OF PRAYER</a:t>
            </a:r>
          </a:p>
        </p:txBody>
      </p:sp>
    </p:spTree>
    <p:extLst>
      <p:ext uri="{BB962C8B-B14F-4D97-AF65-F5344CB8AC3E}">
        <p14:creationId xmlns:p14="http://schemas.microsoft.com/office/powerpoint/2010/main" val="173842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648929" y="1120877"/>
            <a:ext cx="8968037" cy="4782817"/>
          </a:xfrm>
        </p:spPr>
        <p:txBody>
          <a:bodyPr>
            <a:normAutofit/>
          </a:bodyPr>
          <a:lstStyle/>
          <a:p>
            <a:pPr marL="0" indent="0" algn="ctr">
              <a:buNone/>
            </a:pPr>
            <a:r>
              <a:rPr lang="en-US" sz="3600" dirty="0">
                <a:solidFill>
                  <a:schemeClr val="bg1"/>
                </a:solidFill>
                <a:latin typeface="Avenir Next" panose="020B0503020202020204" pitchFamily="34" charset="0"/>
              </a:rPr>
              <a:t>“VERY WELL,” </a:t>
            </a:r>
            <a:r>
              <a:rPr lang="en-US" sz="3600" b="1" dirty="0">
                <a:solidFill>
                  <a:schemeClr val="accent4">
                    <a:lumMod val="60000"/>
                    <a:lumOff val="40000"/>
                  </a:schemeClr>
                </a:solidFill>
                <a:latin typeface="Avenir Next" panose="020B0503020202020204" pitchFamily="34" charset="0"/>
                <a:cs typeface="Aharoni" panose="02010803020104030203" pitchFamily="2" charset="-79"/>
              </a:rPr>
              <a:t>DEBORAH</a:t>
            </a:r>
            <a:r>
              <a:rPr lang="en-US" sz="3600" dirty="0">
                <a:solidFill>
                  <a:schemeClr val="bg1"/>
                </a:solidFill>
                <a:latin typeface="Avenir Next" panose="020B0503020202020204" pitchFamily="34" charset="0"/>
              </a:rPr>
              <a:t> SAID,</a:t>
            </a:r>
          </a:p>
          <a:p>
            <a:pPr marL="0" indent="0" algn="ctr">
              <a:buNone/>
            </a:pPr>
            <a:r>
              <a:rPr lang="en-US" sz="3600" dirty="0">
                <a:solidFill>
                  <a:schemeClr val="bg1"/>
                </a:solidFill>
                <a:latin typeface="Avenir Next" panose="020B0503020202020204" pitchFamily="34" charset="0"/>
              </a:rPr>
              <a:t> </a:t>
            </a:r>
            <a:r>
              <a:rPr lang="en-US" sz="3600" b="1" dirty="0">
                <a:solidFill>
                  <a:schemeClr val="accent4">
                    <a:lumMod val="60000"/>
                    <a:lumOff val="40000"/>
                  </a:schemeClr>
                </a:solidFill>
                <a:latin typeface="Avenir Next" panose="020B0503020202020204" pitchFamily="34" charset="0"/>
              </a:rPr>
              <a:t>“</a:t>
            </a:r>
            <a:r>
              <a:rPr lang="en-US" sz="3600" b="1" dirty="0">
                <a:solidFill>
                  <a:schemeClr val="accent4">
                    <a:lumMod val="60000"/>
                    <a:lumOff val="40000"/>
                  </a:schemeClr>
                </a:solidFill>
                <a:latin typeface="Avenir Next" panose="020B0503020202020204" pitchFamily="34" charset="0"/>
                <a:cs typeface="Aharoni" panose="02010803020104030203" pitchFamily="2" charset="-79"/>
              </a:rPr>
              <a:t>I WILL GO </a:t>
            </a:r>
          </a:p>
          <a:p>
            <a:pPr marL="0" indent="0" algn="ctr">
              <a:buNone/>
            </a:pPr>
            <a:r>
              <a:rPr lang="en-US" sz="3600" dirty="0">
                <a:solidFill>
                  <a:schemeClr val="bg1"/>
                </a:solidFill>
                <a:latin typeface="Avenir Next" panose="020B0503020202020204" pitchFamily="34" charset="0"/>
              </a:rPr>
              <a:t>WITH YOU.”</a:t>
            </a:r>
          </a:p>
          <a:p>
            <a:pPr marL="0" indent="0" algn="ctr">
              <a:buNone/>
            </a:pPr>
            <a:r>
              <a:rPr lang="en-US" sz="3600" dirty="0">
                <a:solidFill>
                  <a:schemeClr val="bg1"/>
                </a:solidFill>
                <a:latin typeface="Avenir Next" panose="020B0503020202020204" pitchFamily="34" charset="0"/>
              </a:rPr>
              <a:t>—JUDGES 4:9, NLT</a:t>
            </a:r>
          </a:p>
          <a:p>
            <a:pPr marL="0" indent="0">
              <a:buNone/>
            </a:pPr>
            <a:endParaRPr lang="en-US" sz="3600" dirty="0">
              <a:latin typeface="Avenir Next" panose="020B0503020202020204" pitchFamily="34" charset="0"/>
            </a:endParaRPr>
          </a:p>
        </p:txBody>
      </p:sp>
    </p:spTree>
    <p:extLst>
      <p:ext uri="{BB962C8B-B14F-4D97-AF65-F5344CB8AC3E}">
        <p14:creationId xmlns:p14="http://schemas.microsoft.com/office/powerpoint/2010/main" val="276924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111D55-E198-6443-A4B2-716ABBC030FB}"/>
              </a:ext>
            </a:extLst>
          </p:cNvPr>
          <p:cNvSpPr>
            <a:spLocks noGrp="1"/>
          </p:cNvSpPr>
          <p:nvPr>
            <p:ph type="title"/>
          </p:nvPr>
        </p:nvSpPr>
        <p:spPr>
          <a:xfrm>
            <a:off x="1109979" y="4823045"/>
            <a:ext cx="10438007" cy="1560320"/>
          </a:xfrm>
        </p:spPr>
        <p:txBody>
          <a:bodyPr vert="horz" lIns="91440" tIns="45720" rIns="91440" bIns="45720" rtlCol="0" anchor="b">
            <a:noAutofit/>
          </a:bodyPr>
          <a:lstStyle/>
          <a:p>
            <a:pPr algn="ctr">
              <a:lnSpc>
                <a:spcPct val="100000"/>
              </a:lnSpc>
            </a:pPr>
            <a:r>
              <a:rPr lang="en-US" sz="4000" b="1" dirty="0">
                <a:latin typeface="Avenir Next" panose="020B0503020202020204" pitchFamily="34" charset="0"/>
                <a:cs typeface="+mj-cs"/>
              </a:rPr>
              <a:t>STORY 3</a:t>
            </a:r>
            <a:br>
              <a:rPr lang="en-US" sz="4000" dirty="0">
                <a:latin typeface="Avenir Next" panose="020B0503020202020204" pitchFamily="34" charset="0"/>
                <a:cs typeface="+mj-cs"/>
              </a:rPr>
            </a:br>
            <a:r>
              <a:rPr lang="en-US" sz="2800" dirty="0">
                <a:latin typeface="Avenir Next" panose="020B0503020202020204" pitchFamily="34" charset="0"/>
              </a:rPr>
              <a:t>SHE STOOD OUT BECAUSE SHE MARRIED A FOREIGNER.</a:t>
            </a:r>
            <a:br>
              <a:rPr lang="en-US" sz="2800" dirty="0">
                <a:latin typeface="Avenir Next" panose="020B0503020202020204" pitchFamily="34" charset="0"/>
              </a:rPr>
            </a:br>
            <a:endParaRPr lang="en-US" sz="40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5AB3AF86-9111-9F40-ADEC-DA174603AB7E}"/>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711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932793" y="1253331"/>
            <a:ext cx="8789276" cy="4351338"/>
          </a:xfrm>
        </p:spPr>
        <p:txBody>
          <a:bodyPr anchor="t">
            <a:normAutofit/>
          </a:bodyPr>
          <a:lstStyle/>
          <a:p>
            <a:pPr marL="0" indent="0" algn="ctr">
              <a:buNone/>
            </a:pPr>
            <a:r>
              <a:rPr lang="en-US" sz="3200" b="1" dirty="0">
                <a:solidFill>
                  <a:schemeClr val="bg1"/>
                </a:solidFill>
                <a:latin typeface="Avenir Next" panose="020B0503020202020204" pitchFamily="34" charset="0"/>
              </a:rPr>
              <a:t>WHAT</a:t>
            </a:r>
            <a:r>
              <a:rPr lang="en-US" sz="3200" dirty="0">
                <a:solidFill>
                  <a:schemeClr val="bg1"/>
                </a:solidFill>
                <a:latin typeface="Avenir Next" panose="020B0503020202020204" pitchFamily="34" charset="0"/>
              </a:rPr>
              <a:t> WAS TO HAPPEN TO HER?</a:t>
            </a:r>
            <a:endParaRPr lang="en-US" sz="3200" b="1" dirty="0">
              <a:solidFill>
                <a:schemeClr val="bg1"/>
              </a:solidFill>
              <a:latin typeface="Avenir Next" panose="020B0503020202020204" pitchFamily="34" charset="0"/>
            </a:endParaRPr>
          </a:p>
          <a:p>
            <a:pPr marL="0" indent="0" algn="ctr">
              <a:buNone/>
            </a:pPr>
            <a:r>
              <a:rPr lang="en-US" sz="3200" dirty="0">
                <a:solidFill>
                  <a:schemeClr val="bg1"/>
                </a:solidFill>
                <a:latin typeface="Avenir Next" panose="020B0503020202020204" pitchFamily="34" charset="0"/>
              </a:rPr>
              <a:t>WHAT </a:t>
            </a:r>
            <a:r>
              <a:rPr lang="en-US" sz="3200" b="1" dirty="0">
                <a:solidFill>
                  <a:schemeClr val="bg1"/>
                </a:solidFill>
                <a:latin typeface="Avenir Next" panose="020B0503020202020204" pitchFamily="34" charset="0"/>
              </a:rPr>
              <a:t>FUTURE</a:t>
            </a:r>
            <a:r>
              <a:rPr lang="en-US" sz="3200" dirty="0">
                <a:solidFill>
                  <a:schemeClr val="bg1"/>
                </a:solidFill>
                <a:latin typeface="Avenir Next" panose="020B0503020202020204" pitchFamily="34" charset="0"/>
              </a:rPr>
              <a:t> WAS THERE </a:t>
            </a:r>
          </a:p>
          <a:p>
            <a:pPr marL="0" indent="0" algn="ctr">
              <a:buNone/>
            </a:pPr>
            <a:r>
              <a:rPr lang="en-US" sz="3200" dirty="0">
                <a:solidFill>
                  <a:schemeClr val="bg1"/>
                </a:solidFill>
                <a:latin typeface="Avenir Next" panose="020B0503020202020204" pitchFamily="34" charset="0"/>
              </a:rPr>
              <a:t>FOR HER </a:t>
            </a:r>
            <a:r>
              <a:rPr lang="en-US" sz="3200" b="1" dirty="0">
                <a:solidFill>
                  <a:schemeClr val="bg1"/>
                </a:solidFill>
                <a:latin typeface="Avenir Next" panose="020B0503020202020204" pitchFamily="34" charset="0"/>
              </a:rPr>
              <a:t>IN BEING</a:t>
            </a:r>
          </a:p>
          <a:p>
            <a:pPr marL="0" indent="0" algn="ctr">
              <a:buNone/>
            </a:pPr>
            <a:r>
              <a:rPr lang="en-US" sz="3200" dirty="0">
                <a:solidFill>
                  <a:schemeClr val="bg1"/>
                </a:solidFill>
                <a:latin typeface="Avenir Next" panose="020B0503020202020204" pitchFamily="34" charset="0"/>
              </a:rPr>
              <a:t>THE FOREIGNER?</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7445862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638800" y="1825624"/>
            <a:ext cx="4478215" cy="4588427"/>
          </a:xfrm>
        </p:spPr>
        <p:txBody>
          <a:bodyPr>
            <a:normAutofit fontScale="92500"/>
          </a:bodyPr>
          <a:lstStyle/>
          <a:p>
            <a:pPr marL="0" indent="0" algn="ctr">
              <a:lnSpc>
                <a:spcPct val="110000"/>
              </a:lnSpc>
              <a:buNone/>
            </a:pPr>
            <a:r>
              <a:rPr lang="en-US" dirty="0">
                <a:solidFill>
                  <a:schemeClr val="bg1"/>
                </a:solidFill>
                <a:latin typeface="Avenir Next" panose="020B0503020202020204" pitchFamily="34" charset="0"/>
              </a:rPr>
              <a:t>HAVE YOU EVER BEEN IN A SITUATION</a:t>
            </a:r>
            <a:r>
              <a:rPr lang="en-US" dirty="0">
                <a:solidFill>
                  <a:schemeClr val="bg1"/>
                </a:solidFill>
                <a:latin typeface="Avenir Next" panose="020B0503020202020204" pitchFamily="34" charset="0"/>
                <a:cs typeface="Aharoni" panose="02010803020104030203" pitchFamily="2" charset="-79"/>
              </a:rPr>
              <a:t> YOU MUST MAKE DIFFICULT </a:t>
            </a:r>
            <a:r>
              <a:rPr lang="en-US" b="1" dirty="0">
                <a:solidFill>
                  <a:schemeClr val="bg1"/>
                </a:solidFill>
                <a:latin typeface="Avenir Next" panose="020B0503020202020204" pitchFamily="34" charset="0"/>
                <a:cs typeface="Aharoni" panose="02010803020104030203" pitchFamily="2" charset="-79"/>
              </a:rPr>
              <a:t>DECISIONS WHEN LOVED ONES DIE AND YOU ARE GRIEVING?</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a:solidFill>
                  <a:schemeClr val="bg1"/>
                </a:solidFill>
                <a:latin typeface="Avenir Next" panose="020B0503020202020204" pitchFamily="34" charset="0"/>
                <a:cs typeface="Aharoni" panose="02010803020104030203" pitchFamily="2" charset="-79"/>
              </a:rPr>
              <a:t>DECISIONS </a:t>
            </a:r>
          </a:p>
          <a:p>
            <a:pPr algn="ctr"/>
            <a:r>
              <a:rPr lang="en-US" sz="4400" b="1" dirty="0">
                <a:solidFill>
                  <a:srgbClr val="935AB1"/>
                </a:solidFill>
                <a:latin typeface="Avenir Next" panose="020B0503020202020204" pitchFamily="34" charset="0"/>
                <a:cs typeface="Aharoni" panose="02010803020104030203" pitchFamily="2" charset="-79"/>
              </a:rPr>
              <a:t>IN GRIEF</a:t>
            </a:r>
          </a:p>
        </p:txBody>
      </p:sp>
      <p:sp>
        <p:nvSpPr>
          <p:cNvPr id="5" name="Rectangle 4">
            <a:extLst>
              <a:ext uri="{FF2B5EF4-FFF2-40B4-BE49-F238E27FC236}">
                <a16:creationId xmlns:a16="http://schemas.microsoft.com/office/drawing/2014/main" id="{F612B0B6-7575-3747-95B8-E0800A3D3E41}"/>
              </a:ext>
            </a:extLst>
          </p:cNvPr>
          <p:cNvSpPr/>
          <p:nvPr/>
        </p:nvSpPr>
        <p:spPr>
          <a:xfrm>
            <a:off x="10740465" y="500062"/>
            <a:ext cx="1079526" cy="369332"/>
          </a:xfrm>
          <a:prstGeom prst="rect">
            <a:avLst/>
          </a:prstGeom>
        </p:spPr>
        <p:txBody>
          <a:bodyPr wrap="none">
            <a:spAutoFit/>
          </a:bodyPr>
          <a:lstStyle/>
          <a:p>
            <a:r>
              <a:rPr lang="en-US" dirty="0">
                <a:ea typeface="+mn-ea"/>
              </a:rPr>
              <a:t>STORY  3</a:t>
            </a:r>
            <a:endParaRPr lang="en-US" dirty="0"/>
          </a:p>
        </p:txBody>
      </p:sp>
    </p:spTree>
    <p:extLst>
      <p:ext uri="{BB962C8B-B14F-4D97-AF65-F5344CB8AC3E}">
        <p14:creationId xmlns:p14="http://schemas.microsoft.com/office/powerpoint/2010/main" val="370708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206062" y="869394"/>
            <a:ext cx="8778766" cy="4351338"/>
          </a:xfrm>
        </p:spPr>
        <p:txBody>
          <a:bodyPr>
            <a:normAutofit/>
          </a:bodyPr>
          <a:lstStyle/>
          <a:p>
            <a:pPr marL="0" indent="0" algn="ctr">
              <a:lnSpc>
                <a:spcPct val="100000"/>
              </a:lnSpc>
              <a:buNone/>
            </a:pPr>
            <a:r>
              <a:rPr lang="en-US" sz="3200" dirty="0">
                <a:solidFill>
                  <a:schemeClr val="bg1"/>
                </a:solidFill>
                <a:latin typeface="Avenir Next" panose="020B0503020202020204" pitchFamily="34" charset="0"/>
              </a:rPr>
              <a:t>BUT </a:t>
            </a:r>
            <a:r>
              <a:rPr lang="en-US" sz="3200" b="1" dirty="0">
                <a:solidFill>
                  <a:schemeClr val="accent4">
                    <a:lumMod val="60000"/>
                    <a:lumOff val="40000"/>
                  </a:schemeClr>
                </a:solidFill>
                <a:latin typeface="Avenir Next" panose="020B0503020202020204" pitchFamily="34" charset="0"/>
                <a:cs typeface="Aharoni" panose="02010803020104030203" pitchFamily="2" charset="-79"/>
              </a:rPr>
              <a:t>RUTH</a:t>
            </a:r>
            <a:r>
              <a:rPr lang="en-US" sz="3200" dirty="0">
                <a:solidFill>
                  <a:schemeClr val="bg1"/>
                </a:solidFill>
                <a:latin typeface="Avenir Next" panose="020B0503020202020204" pitchFamily="34" charset="0"/>
              </a:rPr>
              <a:t> REPLIED, </a:t>
            </a:r>
          </a:p>
          <a:p>
            <a:pPr marL="0" indent="0" algn="ctr">
              <a:lnSpc>
                <a:spcPct val="100000"/>
              </a:lnSpc>
              <a:buNone/>
            </a:pPr>
            <a:r>
              <a:rPr lang="en-US" sz="3200" dirty="0">
                <a:solidFill>
                  <a:schemeClr val="bg1"/>
                </a:solidFill>
                <a:latin typeface="Avenir Next" panose="020B0503020202020204" pitchFamily="34" charset="0"/>
              </a:rPr>
              <a:t>“DON’T URGE ME TO LEAVE YOU </a:t>
            </a:r>
          </a:p>
          <a:p>
            <a:pPr marL="0" indent="0" algn="ctr">
              <a:lnSpc>
                <a:spcPct val="100000"/>
              </a:lnSpc>
              <a:buNone/>
            </a:pPr>
            <a:r>
              <a:rPr lang="en-US" sz="3200" dirty="0">
                <a:solidFill>
                  <a:schemeClr val="bg1"/>
                </a:solidFill>
                <a:latin typeface="Avenir Next" panose="020B0503020202020204" pitchFamily="34" charset="0"/>
              </a:rPr>
              <a:t>OR TURN BACK FROM YOU.</a:t>
            </a:r>
          </a:p>
          <a:p>
            <a:pPr marL="0" indent="0" algn="ctr">
              <a:lnSpc>
                <a:spcPct val="100000"/>
              </a:lnSpc>
              <a:buNone/>
            </a:pPr>
            <a:r>
              <a:rPr lang="en-US" sz="3200" dirty="0">
                <a:solidFill>
                  <a:schemeClr val="bg1"/>
                </a:solidFill>
                <a:latin typeface="Avenir Next" panose="020B0503020202020204" pitchFamily="34" charset="0"/>
              </a:rPr>
              <a:t>WHERE YOU GO,</a:t>
            </a:r>
          </a:p>
          <a:p>
            <a:pPr marL="0" indent="0" algn="ctr">
              <a:lnSpc>
                <a:spcPct val="100000"/>
              </a:lnSpc>
              <a:buNone/>
            </a:pPr>
            <a:r>
              <a:rPr lang="en-US" sz="3200" b="1" dirty="0">
                <a:solidFill>
                  <a:schemeClr val="accent4">
                    <a:lumMod val="60000"/>
                    <a:lumOff val="40000"/>
                  </a:schemeClr>
                </a:solidFill>
                <a:latin typeface="Avenir Next" panose="020B0503020202020204" pitchFamily="34" charset="0"/>
              </a:rPr>
              <a:t> “</a:t>
            </a:r>
            <a:r>
              <a:rPr lang="en-US" sz="3200" b="1" dirty="0">
                <a:solidFill>
                  <a:schemeClr val="accent4">
                    <a:lumMod val="60000"/>
                    <a:lumOff val="40000"/>
                  </a:schemeClr>
                </a:solidFill>
                <a:latin typeface="Avenir Next" panose="020B0503020202020204" pitchFamily="34" charset="0"/>
                <a:cs typeface="Aharoni" panose="02010803020104030203" pitchFamily="2" charset="-79"/>
              </a:rPr>
              <a:t>I WILL GO</a:t>
            </a:r>
            <a:r>
              <a:rPr lang="en-US" sz="3200" b="1" dirty="0">
                <a:solidFill>
                  <a:schemeClr val="accent4">
                    <a:lumMod val="60000"/>
                    <a:lumOff val="40000"/>
                  </a:schemeClr>
                </a:solidFill>
                <a:latin typeface="Avenir Next" panose="020B0503020202020204" pitchFamily="34" charset="0"/>
              </a:rPr>
              <a:t>.”</a:t>
            </a:r>
          </a:p>
          <a:p>
            <a:pPr marL="0" indent="0" algn="ctr">
              <a:lnSpc>
                <a:spcPct val="100000"/>
              </a:lnSpc>
              <a:buNone/>
            </a:pPr>
            <a:r>
              <a:rPr lang="en-US" sz="3200" dirty="0">
                <a:solidFill>
                  <a:schemeClr val="bg1"/>
                </a:solidFill>
                <a:latin typeface="Avenir Next" panose="020B0503020202020204" pitchFamily="34" charset="0"/>
              </a:rPr>
              <a:t>—RUTH 1:16, NIVUK</a:t>
            </a:r>
            <a:endParaRPr lang="en-US" sz="3200" dirty="0">
              <a:latin typeface="Avenir Next" panose="020B0503020202020204" pitchFamily="34" charset="0"/>
            </a:endParaRPr>
          </a:p>
        </p:txBody>
      </p:sp>
      <p:sp>
        <p:nvSpPr>
          <p:cNvPr id="4" name="Rectangle 3">
            <a:extLst>
              <a:ext uri="{FF2B5EF4-FFF2-40B4-BE49-F238E27FC236}">
                <a16:creationId xmlns:a16="http://schemas.microsoft.com/office/drawing/2014/main" id="{8FC5305D-1740-9C43-B9D4-EDF8F203CD11}"/>
              </a:ext>
            </a:extLst>
          </p:cNvPr>
          <p:cNvSpPr/>
          <p:nvPr/>
        </p:nvSpPr>
        <p:spPr>
          <a:xfrm>
            <a:off x="10740465" y="500062"/>
            <a:ext cx="1079526" cy="369332"/>
          </a:xfrm>
          <a:prstGeom prst="rect">
            <a:avLst/>
          </a:prstGeom>
        </p:spPr>
        <p:txBody>
          <a:bodyPr wrap="none">
            <a:spAutoFit/>
          </a:bodyPr>
          <a:lstStyle/>
          <a:p>
            <a:r>
              <a:rPr lang="en-US" dirty="0">
                <a:ea typeface="+mn-ea"/>
              </a:rPr>
              <a:t>STORY  3</a:t>
            </a:r>
            <a:endParaRPr lang="en-US" dirty="0"/>
          </a:p>
        </p:txBody>
      </p:sp>
    </p:spTree>
    <p:extLst>
      <p:ext uri="{BB962C8B-B14F-4D97-AF65-F5344CB8AC3E}">
        <p14:creationId xmlns:p14="http://schemas.microsoft.com/office/powerpoint/2010/main" val="138303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6FDC9B-0322-BF4C-A210-D247AA57419F}"/>
              </a:ext>
            </a:extLst>
          </p:cNvPr>
          <p:cNvSpPr>
            <a:spLocks noGrp="1"/>
          </p:cNvSpPr>
          <p:nvPr>
            <p:ph type="title"/>
          </p:nvPr>
        </p:nvSpPr>
        <p:spPr>
          <a:xfrm>
            <a:off x="0" y="4922738"/>
            <a:ext cx="12433792" cy="1368915"/>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STORY 4</a:t>
            </a:r>
            <a:br>
              <a:rPr lang="en-US" sz="3600" dirty="0">
                <a:latin typeface="Avenir Next" panose="020B0503020202020204" pitchFamily="34" charset="0"/>
                <a:cs typeface="+mj-cs"/>
              </a:rPr>
            </a:br>
            <a:r>
              <a:rPr lang="en-US" sz="2800" dirty="0">
                <a:latin typeface="Avenir Next" panose="020B0503020202020204" pitchFamily="34" charset="0"/>
              </a:rPr>
              <a:t>HE’S DOING WHAT?”</a:t>
            </a:r>
            <a:br>
              <a:rPr lang="en-US" sz="2800" dirty="0">
                <a:latin typeface="Avenir Next" panose="020B0503020202020204" pitchFamily="34" charset="0"/>
              </a:rPr>
            </a:br>
            <a:r>
              <a:rPr lang="en-US" sz="2800" dirty="0">
                <a:latin typeface="Avenir Next" panose="020B0503020202020204" pitchFamily="34" charset="0"/>
              </a:rPr>
              <a:t>SHE WAS SHOCKED!</a:t>
            </a:r>
            <a:br>
              <a:rPr lang="en-US" sz="2800" dirty="0">
                <a:latin typeface="Avenir Next" panose="020B0503020202020204" pitchFamily="34" charset="0"/>
              </a:rPr>
            </a:b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D3023CEB-3CCB-ED49-8714-989825AD1FAA}"/>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3254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027688"/>
            <a:ext cx="8789276" cy="4351338"/>
          </a:xfrm>
        </p:spPr>
        <p:txBody>
          <a:bodyPr anchor="t"/>
          <a:lstStyle/>
          <a:p>
            <a:pPr marL="0" indent="0" algn="ctr">
              <a:lnSpc>
                <a:spcPct val="100000"/>
              </a:lnSpc>
              <a:buNone/>
            </a:pPr>
            <a:r>
              <a:rPr lang="en-US" dirty="0">
                <a:solidFill>
                  <a:schemeClr val="bg1"/>
                </a:solidFill>
                <a:latin typeface="Avenir Next" panose="020B0503020202020204" pitchFamily="34" charset="0"/>
              </a:rPr>
              <a:t>SHE COULD NOT </a:t>
            </a:r>
          </a:p>
          <a:p>
            <a:pPr marL="0" indent="0" algn="ctr">
              <a:lnSpc>
                <a:spcPct val="100000"/>
              </a:lnSpc>
              <a:buNone/>
            </a:pPr>
            <a:r>
              <a:rPr lang="en-US" dirty="0">
                <a:solidFill>
                  <a:schemeClr val="bg1"/>
                </a:solidFill>
                <a:latin typeface="Avenir Next" panose="020B0503020202020204" pitchFamily="34" charset="0"/>
              </a:rPr>
              <a:t>HAVE </a:t>
            </a:r>
            <a:r>
              <a:rPr lang="en-US" b="1" dirty="0">
                <a:solidFill>
                  <a:schemeClr val="bg1"/>
                </a:solidFill>
                <a:latin typeface="Avenir Next" panose="020B0503020202020204" pitchFamily="34" charset="0"/>
              </a:rPr>
              <a:t>IMAGINED </a:t>
            </a:r>
          </a:p>
          <a:p>
            <a:pPr marL="0" indent="0" algn="ctr">
              <a:lnSpc>
                <a:spcPct val="100000"/>
              </a:lnSpc>
              <a:buNone/>
            </a:pPr>
            <a:r>
              <a:rPr lang="en-US" b="1" dirty="0">
                <a:solidFill>
                  <a:schemeClr val="bg1"/>
                </a:solidFill>
                <a:latin typeface="Avenir Next" panose="020B0503020202020204" pitchFamily="34" charset="0"/>
              </a:rPr>
              <a:t>HOW BAD </a:t>
            </a:r>
            <a:r>
              <a:rPr lang="en-US" dirty="0">
                <a:solidFill>
                  <a:schemeClr val="bg1"/>
                </a:solidFill>
                <a:latin typeface="Avenir Next" panose="020B0503020202020204" pitchFamily="34" charset="0"/>
              </a:rPr>
              <a:t>THE NEWS </a:t>
            </a:r>
          </a:p>
          <a:p>
            <a:pPr marL="0" indent="0" algn="ctr">
              <a:lnSpc>
                <a:spcPct val="100000"/>
              </a:lnSpc>
              <a:buNone/>
            </a:pPr>
            <a:r>
              <a:rPr lang="en-US" dirty="0">
                <a:solidFill>
                  <a:schemeClr val="bg1"/>
                </a:solidFill>
                <a:latin typeface="Avenir Next" panose="020B0503020202020204" pitchFamily="34" charset="0"/>
              </a:rPr>
              <a:t>WOULD BE.</a:t>
            </a:r>
            <a:endParaRPr lang="en-US"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0601045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6096000" y="1651819"/>
            <a:ext cx="4084077" cy="4380271"/>
          </a:xfrm>
        </p:spPr>
        <p:txBody>
          <a:bodyPr>
            <a:normAutofit fontScale="92500" lnSpcReduction="10000"/>
          </a:bodyPr>
          <a:lstStyle/>
          <a:p>
            <a:pPr marL="0" indent="0" algn="ctr">
              <a:lnSpc>
                <a:spcPct val="140000"/>
              </a:lnSpc>
              <a:buNone/>
            </a:pPr>
            <a:r>
              <a:rPr lang="en-US" sz="2800" dirty="0">
                <a:solidFill>
                  <a:schemeClr val="bg1"/>
                </a:solidFill>
                <a:latin typeface="Avenir Next" panose="020B0503020202020204" pitchFamily="34" charset="0"/>
              </a:rPr>
              <a:t>HAVE YOU EVER BEEN IN A POSITION </a:t>
            </a:r>
            <a:r>
              <a:rPr lang="en-US" sz="2800" dirty="0">
                <a:solidFill>
                  <a:schemeClr val="bg1"/>
                </a:solidFill>
                <a:latin typeface="Avenir Next" panose="020B0503020202020204" pitchFamily="34" charset="0"/>
                <a:cs typeface="Aharoni" panose="02010803020104030203" pitchFamily="2" charset="-79"/>
              </a:rPr>
              <a:t>OF LEADERSHIP WHERE YOU NEEDED TO MAKE A DIFFICULT </a:t>
            </a:r>
            <a:r>
              <a:rPr lang="en-US" sz="2800" b="1" dirty="0">
                <a:solidFill>
                  <a:schemeClr val="bg1"/>
                </a:solidFill>
                <a:latin typeface="Avenir Next" panose="020B0503020202020204" pitchFamily="34" charset="0"/>
                <a:cs typeface="Aharoni" panose="02010803020104030203" pitchFamily="2" charset="-79"/>
              </a:rPr>
              <a:t>DECISION OR NEEDED TO SPEAK ON BEHALF OF SOMEONE ELSE?</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a:solidFill>
                  <a:schemeClr val="bg1"/>
                </a:solidFill>
                <a:latin typeface="Avenir Next" panose="020B0503020202020204" pitchFamily="34" charset="0"/>
                <a:cs typeface="Aharoni" panose="02010803020104030203" pitchFamily="2" charset="-79"/>
              </a:rPr>
              <a:t>SPEAK </a:t>
            </a:r>
          </a:p>
          <a:p>
            <a:pPr algn="ctr"/>
            <a:r>
              <a:rPr lang="en-US" sz="4400" b="1" dirty="0">
                <a:solidFill>
                  <a:srgbClr val="935AB1"/>
                </a:solidFill>
                <a:latin typeface="Avenir Next" panose="020B0503020202020204" pitchFamily="34" charset="0"/>
                <a:cs typeface="Aharoni" panose="02010803020104030203" pitchFamily="2" charset="-79"/>
              </a:rPr>
              <a:t>FOR OTHERS</a:t>
            </a:r>
          </a:p>
        </p:txBody>
      </p:sp>
    </p:spTree>
    <p:extLst>
      <p:ext uri="{BB962C8B-B14F-4D97-AF65-F5344CB8AC3E}">
        <p14:creationId xmlns:p14="http://schemas.microsoft.com/office/powerpoint/2010/main" val="112601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782680" y="633423"/>
            <a:ext cx="9408455" cy="3540374"/>
          </a:xfrm>
        </p:spPr>
        <p:txBody>
          <a:bodyPr>
            <a:normAutofit/>
          </a:bodyPr>
          <a:lstStyle/>
          <a:p>
            <a:pPr marL="0" indent="0" algn="ctr">
              <a:lnSpc>
                <a:spcPct val="100000"/>
              </a:lnSpc>
              <a:buNone/>
            </a:pPr>
            <a:r>
              <a:rPr lang="en-US" dirty="0">
                <a:solidFill>
                  <a:schemeClr val="bg1"/>
                </a:solidFill>
                <a:latin typeface="Avenir Next" panose="020B0503020202020204" pitchFamily="34" charset="0"/>
              </a:rPr>
              <a:t>“GO GATHER ALL THE JEWS WHO ARE IN SUSA</a:t>
            </a:r>
          </a:p>
          <a:p>
            <a:pPr marL="0" indent="0" algn="ctr">
              <a:lnSpc>
                <a:spcPct val="100000"/>
              </a:lnSpc>
              <a:buNone/>
            </a:pPr>
            <a:r>
              <a:rPr lang="en-US" dirty="0">
                <a:solidFill>
                  <a:schemeClr val="bg1"/>
                </a:solidFill>
                <a:latin typeface="Avenir Next" panose="020B0503020202020204" pitchFamily="34" charset="0"/>
              </a:rPr>
              <a:t> AND FAST FOR ME. DO NOT EAT OR DRINK </a:t>
            </a:r>
          </a:p>
          <a:p>
            <a:pPr marL="0" indent="0" algn="ctr">
              <a:lnSpc>
                <a:spcPct val="100000"/>
              </a:lnSpc>
              <a:buNone/>
            </a:pPr>
            <a:r>
              <a:rPr lang="en-US" dirty="0">
                <a:solidFill>
                  <a:schemeClr val="bg1"/>
                </a:solidFill>
                <a:latin typeface="Avenir Next" panose="020B0503020202020204" pitchFamily="34" charset="0"/>
              </a:rPr>
              <a:t>FOR THREE DAYS, NIGHT OR DAY. </a:t>
            </a:r>
          </a:p>
          <a:p>
            <a:pPr marL="0" indent="0" algn="ctr">
              <a:lnSpc>
                <a:spcPct val="100000"/>
              </a:lnSpc>
              <a:buNone/>
            </a:pPr>
            <a:r>
              <a:rPr lang="en-US" dirty="0">
                <a:solidFill>
                  <a:schemeClr val="bg1"/>
                </a:solidFill>
                <a:latin typeface="Avenir Next" panose="020B0503020202020204" pitchFamily="34" charset="0"/>
              </a:rPr>
              <a:t>I AND MY MAIDS WILL FAST AS YOU DO. </a:t>
            </a:r>
          </a:p>
          <a:p>
            <a:pPr marL="0" indent="0" algn="ctr">
              <a:lnSpc>
                <a:spcPct val="100000"/>
              </a:lnSpc>
              <a:buNone/>
            </a:pPr>
            <a:r>
              <a:rPr lang="en-US" dirty="0">
                <a:solidFill>
                  <a:schemeClr val="bg1"/>
                </a:solidFill>
                <a:latin typeface="Avenir Next" panose="020B0503020202020204" pitchFamily="34" charset="0"/>
              </a:rPr>
              <a:t>WHEN THIS IS DONE, </a:t>
            </a:r>
          </a:p>
          <a:p>
            <a:pPr marL="0" indent="0" algn="ctr">
              <a:lnSpc>
                <a:spcPct val="100000"/>
              </a:lnSpc>
              <a:buNone/>
            </a:pPr>
            <a:r>
              <a:rPr lang="en-US" b="1" dirty="0">
                <a:solidFill>
                  <a:schemeClr val="accent4">
                    <a:lumMod val="60000"/>
                    <a:lumOff val="40000"/>
                  </a:schemeClr>
                </a:solidFill>
                <a:latin typeface="Avenir Next" panose="020B0503020202020204" pitchFamily="34" charset="0"/>
                <a:cs typeface="Aharoni" panose="02010803020104030203" pitchFamily="2" charset="-79"/>
              </a:rPr>
              <a:t>I WILL GO</a:t>
            </a:r>
            <a:r>
              <a:rPr lang="en-US" b="1" dirty="0">
                <a:solidFill>
                  <a:schemeClr val="accent4">
                    <a:lumMod val="60000"/>
                    <a:lumOff val="40000"/>
                  </a:schemeClr>
                </a:solidFill>
                <a:latin typeface="Avenir Next" panose="020B0503020202020204" pitchFamily="34" charset="0"/>
              </a:rPr>
              <a:t>.”</a:t>
            </a:r>
          </a:p>
        </p:txBody>
      </p:sp>
      <p:sp>
        <p:nvSpPr>
          <p:cNvPr id="5" name="TextBox 4">
            <a:extLst>
              <a:ext uri="{FF2B5EF4-FFF2-40B4-BE49-F238E27FC236}">
                <a16:creationId xmlns:a16="http://schemas.microsoft.com/office/drawing/2014/main" id="{55162D26-3A6F-9E4B-9E0D-E2A2D98CA049}"/>
              </a:ext>
            </a:extLst>
          </p:cNvPr>
          <p:cNvSpPr txBox="1"/>
          <p:nvPr/>
        </p:nvSpPr>
        <p:spPr>
          <a:xfrm>
            <a:off x="3231775" y="3966603"/>
            <a:ext cx="4510264" cy="800219"/>
          </a:xfrm>
          <a:prstGeom prst="rect">
            <a:avLst/>
          </a:prstGeom>
          <a:noFill/>
        </p:spPr>
        <p:txBody>
          <a:bodyPr wrap="square" rtlCol="0">
            <a:spAutoFit/>
          </a:bodyPr>
          <a:lstStyle/>
          <a:p>
            <a:pPr algn="ctr"/>
            <a:r>
              <a:rPr lang="en-US" sz="2800" dirty="0">
                <a:solidFill>
                  <a:schemeClr val="bg1"/>
                </a:solidFill>
                <a:latin typeface="Avenir Next" panose="020B0503020202020204" pitchFamily="34" charset="0"/>
              </a:rPr>
              <a:t>—</a:t>
            </a:r>
            <a:r>
              <a:rPr lang="en-US" sz="2800" b="1" dirty="0">
                <a:solidFill>
                  <a:schemeClr val="accent4">
                    <a:lumMod val="60000"/>
                    <a:lumOff val="40000"/>
                  </a:schemeClr>
                </a:solidFill>
                <a:latin typeface="Avenir Next" panose="020B0503020202020204" pitchFamily="34" charset="0"/>
                <a:cs typeface="Aharoni" panose="02010803020104030203" pitchFamily="2" charset="-79"/>
              </a:rPr>
              <a:t>ESTHER</a:t>
            </a:r>
            <a:r>
              <a:rPr lang="en-US" sz="2800" b="1" dirty="0">
                <a:solidFill>
                  <a:schemeClr val="accent4">
                    <a:lumMod val="60000"/>
                    <a:lumOff val="40000"/>
                  </a:schemeClr>
                </a:solidFill>
                <a:latin typeface="Avenir Next" panose="020B0503020202020204" pitchFamily="34" charset="0"/>
              </a:rPr>
              <a:t> </a:t>
            </a:r>
            <a:r>
              <a:rPr lang="en-US" sz="2800" dirty="0">
                <a:solidFill>
                  <a:schemeClr val="bg1"/>
                </a:solidFill>
                <a:latin typeface="Avenir Next" panose="020B0503020202020204" pitchFamily="34" charset="0"/>
              </a:rPr>
              <a:t>4:16, NIVUK</a:t>
            </a:r>
          </a:p>
          <a:p>
            <a:pPr algn="ctr"/>
            <a:endParaRPr lang="en-US" dirty="0">
              <a:latin typeface="Avenir Next" panose="020B0503020202020204" pitchFamily="34" charset="0"/>
            </a:endParaRPr>
          </a:p>
        </p:txBody>
      </p:sp>
    </p:spTree>
    <p:extLst>
      <p:ext uri="{BB962C8B-B14F-4D97-AF65-F5344CB8AC3E}">
        <p14:creationId xmlns:p14="http://schemas.microsoft.com/office/powerpoint/2010/main" val="323501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5B52C3-C5F9-BC40-A95F-19D626786FCF}"/>
              </a:ext>
            </a:extLst>
          </p:cNvPr>
          <p:cNvSpPr>
            <a:spLocks noGrp="1"/>
          </p:cNvSpPr>
          <p:nvPr>
            <p:ph type="title"/>
          </p:nvPr>
        </p:nvSpPr>
        <p:spPr>
          <a:xfrm>
            <a:off x="1390200" y="4867292"/>
            <a:ext cx="9966960" cy="1560320"/>
          </a:xfrm>
        </p:spPr>
        <p:txBody>
          <a:bodyPr vert="horz" lIns="91440" tIns="45720" rIns="91440" bIns="45720" rtlCol="0" anchor="b">
            <a:noAutofit/>
          </a:bodyPr>
          <a:lstStyle/>
          <a:p>
            <a:pPr algn="ctr">
              <a:lnSpc>
                <a:spcPct val="100000"/>
              </a:lnSpc>
            </a:pPr>
            <a:r>
              <a:rPr lang="en-US" sz="3600" b="1" dirty="0">
                <a:latin typeface="Avenir Next" panose="020B0503020202020204" pitchFamily="34" charset="0"/>
                <a:cs typeface="+mj-cs"/>
              </a:rPr>
              <a:t>STORY 5</a:t>
            </a:r>
            <a:br>
              <a:rPr lang="en-US" dirty="0">
                <a:latin typeface="Avenir Next" panose="020B0503020202020204" pitchFamily="34" charset="0"/>
                <a:cs typeface="+mj-cs"/>
              </a:rPr>
            </a:br>
            <a:r>
              <a:rPr lang="en-US" sz="2800" dirty="0">
                <a:latin typeface="Avenir Next" panose="020B0503020202020204" pitchFamily="34" charset="0"/>
              </a:rPr>
              <a:t>HE COULD SEE THE FUTURE.</a:t>
            </a:r>
            <a:br>
              <a:rPr lang="en-US" sz="2800" dirty="0">
                <a:latin typeface="Avenir Next" panose="020B0503020202020204" pitchFamily="34" charset="0"/>
              </a:rPr>
            </a:br>
            <a:r>
              <a:rPr lang="en-US" sz="2800" dirty="0">
                <a:latin typeface="Avenir Next" panose="020B0503020202020204" pitchFamily="34" charset="0"/>
              </a:rPr>
              <a:t>HE WAS A VISIONARY LEADER.</a:t>
            </a:r>
            <a:br>
              <a:rPr lang="en-US" sz="2800" dirty="0">
                <a:latin typeface="Avenir Next" panose="020B0503020202020204" pitchFamily="34" charset="0"/>
              </a:rPr>
            </a:br>
            <a:endParaRPr lang="en-US"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3B62903D-F0C3-C344-B983-00CEF4E18401}"/>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17495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70B3-D4D6-9645-8574-42B8C98F6EF4}"/>
              </a:ext>
            </a:extLst>
          </p:cNvPr>
          <p:cNvSpPr>
            <a:spLocks noGrp="1"/>
          </p:cNvSpPr>
          <p:nvPr>
            <p:ph type="title"/>
          </p:nvPr>
        </p:nvSpPr>
        <p:spPr>
          <a:xfrm>
            <a:off x="615461" y="3190387"/>
            <a:ext cx="4507524" cy="1325563"/>
          </a:xfrm>
        </p:spPr>
        <p:txBody>
          <a:bodyPr>
            <a:normAutofit/>
          </a:bodyPr>
          <a:lstStyle/>
          <a:p>
            <a:pPr algn="ctr"/>
            <a:r>
              <a:rPr lang="en-US" sz="8000" dirty="0">
                <a:solidFill>
                  <a:schemeClr val="bg1"/>
                </a:solidFill>
                <a:latin typeface="Aharoni" panose="02010803020104030203" pitchFamily="2" charset="-79"/>
                <a:cs typeface="Aharoni" panose="02010803020104030203" pitchFamily="2" charset="-79"/>
              </a:rPr>
              <a:t>OPEN</a:t>
            </a:r>
          </a:p>
        </p:txBody>
      </p:sp>
      <p:sp>
        <p:nvSpPr>
          <p:cNvPr id="3" name="Content Placeholder 2">
            <a:extLst>
              <a:ext uri="{FF2B5EF4-FFF2-40B4-BE49-F238E27FC236}">
                <a16:creationId xmlns:a16="http://schemas.microsoft.com/office/drawing/2014/main" id="{A46FBBDB-69E5-DA43-8765-C30EC25BFE38}"/>
              </a:ext>
            </a:extLst>
          </p:cNvPr>
          <p:cNvSpPr>
            <a:spLocks noGrp="1"/>
          </p:cNvSpPr>
          <p:nvPr>
            <p:ph idx="1"/>
          </p:nvPr>
        </p:nvSpPr>
        <p:spPr>
          <a:xfrm>
            <a:off x="5744849" y="1800132"/>
            <a:ext cx="4636476" cy="4182575"/>
          </a:xfrm>
        </p:spPr>
        <p:txBody>
          <a:bodyPr anchor="ctr">
            <a:normAutofit/>
          </a:bodyPr>
          <a:lstStyle/>
          <a:p>
            <a:pPr marL="0" indent="0" algn="ctr">
              <a:lnSpc>
                <a:spcPct val="140000"/>
              </a:lnSpc>
              <a:buNone/>
            </a:pPr>
            <a:r>
              <a:rPr lang="en-US" sz="2800" dirty="0">
                <a:latin typeface="Avenir Next" panose="020B0503020202020204" pitchFamily="34" charset="0"/>
              </a:rPr>
              <a:t>OPEN YOUR </a:t>
            </a:r>
            <a:r>
              <a:rPr lang="en-US" sz="2800" b="1" dirty="0">
                <a:solidFill>
                  <a:schemeClr val="bg1"/>
                </a:solidFill>
                <a:latin typeface="Avenir Next" panose="020B0503020202020204" pitchFamily="34" charset="0"/>
                <a:cs typeface="Aharoni" panose="02010803020104030203" pitchFamily="2" charset="-79"/>
              </a:rPr>
              <a:t>HEART</a:t>
            </a:r>
            <a:r>
              <a:rPr lang="en-US" sz="2800" dirty="0">
                <a:solidFill>
                  <a:schemeClr val="bg1"/>
                </a:solidFill>
                <a:latin typeface="Avenir Next" panose="020B0503020202020204" pitchFamily="34" charset="0"/>
              </a:rPr>
              <a:t> </a:t>
            </a:r>
            <a:r>
              <a:rPr lang="en-US" sz="2800" dirty="0">
                <a:latin typeface="Avenir Next" panose="020B0503020202020204" pitchFamily="34" charset="0"/>
              </a:rPr>
              <a:t>AND </a:t>
            </a:r>
            <a:r>
              <a:rPr lang="en-US" sz="2800" b="1" dirty="0">
                <a:solidFill>
                  <a:schemeClr val="bg1"/>
                </a:solidFill>
                <a:latin typeface="Avenir Next" panose="020B0503020202020204" pitchFamily="34" charset="0"/>
                <a:cs typeface="Aharoni" panose="02010803020104030203" pitchFamily="2" charset="-79"/>
              </a:rPr>
              <a:t>MIND</a:t>
            </a:r>
            <a:r>
              <a:rPr lang="en-US" sz="2800" dirty="0">
                <a:latin typeface="Avenir Next" panose="020B0503020202020204" pitchFamily="34" charset="0"/>
              </a:rPr>
              <a:t> TO HEAR THE HOLY SPIRIT’S MESSAGE AS YOU </a:t>
            </a:r>
            <a:r>
              <a:rPr lang="en-US" sz="2800" b="1" dirty="0">
                <a:solidFill>
                  <a:schemeClr val="bg1"/>
                </a:solidFill>
                <a:latin typeface="Avenir Next" panose="020B0503020202020204" pitchFamily="34" charset="0"/>
                <a:cs typeface="Aharoni" panose="02010803020104030203" pitchFamily="2" charset="-79"/>
              </a:rPr>
              <a:t>FACE</a:t>
            </a:r>
            <a:r>
              <a:rPr lang="en-US" sz="2800" dirty="0">
                <a:latin typeface="Avenir Next" panose="020B0503020202020204" pitchFamily="34" charset="0"/>
              </a:rPr>
              <a:t> DECISIONS YOU NEED TO MAKE.</a:t>
            </a:r>
          </a:p>
        </p:txBody>
      </p:sp>
    </p:spTree>
    <p:extLst>
      <p:ext uri="{BB962C8B-B14F-4D97-AF65-F5344CB8AC3E}">
        <p14:creationId xmlns:p14="http://schemas.microsoft.com/office/powerpoint/2010/main" val="311689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1" y="1583887"/>
            <a:ext cx="8946930" cy="4351338"/>
          </a:xfrm>
        </p:spPr>
        <p:txBody>
          <a:bodyPr anchor="t">
            <a:normAutofit/>
          </a:bodyPr>
          <a:lstStyle/>
          <a:p>
            <a:pPr marL="0" indent="0" algn="ctr">
              <a:lnSpc>
                <a:spcPct val="100000"/>
              </a:lnSpc>
              <a:buNone/>
            </a:pPr>
            <a:r>
              <a:rPr lang="en-US" sz="3200" dirty="0">
                <a:solidFill>
                  <a:schemeClr val="bg1"/>
                </a:solidFill>
                <a:latin typeface="Avenir Next" panose="020B0503020202020204" pitchFamily="34" charset="0"/>
              </a:rPr>
              <a:t>FOR MONTHS, IF NOT YEARS, </a:t>
            </a:r>
          </a:p>
          <a:p>
            <a:pPr marL="0" indent="0" algn="ctr">
              <a:lnSpc>
                <a:spcPct val="100000"/>
              </a:lnSpc>
              <a:buNone/>
            </a:pPr>
            <a:r>
              <a:rPr lang="en-US" sz="3200" dirty="0">
                <a:solidFill>
                  <a:schemeClr val="bg1"/>
                </a:solidFill>
                <a:latin typeface="Avenir Next" panose="020B0503020202020204" pitchFamily="34" charset="0"/>
              </a:rPr>
              <a:t>HE HAD BEEN TRYING TO MAKE THEM</a:t>
            </a:r>
          </a:p>
          <a:p>
            <a:pPr marL="0" indent="0" algn="ctr">
              <a:lnSpc>
                <a:spcPct val="100000"/>
              </a:lnSpc>
              <a:buNone/>
            </a:pPr>
            <a:r>
              <a:rPr lang="en-US" sz="3200" dirty="0">
                <a:solidFill>
                  <a:schemeClr val="bg1"/>
                </a:solidFill>
                <a:latin typeface="Avenir Next" panose="020B0503020202020204" pitchFamily="34" charset="0"/>
              </a:rPr>
              <a:t> </a:t>
            </a:r>
            <a:r>
              <a:rPr lang="en-US" sz="3200" b="1" dirty="0">
                <a:solidFill>
                  <a:schemeClr val="bg1"/>
                </a:solidFill>
                <a:latin typeface="Avenir Next" panose="020B0503020202020204" pitchFamily="34" charset="0"/>
              </a:rPr>
              <a:t>UNDERSTAND</a:t>
            </a:r>
            <a:r>
              <a:rPr lang="en-US" sz="3200" dirty="0">
                <a:solidFill>
                  <a:schemeClr val="bg1"/>
                </a:solidFill>
                <a:latin typeface="Avenir Next" panose="020B0503020202020204" pitchFamily="34" charset="0"/>
              </a:rPr>
              <a:t> AND </a:t>
            </a:r>
            <a:r>
              <a:rPr lang="en-US" sz="3200" b="1" dirty="0">
                <a:solidFill>
                  <a:schemeClr val="bg1"/>
                </a:solidFill>
                <a:latin typeface="Avenir Next" panose="020B0503020202020204" pitchFamily="34" charset="0"/>
              </a:rPr>
              <a:t>PREPARE</a:t>
            </a:r>
            <a:r>
              <a:rPr lang="en-US" sz="3200" dirty="0">
                <a:solidFill>
                  <a:schemeClr val="bg1"/>
                </a:solidFill>
                <a:latin typeface="Avenir Next" panose="020B0503020202020204" pitchFamily="34" charset="0"/>
              </a:rPr>
              <a:t> </a:t>
            </a:r>
          </a:p>
          <a:p>
            <a:pPr marL="0" indent="0" algn="ctr">
              <a:lnSpc>
                <a:spcPct val="100000"/>
              </a:lnSpc>
              <a:buNone/>
            </a:pPr>
            <a:r>
              <a:rPr lang="en-US" sz="3200" dirty="0">
                <a:solidFill>
                  <a:schemeClr val="bg1"/>
                </a:solidFill>
                <a:latin typeface="Avenir Next" panose="020B0503020202020204" pitchFamily="34" charset="0"/>
              </a:rPr>
              <a:t>FOR THE NEXT FEW </a:t>
            </a:r>
            <a:r>
              <a:rPr lang="en-US" sz="3200" b="1" dirty="0">
                <a:solidFill>
                  <a:schemeClr val="bg1"/>
                </a:solidFill>
                <a:latin typeface="Avenir Next" panose="020B0503020202020204" pitchFamily="34" charset="0"/>
              </a:rPr>
              <a:t>DEVASTATING</a:t>
            </a:r>
            <a:r>
              <a:rPr lang="en-US" sz="3200" dirty="0">
                <a:solidFill>
                  <a:schemeClr val="bg1"/>
                </a:solidFill>
                <a:latin typeface="Avenir Next" panose="020B0503020202020204" pitchFamily="34" charset="0"/>
              </a:rPr>
              <a:t> DAYS.</a:t>
            </a:r>
            <a:endParaRPr lang="en-US" sz="32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22765295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86249" y="1552694"/>
            <a:ext cx="4929351" cy="4789113"/>
          </a:xfrm>
        </p:spPr>
        <p:txBody>
          <a:bodyPr>
            <a:normAutofit fontScale="92500" lnSpcReduction="10000"/>
          </a:bodyPr>
          <a:lstStyle/>
          <a:p>
            <a:pPr marL="0" indent="0" algn="ctr">
              <a:lnSpc>
                <a:spcPct val="150000"/>
              </a:lnSpc>
              <a:buNone/>
            </a:pPr>
            <a:r>
              <a:rPr lang="en-US" sz="3200" dirty="0">
                <a:solidFill>
                  <a:schemeClr val="bg1"/>
                </a:solidFill>
                <a:latin typeface="Avenir Next" panose="020B0503020202020204" pitchFamily="34" charset="0"/>
              </a:rPr>
              <a:t>HAVE YOU EVER BEEN IN A SITUATION </a:t>
            </a:r>
            <a:r>
              <a:rPr lang="en-US" sz="3200" dirty="0">
                <a:solidFill>
                  <a:schemeClr val="bg1"/>
                </a:solidFill>
                <a:latin typeface="Avenir Next" panose="020B0503020202020204" pitchFamily="34" charset="0"/>
                <a:cs typeface="Aharoni" panose="02010803020104030203" pitchFamily="2" charset="-79"/>
              </a:rPr>
              <a:t>WHEN </a:t>
            </a:r>
            <a:r>
              <a:rPr lang="en-US" sz="3200" b="1" dirty="0">
                <a:solidFill>
                  <a:schemeClr val="bg1"/>
                </a:solidFill>
                <a:latin typeface="Avenir Next" panose="020B0503020202020204" pitchFamily="34" charset="0"/>
                <a:cs typeface="Aharoni" panose="02010803020104030203" pitchFamily="2" charset="-79"/>
              </a:rPr>
              <a:t>YOU NEEDED TO SAY SOMETHING IMPORTANT TO SOMEONE AT THE CROSSROADS OF LIFE?</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938992"/>
          </a:xfrm>
          <a:prstGeom prst="rect">
            <a:avLst/>
          </a:prstGeom>
          <a:noFill/>
        </p:spPr>
        <p:txBody>
          <a:bodyPr wrap="square" rtlCol="0">
            <a:spAutoFit/>
          </a:bodyPr>
          <a:lstStyle/>
          <a:p>
            <a:pPr algn="ctr"/>
            <a:r>
              <a:rPr lang="en-US" sz="6000" dirty="0">
                <a:solidFill>
                  <a:schemeClr val="bg1"/>
                </a:solidFill>
                <a:latin typeface="Avenir Next" panose="020B0503020202020204" pitchFamily="34" charset="0"/>
                <a:cs typeface="Aharoni" panose="02010803020104030203" pitchFamily="2" charset="-79"/>
              </a:rPr>
              <a:t>JUST </a:t>
            </a:r>
          </a:p>
          <a:p>
            <a:pPr algn="ctr"/>
            <a:r>
              <a:rPr lang="en-US" sz="6000" b="1" dirty="0">
                <a:solidFill>
                  <a:srgbClr val="935AB1"/>
                </a:solidFill>
                <a:latin typeface="Avenir Next" panose="020B0503020202020204" pitchFamily="34" charset="0"/>
                <a:cs typeface="Aharoni" panose="02010803020104030203" pitchFamily="2" charset="-79"/>
              </a:rPr>
              <a:t>SAY IT</a:t>
            </a:r>
          </a:p>
        </p:txBody>
      </p:sp>
      <p:sp>
        <p:nvSpPr>
          <p:cNvPr id="5" name="Rectangle 4">
            <a:extLst>
              <a:ext uri="{FF2B5EF4-FFF2-40B4-BE49-F238E27FC236}">
                <a16:creationId xmlns:a16="http://schemas.microsoft.com/office/drawing/2014/main" id="{B6E2B220-5D30-5946-883B-6B56D2A3AD01}"/>
              </a:ext>
            </a:extLst>
          </p:cNvPr>
          <p:cNvSpPr/>
          <p:nvPr/>
        </p:nvSpPr>
        <p:spPr>
          <a:xfrm>
            <a:off x="10740465" y="500062"/>
            <a:ext cx="1079526" cy="369332"/>
          </a:xfrm>
          <a:prstGeom prst="rect">
            <a:avLst/>
          </a:prstGeom>
        </p:spPr>
        <p:txBody>
          <a:bodyPr wrap="none">
            <a:spAutoFit/>
          </a:bodyPr>
          <a:lstStyle/>
          <a:p>
            <a:r>
              <a:rPr lang="en-US" dirty="0">
                <a:ea typeface="+mn-ea"/>
              </a:rPr>
              <a:t>STORY  5</a:t>
            </a:r>
            <a:endParaRPr lang="en-US" dirty="0"/>
          </a:p>
        </p:txBody>
      </p:sp>
    </p:spTree>
    <p:extLst>
      <p:ext uri="{BB962C8B-B14F-4D97-AF65-F5344CB8AC3E}">
        <p14:creationId xmlns:p14="http://schemas.microsoft.com/office/powerpoint/2010/main" val="149902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1074173" y="1007005"/>
            <a:ext cx="8778766" cy="4351338"/>
          </a:xfrm>
        </p:spPr>
        <p:txBody>
          <a:bodyPr>
            <a:normAutofit/>
          </a:bodyPr>
          <a:lstStyle/>
          <a:p>
            <a:pPr marL="0" indent="0" algn="ctr">
              <a:buNone/>
            </a:pPr>
            <a:r>
              <a:rPr lang="en-US" sz="3600" dirty="0">
                <a:solidFill>
                  <a:schemeClr val="bg1"/>
                </a:solidFill>
                <a:latin typeface="Avenir Next" panose="020B0503020202020204" pitchFamily="34" charset="0"/>
              </a:rPr>
              <a:t>THEN </a:t>
            </a:r>
            <a:r>
              <a:rPr lang="en-US" sz="3600" b="1" dirty="0">
                <a:solidFill>
                  <a:schemeClr val="accent4">
                    <a:lumMod val="60000"/>
                    <a:lumOff val="40000"/>
                  </a:schemeClr>
                </a:solidFill>
                <a:latin typeface="Avenir Next" panose="020B0503020202020204" pitchFamily="34" charset="0"/>
                <a:cs typeface="Aharoni" panose="02010803020104030203" pitchFamily="2" charset="-79"/>
              </a:rPr>
              <a:t>JESUS</a:t>
            </a:r>
            <a:r>
              <a:rPr lang="en-US" sz="3600" dirty="0">
                <a:solidFill>
                  <a:schemeClr val="bg1"/>
                </a:solidFill>
                <a:latin typeface="Avenir Next" panose="020B0503020202020204" pitchFamily="34" charset="0"/>
              </a:rPr>
              <a:t> TOLD THEM . . . </a:t>
            </a:r>
          </a:p>
          <a:p>
            <a:pPr marL="0" indent="0" algn="ctr">
              <a:buNone/>
            </a:pPr>
            <a:r>
              <a:rPr lang="en-US" sz="3600" dirty="0">
                <a:solidFill>
                  <a:schemeClr val="bg1"/>
                </a:solidFill>
                <a:latin typeface="Avenir Next" panose="020B0503020202020204" pitchFamily="34" charset="0"/>
              </a:rPr>
              <a:t>“BUT AFTER I HAVE RISEN,</a:t>
            </a:r>
          </a:p>
          <a:p>
            <a:pPr marL="0" indent="0" algn="ctr">
              <a:buNone/>
            </a:pPr>
            <a:r>
              <a:rPr lang="en-US" sz="3600" b="1" dirty="0">
                <a:solidFill>
                  <a:schemeClr val="accent4">
                    <a:lumMod val="60000"/>
                    <a:lumOff val="40000"/>
                  </a:schemeClr>
                </a:solidFill>
                <a:latin typeface="Avenir Next" panose="020B0503020202020204" pitchFamily="34" charset="0"/>
                <a:cs typeface="Aharoni" panose="02010803020104030203" pitchFamily="2" charset="-79"/>
              </a:rPr>
              <a:t>I WILL GO</a:t>
            </a:r>
          </a:p>
          <a:p>
            <a:pPr marL="0" indent="0" algn="ctr">
              <a:buNone/>
            </a:pPr>
            <a:r>
              <a:rPr lang="en-US" sz="3600" dirty="0">
                <a:solidFill>
                  <a:schemeClr val="bg1"/>
                </a:solidFill>
                <a:latin typeface="Avenir Next" panose="020B0503020202020204" pitchFamily="34" charset="0"/>
              </a:rPr>
              <a:t>AHEAD OF YOU TO GALILEE.</a:t>
            </a:r>
          </a:p>
          <a:p>
            <a:pPr marL="0" indent="0" algn="ctr">
              <a:buNone/>
            </a:pPr>
            <a:r>
              <a:rPr lang="en-US" sz="3600" dirty="0">
                <a:solidFill>
                  <a:schemeClr val="bg1"/>
                </a:solidFill>
                <a:latin typeface="Avenir Next" panose="020B0503020202020204" pitchFamily="34" charset="0"/>
              </a:rPr>
              <a:t>—MATTHEW 26:31, 32, NIVUK</a:t>
            </a:r>
            <a:endParaRPr lang="en-US" sz="3600" dirty="0">
              <a:solidFill>
                <a:schemeClr val="bg1"/>
              </a:solidFill>
              <a:effectLst/>
              <a:latin typeface="Avenir Next" panose="020B0503020202020204" pitchFamily="34" charset="0"/>
            </a:endParaRPr>
          </a:p>
        </p:txBody>
      </p:sp>
    </p:spTree>
    <p:extLst>
      <p:ext uri="{BB962C8B-B14F-4D97-AF65-F5344CB8AC3E}">
        <p14:creationId xmlns:p14="http://schemas.microsoft.com/office/powerpoint/2010/main" val="3570240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1133166" y="865454"/>
            <a:ext cx="8789276" cy="3809784"/>
          </a:xfrm>
        </p:spPr>
        <p:txBody>
          <a:bodyPr anchor="t">
            <a:normAutofit/>
          </a:bodyPr>
          <a:lstStyle/>
          <a:p>
            <a:pPr marL="0" indent="0" algn="ctr">
              <a:lnSpc>
                <a:spcPct val="100000"/>
              </a:lnSpc>
              <a:buNone/>
            </a:pPr>
            <a:r>
              <a:rPr lang="en-US" sz="2800" dirty="0">
                <a:solidFill>
                  <a:schemeClr val="bg1"/>
                </a:solidFill>
                <a:latin typeface="Avenir Next" panose="020B0503020202020204" pitchFamily="34" charset="0"/>
              </a:rPr>
              <a:t>AT THE CRUCIAL TIME  IT </a:t>
            </a:r>
            <a:r>
              <a:rPr lang="en-US" sz="2800" b="1" dirty="0">
                <a:solidFill>
                  <a:schemeClr val="bg1"/>
                </a:solidFill>
                <a:latin typeface="Avenir Next" panose="020B0503020202020204" pitchFamily="34" charset="0"/>
              </a:rPr>
              <a:t>AFFECTED</a:t>
            </a:r>
            <a:r>
              <a:rPr lang="en-US" sz="2800" dirty="0">
                <a:solidFill>
                  <a:schemeClr val="bg1"/>
                </a:solidFill>
                <a:latin typeface="Avenir Next" panose="020B0503020202020204" pitchFamily="34" charset="0"/>
              </a:rPr>
              <a:t> THEM </a:t>
            </a:r>
          </a:p>
          <a:p>
            <a:pPr marL="0" indent="0" algn="ctr">
              <a:lnSpc>
                <a:spcPct val="100000"/>
              </a:lnSpc>
              <a:buNone/>
            </a:pPr>
            <a:r>
              <a:rPr lang="en-US" sz="2800" b="1" dirty="0">
                <a:solidFill>
                  <a:schemeClr val="bg1"/>
                </a:solidFill>
                <a:latin typeface="Avenir Next" panose="020B0503020202020204" pitchFamily="34" charset="0"/>
              </a:rPr>
              <a:t>PERSONALLY</a:t>
            </a:r>
            <a:r>
              <a:rPr lang="en-US" sz="2800" dirty="0">
                <a:solidFill>
                  <a:schemeClr val="bg1"/>
                </a:solidFill>
                <a:latin typeface="Avenir Next" panose="020B0503020202020204" pitchFamily="34" charset="0"/>
              </a:rPr>
              <a:t> OR THEIR WHOLE </a:t>
            </a:r>
            <a:r>
              <a:rPr lang="en-US" sz="2800" b="1" dirty="0">
                <a:solidFill>
                  <a:schemeClr val="bg1"/>
                </a:solidFill>
                <a:latin typeface="Avenir Next" panose="020B0503020202020204" pitchFamily="34" charset="0"/>
              </a:rPr>
              <a:t>NATION,</a:t>
            </a:r>
          </a:p>
          <a:p>
            <a:pPr marL="0" indent="0" algn="ctr">
              <a:lnSpc>
                <a:spcPct val="100000"/>
              </a:lnSpc>
              <a:buNone/>
            </a:pPr>
            <a:r>
              <a:rPr lang="en-US" sz="2800" dirty="0">
                <a:solidFill>
                  <a:schemeClr val="accent6">
                    <a:lumMod val="20000"/>
                    <a:lumOff val="80000"/>
                  </a:schemeClr>
                </a:solidFill>
                <a:latin typeface="Avenir Next" panose="020B0503020202020204" pitchFamily="34" charset="0"/>
              </a:rPr>
              <a:t>AND ONE THAT IMPACTED THE WHOLE</a:t>
            </a:r>
            <a:r>
              <a:rPr lang="en-US" sz="2800" b="1" dirty="0">
                <a:solidFill>
                  <a:schemeClr val="accent6">
                    <a:lumMod val="20000"/>
                    <a:lumOff val="80000"/>
                  </a:schemeClr>
                </a:solidFill>
                <a:latin typeface="Avenir Next" panose="020B0503020202020204" pitchFamily="34" charset="0"/>
              </a:rPr>
              <a:t> </a:t>
            </a:r>
          </a:p>
          <a:p>
            <a:pPr marL="0" indent="0" algn="ctr">
              <a:lnSpc>
                <a:spcPct val="100000"/>
              </a:lnSpc>
              <a:buNone/>
            </a:pPr>
            <a:r>
              <a:rPr lang="en-US" sz="2800" b="1" dirty="0">
                <a:solidFill>
                  <a:schemeClr val="accent6">
                    <a:lumMod val="20000"/>
                    <a:lumOff val="80000"/>
                  </a:schemeClr>
                </a:solidFill>
                <a:latin typeface="Avenir Next" panose="020B0503020202020204" pitchFamily="34" charset="0"/>
              </a:rPr>
              <a:t>HUMAN RACE,</a:t>
            </a:r>
            <a:endParaRPr lang="en-US" sz="2800" dirty="0">
              <a:solidFill>
                <a:schemeClr val="accent6">
                  <a:lumMod val="20000"/>
                  <a:lumOff val="80000"/>
                </a:schemeClr>
              </a:solidFill>
              <a:latin typeface="Avenir Next" panose="020B0503020202020204" pitchFamily="34" charset="0"/>
            </a:endParaRPr>
          </a:p>
          <a:p>
            <a:pPr marL="0" indent="0" algn="ctr">
              <a:lnSpc>
                <a:spcPct val="100000"/>
              </a:lnSpc>
              <a:buNone/>
            </a:pPr>
            <a:r>
              <a:rPr lang="en-US" sz="2800" dirty="0">
                <a:solidFill>
                  <a:schemeClr val="bg1"/>
                </a:solidFill>
                <a:latin typeface="Avenir Next" panose="020B0503020202020204" pitchFamily="34" charset="0"/>
              </a:rPr>
              <a:t>THEY NEEDED TO DECIDE </a:t>
            </a:r>
          </a:p>
          <a:p>
            <a:pPr marL="0" indent="0" algn="ctr">
              <a:lnSpc>
                <a:spcPct val="100000"/>
              </a:lnSpc>
              <a:buNone/>
            </a:pPr>
            <a:r>
              <a:rPr lang="en-US" sz="2800" dirty="0">
                <a:solidFill>
                  <a:schemeClr val="bg1"/>
                </a:solidFill>
                <a:latin typeface="Avenir Next" panose="020B0503020202020204" pitchFamily="34" charset="0"/>
              </a:rPr>
              <a:t>ON A </a:t>
            </a:r>
            <a:r>
              <a:rPr lang="en-US" sz="2800" b="1" dirty="0">
                <a:solidFill>
                  <a:schemeClr val="bg1"/>
                </a:solidFill>
                <a:latin typeface="Avenir Next" panose="020B0503020202020204" pitchFamily="34" charset="0"/>
              </a:rPr>
              <a:t>LIFE-CHANGING</a:t>
            </a:r>
            <a:r>
              <a:rPr lang="en-US" sz="2800" dirty="0">
                <a:solidFill>
                  <a:schemeClr val="bg1"/>
                </a:solidFill>
                <a:latin typeface="Avenir Next" panose="020B0503020202020204" pitchFamily="34" charset="0"/>
              </a:rPr>
              <a:t> SITUATION.</a:t>
            </a:r>
            <a:endParaRPr lang="en-US" sz="28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38315002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506065" y="1678142"/>
            <a:ext cx="4744064" cy="4667250"/>
          </a:xfrm>
        </p:spPr>
        <p:txBody>
          <a:bodyPr>
            <a:normAutofit fontScale="92500"/>
          </a:bodyPr>
          <a:lstStyle/>
          <a:p>
            <a:pPr marL="0" indent="0" algn="ctr">
              <a:lnSpc>
                <a:spcPct val="140000"/>
              </a:lnSpc>
              <a:buNone/>
            </a:pPr>
            <a:r>
              <a:rPr lang="en-US" b="1" dirty="0">
                <a:solidFill>
                  <a:schemeClr val="bg1"/>
                </a:solidFill>
                <a:latin typeface="Avenir Next" panose="020B0503020202020204" pitchFamily="34" charset="0"/>
                <a:cs typeface="Aharoni" panose="02010803020104030203" pitchFamily="2" charset="-79"/>
              </a:rPr>
              <a:t>THEY MADE LIFE-CHANGING </a:t>
            </a:r>
            <a:r>
              <a:rPr lang="en-US" dirty="0">
                <a:solidFill>
                  <a:schemeClr val="bg1"/>
                </a:solidFill>
                <a:latin typeface="Avenir Book" panose="02000503020000020003" pitchFamily="2" charset="0"/>
                <a:cs typeface="Aharoni" panose="02010803020104030203" pitchFamily="2" charset="-79"/>
              </a:rPr>
              <a:t>DECISIONS THAT CAN BE SUMMARIZED IN THESE THREE WORDS. </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446550"/>
          </a:xfrm>
          <a:prstGeom prst="rect">
            <a:avLst/>
          </a:prstGeom>
          <a:noFill/>
        </p:spPr>
        <p:txBody>
          <a:bodyPr wrap="square" rtlCol="0">
            <a:spAutoFit/>
          </a:bodyPr>
          <a:lstStyle/>
          <a:p>
            <a:pPr algn="ctr"/>
            <a:r>
              <a:rPr lang="en-US" sz="4400" dirty="0">
                <a:solidFill>
                  <a:schemeClr val="bg1"/>
                </a:solidFill>
                <a:latin typeface="Avenir Next" panose="020B0503020202020204" pitchFamily="34" charset="0"/>
                <a:cs typeface="Aharoni" panose="02010803020104030203" pitchFamily="2" charset="-79"/>
              </a:rPr>
              <a:t>LIFE-</a:t>
            </a:r>
          </a:p>
          <a:p>
            <a:pPr algn="ctr"/>
            <a:r>
              <a:rPr lang="en-US" sz="4400" b="1" dirty="0">
                <a:solidFill>
                  <a:srgbClr val="935AB1"/>
                </a:solidFill>
                <a:latin typeface="Avenir Next" panose="020B0503020202020204" pitchFamily="34" charset="0"/>
                <a:cs typeface="Aharoni" panose="02010803020104030203" pitchFamily="2" charset="-79"/>
              </a:rPr>
              <a:t>CHANGING</a:t>
            </a:r>
          </a:p>
        </p:txBody>
      </p:sp>
    </p:spTree>
    <p:extLst>
      <p:ext uri="{BB962C8B-B14F-4D97-AF65-F5344CB8AC3E}">
        <p14:creationId xmlns:p14="http://schemas.microsoft.com/office/powerpoint/2010/main" val="254430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838200" y="1253331"/>
            <a:ext cx="8778766" cy="4351338"/>
          </a:xfrm>
        </p:spPr>
        <p:txBody>
          <a:bodyPr>
            <a:normAutofit/>
          </a:bodyPr>
          <a:lstStyle/>
          <a:p>
            <a:pPr marL="0" indent="0" algn="ctr">
              <a:lnSpc>
                <a:spcPct val="100000"/>
              </a:lnSpc>
              <a:buNone/>
            </a:pPr>
            <a:r>
              <a:rPr lang="en-US" sz="4000" dirty="0">
                <a:solidFill>
                  <a:schemeClr val="bg1"/>
                </a:solidFill>
              </a:rPr>
              <a:t>GOD IS CALLING </a:t>
            </a:r>
            <a:r>
              <a:rPr lang="en-US" sz="4000" b="1" dirty="0">
                <a:solidFill>
                  <a:schemeClr val="accent4">
                    <a:lumMod val="60000"/>
                    <a:lumOff val="40000"/>
                  </a:schemeClr>
                </a:solidFill>
                <a:latin typeface="Aharoni" panose="02010803020104030203" pitchFamily="2" charset="-79"/>
                <a:cs typeface="Aharoni" panose="02010803020104030203" pitchFamily="2" charset="-79"/>
              </a:rPr>
              <a:t>YOU.</a:t>
            </a:r>
          </a:p>
          <a:p>
            <a:pPr marL="0" indent="0" algn="ctr">
              <a:lnSpc>
                <a:spcPct val="100000"/>
              </a:lnSpc>
              <a:buNone/>
            </a:pPr>
            <a:r>
              <a:rPr lang="en-US" sz="4000" dirty="0">
                <a:solidFill>
                  <a:schemeClr val="bg1"/>
                </a:solidFill>
              </a:rPr>
              <a:t>WHAT WILL YOU </a:t>
            </a:r>
            <a:r>
              <a:rPr lang="en-US" sz="4000" b="1" dirty="0">
                <a:solidFill>
                  <a:schemeClr val="bg1"/>
                </a:solidFill>
                <a:latin typeface="Aharoni" panose="02010803020104030203" pitchFamily="2" charset="-79"/>
                <a:cs typeface="Aharoni" panose="02010803020104030203" pitchFamily="2" charset="-79"/>
              </a:rPr>
              <a:t>ANSWER</a:t>
            </a:r>
            <a:r>
              <a:rPr lang="en-US" sz="4000" b="1" dirty="0">
                <a:solidFill>
                  <a:schemeClr val="bg1"/>
                </a:solidFill>
              </a:rPr>
              <a:t>?</a:t>
            </a:r>
            <a:endParaRPr lang="en-US" sz="4000" dirty="0">
              <a:solidFill>
                <a:schemeClr val="bg1"/>
              </a:solidFill>
            </a:endParaRPr>
          </a:p>
          <a:p>
            <a:pPr marL="0" indent="0" algn="ctr">
              <a:lnSpc>
                <a:spcPct val="100000"/>
              </a:lnSpc>
              <a:buNone/>
            </a:pPr>
            <a:r>
              <a:rPr lang="en-US" sz="4400" b="1" dirty="0">
                <a:solidFill>
                  <a:schemeClr val="accent4">
                    <a:lumMod val="60000"/>
                    <a:lumOff val="40000"/>
                  </a:schemeClr>
                </a:solidFill>
                <a:cs typeface="Aharoni" panose="02010803020104030203" pitchFamily="2" charset="-79"/>
              </a:rPr>
              <a:t>“</a:t>
            </a:r>
            <a:r>
              <a:rPr lang="en-US" sz="4400" b="1" dirty="0">
                <a:solidFill>
                  <a:schemeClr val="accent4">
                    <a:lumMod val="60000"/>
                    <a:lumOff val="40000"/>
                  </a:schemeClr>
                </a:solidFill>
                <a:latin typeface="Aharoni" panose="02010803020104030203" pitchFamily="2" charset="-79"/>
                <a:cs typeface="Aharoni" panose="02010803020104030203" pitchFamily="2" charset="-79"/>
              </a:rPr>
              <a:t>I WILL GO!</a:t>
            </a:r>
            <a:r>
              <a:rPr lang="en-US" sz="4400" b="1" dirty="0">
                <a:solidFill>
                  <a:schemeClr val="accent4">
                    <a:lumMod val="60000"/>
                    <a:lumOff val="40000"/>
                  </a:schemeClr>
                </a:solidFill>
                <a:cs typeface="Aharoni" panose="02010803020104030203" pitchFamily="2" charset="-79"/>
              </a:rPr>
              <a:t>”</a:t>
            </a:r>
          </a:p>
        </p:txBody>
      </p:sp>
    </p:spTree>
    <p:extLst>
      <p:ext uri="{BB962C8B-B14F-4D97-AF65-F5344CB8AC3E}">
        <p14:creationId xmlns:p14="http://schemas.microsoft.com/office/powerpoint/2010/main" val="381962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729DFD-F1B4-7F48-BE90-4B4F84F5A17C}"/>
              </a:ext>
            </a:extLst>
          </p:cNvPr>
          <p:cNvSpPr>
            <a:spLocks noGrp="1"/>
          </p:cNvSpPr>
          <p:nvPr>
            <p:ph type="title"/>
          </p:nvPr>
        </p:nvSpPr>
        <p:spPr>
          <a:xfrm>
            <a:off x="1109980" y="4616568"/>
            <a:ext cx="9966960" cy="1560320"/>
          </a:xfrm>
        </p:spPr>
        <p:txBody>
          <a:bodyPr vert="horz" lIns="91440" tIns="45720" rIns="91440" bIns="45720" rtlCol="0" anchor="b">
            <a:normAutofit fontScale="90000"/>
          </a:bodyPr>
          <a:lstStyle/>
          <a:p>
            <a:pPr algn="ctr">
              <a:lnSpc>
                <a:spcPct val="100000"/>
              </a:lnSpc>
            </a:pPr>
            <a:r>
              <a:rPr lang="en-US" b="1" dirty="0">
                <a:latin typeface="Avenir Next" panose="020B0503020202020204" pitchFamily="34" charset="0"/>
                <a:cs typeface="+mj-cs"/>
              </a:rPr>
              <a:t>STORY 1</a:t>
            </a:r>
            <a:br>
              <a:rPr lang="en-US" sz="3200" dirty="0">
                <a:latin typeface="Avenir Next" panose="020B0503020202020204" pitchFamily="34" charset="0"/>
                <a:cs typeface="+mj-cs"/>
              </a:rPr>
            </a:br>
            <a:r>
              <a:rPr lang="en-US" sz="3200" dirty="0">
                <a:latin typeface="Avenir Next" panose="020B0503020202020204" pitchFamily="34" charset="0"/>
                <a:cs typeface="+mj-cs"/>
              </a:rPr>
              <a:t>SHE WAS BEAUTIFUL, YOUNG, UNMARRIED.</a:t>
            </a:r>
            <a:br>
              <a:rPr lang="en-US" sz="3200" dirty="0">
                <a:latin typeface="Avenir Next" panose="020B0503020202020204" pitchFamily="34" charset="0"/>
                <a:cs typeface="+mj-cs"/>
              </a:rPr>
            </a:br>
            <a:endParaRPr lang="en-US" sz="3200" dirty="0">
              <a:latin typeface="Avenir Next" panose="020B0503020202020204" pitchFamily="34" charset="0"/>
              <a:cs typeface="+mj-cs"/>
            </a:endParaRPr>
          </a:p>
        </p:txBody>
      </p:sp>
      <p:pic>
        <p:nvPicPr>
          <p:cNvPr id="5" name="Content Placeholder 4" descr="A group of people walking down the street&#10;&#10;Description automatically generated">
            <a:extLst>
              <a:ext uri="{FF2B5EF4-FFF2-40B4-BE49-F238E27FC236}">
                <a16:creationId xmlns:a16="http://schemas.microsoft.com/office/drawing/2014/main" id="{CABCA6C7-0883-5F47-822B-29A8CABF0BE4}"/>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29983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27689" y="824472"/>
            <a:ext cx="8789276" cy="4351338"/>
          </a:xfrm>
        </p:spPr>
        <p:txBody>
          <a:bodyPr anchor="t"/>
          <a:lstStyle/>
          <a:p>
            <a:pPr marL="0" indent="0" algn="ctr">
              <a:buNone/>
            </a:pPr>
            <a:r>
              <a:rPr lang="en-US" dirty="0">
                <a:solidFill>
                  <a:schemeClr val="bg1"/>
                </a:solidFill>
                <a:latin typeface="Avenir Next" panose="020B0503020202020204" pitchFamily="34" charset="0"/>
              </a:rPr>
              <a:t>SHE HAD NO IDEA </a:t>
            </a:r>
          </a:p>
          <a:p>
            <a:pPr marL="0" indent="0" algn="ctr">
              <a:buNone/>
            </a:pPr>
            <a:r>
              <a:rPr lang="en-US" dirty="0">
                <a:solidFill>
                  <a:schemeClr val="bg1"/>
                </a:solidFill>
                <a:latin typeface="Avenir Next" panose="020B0503020202020204" pitchFamily="34" charset="0"/>
              </a:rPr>
              <a:t>THAT BECAUSE OF THIS MAN, </a:t>
            </a:r>
          </a:p>
          <a:p>
            <a:pPr marL="0" indent="0" algn="ctr">
              <a:buNone/>
            </a:pPr>
            <a:r>
              <a:rPr lang="en-US" b="1" dirty="0">
                <a:solidFill>
                  <a:schemeClr val="bg1"/>
                </a:solidFill>
                <a:latin typeface="Avenir Next" panose="020B0503020202020204" pitchFamily="34" charset="0"/>
              </a:rPr>
              <a:t>THIS VERY DAY,</a:t>
            </a:r>
          </a:p>
          <a:p>
            <a:pPr marL="0" indent="0" algn="ctr">
              <a:buNone/>
            </a:pPr>
            <a:r>
              <a:rPr lang="en-US" dirty="0">
                <a:solidFill>
                  <a:schemeClr val="bg1"/>
                </a:solidFill>
                <a:latin typeface="Avenir Next" panose="020B0503020202020204" pitchFamily="34" charset="0"/>
              </a:rPr>
              <a:t>HER LIFE WOULD CHANGE </a:t>
            </a:r>
          </a:p>
          <a:p>
            <a:pPr marL="0" indent="0" algn="ctr">
              <a:buNone/>
            </a:pPr>
            <a:r>
              <a:rPr lang="en-US" b="1" dirty="0">
                <a:solidFill>
                  <a:schemeClr val="bg1"/>
                </a:solidFill>
                <a:latin typeface="Avenir Next" panose="020B0503020202020204" pitchFamily="34" charset="0"/>
              </a:rPr>
              <a:t>FOREVER.</a:t>
            </a:r>
          </a:p>
        </p:txBody>
      </p:sp>
    </p:spTree>
    <p:extLst>
      <p:ext uri="{BB962C8B-B14F-4D97-AF65-F5344CB8AC3E}">
        <p14:creationId xmlns:p14="http://schemas.microsoft.com/office/powerpoint/2010/main" val="4292126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830528" y="2105843"/>
            <a:ext cx="4478215" cy="3719769"/>
          </a:xfrm>
        </p:spPr>
        <p:txBody>
          <a:bodyPr>
            <a:normAutofit/>
          </a:bodyPr>
          <a:lstStyle/>
          <a:p>
            <a:pPr marL="0" indent="0" algn="ctr">
              <a:lnSpc>
                <a:spcPct val="120000"/>
              </a:lnSpc>
              <a:buNone/>
            </a:pPr>
            <a:r>
              <a:rPr lang="en-US" sz="2800" dirty="0">
                <a:solidFill>
                  <a:schemeClr val="bg1"/>
                </a:solidFill>
                <a:latin typeface="Avenir Next" panose="020B0503020202020204" pitchFamily="34" charset="0"/>
              </a:rPr>
              <a:t>HAVE YOU EVER BEEN IN A SITUATION…</a:t>
            </a:r>
            <a:r>
              <a:rPr lang="en-US" sz="2800" dirty="0">
                <a:solidFill>
                  <a:schemeClr val="bg1"/>
                </a:solidFill>
                <a:latin typeface="Avenir Next" panose="020B0503020202020204" pitchFamily="34" charset="0"/>
                <a:cs typeface="Aharoni" panose="02010803020104030203" pitchFamily="2" charset="-79"/>
              </a:rPr>
              <a:t>WHERE YOU NEED TO MAKE A </a:t>
            </a:r>
            <a:r>
              <a:rPr lang="en-US" sz="2800" b="1" dirty="0">
                <a:solidFill>
                  <a:schemeClr val="bg1"/>
                </a:solidFill>
                <a:latin typeface="Avenir Next" panose="020B0503020202020204" pitchFamily="34" charset="0"/>
                <a:cs typeface="Aharoni" panose="02010803020104030203" pitchFamily="2" charset="-79"/>
              </a:rPr>
              <a:t>DECISION QUICKLY THAT WILL COMPLETELY CHANGE YOUR LIFE?</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569660"/>
          </a:xfrm>
          <a:prstGeom prst="rect">
            <a:avLst/>
          </a:prstGeom>
          <a:noFill/>
        </p:spPr>
        <p:txBody>
          <a:bodyPr wrap="square" rtlCol="0">
            <a:spAutoFit/>
          </a:bodyPr>
          <a:lstStyle/>
          <a:p>
            <a:pPr algn="ctr"/>
            <a:r>
              <a:rPr lang="en-US" sz="4800" b="1" dirty="0">
                <a:solidFill>
                  <a:schemeClr val="bg1"/>
                </a:solidFill>
                <a:latin typeface="Avenir Next" panose="020B0503020202020204" pitchFamily="34" charset="0"/>
                <a:cs typeface="Aharoni" panose="02010803020104030203" pitchFamily="2" charset="-79"/>
              </a:rPr>
              <a:t>QUICK </a:t>
            </a:r>
            <a:r>
              <a:rPr lang="en-US" sz="4800" dirty="0">
                <a:solidFill>
                  <a:srgbClr val="935AB1"/>
                </a:solidFill>
                <a:latin typeface="Avenir Next" panose="020B0503020202020204" pitchFamily="34" charset="0"/>
                <a:cs typeface="Aharoni" panose="02010803020104030203" pitchFamily="2" charset="-79"/>
              </a:rPr>
              <a:t>DECISION</a:t>
            </a:r>
          </a:p>
        </p:txBody>
      </p:sp>
    </p:spTree>
    <p:extLst>
      <p:ext uri="{BB962C8B-B14F-4D97-AF65-F5344CB8AC3E}">
        <p14:creationId xmlns:p14="http://schemas.microsoft.com/office/powerpoint/2010/main" val="32966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C795-3E74-E648-A335-9825B9542276}"/>
              </a:ext>
            </a:extLst>
          </p:cNvPr>
          <p:cNvSpPr>
            <a:spLocks noGrp="1"/>
          </p:cNvSpPr>
          <p:nvPr>
            <p:ph sz="half" idx="1"/>
          </p:nvPr>
        </p:nvSpPr>
        <p:spPr>
          <a:xfrm>
            <a:off x="922282" y="1037349"/>
            <a:ext cx="8778766" cy="3519903"/>
          </a:xfrm>
        </p:spPr>
        <p:txBody>
          <a:bodyPr>
            <a:normAutofit/>
          </a:bodyPr>
          <a:lstStyle/>
          <a:p>
            <a:pPr marL="0" indent="0" algn="ctr">
              <a:lnSpc>
                <a:spcPct val="100000"/>
              </a:lnSpc>
              <a:buNone/>
            </a:pPr>
            <a:r>
              <a:rPr lang="en-US" dirty="0">
                <a:solidFill>
                  <a:schemeClr val="bg1"/>
                </a:solidFill>
                <a:latin typeface="Avenir Next" panose="020B0503020202020204" pitchFamily="34" charset="0"/>
              </a:rPr>
              <a:t>SO THEY CALLED </a:t>
            </a:r>
            <a:r>
              <a:rPr lang="en-US" b="1" dirty="0">
                <a:solidFill>
                  <a:schemeClr val="accent4">
                    <a:lumMod val="60000"/>
                    <a:lumOff val="40000"/>
                  </a:schemeClr>
                </a:solidFill>
                <a:latin typeface="Avenir Next" panose="020B0503020202020204" pitchFamily="34" charset="0"/>
                <a:cs typeface="Aharoni" panose="02010803020104030203" pitchFamily="2" charset="-79"/>
              </a:rPr>
              <a:t>REBEKAH</a:t>
            </a:r>
            <a:r>
              <a:rPr lang="en-US" dirty="0">
                <a:solidFill>
                  <a:schemeClr val="accent4">
                    <a:lumMod val="60000"/>
                    <a:lumOff val="40000"/>
                  </a:schemeClr>
                </a:solidFill>
                <a:latin typeface="Avenir Next" panose="020B0503020202020204" pitchFamily="34" charset="0"/>
              </a:rPr>
              <a:t> </a:t>
            </a:r>
            <a:r>
              <a:rPr lang="en-US" dirty="0">
                <a:solidFill>
                  <a:schemeClr val="bg1"/>
                </a:solidFill>
                <a:latin typeface="Avenir Next" panose="020B0503020202020204" pitchFamily="34" charset="0"/>
              </a:rPr>
              <a:t>AND ASKED HER, “WILL YOU</a:t>
            </a:r>
          </a:p>
          <a:p>
            <a:pPr marL="0" indent="0" algn="ctr">
              <a:lnSpc>
                <a:spcPct val="100000"/>
              </a:lnSpc>
              <a:buNone/>
            </a:pPr>
            <a:r>
              <a:rPr lang="en-US" dirty="0">
                <a:solidFill>
                  <a:schemeClr val="bg1"/>
                </a:solidFill>
                <a:latin typeface="Avenir Next" panose="020B0503020202020204" pitchFamily="34" charset="0"/>
              </a:rPr>
              <a:t> GO WITH THIS MAN?” </a:t>
            </a:r>
          </a:p>
          <a:p>
            <a:pPr marL="0" indent="0" algn="ctr">
              <a:lnSpc>
                <a:spcPct val="100000"/>
              </a:lnSpc>
              <a:buNone/>
            </a:pPr>
            <a:r>
              <a:rPr lang="en-US" sz="3200" dirty="0">
                <a:solidFill>
                  <a:schemeClr val="accent4">
                    <a:lumMod val="40000"/>
                    <a:lumOff val="60000"/>
                  </a:schemeClr>
                </a:solidFill>
                <a:latin typeface="Avenir Next" panose="020B0503020202020204" pitchFamily="34" charset="0"/>
                <a:cs typeface="Aharoni" panose="02010803020104030203" pitchFamily="2" charset="-79"/>
              </a:rPr>
              <a:t>“</a:t>
            </a:r>
            <a:r>
              <a:rPr lang="en-US" sz="3200" b="1" dirty="0">
                <a:solidFill>
                  <a:schemeClr val="accent4">
                    <a:lumMod val="40000"/>
                    <a:lumOff val="60000"/>
                  </a:schemeClr>
                </a:solidFill>
                <a:latin typeface="Avenir Next" panose="020B0503020202020204" pitchFamily="34" charset="0"/>
                <a:cs typeface="Aharoni" panose="02010803020104030203" pitchFamily="2" charset="-79"/>
              </a:rPr>
              <a:t>I WILL GO</a:t>
            </a:r>
            <a:r>
              <a:rPr lang="en-US" sz="3200" dirty="0">
                <a:solidFill>
                  <a:schemeClr val="accent4">
                    <a:lumMod val="40000"/>
                    <a:lumOff val="60000"/>
                  </a:schemeClr>
                </a:solidFill>
                <a:latin typeface="Avenir Next" panose="020B0503020202020204" pitchFamily="34" charset="0"/>
                <a:cs typeface="Aharoni" panose="02010803020104030203" pitchFamily="2" charset="-79"/>
              </a:rPr>
              <a:t>,”</a:t>
            </a:r>
            <a:r>
              <a:rPr lang="en-US" sz="3200" dirty="0">
                <a:solidFill>
                  <a:schemeClr val="accent4">
                    <a:lumMod val="40000"/>
                    <a:lumOff val="60000"/>
                  </a:schemeClr>
                </a:solidFill>
                <a:latin typeface="Avenir Next" panose="020B0503020202020204" pitchFamily="34" charset="0"/>
              </a:rPr>
              <a:t> </a:t>
            </a:r>
          </a:p>
          <a:p>
            <a:pPr marL="0" indent="0" algn="ctr">
              <a:lnSpc>
                <a:spcPct val="100000"/>
              </a:lnSpc>
              <a:buNone/>
            </a:pPr>
            <a:r>
              <a:rPr lang="en-US" dirty="0">
                <a:solidFill>
                  <a:schemeClr val="bg1"/>
                </a:solidFill>
                <a:latin typeface="Avenir Next" panose="020B0503020202020204" pitchFamily="34" charset="0"/>
              </a:rPr>
              <a:t>SHE SAID. </a:t>
            </a:r>
          </a:p>
          <a:p>
            <a:pPr marL="0" indent="0" algn="ctr">
              <a:lnSpc>
                <a:spcPct val="100000"/>
              </a:lnSpc>
              <a:buNone/>
            </a:pPr>
            <a:r>
              <a:rPr lang="en-US" dirty="0">
                <a:solidFill>
                  <a:schemeClr val="bg1"/>
                </a:solidFill>
                <a:latin typeface="Avenir Next" panose="020B0503020202020204" pitchFamily="34" charset="0"/>
              </a:rPr>
              <a:t>—GENESIS 24:58, NIVUK</a:t>
            </a:r>
          </a:p>
          <a:p>
            <a:pPr marL="0" indent="0">
              <a:lnSpc>
                <a:spcPct val="100000"/>
              </a:lnSpc>
              <a:buNone/>
            </a:pPr>
            <a:endParaRPr lang="en-US" dirty="0">
              <a:latin typeface="Avenir Next" panose="020B0503020202020204" pitchFamily="34" charset="0"/>
            </a:endParaRPr>
          </a:p>
        </p:txBody>
      </p:sp>
    </p:spTree>
    <p:extLst>
      <p:ext uri="{BB962C8B-B14F-4D97-AF65-F5344CB8AC3E}">
        <p14:creationId xmlns:p14="http://schemas.microsoft.com/office/powerpoint/2010/main" val="128185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E5D3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6A06940-8A1D-E849-BD52-E2D6E3ABD8C8}"/>
              </a:ext>
            </a:extLst>
          </p:cNvPr>
          <p:cNvSpPr>
            <a:spLocks noGrp="1"/>
          </p:cNvSpPr>
          <p:nvPr>
            <p:ph type="title"/>
          </p:nvPr>
        </p:nvSpPr>
        <p:spPr>
          <a:xfrm>
            <a:off x="530942" y="4085626"/>
            <a:ext cx="10810568" cy="1560320"/>
          </a:xfrm>
        </p:spPr>
        <p:txBody>
          <a:bodyPr vert="horz" lIns="91440" tIns="45720" rIns="91440" bIns="45720" rtlCol="0" anchor="b">
            <a:noAutofit/>
          </a:bodyPr>
          <a:lstStyle/>
          <a:p>
            <a:pPr algn="ctr">
              <a:lnSpc>
                <a:spcPct val="100000"/>
              </a:lnSpc>
            </a:pPr>
            <a:br>
              <a:rPr lang="en-US" sz="3600" b="1" dirty="0">
                <a:latin typeface="Avenir Next" panose="020B0503020202020204" pitchFamily="34" charset="0"/>
                <a:cs typeface="+mj-cs"/>
              </a:rPr>
            </a:br>
            <a:r>
              <a:rPr lang="en-US" sz="3600" b="1" dirty="0">
                <a:latin typeface="Avenir Next" panose="020B0503020202020204" pitchFamily="34" charset="0"/>
                <a:cs typeface="+mj-cs"/>
              </a:rPr>
              <a:t>STORY 2</a:t>
            </a:r>
            <a:br>
              <a:rPr lang="en-US" sz="3600" b="1" dirty="0">
                <a:latin typeface="Avenir Next" panose="020B0503020202020204" pitchFamily="34" charset="0"/>
                <a:cs typeface="+mj-cs"/>
              </a:rPr>
            </a:br>
            <a:r>
              <a:rPr lang="en-US" sz="3200" dirty="0">
                <a:latin typeface="Avenir Next" panose="020B0503020202020204" pitchFamily="34" charset="0"/>
              </a:rPr>
              <a:t>SHE RECEIVED A CLEAR MESSAGE FROM GOD</a:t>
            </a:r>
            <a:endParaRPr lang="en-US" sz="3600" dirty="0">
              <a:latin typeface="Avenir Next" panose="020B0503020202020204" pitchFamily="34" charset="0"/>
              <a:cs typeface="+mj-cs"/>
            </a:endParaRPr>
          </a:p>
        </p:txBody>
      </p:sp>
      <p:pic>
        <p:nvPicPr>
          <p:cNvPr id="4" name="Content Placeholder 4" descr="A group of people walking down the street&#10;&#10;Description automatically generated">
            <a:extLst>
              <a:ext uri="{FF2B5EF4-FFF2-40B4-BE49-F238E27FC236}">
                <a16:creationId xmlns:a16="http://schemas.microsoft.com/office/drawing/2014/main" id="{A146034F-0FE8-524D-9343-CFFCCE2FCEFD}"/>
              </a:ext>
            </a:extLst>
          </p:cNvPr>
          <p:cNvPicPr>
            <a:picLocks noGrp="1" noChangeAspect="1"/>
          </p:cNvPicPr>
          <p:nvPr>
            <p:ph idx="1"/>
          </p:nvPr>
        </p:nvPicPr>
        <p:blipFill rotWithShape="1">
          <a:blip r:embed="rId3"/>
          <a:srcRect r="1" b="6779"/>
          <a:stretch/>
        </p:blipFill>
        <p:spPr>
          <a:xfrm>
            <a:off x="243840" y="256540"/>
            <a:ext cx="11704320" cy="3764276"/>
          </a:xfrm>
          <a:prstGeom prst="rect">
            <a:avLst/>
          </a:prstGeom>
        </p:spPr>
      </p:pic>
    </p:spTree>
    <p:extLst>
      <p:ext uri="{BB962C8B-B14F-4D97-AF65-F5344CB8AC3E}">
        <p14:creationId xmlns:p14="http://schemas.microsoft.com/office/powerpoint/2010/main" val="42461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5541BB-AAE9-CE49-AB06-9AB76652478E}"/>
              </a:ext>
            </a:extLst>
          </p:cNvPr>
          <p:cNvSpPr>
            <a:spLocks noGrp="1"/>
          </p:cNvSpPr>
          <p:nvPr>
            <p:ph type="title"/>
          </p:nvPr>
        </p:nvSpPr>
        <p:spPr>
          <a:xfrm>
            <a:off x="838200" y="500062"/>
            <a:ext cx="8946931" cy="1325563"/>
          </a:xfrm>
        </p:spPr>
        <p:txBody>
          <a:bodyPr>
            <a:normAutofit/>
          </a:bodyPr>
          <a:lstStyle/>
          <a:p>
            <a:r>
              <a:rPr lang="en-US" dirty="0"/>
              <a:t>	</a:t>
            </a:r>
          </a:p>
        </p:txBody>
      </p:sp>
      <p:sp>
        <p:nvSpPr>
          <p:cNvPr id="12" name="Content Placeholder 11">
            <a:extLst>
              <a:ext uri="{FF2B5EF4-FFF2-40B4-BE49-F238E27FC236}">
                <a16:creationId xmlns:a16="http://schemas.microsoft.com/office/drawing/2014/main" id="{B05FE2E6-C46F-6748-8FD0-00251598668B}"/>
              </a:ext>
            </a:extLst>
          </p:cNvPr>
          <p:cNvSpPr>
            <a:spLocks noGrp="1"/>
          </p:cNvSpPr>
          <p:nvPr>
            <p:ph idx="1"/>
          </p:nvPr>
        </p:nvSpPr>
        <p:spPr>
          <a:xfrm>
            <a:off x="838200" y="1162843"/>
            <a:ext cx="8789276" cy="4351338"/>
          </a:xfrm>
        </p:spPr>
        <p:txBody>
          <a:bodyPr anchor="t">
            <a:normAutofit/>
          </a:bodyPr>
          <a:lstStyle/>
          <a:p>
            <a:pPr marL="0" indent="0" algn="ctr">
              <a:buNone/>
            </a:pPr>
            <a:r>
              <a:rPr lang="en-US" sz="3200" dirty="0">
                <a:solidFill>
                  <a:schemeClr val="bg1"/>
                </a:solidFill>
                <a:latin typeface="Avenir Next" panose="020B0503020202020204" pitchFamily="34" charset="0"/>
              </a:rPr>
              <a:t>SHE NEEDED TO </a:t>
            </a:r>
            <a:r>
              <a:rPr lang="en-US" sz="3200" b="1" dirty="0">
                <a:solidFill>
                  <a:schemeClr val="bg1"/>
                </a:solidFill>
                <a:latin typeface="Avenir Next" panose="020B0503020202020204" pitchFamily="34" charset="0"/>
              </a:rPr>
              <a:t>PASS ON</a:t>
            </a:r>
          </a:p>
          <a:p>
            <a:pPr marL="0" indent="0" algn="ctr">
              <a:buNone/>
            </a:pPr>
            <a:r>
              <a:rPr lang="en-US" sz="3200" dirty="0">
                <a:solidFill>
                  <a:schemeClr val="bg1"/>
                </a:solidFill>
                <a:latin typeface="Avenir Next" panose="020B0503020202020204" pitchFamily="34" charset="0"/>
              </a:rPr>
              <a:t>THE MESSAGE</a:t>
            </a:r>
          </a:p>
          <a:p>
            <a:pPr marL="0" indent="0" algn="ctr">
              <a:buNone/>
            </a:pPr>
            <a:r>
              <a:rPr lang="en-US" sz="3200" dirty="0">
                <a:solidFill>
                  <a:schemeClr val="bg1"/>
                </a:solidFill>
                <a:latin typeface="Avenir Next" panose="020B0503020202020204" pitchFamily="34" charset="0"/>
              </a:rPr>
              <a:t> BUT DID </a:t>
            </a:r>
            <a:r>
              <a:rPr lang="en-US" sz="3200" b="1" dirty="0">
                <a:solidFill>
                  <a:schemeClr val="bg1"/>
                </a:solidFill>
                <a:latin typeface="Avenir Next" panose="020B0503020202020204" pitchFamily="34" charset="0"/>
              </a:rPr>
              <a:t>NOT EXPECT</a:t>
            </a:r>
          </a:p>
          <a:p>
            <a:pPr marL="0" indent="0" algn="ctr">
              <a:buNone/>
            </a:pPr>
            <a:r>
              <a:rPr lang="en-US" sz="3200" dirty="0">
                <a:solidFill>
                  <a:schemeClr val="bg1"/>
                </a:solidFill>
                <a:latin typeface="Avenir Next" panose="020B0503020202020204" pitchFamily="34" charset="0"/>
              </a:rPr>
              <a:t>THE RECEIVER WOULD NOT BE </a:t>
            </a:r>
          </a:p>
          <a:p>
            <a:pPr marL="0" indent="0" algn="ctr">
              <a:buNone/>
            </a:pPr>
            <a:r>
              <a:rPr lang="en-US" sz="3200" b="1" dirty="0">
                <a:solidFill>
                  <a:schemeClr val="bg1"/>
                </a:solidFill>
                <a:latin typeface="Avenir Next" panose="020B0503020202020204" pitchFamily="34" charset="0"/>
              </a:rPr>
              <a:t>EXCITED—NOT EVEN INTERESTED.</a:t>
            </a:r>
          </a:p>
        </p:txBody>
      </p:sp>
    </p:spTree>
    <p:extLst>
      <p:ext uri="{BB962C8B-B14F-4D97-AF65-F5344CB8AC3E}">
        <p14:creationId xmlns:p14="http://schemas.microsoft.com/office/powerpoint/2010/main" val="147625268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BAF616-EF16-6042-A8EB-0C3FA5F658E4}"/>
              </a:ext>
            </a:extLst>
          </p:cNvPr>
          <p:cNvSpPr>
            <a:spLocks noGrp="1"/>
          </p:cNvSpPr>
          <p:nvPr>
            <p:ph idx="1"/>
          </p:nvPr>
        </p:nvSpPr>
        <p:spPr>
          <a:xfrm>
            <a:off x="5786112" y="1970906"/>
            <a:ext cx="4478215" cy="4252912"/>
          </a:xfrm>
        </p:spPr>
        <p:txBody>
          <a:bodyPr>
            <a:normAutofit fontScale="77500" lnSpcReduction="20000"/>
          </a:bodyPr>
          <a:lstStyle/>
          <a:p>
            <a:pPr marL="0" indent="0" algn="ctr">
              <a:lnSpc>
                <a:spcPct val="140000"/>
              </a:lnSpc>
              <a:buNone/>
            </a:pPr>
            <a:r>
              <a:rPr lang="en-US" dirty="0">
                <a:solidFill>
                  <a:schemeClr val="bg1"/>
                </a:solidFill>
                <a:latin typeface="Avenir Next" panose="020B0503020202020204" pitchFamily="34" charset="0"/>
              </a:rPr>
              <a:t>HAVE YOU EVER BEEN IN A SITUATION </a:t>
            </a:r>
            <a:r>
              <a:rPr lang="en-US" dirty="0">
                <a:solidFill>
                  <a:schemeClr val="bg1"/>
                </a:solidFill>
                <a:latin typeface="Avenir Next" panose="020B0503020202020204" pitchFamily="34" charset="0"/>
                <a:cs typeface="Aharoni" panose="02010803020104030203" pitchFamily="2" charset="-79"/>
              </a:rPr>
              <a:t>…WHERE SOMETHING HAPPENS </a:t>
            </a:r>
            <a:r>
              <a:rPr lang="en-US" b="1" dirty="0">
                <a:solidFill>
                  <a:schemeClr val="bg1"/>
                </a:solidFill>
                <a:latin typeface="Avenir Next" panose="020B0503020202020204" pitchFamily="34" charset="0"/>
                <a:cs typeface="Aharoni" panose="02010803020104030203" pitchFamily="2" charset="-79"/>
              </a:rPr>
              <a:t>THAT DEMANDS YOU COMPLETELY CHANGE </a:t>
            </a:r>
            <a:r>
              <a:rPr lang="en-US" dirty="0">
                <a:solidFill>
                  <a:schemeClr val="bg1"/>
                </a:solidFill>
                <a:latin typeface="Avenir Next" panose="020B0503020202020204" pitchFamily="34" charset="0"/>
                <a:cs typeface="Aharoni" panose="02010803020104030203" pitchFamily="2" charset="-79"/>
              </a:rPr>
              <a:t>THE WAY YOU LOOK AT THINGS?</a:t>
            </a:r>
          </a:p>
        </p:txBody>
      </p:sp>
      <p:sp>
        <p:nvSpPr>
          <p:cNvPr id="9" name="TextBox 8">
            <a:extLst>
              <a:ext uri="{FF2B5EF4-FFF2-40B4-BE49-F238E27FC236}">
                <a16:creationId xmlns:a16="http://schemas.microsoft.com/office/drawing/2014/main" id="{3AD93DCE-5EB7-6942-963B-3DE17C25594C}"/>
              </a:ext>
            </a:extLst>
          </p:cNvPr>
          <p:cNvSpPr txBox="1"/>
          <p:nvPr/>
        </p:nvSpPr>
        <p:spPr>
          <a:xfrm>
            <a:off x="657907" y="3031798"/>
            <a:ext cx="4384431" cy="1569660"/>
          </a:xfrm>
          <a:prstGeom prst="rect">
            <a:avLst/>
          </a:prstGeom>
          <a:noFill/>
        </p:spPr>
        <p:txBody>
          <a:bodyPr wrap="square" rtlCol="0">
            <a:spAutoFit/>
          </a:bodyPr>
          <a:lstStyle/>
          <a:p>
            <a:pPr algn="ctr"/>
            <a:r>
              <a:rPr lang="en-US" sz="4800" dirty="0">
                <a:solidFill>
                  <a:schemeClr val="bg1"/>
                </a:solidFill>
                <a:latin typeface="Avenir Next" panose="020B0503020202020204" pitchFamily="34" charset="0"/>
                <a:cs typeface="Aharoni" panose="02010803020104030203" pitchFamily="2" charset="-79"/>
              </a:rPr>
              <a:t>DEMANDS </a:t>
            </a:r>
            <a:r>
              <a:rPr lang="en-US" sz="4800" b="1" dirty="0">
                <a:solidFill>
                  <a:srgbClr val="935AB1"/>
                </a:solidFill>
                <a:latin typeface="Avenir Next" panose="020B0503020202020204" pitchFamily="34" charset="0"/>
                <a:cs typeface="Aharoni" panose="02010803020104030203" pitchFamily="2" charset="-79"/>
              </a:rPr>
              <a:t>CHANGE</a:t>
            </a:r>
          </a:p>
        </p:txBody>
      </p:sp>
    </p:spTree>
    <p:extLst>
      <p:ext uri="{BB962C8B-B14F-4D97-AF65-F5344CB8AC3E}">
        <p14:creationId xmlns:p14="http://schemas.microsoft.com/office/powerpoint/2010/main" val="1052259485"/>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 Will Go-IDOP" id="{73B412CE-BC7E-6544-84A4-A88F39E91281}" vid="{19ADF58F-892F-8C4E-9406-28A52346C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139</TotalTime>
  <Words>4526</Words>
  <Application>Microsoft Macintosh PowerPoint</Application>
  <PresentationFormat>Widescreen</PresentationFormat>
  <Paragraphs>264</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Arial</vt:lpstr>
      <vt:lpstr>Avenir Book</vt:lpstr>
      <vt:lpstr>Avenir Next</vt:lpstr>
      <vt:lpstr>Book Antiqua</vt:lpstr>
      <vt:lpstr>Calibri</vt:lpstr>
      <vt:lpstr>Trebuchet MS</vt:lpstr>
      <vt:lpstr>Office Theme</vt:lpstr>
      <vt:lpstr>I WILL GO</vt:lpstr>
      <vt:lpstr>OPEN</vt:lpstr>
      <vt:lpstr>STORY 1 SHE WAS BEAUTIFUL, YOUNG, UNMARRIED. </vt:lpstr>
      <vt:lpstr>PowerPoint Presentation</vt:lpstr>
      <vt:lpstr>PowerPoint Presentation</vt:lpstr>
      <vt:lpstr>PowerPoint Presentation</vt:lpstr>
      <vt:lpstr> STORY 2 SHE RECEIVED A CLEAR MESSAGE FROM GOD</vt:lpstr>
      <vt:lpstr> </vt:lpstr>
      <vt:lpstr>PowerPoint Presentation</vt:lpstr>
      <vt:lpstr>PowerPoint Presentation</vt:lpstr>
      <vt:lpstr>STORY 3 SHE STOOD OUT BECAUSE SHE MARRIED A FOREIGNER. </vt:lpstr>
      <vt:lpstr>PowerPoint Presentation</vt:lpstr>
      <vt:lpstr>PowerPoint Presentation</vt:lpstr>
      <vt:lpstr>PowerPoint Presentation</vt:lpstr>
      <vt:lpstr>STORY 4 HE’S DOING WHAT?” SHE WAS SHOCKED! </vt:lpstr>
      <vt:lpstr>PowerPoint Presentation</vt:lpstr>
      <vt:lpstr>PowerPoint Presentation</vt:lpstr>
      <vt:lpstr>PowerPoint Presentation</vt:lpstr>
      <vt:lpstr>STORY 5 HE COULD SEE THE FUTURE. HE WAS A VISIONARY LEADER.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WILL GO</dc:title>
  <dc:creator>Arrais, Raquel</dc:creator>
  <cp:lastModifiedBy>Turner, Rebecca</cp:lastModifiedBy>
  <cp:revision>13</cp:revision>
  <dcterms:created xsi:type="dcterms:W3CDTF">2020-10-03T20:35:28Z</dcterms:created>
  <dcterms:modified xsi:type="dcterms:W3CDTF">2020-10-06T17:23:27Z</dcterms:modified>
</cp:coreProperties>
</file>