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90" r:id="rId6"/>
    <p:sldId id="291" r:id="rId7"/>
    <p:sldId id="292" r:id="rId8"/>
    <p:sldId id="260" r:id="rId9"/>
    <p:sldId id="267" r:id="rId10"/>
    <p:sldId id="269" r:id="rId11"/>
    <p:sldId id="262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81" r:id="rId22"/>
    <p:sldId id="279" r:id="rId23"/>
    <p:sldId id="282" r:id="rId24"/>
    <p:sldId id="280" r:id="rId25"/>
    <p:sldId id="283" r:id="rId26"/>
    <p:sldId id="284" r:id="rId27"/>
    <p:sldId id="287" r:id="rId28"/>
    <p:sldId id="288" r:id="rId29"/>
    <p:sldId id="285" r:id="rId30"/>
    <p:sldId id="28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A07"/>
    <a:srgbClr val="223A66"/>
    <a:srgbClr val="E1A230"/>
    <a:srgbClr val="BA1F00"/>
    <a:srgbClr val="007103"/>
    <a:srgbClr val="FF7B1A"/>
    <a:srgbClr val="627C9C"/>
    <a:srgbClr val="F8CB4E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0335D-AFE6-9142-9D1A-94D90B03F986}" v="15" dt="2023-08-09T19:49:50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983" y="637095"/>
            <a:ext cx="6534383" cy="2235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kern="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DengXian" panose="020B0503020204020204" pitchFamily="2" charset="-122"/>
                <a:cs typeface="Calibri" panose="020F0502020204030204" pitchFamily="34" charset="0"/>
              </a:rPr>
              <a:t>CINCO  BENEFICIOS </a:t>
            </a:r>
            <a:br>
              <a:rPr lang="en-US" sz="3600" b="1" kern="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DengXian" panose="020B0503020204020204" pitchFamily="2" charset="-122"/>
                <a:cs typeface="Calibri" panose="020F0502020204030204" pitchFamily="34" charset="0"/>
              </a:rPr>
            </a:br>
            <a:r>
              <a:rPr lang="en-US" sz="7200" b="1" kern="100" dirty="0">
                <a:solidFill>
                  <a:srgbClr val="FF3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DengXian" panose="020B0503020204020204" pitchFamily="2" charset="-122"/>
                <a:cs typeface="Calibri" panose="020F0502020204030204" pitchFamily="34" charset="0"/>
              </a:rPr>
              <a:t>ESPIRITUALES</a:t>
            </a:r>
            <a:br>
              <a:rPr lang="en-US" sz="7200" b="1" kern="100" dirty="0">
                <a:solidFill>
                  <a:srgbClr val="FF3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DengXian" panose="020B0503020204020204" pitchFamily="2" charset="-122"/>
                <a:cs typeface="Calibri" panose="020F0502020204030204" pitchFamily="34" charset="0"/>
              </a:rPr>
            </a:br>
            <a:r>
              <a:rPr lang="en-US" sz="3600" b="1" kern="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DengXian" panose="020B0503020204020204" pitchFamily="2" charset="-122"/>
                <a:cs typeface="Calibri" panose="020F0502020204030204" pitchFamily="34" charset="0"/>
              </a:rPr>
              <a:t> DE LA ORACIÓN</a:t>
            </a:r>
            <a:endParaRPr lang="pt-BR" sz="3600" b="1" kern="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CE46C9-3D91-762C-586C-22588174D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46" y="3460965"/>
            <a:ext cx="5209309" cy="627352"/>
          </a:xfrm>
        </p:spPr>
        <p:txBody>
          <a:bodyPr>
            <a:normAutofit/>
          </a:bodyPr>
          <a:lstStyle/>
          <a:p>
            <a:pPr algn="l"/>
            <a:r>
              <a:rPr lang="fi-FI" sz="1800" kern="100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Seminario por </a:t>
            </a:r>
            <a:r>
              <a:rPr lang="fi-FI" sz="18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Linda Mei Lin Koh, Ed.D.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78508-3E91-C59C-51DA-79E43202EBC8}"/>
              </a:ext>
            </a:extLst>
          </p:cNvPr>
          <p:cNvSpPr txBox="1"/>
          <p:nvPr/>
        </p:nvSpPr>
        <p:spPr>
          <a:xfrm>
            <a:off x="1173736" y="6230296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223A66"/>
                </a:solidFill>
                <a:latin typeface="Avenir Book" panose="02000503020000020003" pitchFamily="2" charset="0"/>
              </a:rPr>
              <a:t>DÍA INTERNACIONAL DE ORACIÓN DE LA MUJER 2024</a:t>
            </a:r>
          </a:p>
          <a:p>
            <a:r>
              <a:rPr lang="es-MX" sz="1200" dirty="0">
                <a:solidFill>
                  <a:srgbClr val="223A66"/>
                </a:solidFill>
                <a:latin typeface="Avenir Book" panose="02000503020000020003" pitchFamily="2" charset="0"/>
              </a:rPr>
              <a:t>Ministerio de la Mujer de la Asociación General</a:t>
            </a:r>
            <a:endParaRPr lang="en-US" sz="1200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98" y="92123"/>
            <a:ext cx="9044410" cy="2704611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CO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Permanezcan despiertos y oren para que no caigan en tentación.</a:t>
            </a:r>
            <a:r>
              <a:rPr lang="es-MX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”. </a:t>
            </a:r>
            <a:r>
              <a:rPr lang="es-MX" b="1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Mateo 26:41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2140" y="1692999"/>
            <a:ext cx="9696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spcBef>
                <a:spcPts val="1000"/>
              </a:spcBef>
            </a:pPr>
            <a:r>
              <a:rPr lang="es-MX" sz="2800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CO" sz="2800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Practiquen el dominio propio y manténganse alerta. Su enemigo el diablo ronda como león rugiente, buscando a quién devorar.        </a:t>
            </a:r>
            <a:r>
              <a:rPr lang="es-MX" sz="2800" b="1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1 Pedro 5:8</a:t>
            </a:r>
            <a:endParaRPr lang="en-US" b="1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5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65" y="2214924"/>
            <a:ext cx="71674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>
                <a:solidFill>
                  <a:srgbClr val="223A66"/>
                </a:solidFill>
                <a:latin typeface="Modern No. 20" panose="02070704070505020303" pitchFamily="18" charset="0"/>
              </a:rPr>
              <a:t>A través de la oración podemos recibir fuerza para decir no al pecado.</a:t>
            </a:r>
          </a:p>
          <a:p>
            <a:pPr marL="0" indent="0">
              <a:buNone/>
            </a:pPr>
            <a:endParaRPr lang="es-MX" sz="3600" dirty="0">
              <a:solidFill>
                <a:srgbClr val="223A66"/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r>
              <a:rPr lang="es-MX" sz="3600" dirty="0">
                <a:solidFill>
                  <a:srgbClr val="223A66"/>
                </a:solidFill>
                <a:latin typeface="Modern No. 20" panose="02070704070505020303" pitchFamily="18" charset="0"/>
              </a:rPr>
              <a:t>"Pon tu atención en las cosas de arriba, no en las de la tierra". </a:t>
            </a:r>
            <a:r>
              <a:rPr lang="es-MX" sz="3600" b="1" dirty="0">
                <a:solidFill>
                  <a:srgbClr val="223A66"/>
                </a:solidFill>
                <a:latin typeface="Modern No. 20" panose="02070704070505020303" pitchFamily="18" charset="0"/>
              </a:rPr>
              <a:t>Colosenses 3:2</a:t>
            </a:r>
            <a:endParaRPr lang="pt-BR" sz="4800" b="1" dirty="0">
              <a:solidFill>
                <a:srgbClr val="223A66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0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Recuerde, si queremos que Dios nos ayude a evitar las tentaciones, entonces también debemos evitar las situaciones de tentación.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“Orad mucho. La oración es la vida del alma. La oración de fe es el arma con la que podemos resistir con éxito cada asalto del enemigo</a:t>
            </a:r>
            <a:r>
              <a:rPr lang="en-US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23A66"/>
                </a:solidFill>
                <a:effectLst/>
                <a:latin typeface="Modern No. 20" panose="02070704070505020303" pitchFamily="18" charset="0"/>
              </a:rPr>
              <a:t> </a:t>
            </a:r>
            <a:r>
              <a:rPr lang="es-MX" sz="18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Elena de White, La Oración, pág. 92, 4</a:t>
            </a:r>
            <a:endParaRPr lang="pt-BR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1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3" y="280657"/>
            <a:ext cx="4642357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PIENSA Y COMPARTE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es-MX" sz="32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¿Cómo te ha ayudado la oración en tu lucha contra la tentación?</a:t>
            </a: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endParaRPr lang="es-MX" sz="3200" kern="10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es-MX" sz="32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Comparte algunos versículos de la Biblia que </a:t>
            </a:r>
            <a:r>
              <a:rPr lang="es-MX" sz="3200" kern="100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te </a:t>
            </a:r>
            <a:r>
              <a:rPr lang="es-MX" sz="32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prometen que Dios estará contigo durante tales situaciones</a:t>
            </a:r>
            <a:r>
              <a:rPr lang="en-US" sz="32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3200" kern="10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venir LT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2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72" y="303239"/>
            <a:ext cx="3636482" cy="784155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BENEFICIOS DE LA ORACIÓN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597529" y="4667828"/>
            <a:ext cx="9927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MEJORA NUESTRA SALUD MENTAL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1116600" y="1177929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297669" y="3406005"/>
            <a:ext cx="668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rgbClr val="E1A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LA ORACIÓN</a:t>
            </a:r>
          </a:p>
        </p:txBody>
      </p:sp>
    </p:spTree>
    <p:extLst>
      <p:ext uri="{BB962C8B-B14F-4D97-AF65-F5344CB8AC3E}">
        <p14:creationId xmlns:p14="http://schemas.microsoft.com/office/powerpoint/2010/main" val="178727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CO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“No se preocupen por nada; más bien, en toda ocasión, con oración y ruego, presenten sus peticiones a Dios y denle gracias. Y la paz de Dios, que sobrepasa todo entendimiento, cuidará sus corazones y sus pensamientos en Cristo Jesús.” (Filipenses 4:6-7). </a:t>
            </a:r>
            <a:endParaRPr lang="en-US" sz="19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24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444" y="980760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Modern No. 20" panose="02070704070505020303" pitchFamily="18" charset="0"/>
              </a:rPr>
              <a:t>Estudio de Investigación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311" y="2506662"/>
            <a:ext cx="716742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Descubrieron que las personas que oran a un Dios amoroso y protector tienen menos probabilidades de experimentar trastornos relacionados con la ansiedad, como preocupación, miedo, timidez, ansiedad social y comportamiento obsesivo-compulsivo.</a:t>
            </a:r>
            <a:endParaRPr lang="en-US" sz="3200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9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605" y="546194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Modern No. 20" panose="02070704070505020303" pitchFamily="18" charset="0"/>
              </a:rPr>
              <a:t>Articulo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151" y="2287352"/>
            <a:ext cx="7167420" cy="4351338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Los médicos que han estudiado los efectos fisiológicos de la oración han informado que al orar, la frecuencia cardíaca y la presión arterial disminuyen y la respiración se regula. La oración reduce el estrés y promueve sentimientos de control y tranquilidad. Las enfermedades causadas (al menos en parte) por un aumento del estrés son responsables de más de la mitad de todas las visitas al médico en los Estados Unidos.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Jenna Summers, AdventHealth</a:t>
            </a:r>
            <a:endParaRPr lang="en-US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5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952" y="2812452"/>
            <a:ext cx="716742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El apoyo de familiares y amigos puede ser invaluable. A menudo eran las oraciones de colaboradores cercanos las que rompían el hechizo de la oscuridad.</a:t>
            </a:r>
            <a:endParaRPr lang="en-US" sz="3600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29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33" y="443620"/>
            <a:ext cx="4636254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PIENSA Y COMPARTE</a:t>
            </a:r>
            <a:endParaRPr lang="pt-BR" b="1" dirty="0">
              <a:solidFill>
                <a:srgbClr val="002060"/>
              </a:solidFill>
              <a:latin typeface="Modern No. 20" panose="0207070407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440" y="3696962"/>
            <a:ext cx="8452377" cy="257423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es-MX" sz="3000" b="1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Según tu experiencia, ¿cómo te ayuda la oración a lidiar con la ansiedad, la preocupación y el estrés en tu vida y tu familia?</a:t>
            </a: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endParaRPr lang="es-MX" sz="3000" b="1" kern="10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es-MX" sz="3000" b="1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Para una persona con una enfermedad terminal, ¿la oración sigue siendo útil para su salud mental?</a:t>
            </a:r>
            <a:endParaRPr lang="pt-BR" sz="4400" b="1" dirty="0">
              <a:solidFill>
                <a:srgbClr val="223A66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5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72" y="754207"/>
            <a:ext cx="8379691" cy="23492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…la oración es uno de los deberes más esenciales. Sin ella no puedes observar una conducta cristiana. Eleva, fortalece y ennoblece; es el alma en conversación con Dios.”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Elena de White, Testimonios para la Iglesia, vol. 2, pág. 280,2, </a:t>
            </a:r>
          </a:p>
        </p:txBody>
      </p:sp>
    </p:spTree>
    <p:extLst>
      <p:ext uri="{BB962C8B-B14F-4D97-AF65-F5344CB8AC3E}">
        <p14:creationId xmlns:p14="http://schemas.microsoft.com/office/powerpoint/2010/main" val="162649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37" y="190123"/>
            <a:ext cx="3444571" cy="933485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BENEFICIOS DE LA ORACIÓN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920024" y="4731283"/>
            <a:ext cx="902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AUMENTA NUESTRO AGRADECIMIENTO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1632647" y="1359188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6765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E1A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LA ORACIÓN</a:t>
            </a:r>
          </a:p>
        </p:txBody>
      </p:sp>
    </p:spTree>
    <p:extLst>
      <p:ext uri="{BB962C8B-B14F-4D97-AF65-F5344CB8AC3E}">
        <p14:creationId xmlns:p14="http://schemas.microsoft.com/office/powerpoint/2010/main" val="342026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6"/>
            <a:ext cx="8617227" cy="216219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MX" sz="3200" dirty="0"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Estad siempre alegres, orad continuamente, dad gracias en todas las circunstancias; porque esta es la voluntad de Dios para con vosotros en Cristo Jesús”. </a:t>
            </a:r>
            <a:endParaRPr lang="en-US" sz="3200" b="1" dirty="0">
              <a:effectLst/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41133" y="2281336"/>
            <a:ext cx="437282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s-MX" sz="3200" b="1" dirty="0">
                <a:solidFill>
                  <a:prstClr val="black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1 Tesalonicenses 5:16-18</a:t>
            </a:r>
            <a:endParaRPr lang="en-US" sz="3200" b="1" dirty="0">
              <a:solidFill>
                <a:prstClr val="black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91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91" y="973643"/>
            <a:ext cx="716742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MX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Nada tiende más a promover la salud del cuerpo y del alma que un espíritu de gratitud y alabanza. Es un deber positivo resistir la melancolía y los pensamientos y sentimientos de descontento, tanto como lo es orar. Si estamos destinados al cielo, ¿cómo podemos ir como un grupo de dolientes, gimiendo y quejándonos a lo largo del camino hacia la casa de nuestro Padre?”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24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Elena de White, Ministerio de Curación, pág. 25</a:t>
            </a:r>
            <a:endParaRPr lang="en-US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10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85" y="452098"/>
            <a:ext cx="9768689" cy="1521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</a:rPr>
              <a:t>“</a:t>
            </a:r>
            <a:r>
              <a:rPr lang="es-MX" sz="36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</a:rPr>
              <a:t>¡</a:t>
            </a:r>
            <a:r>
              <a:rPr lang="es-CO" sz="3600" kern="0" dirty="0">
                <a:solidFill>
                  <a:srgbClr val="223A66"/>
                </a:solidFill>
                <a:latin typeface="Modern No. 20" panose="02070704070505020303" pitchFamily="18" charset="0"/>
                <a:ea typeface="Times New Roman" panose="02020603050405020304" pitchFamily="18" charset="0"/>
              </a:rPr>
              <a:t>Alaba, oh alma mía, a Jehová! Alabaré a Jehová en mi vida; Cantaré salmos a mi Dios mientras viva.</a:t>
            </a:r>
            <a:r>
              <a:rPr lang="es-MX" sz="36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</a:rPr>
              <a:t>”        </a:t>
            </a:r>
            <a:endParaRPr lang="pt-BR" sz="2000" b="1" kern="10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53473" y="2199993"/>
            <a:ext cx="372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accent1">
                    <a:lumMod val="50000"/>
                  </a:schemeClr>
                </a:solidFill>
                <a:latin typeface="Modern No. 20" panose="02070704070505020303" pitchFamily="18" charset="0"/>
              </a:rPr>
              <a:t>Salmos 146:1-2</a:t>
            </a:r>
          </a:p>
        </p:txBody>
      </p:sp>
    </p:spTree>
    <p:extLst>
      <p:ext uri="{BB962C8B-B14F-4D97-AF65-F5344CB8AC3E}">
        <p14:creationId xmlns:p14="http://schemas.microsoft.com/office/powerpoint/2010/main" val="345053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93" y="307818"/>
            <a:ext cx="4636254" cy="132556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PENSAR Y COMPARTIR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es-MX" sz="30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El apóstol Pablo nos pidió que demos gracias en todas las circunstancias. ¿Es fácil dar gracias cuando enfrentas situaciones difíciles en tu vida?</a:t>
            </a: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endParaRPr lang="es-MX" sz="3000" kern="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es-MX" sz="30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Comparta algunas sugerencias sobre cómo estar agradecido con Dios incluso en tiempos difíciles.</a:t>
            </a:r>
            <a:endParaRPr lang="pt-BR" sz="4400" b="1" dirty="0">
              <a:solidFill>
                <a:srgbClr val="223A66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6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1"/>
            <a:ext cx="3320393" cy="110799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BENEFICIOS DE LA ORACIÓN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DESARROLLA UN CARÁCTER MÁS CRISTIANO</a:t>
            </a:r>
            <a:endParaRPr lang="pt-BR" sz="4800" b="1" dirty="0">
              <a:solidFill>
                <a:srgbClr val="223A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1196873" y="1241302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6065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E1A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LA ORACIÓN</a:t>
            </a:r>
          </a:p>
        </p:txBody>
      </p:sp>
    </p:spTree>
    <p:extLst>
      <p:ext uri="{BB962C8B-B14F-4D97-AF65-F5344CB8AC3E}">
        <p14:creationId xmlns:p14="http://schemas.microsoft.com/office/powerpoint/2010/main" val="285528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50" y="644385"/>
            <a:ext cx="9195664" cy="238852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</a:rPr>
              <a:t>“</a:t>
            </a:r>
            <a:r>
              <a:rPr lang="es-CO" sz="3600" kern="0" dirty="0">
                <a:solidFill>
                  <a:srgbClr val="223A66"/>
                </a:solidFill>
                <a:latin typeface="Modern No. 20" panose="02070704070505020303" pitchFamily="18" charset="0"/>
                <a:ea typeface="Times New Roman" panose="02020603050405020304" pitchFamily="18" charset="0"/>
              </a:rPr>
              <a:t>No hagan nada por egoísmo o vanidad; más bien, con humildad consideren a los demás como superiores a ustedes mismos.</a:t>
            </a:r>
            <a:r>
              <a:rPr lang="es-MX" sz="36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</a:rPr>
              <a:t>”.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993393" y="3032911"/>
            <a:ext cx="4572000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s-MX" sz="3600" b="1" kern="0" dirty="0">
                <a:solidFill>
                  <a:srgbClr val="223A66"/>
                </a:solidFill>
                <a:latin typeface="Modern No. 20" panose="02070704070505020303" pitchFamily="18" charset="0"/>
                <a:ea typeface="Times New Roman" panose="02020603050405020304" pitchFamily="18" charset="0"/>
              </a:rPr>
              <a:t>Filipenses 2:3</a:t>
            </a:r>
            <a:endParaRPr lang="en-US" sz="5400" b="1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2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430" y="753027"/>
            <a:ext cx="9087023" cy="22527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CO" sz="3200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Así, todos nosotros, que con el rostro descubierto reflejamos como en un espejo la gloria del Señor, somos transformados a su semejanza con más y más gloria por la acción del Señor, que es el Espíritu</a:t>
            </a:r>
            <a:r>
              <a:rPr lang="es-MX" sz="32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”.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581868" y="3005751"/>
            <a:ext cx="4409038" cy="59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</a:pPr>
            <a:r>
              <a:rPr lang="es-MX" sz="3200" b="1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2 Corintios 3:18</a:t>
            </a:r>
          </a:p>
        </p:txBody>
      </p:sp>
    </p:spTree>
    <p:extLst>
      <p:ext uri="{BB962C8B-B14F-4D97-AF65-F5344CB8AC3E}">
        <p14:creationId xmlns:p14="http://schemas.microsoft.com/office/powerpoint/2010/main" val="125581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227" y="500062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Modern No. 20" panose="02070704070505020303" pitchFamily="18" charset="0"/>
              </a:rPr>
              <a:t>Características de la semejanza a Cristo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853" y="2124389"/>
            <a:ext cx="7622102" cy="1261607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</a:rPr>
              <a:t>“</a:t>
            </a:r>
            <a:r>
              <a:rPr lang="es-CO" sz="4000" kern="0" dirty="0">
                <a:solidFill>
                  <a:srgbClr val="223A66"/>
                </a:solidFill>
                <a:latin typeface="Modern No. 20" panose="02070704070505020303" pitchFamily="18" charset="0"/>
                <a:ea typeface="Times New Roman" panose="02020603050405020304" pitchFamily="18" charset="0"/>
              </a:rPr>
              <a:t>En cambio, el fruto del Espíritu es amor, alegría, paz, paciencia, amabilidad, bondad, fidelidad,  humildad y dominio propio. No hay ley que condene estas cosas.</a:t>
            </a:r>
            <a:r>
              <a:rPr lang="es-MX" sz="4000" kern="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74463" y="5175048"/>
            <a:ext cx="45373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MX" sz="3200" b="1" kern="0" dirty="0">
                <a:solidFill>
                  <a:srgbClr val="223A66"/>
                </a:solidFill>
                <a:latin typeface="Modern No. 20" panose="02070704070505020303" pitchFamily="18" charset="0"/>
                <a:ea typeface="Times New Roman" panose="02020603050405020304" pitchFamily="18" charset="0"/>
              </a:rPr>
              <a:t>Gálatas 5:22-23 NIV</a:t>
            </a:r>
            <a:endParaRPr lang="en-US" sz="4400" b="1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07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788" y="2051006"/>
            <a:ext cx="747951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MX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Ser como Jesús no es sólo dejar de cometer algunos pecados obvios como mentir, hacer trampa, chismear y tener pensamientos impuros. Ser como Jesús es buscar siempre hacer la voluntad del Padre. Es llegar al lugar donde nos deleitamos en hacer la voluntad de Dios, por muy sacrificable o desagradable que nos parezca en ese momento, simplemente porque es Su voluntad”.</a:t>
            </a:r>
            <a:endParaRPr lang="en-US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MX" sz="2400" kern="18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Times New Roman" panose="02020603050405020304" pitchFamily="18" charset="0"/>
              </a:rPr>
              <a:t>Jeffrey Bridges, La disciplina de la gracia</a:t>
            </a:r>
            <a:endParaRPr lang="en-US" sz="3600" dirty="0">
              <a:solidFill>
                <a:srgbClr val="223A66"/>
              </a:solidFill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79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225777"/>
            <a:ext cx="3534882" cy="558379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Modern No. 20" panose="02070704070505020303" pitchFamily="18" charset="0"/>
                <a:cs typeface="Arial" panose="020B0604020202020204" pitchFamily="34" charset="0"/>
              </a:rPr>
              <a:t>BENEFICIOS DE LA ORACIÓN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457200" y="4918171"/>
            <a:ext cx="9690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NOS ACERCA A DIOS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7200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6C12A-DC1B-DCD1-7C1C-4A07A1685FC2}"/>
              </a:ext>
            </a:extLst>
          </p:cNvPr>
          <p:cNvSpPr txBox="1"/>
          <p:nvPr/>
        </p:nvSpPr>
        <p:spPr>
          <a:xfrm>
            <a:off x="457200" y="3810175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E1A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LA ORACIÓN</a:t>
            </a:r>
          </a:p>
        </p:txBody>
      </p:sp>
    </p:spTree>
    <p:extLst>
      <p:ext uri="{BB962C8B-B14F-4D97-AF65-F5344CB8AC3E}">
        <p14:creationId xmlns:p14="http://schemas.microsoft.com/office/powerpoint/2010/main" val="126024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51" y="280657"/>
            <a:ext cx="4636254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PENSAR Y COMPARTIR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38" y="3669802"/>
            <a:ext cx="8452377" cy="257423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es-MX" sz="30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¿Cuáles son algunas características cristianas específicas que te gustaría que Dios te ayudara a desarrollar?</a:t>
            </a: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endParaRPr lang="es-MX" sz="3000" kern="10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es-MX" sz="3000" kern="1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Según tu experiencia, ¿te ha ayudado la oración a realizar algunos cambios drásticos en ti mismo?</a:t>
            </a:r>
            <a:endParaRPr lang="pt-BR" sz="4400" b="1" dirty="0">
              <a:solidFill>
                <a:srgbClr val="223A66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6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70" y="1576655"/>
            <a:ext cx="765878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CO" sz="3000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Orar es el acto de abrir nuestro corazón a Dios como a un amigo. No es que se necesite esto para que Dios sepa lo que somos, sino a fin de capacitarnos para recibirle. La oración no baja a Dios hacia nosotros, antes bien nos eleva a Él.”</a:t>
            </a:r>
            <a:endParaRPr lang="en-US" sz="300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sz="2000" i="1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Elena de White, El Camino a Cristo, pág. 92,2</a:t>
            </a:r>
            <a:endParaRPr lang="en-US" sz="2000" i="1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3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3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6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729" y="1526861"/>
            <a:ext cx="728030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223A66"/>
              </a:buClr>
              <a:buNone/>
            </a:pPr>
            <a:r>
              <a:rPr lang="es-MX" sz="3600" dirty="0">
                <a:solidFill>
                  <a:srgbClr val="223A66"/>
                </a:solidFill>
                <a:latin typeface="Modern No. 20" panose="02070704070505020303" pitchFamily="18" charset="0"/>
              </a:rPr>
              <a:t>Cuando dedicamos tiempo a orar, construimos una relación más estrecha con nuestro Padre celestial. Formamos una conexión con Él.</a:t>
            </a:r>
          </a:p>
          <a:p>
            <a:pPr marL="0" indent="0">
              <a:lnSpc>
                <a:spcPct val="100000"/>
              </a:lnSpc>
              <a:buClr>
                <a:srgbClr val="223A66"/>
              </a:buClr>
              <a:buNone/>
            </a:pPr>
            <a:r>
              <a:rPr lang="es-MX" sz="3600" dirty="0">
                <a:solidFill>
                  <a:srgbClr val="223A66"/>
                </a:solidFill>
                <a:latin typeface="Modern No. 20" panose="02070704070505020303" pitchFamily="18" charset="0"/>
              </a:rPr>
              <a:t>Podemos hablar con Él en cualquier momento y en cualquier lugar.</a:t>
            </a:r>
            <a:endParaRPr lang="pt-BR" sz="3600" dirty="0">
              <a:solidFill>
                <a:srgbClr val="223A66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9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104" y="1920686"/>
            <a:ext cx="686151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CO" sz="3200" dirty="0">
                <a:solidFill>
                  <a:srgbClr val="223A66"/>
                </a:solidFill>
                <a:latin typeface="Modern No. 20" panose="02070704070505020303" pitchFamily="18" charset="0"/>
                <a:ea typeface="DengXian" panose="02010600030101010101" pitchFamily="2" charset="-122"/>
              </a:rPr>
              <a:t>Acerquémonos, pues, a Dios con corazón sincero y con la plena seguridad que da la fe, interiormente purificados de una conciencia culpable y los cuerpos lavados con agua pura.</a:t>
            </a:r>
            <a:r>
              <a:rPr lang="es-MX" sz="32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” Hebreos 10:22</a:t>
            </a:r>
            <a:endParaRPr lang="pt-BR" sz="1200" kern="10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31" y="1368425"/>
            <a:ext cx="686151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“</a:t>
            </a:r>
            <a:r>
              <a:rPr lang="es-MX" sz="2800" dirty="0">
                <a:solidFill>
                  <a:srgbClr val="223A66"/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</a:rPr>
              <a:t>El Señor nos ha ordenado que nos acerquemos a Él y Él se acercará a nosotros; y acercándonos a Él, recibimos la gracia mediante la cual realizar aquellas obras que serán recompensadas en sus manos”.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Comentarios</a:t>
            </a: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 de Elena G. de White, </a:t>
            </a:r>
            <a:r>
              <a:rPr lang="en-US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Comentario</a:t>
            </a: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Bíblico</a:t>
            </a: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Adventista</a:t>
            </a: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,( en ingl</a:t>
            </a: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es)</a:t>
            </a: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 vol. 5, </a:t>
            </a:r>
            <a:r>
              <a:rPr lang="en-US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pág</a:t>
            </a: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Modern No. 20" panose="02070704070505020303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. 1122</a:t>
            </a:r>
            <a:endParaRPr lang="en-US" sz="1400" dirty="0">
              <a:solidFill>
                <a:srgbClr val="223A66"/>
              </a:solidFill>
              <a:effectLst/>
              <a:latin typeface="Modern No. 20" panose="020707040705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438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68" y="262551"/>
            <a:ext cx="4636254" cy="13255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PIENSA Y COMPARTE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 lnSpcReduction="10000"/>
          </a:bodyPr>
          <a:lstStyle/>
          <a:p>
            <a:r>
              <a:rPr lang="es-MX" dirty="0">
                <a:solidFill>
                  <a:srgbClr val="002060"/>
                </a:solidFill>
                <a:latin typeface="Modern No. 20" panose="02070704070505020303" pitchFamily="18" charset="0"/>
              </a:rPr>
              <a:t>¿Qué desafíos enfrenta al tratar de acercarse a Dios en oración?</a:t>
            </a:r>
          </a:p>
          <a:p>
            <a:endParaRPr lang="es-MX" dirty="0">
              <a:solidFill>
                <a:srgbClr val="002060"/>
              </a:solidFill>
              <a:latin typeface="Modern No. 20" panose="02070704070505020303" pitchFamily="18" charset="0"/>
            </a:endParaRPr>
          </a:p>
          <a:p>
            <a:r>
              <a:rPr lang="es-MX" dirty="0">
                <a:solidFill>
                  <a:srgbClr val="002060"/>
                </a:solidFill>
                <a:latin typeface="Modern No. 20" panose="02070704070505020303" pitchFamily="18" charset="0"/>
              </a:rPr>
              <a:t>¿Cómo las familias ocupadas de estos días encuentran tiempo para orar? Comparte tu propia experiencia con el grupo.</a:t>
            </a:r>
            <a:endParaRPr lang="pt-BR" dirty="0">
              <a:solidFill>
                <a:srgbClr val="002060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7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3376838" cy="933485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BENEFICIOS DE LA ORACIÓN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223A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Arial" panose="020B0604020202020204" pitchFamily="34" charset="0"/>
              </a:rPr>
              <a:t>NOS PERMITE RESISTIR LA TENTACIÓN</a:t>
            </a:r>
            <a:endParaRPr lang="pt-BR" sz="4800" b="1" dirty="0">
              <a:solidFill>
                <a:srgbClr val="223A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6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6302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E1A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LA ORACIÓN </a:t>
            </a:r>
          </a:p>
        </p:txBody>
      </p:sp>
    </p:spTree>
    <p:extLst>
      <p:ext uri="{BB962C8B-B14F-4D97-AF65-F5344CB8AC3E}">
        <p14:creationId xmlns:p14="http://schemas.microsoft.com/office/powerpoint/2010/main" val="282465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1225</Words>
  <Application>Microsoft Office PowerPoint</Application>
  <PresentationFormat>Widescreen</PresentationFormat>
  <Paragraphs>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Rounded MT Bold</vt:lpstr>
      <vt:lpstr>Avenir Book</vt:lpstr>
      <vt:lpstr>Avenir LT 55 Roman</vt:lpstr>
      <vt:lpstr>Calibri</vt:lpstr>
      <vt:lpstr>Calibri Light</vt:lpstr>
      <vt:lpstr>Modern No. 20</vt:lpstr>
      <vt:lpstr>Symbol</vt:lpstr>
      <vt:lpstr>Office Theme</vt:lpstr>
      <vt:lpstr>CINCO  BENEFICIOS  ESPIRITUALES  DE LA ORACIÓN</vt:lpstr>
      <vt:lpstr>PowerPoint Presentation</vt:lpstr>
      <vt:lpstr>BENEFICIOS DE LA ORACIÓN </vt:lpstr>
      <vt:lpstr>PowerPoint Presentation</vt:lpstr>
      <vt:lpstr>PowerPoint Presentation</vt:lpstr>
      <vt:lpstr>PowerPoint Presentation</vt:lpstr>
      <vt:lpstr>PowerPoint Presentation</vt:lpstr>
      <vt:lpstr>PIENSA Y COMPARTE</vt:lpstr>
      <vt:lpstr>BENEFICIOS DE LA ORACIÓN</vt:lpstr>
      <vt:lpstr>PowerPoint Presentation</vt:lpstr>
      <vt:lpstr>PowerPoint Presentation</vt:lpstr>
      <vt:lpstr>PowerPoint Presentation</vt:lpstr>
      <vt:lpstr>PIENSA Y COMPARTE</vt:lpstr>
      <vt:lpstr>BENEFICIOS DE LA ORACIÓN</vt:lpstr>
      <vt:lpstr>PowerPoint Presentation</vt:lpstr>
      <vt:lpstr>Estudio de Investigación</vt:lpstr>
      <vt:lpstr>Articulo</vt:lpstr>
      <vt:lpstr>PowerPoint Presentation</vt:lpstr>
      <vt:lpstr>PIENSA Y COMPARTE</vt:lpstr>
      <vt:lpstr>BENEFICIOS DE LA ORACIÓN</vt:lpstr>
      <vt:lpstr>PowerPoint Presentation</vt:lpstr>
      <vt:lpstr>PowerPoint Presentation</vt:lpstr>
      <vt:lpstr>PowerPoint Presentation</vt:lpstr>
      <vt:lpstr>PENSAR Y COMPARTIR</vt:lpstr>
      <vt:lpstr>BENEFICIOS DE LA ORACIÓN</vt:lpstr>
      <vt:lpstr>PowerPoint Presentation</vt:lpstr>
      <vt:lpstr>PowerPoint Presentation</vt:lpstr>
      <vt:lpstr>Características de la semejanza a Cristo</vt:lpstr>
      <vt:lpstr>PowerPoint Presentation</vt:lpstr>
      <vt:lpstr>PENSAR Y COMPARTIR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Zoraida Powell</cp:lastModifiedBy>
  <cp:revision>36</cp:revision>
  <dcterms:created xsi:type="dcterms:W3CDTF">2023-02-14T12:16:54Z</dcterms:created>
  <dcterms:modified xsi:type="dcterms:W3CDTF">2023-09-19T21:50:27Z</dcterms:modified>
</cp:coreProperties>
</file>