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B0B"/>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86460-1A58-C64E-9C3C-30A3E743F898}" v="48" dt="2026-01-15T23:17:00.922"/>
    <p1510:client id="{C8847B45-3D24-9347-8326-2B33AEBCFA46}" v="9" dt="2026-01-16T16:44:44.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0" autoAdjust="0"/>
    <p:restoredTop sz="94660"/>
  </p:normalViewPr>
  <p:slideViewPr>
    <p:cSldViewPr snapToGrid="0">
      <p:cViewPr>
        <p:scale>
          <a:sx n="120" d="100"/>
          <a:sy n="120" d="100"/>
        </p:scale>
        <p:origin x="5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z-Vazquez, Celeste" userId="01eae102-ecf9-4722-a0ca-f1ae634a0e0f" providerId="ADAL" clId="{705E5AC7-4961-5544-A050-00F709FAD6CE}"/>
    <pc:docChg chg="undo custSel modSld">
      <pc:chgData name="Diaz-Vazquez, Celeste" userId="01eae102-ecf9-4722-a0ca-f1ae634a0e0f" providerId="ADAL" clId="{705E5AC7-4961-5544-A050-00F709FAD6CE}" dt="2026-01-16T18:58:02.944" v="246" actId="1038"/>
      <pc:docMkLst>
        <pc:docMk/>
      </pc:docMkLst>
      <pc:sldChg chg="modSp mod">
        <pc:chgData name="Diaz-Vazquez, Celeste" userId="01eae102-ecf9-4722-a0ca-f1ae634a0e0f" providerId="ADAL" clId="{705E5AC7-4961-5544-A050-00F709FAD6CE}" dt="2026-01-16T18:52:37.140" v="48" actId="1036"/>
        <pc:sldMkLst>
          <pc:docMk/>
          <pc:sldMk cId="3602899838" sldId="256"/>
        </pc:sldMkLst>
        <pc:spChg chg="mod">
          <ac:chgData name="Diaz-Vazquez, Celeste" userId="01eae102-ecf9-4722-a0ca-f1ae634a0e0f" providerId="ADAL" clId="{705E5AC7-4961-5544-A050-00F709FAD6CE}" dt="2026-01-16T18:52:33.469" v="46" actId="1036"/>
          <ac:spMkLst>
            <pc:docMk/>
            <pc:sldMk cId="3602899838" sldId="256"/>
            <ac:spMk id="2" creationId="{B81AFEF7-9465-8603-1271-70ACD284F6D2}"/>
          </ac:spMkLst>
        </pc:spChg>
        <pc:spChg chg="mod">
          <ac:chgData name="Diaz-Vazquez, Celeste" userId="01eae102-ecf9-4722-a0ca-f1ae634a0e0f" providerId="ADAL" clId="{705E5AC7-4961-5544-A050-00F709FAD6CE}" dt="2026-01-16T18:50:28.400" v="27" actId="1036"/>
          <ac:spMkLst>
            <pc:docMk/>
            <pc:sldMk cId="3602899838" sldId="256"/>
            <ac:spMk id="3" creationId="{6DEC13DD-AC22-48CB-6771-9744EF262B67}"/>
          </ac:spMkLst>
        </pc:spChg>
        <pc:spChg chg="mod">
          <ac:chgData name="Diaz-Vazquez, Celeste" userId="01eae102-ecf9-4722-a0ca-f1ae634a0e0f" providerId="ADAL" clId="{705E5AC7-4961-5544-A050-00F709FAD6CE}" dt="2026-01-16T18:52:37.140" v="48" actId="1036"/>
          <ac:spMkLst>
            <pc:docMk/>
            <pc:sldMk cId="3602899838" sldId="256"/>
            <ac:spMk id="4" creationId="{289712EC-6349-7CF0-DC49-6EB3177143C1}"/>
          </ac:spMkLst>
        </pc:spChg>
      </pc:sldChg>
      <pc:sldChg chg="modSp mod">
        <pc:chgData name="Diaz-Vazquez, Celeste" userId="01eae102-ecf9-4722-a0ca-f1ae634a0e0f" providerId="ADAL" clId="{705E5AC7-4961-5544-A050-00F709FAD6CE}" dt="2026-01-16T18:54:50.909" v="122" actId="20577"/>
        <pc:sldMkLst>
          <pc:docMk/>
          <pc:sldMk cId="474409600" sldId="261"/>
        </pc:sldMkLst>
        <pc:spChg chg="mod">
          <ac:chgData name="Diaz-Vazquez, Celeste" userId="01eae102-ecf9-4722-a0ca-f1ae634a0e0f" providerId="ADAL" clId="{705E5AC7-4961-5544-A050-00F709FAD6CE}" dt="2026-01-16T18:54:50.909" v="122" actId="20577"/>
          <ac:spMkLst>
            <pc:docMk/>
            <pc:sldMk cId="474409600" sldId="261"/>
            <ac:spMk id="2" creationId="{4C50AFCA-5767-4F8F-1C9E-D0BC824FADA0}"/>
          </ac:spMkLst>
        </pc:spChg>
      </pc:sldChg>
      <pc:sldChg chg="modSp mod">
        <pc:chgData name="Diaz-Vazquez, Celeste" userId="01eae102-ecf9-4722-a0ca-f1ae634a0e0f" providerId="ADAL" clId="{705E5AC7-4961-5544-A050-00F709FAD6CE}" dt="2026-01-16T18:58:02.944" v="246" actId="1038"/>
        <pc:sldMkLst>
          <pc:docMk/>
          <pc:sldMk cId="2194557729" sldId="266"/>
        </pc:sldMkLst>
        <pc:spChg chg="mod">
          <ac:chgData name="Diaz-Vazquez, Celeste" userId="01eae102-ecf9-4722-a0ca-f1ae634a0e0f" providerId="ADAL" clId="{705E5AC7-4961-5544-A050-00F709FAD6CE}" dt="2026-01-16T18:58:02.944" v="246" actId="1038"/>
          <ac:spMkLst>
            <pc:docMk/>
            <pc:sldMk cId="2194557729" sldId="266"/>
            <ac:spMk id="4" creationId="{C3C65141-4B4C-37FA-9D36-365D585B90D9}"/>
          </ac:spMkLst>
        </pc:spChg>
      </pc:sldChg>
      <pc:sldChg chg="modSp mod">
        <pc:chgData name="Diaz-Vazquez, Celeste" userId="01eae102-ecf9-4722-a0ca-f1ae634a0e0f" providerId="ADAL" clId="{705E5AC7-4961-5544-A050-00F709FAD6CE}" dt="2026-01-16T18:57:13.241" v="178" actId="1038"/>
        <pc:sldMkLst>
          <pc:docMk/>
          <pc:sldMk cId="1100489671" sldId="267"/>
        </pc:sldMkLst>
        <pc:spChg chg="mod">
          <ac:chgData name="Diaz-Vazquez, Celeste" userId="01eae102-ecf9-4722-a0ca-f1ae634a0e0f" providerId="ADAL" clId="{705E5AC7-4961-5544-A050-00F709FAD6CE}" dt="2026-01-16T18:57:13.241" v="178" actId="1038"/>
          <ac:spMkLst>
            <pc:docMk/>
            <pc:sldMk cId="1100489671" sldId="267"/>
            <ac:spMk id="4" creationId="{E3ABBE25-DB84-9604-846E-AC2877EC53A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16/01/2026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16/01/2026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348836" y="975994"/>
            <a:ext cx="4524824" cy="591114"/>
          </a:xfrm>
        </p:spPr>
        <p:txBody>
          <a:bodyPr>
            <a:noAutofit/>
          </a:bodyPr>
          <a:lstStyle/>
          <a:p>
            <a:pPr algn="l"/>
            <a:r>
              <a:rPr lang="pt-BR" sz="4400" b="1" dirty="0">
                <a:latin typeface="Montserrat Black" panose="00000A00000000000000" pitchFamily="50" charset="0"/>
              </a:rPr>
              <a:t>A </a:t>
            </a:r>
            <a:r>
              <a:rPr lang="pt-BR" sz="4800" b="1" dirty="0">
                <a:latin typeface="Montserrat Black" panose="00000A00000000000000" pitchFamily="50" charset="0"/>
              </a:rPr>
              <a:t>WOMAN</a:t>
            </a:r>
            <a:r>
              <a:rPr lang="pt-BR" sz="4400" b="1" dirty="0">
                <a:latin typeface="Montserrat Black" panose="00000A00000000000000" pitchFamily="50" charset="0"/>
              </a:rPr>
              <a:t>,</a:t>
            </a:r>
          </a:p>
        </p:txBody>
      </p:sp>
      <p:sp>
        <p:nvSpPr>
          <p:cNvPr id="4" name="Subtitle 2">
            <a:extLst>
              <a:ext uri="{FF2B5EF4-FFF2-40B4-BE49-F238E27FC236}">
                <a16:creationId xmlns:a16="http://schemas.microsoft.com/office/drawing/2014/main" id="{289712EC-6349-7CF0-DC49-6EB3177143C1}"/>
              </a:ext>
            </a:extLst>
          </p:cNvPr>
          <p:cNvSpPr txBox="1">
            <a:spLocks/>
          </p:cNvSpPr>
          <p:nvPr/>
        </p:nvSpPr>
        <p:spPr>
          <a:xfrm>
            <a:off x="274543" y="1552114"/>
            <a:ext cx="6173391" cy="8527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6600" dirty="0" err="1">
                <a:solidFill>
                  <a:schemeClr val="bg1"/>
                </a:solidFill>
                <a:latin typeface="Arizonia" panose="02000507060000020003" pitchFamily="2" charset="0"/>
              </a:rPr>
              <a:t>faith</a:t>
            </a:r>
            <a:r>
              <a:rPr lang="pt-BR" sz="6600" dirty="0">
                <a:solidFill>
                  <a:schemeClr val="bg1"/>
                </a:solidFill>
                <a:latin typeface="Arizonia" panose="02000507060000020003" pitchFamily="2" charset="0"/>
              </a:rPr>
              <a:t>, </a:t>
            </a:r>
            <a:r>
              <a:rPr lang="pt-BR" sz="6600" dirty="0" err="1">
                <a:solidFill>
                  <a:schemeClr val="bg1"/>
                </a:solidFill>
                <a:latin typeface="Arizonia" panose="02000507060000020003" pitchFamily="2" charset="0"/>
              </a:rPr>
              <a:t>and</a:t>
            </a:r>
            <a:r>
              <a:rPr lang="pt-BR" sz="6600" dirty="0">
                <a:solidFill>
                  <a:schemeClr val="bg1"/>
                </a:solidFill>
                <a:latin typeface="Arizonia" panose="02000507060000020003" pitchFamily="2" charset="0"/>
              </a:rPr>
              <a:t> </a:t>
            </a:r>
            <a:r>
              <a:rPr lang="pt-BR" sz="6600" dirty="0" err="1">
                <a:solidFill>
                  <a:schemeClr val="bg1"/>
                </a:solidFill>
                <a:latin typeface="Arizonia" panose="02000507060000020003" pitchFamily="2" charset="0"/>
              </a:rPr>
              <a:t>prayer</a:t>
            </a:r>
            <a:endParaRPr lang="pt-BR" sz="6600" dirty="0">
              <a:solidFill>
                <a:schemeClr val="bg1"/>
              </a:solidFill>
              <a:latin typeface="Arizonia" panose="02000507060000020003" pitchFamily="2" charset="0"/>
            </a:endParaRPr>
          </a:p>
        </p:txBody>
      </p:sp>
      <p:sp>
        <p:nvSpPr>
          <p:cNvPr id="8" name="TextBox 7">
            <a:extLst>
              <a:ext uri="{FF2B5EF4-FFF2-40B4-BE49-F238E27FC236}">
                <a16:creationId xmlns:a16="http://schemas.microsoft.com/office/drawing/2014/main" id="{8F0B0460-4ED6-1CE3-FAFB-0D303AEE916E}"/>
              </a:ext>
            </a:extLst>
          </p:cNvPr>
          <p:cNvSpPr txBox="1"/>
          <p:nvPr/>
        </p:nvSpPr>
        <p:spPr>
          <a:xfrm>
            <a:off x="865239" y="6306531"/>
            <a:ext cx="6787436" cy="400110"/>
          </a:xfrm>
          <a:prstGeom prst="rect">
            <a:avLst/>
          </a:prstGeom>
          <a:noFill/>
        </p:spPr>
        <p:txBody>
          <a:bodyPr wrap="none" rtlCol="0">
            <a:spAutoFit/>
          </a:bodyPr>
          <a:lstStyle/>
          <a:p>
            <a:r>
              <a:rPr lang="pt-BR" sz="2000" dirty="0">
                <a:solidFill>
                  <a:schemeClr val="bg1"/>
                </a:solidFill>
                <a:latin typeface="Montserrat SemiBold" panose="00000700000000000000" pitchFamily="50" charset="0"/>
              </a:rPr>
              <a:t>INTERNATIONAL WOMEN’S DAY OF PRAYER 2026</a:t>
            </a:r>
          </a:p>
        </p:txBody>
      </p:sp>
      <p:sp>
        <p:nvSpPr>
          <p:cNvPr id="2" name="TextBox 1">
            <a:extLst>
              <a:ext uri="{FF2B5EF4-FFF2-40B4-BE49-F238E27FC236}">
                <a16:creationId xmlns:a16="http://schemas.microsoft.com/office/drawing/2014/main" id="{B81AFEF7-9465-8603-1271-70ACD284F6D2}"/>
              </a:ext>
            </a:extLst>
          </p:cNvPr>
          <p:cNvSpPr txBox="1"/>
          <p:nvPr/>
        </p:nvSpPr>
        <p:spPr>
          <a:xfrm>
            <a:off x="865238" y="2496155"/>
            <a:ext cx="4524823" cy="830997"/>
          </a:xfrm>
          <a:prstGeom prst="rect">
            <a:avLst/>
          </a:prstGeom>
          <a:noFill/>
        </p:spPr>
        <p:txBody>
          <a:bodyPr wrap="square" rtlCol="0">
            <a:spAutoFit/>
          </a:bodyPr>
          <a:lstStyle/>
          <a:p>
            <a:r>
              <a:rPr lang="en-US" sz="2400" b="1" dirty="0">
                <a:solidFill>
                  <a:schemeClr val="bg1">
                    <a:lumMod val="95000"/>
                  </a:schemeClr>
                </a:solidFill>
              </a:rPr>
              <a:t>Written by Ardis Dick Stenbakken</a:t>
            </a:r>
          </a:p>
          <a:p>
            <a:endParaRPr lang="en-US" sz="2400" dirty="0"/>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BE33901-9BAC-1F58-F383-846FEC9CB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DD075-11CD-3AD1-A110-DC40061C54A2}"/>
              </a:ext>
            </a:extLst>
          </p:cNvPr>
          <p:cNvSpPr>
            <a:spLocks noGrp="1"/>
          </p:cNvSpPr>
          <p:nvPr>
            <p:ph type="title"/>
          </p:nvPr>
        </p:nvSpPr>
        <p:spPr>
          <a:xfrm>
            <a:off x="402706" y="475488"/>
            <a:ext cx="9959108" cy="896112"/>
          </a:xfrm>
        </p:spPr>
        <p:txBody>
          <a:bodyPr>
            <a:normAutofit/>
          </a:bodyPr>
          <a:lstStyle/>
          <a:p>
            <a:r>
              <a:rPr lang="en-US" b="1" dirty="0">
                <a:solidFill>
                  <a:schemeClr val="bg1"/>
                </a:solidFill>
              </a:rPr>
              <a:t>Faith still cries out,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5C24ED7B-E4CC-900F-A854-161ECA2A7196}"/>
              </a:ext>
            </a:extLst>
          </p:cNvPr>
          <p:cNvSpPr>
            <a:spLocks noGrp="1"/>
          </p:cNvSpPr>
          <p:nvPr>
            <p:ph idx="1"/>
          </p:nvPr>
        </p:nvSpPr>
        <p:spPr>
          <a:xfrm>
            <a:off x="265546" y="1325880"/>
            <a:ext cx="10402454" cy="5314776"/>
          </a:xfrm>
        </p:spPr>
        <p:txBody>
          <a:bodyPr>
            <a:normAutofit fontScale="92500" lnSpcReduction="10000"/>
          </a:bodyPr>
          <a:lstStyle/>
          <a:p>
            <a:pPr marL="0" indent="0">
              <a:buNone/>
            </a:pPr>
            <a:endParaRPr lang="en-US" sz="3200" b="1" dirty="0">
              <a:solidFill>
                <a:schemeClr val="bg1"/>
              </a:solidFill>
            </a:endParaRPr>
          </a:p>
          <a:p>
            <a:pPr marL="0" indent="0">
              <a:buNone/>
            </a:pPr>
            <a:r>
              <a:rPr lang="en-US" sz="3200" dirty="0"/>
              <a:t>“Lord, help me!” (Matthew 15:25). </a:t>
            </a:r>
          </a:p>
          <a:p>
            <a:pPr marL="0" indent="0">
              <a:buNone/>
            </a:pPr>
            <a:endParaRPr lang="en-US" sz="3200" dirty="0"/>
          </a:p>
          <a:p>
            <a:pPr marL="0" indent="0">
              <a:buNone/>
            </a:pPr>
            <a:r>
              <a:rPr lang="en-US" sz="3200" dirty="0"/>
              <a:t>In verse 26, Jesus said, “It is not right to take the children’s bread and toss it to the dogs.”</a:t>
            </a:r>
          </a:p>
          <a:p>
            <a:pPr marL="0" indent="0">
              <a:buNone/>
            </a:pPr>
            <a:endParaRPr lang="en-US" sz="3600" b="1" dirty="0">
              <a:solidFill>
                <a:schemeClr val="bg1"/>
              </a:solidFill>
            </a:endParaRPr>
          </a:p>
          <a:p>
            <a:pPr marL="0" indent="0">
              <a:buNone/>
            </a:pPr>
            <a:r>
              <a:rPr lang="en-US" sz="3200" dirty="0"/>
              <a:t>Faith never gives up. </a:t>
            </a:r>
          </a:p>
          <a:p>
            <a:pPr marL="0" indent="0">
              <a:buNone/>
            </a:pPr>
            <a:endParaRPr lang="en-US" sz="3200" dirty="0"/>
          </a:p>
          <a:p>
            <a:pPr marL="0" indent="0">
              <a:buNone/>
            </a:pPr>
            <a:r>
              <a:rPr lang="en-US" sz="3200" dirty="0"/>
              <a:t>In verse 27, she held on. She did not ignore the statement about dogs. Instead, she agreed. “ ‘Yes it is, Lord,’ she said. ‘Even the dogs eat the crumbs that fall from their master’s table.’ ”</a:t>
            </a:r>
            <a:endParaRPr lang="en-US" sz="3600" b="1" dirty="0">
              <a:solidFill>
                <a:schemeClr val="bg1"/>
              </a:solidFill>
            </a:endParaRPr>
          </a:p>
        </p:txBody>
      </p:sp>
    </p:spTree>
    <p:extLst>
      <p:ext uri="{BB962C8B-B14F-4D97-AF65-F5344CB8AC3E}">
        <p14:creationId xmlns:p14="http://schemas.microsoft.com/office/powerpoint/2010/main" val="372763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950160D-78F2-1020-77EE-57494278D73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3C65141-4B4C-37FA-9D36-365D585B90D9}"/>
              </a:ext>
            </a:extLst>
          </p:cNvPr>
          <p:cNvSpPr>
            <a:spLocks noGrp="1"/>
          </p:cNvSpPr>
          <p:nvPr>
            <p:ph type="title"/>
          </p:nvPr>
        </p:nvSpPr>
        <p:spPr>
          <a:xfrm>
            <a:off x="3243653" y="281237"/>
            <a:ext cx="6198058" cy="1356932"/>
          </a:xfrm>
        </p:spPr>
        <p:txBody>
          <a:bodyPr>
            <a:normAutofit/>
          </a:bodyPr>
          <a:lstStyle/>
          <a:p>
            <a:r>
              <a:rPr lang="en-US" b="1" dirty="0">
                <a:solidFill>
                  <a:schemeClr val="bg1"/>
                </a:solidFill>
              </a:rPr>
              <a:t>Even Jesus’ crumbs </a:t>
            </a:r>
            <a:br>
              <a:rPr lang="en-US" b="1" dirty="0">
                <a:solidFill>
                  <a:schemeClr val="bg1"/>
                </a:solidFill>
              </a:rPr>
            </a:br>
            <a:r>
              <a:rPr lang="en-US" b="1" dirty="0">
                <a:solidFill>
                  <a:schemeClr val="bg1"/>
                </a:solidFill>
              </a:rPr>
              <a:t>can meet all our needs.</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0719A9C2-A7A2-5D74-7ED9-4DEC2BFC3FB6}"/>
              </a:ext>
            </a:extLst>
          </p:cNvPr>
          <p:cNvSpPr>
            <a:spLocks noGrp="1"/>
          </p:cNvSpPr>
          <p:nvPr>
            <p:ph idx="1"/>
          </p:nvPr>
        </p:nvSpPr>
        <p:spPr>
          <a:xfrm>
            <a:off x="265546" y="1875934"/>
            <a:ext cx="9959109" cy="4476519"/>
          </a:xfrm>
        </p:spPr>
        <p:txBody>
          <a:bodyPr>
            <a:normAutofit/>
          </a:bodyPr>
          <a:lstStyle/>
          <a:p>
            <a:pPr marL="0" indent="0">
              <a:buNone/>
            </a:pPr>
            <a:endParaRPr lang="en-US" sz="3600" dirty="0"/>
          </a:p>
          <a:p>
            <a:pPr marL="0" indent="0">
              <a:buNone/>
            </a:pPr>
            <a:r>
              <a:rPr lang="en-US" sz="4000" dirty="0"/>
              <a:t>Just think about that. We are coming to the </a:t>
            </a:r>
            <a:r>
              <a:rPr lang="en-US" sz="4000" b="1" dirty="0">
                <a:solidFill>
                  <a:schemeClr val="accent2">
                    <a:lumMod val="50000"/>
                  </a:schemeClr>
                </a:solidFill>
              </a:rPr>
              <a:t>I AM</a:t>
            </a:r>
            <a:r>
              <a:rPr lang="en-US" sz="4000" dirty="0"/>
              <a:t>, the </a:t>
            </a:r>
            <a:r>
              <a:rPr lang="en-US" sz="4000" b="1" dirty="0">
                <a:solidFill>
                  <a:schemeClr val="accent2">
                    <a:lumMod val="50000"/>
                  </a:schemeClr>
                </a:solidFill>
              </a:rPr>
              <a:t>omnipotent Ruler of the universe</a:t>
            </a:r>
            <a:r>
              <a:rPr lang="en-US" sz="4000" dirty="0"/>
              <a:t>. Nothing is too hard for Him, nothing. </a:t>
            </a:r>
          </a:p>
          <a:p>
            <a:pPr marL="0" indent="0">
              <a:buNone/>
            </a:pPr>
            <a:r>
              <a:rPr lang="en-US" sz="4000" dirty="0"/>
              <a:t>We just need to ask in faith.</a:t>
            </a:r>
            <a:endParaRPr lang="pt-BR" sz="4800" dirty="0"/>
          </a:p>
        </p:txBody>
      </p:sp>
    </p:spTree>
    <p:extLst>
      <p:ext uri="{BB962C8B-B14F-4D97-AF65-F5344CB8AC3E}">
        <p14:creationId xmlns:p14="http://schemas.microsoft.com/office/powerpoint/2010/main" val="219455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B95E36C-ECDD-3BF1-FF59-4957E978D5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3ABBE25-DB84-9604-846E-AC2877EC53A6}"/>
              </a:ext>
            </a:extLst>
          </p:cNvPr>
          <p:cNvSpPr>
            <a:spLocks noGrp="1"/>
          </p:cNvSpPr>
          <p:nvPr>
            <p:ph type="title"/>
          </p:nvPr>
        </p:nvSpPr>
        <p:spPr>
          <a:xfrm>
            <a:off x="1999221" y="281237"/>
            <a:ext cx="8441956" cy="1356932"/>
          </a:xfrm>
        </p:spPr>
        <p:txBody>
          <a:bodyPr>
            <a:normAutofit/>
          </a:bodyPr>
          <a:lstStyle/>
          <a:p>
            <a:r>
              <a:rPr lang="en-US" b="1" dirty="0">
                <a:solidFill>
                  <a:schemeClr val="bg1"/>
                </a:solidFill>
              </a:rPr>
              <a:t>Finally, in verse 28, Jesus responded:</a:t>
            </a:r>
            <a:endParaRPr lang="pt-BR" b="1" dirty="0">
              <a:solidFill>
                <a:schemeClr val="bg1"/>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AF0FAD85-6052-5A07-BC5C-1503BAF4E20A}"/>
              </a:ext>
            </a:extLst>
          </p:cNvPr>
          <p:cNvSpPr>
            <a:spLocks noGrp="1"/>
          </p:cNvSpPr>
          <p:nvPr>
            <p:ph idx="1"/>
          </p:nvPr>
        </p:nvSpPr>
        <p:spPr>
          <a:xfrm>
            <a:off x="265546" y="1875934"/>
            <a:ext cx="9959109" cy="4476519"/>
          </a:xfrm>
        </p:spPr>
        <p:txBody>
          <a:bodyPr>
            <a:normAutofit/>
          </a:bodyPr>
          <a:lstStyle/>
          <a:p>
            <a:pPr marL="0" indent="0">
              <a:buNone/>
            </a:pPr>
            <a:endParaRPr lang="en-US" sz="4000" dirty="0"/>
          </a:p>
          <a:p>
            <a:pPr marL="0" indent="0">
              <a:buNone/>
            </a:pPr>
            <a:r>
              <a:rPr lang="en-US" sz="4000" dirty="0"/>
              <a:t>“Woman, you have great faith! Your request is granted” (Matthew 15:28). </a:t>
            </a:r>
          </a:p>
          <a:p>
            <a:pPr marL="0" indent="0">
              <a:buNone/>
            </a:pPr>
            <a:endParaRPr lang="en-US" sz="4000" dirty="0"/>
          </a:p>
          <a:p>
            <a:pPr marL="0" indent="0">
              <a:buNone/>
            </a:pPr>
            <a:r>
              <a:rPr lang="en-US" sz="4000" dirty="0">
                <a:solidFill>
                  <a:schemeClr val="accent2">
                    <a:lumMod val="50000"/>
                  </a:schemeClr>
                </a:solidFill>
              </a:rPr>
              <a:t>True faith triumphs</a:t>
            </a:r>
            <a:r>
              <a:rPr lang="en-US" sz="4000" dirty="0">
                <a:solidFill>
                  <a:srgbClr val="843B0B"/>
                </a:solidFill>
              </a:rPr>
              <a:t>!</a:t>
            </a:r>
            <a:r>
              <a:rPr lang="en-US" sz="4000" dirty="0"/>
              <a:t> It is almost as if the Lord of glory surrendered to the conquering arms of a woman’s faith and her prayer.</a:t>
            </a:r>
          </a:p>
        </p:txBody>
      </p:sp>
    </p:spTree>
    <p:extLst>
      <p:ext uri="{BB962C8B-B14F-4D97-AF65-F5344CB8AC3E}">
        <p14:creationId xmlns:p14="http://schemas.microsoft.com/office/powerpoint/2010/main" val="110048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5EBCCA5-CBBD-C8AB-B704-9EC2879D2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C6F62-8F84-E6B3-6954-56088057A0AE}"/>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FB6984D-533E-0D82-9638-69326B3F7EB0}"/>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98115552-4D0A-0396-DAC5-061CACACE91D}"/>
              </a:ext>
            </a:extLst>
          </p:cNvPr>
          <p:cNvSpPr txBox="1"/>
          <p:nvPr/>
        </p:nvSpPr>
        <p:spPr>
          <a:xfrm>
            <a:off x="420624" y="523748"/>
            <a:ext cx="9802368" cy="769441"/>
          </a:xfrm>
          <a:prstGeom prst="rect">
            <a:avLst/>
          </a:prstGeom>
          <a:noFill/>
        </p:spPr>
        <p:txBody>
          <a:bodyPr wrap="square" rtlCol="0">
            <a:spAutoFit/>
          </a:bodyPr>
          <a:lstStyle/>
          <a:p>
            <a:r>
              <a:rPr lang="en-US" sz="4400" b="1" dirty="0">
                <a:solidFill>
                  <a:schemeClr val="bg1"/>
                </a:solidFill>
                <a:latin typeface="+mj-lt"/>
              </a:rPr>
              <a:t>Just like the faith of the centurion</a:t>
            </a:r>
          </a:p>
        </p:txBody>
      </p:sp>
      <p:sp>
        <p:nvSpPr>
          <p:cNvPr id="5" name="TextBox 4">
            <a:extLst>
              <a:ext uri="{FF2B5EF4-FFF2-40B4-BE49-F238E27FC236}">
                <a16:creationId xmlns:a16="http://schemas.microsoft.com/office/drawing/2014/main" id="{83151113-ED49-C8C2-A3AF-B5F9A4A86D35}"/>
              </a:ext>
            </a:extLst>
          </p:cNvPr>
          <p:cNvSpPr txBox="1"/>
          <p:nvPr/>
        </p:nvSpPr>
        <p:spPr>
          <a:xfrm>
            <a:off x="152400" y="1721294"/>
            <a:ext cx="10263908" cy="5078313"/>
          </a:xfrm>
          <a:prstGeom prst="rect">
            <a:avLst/>
          </a:prstGeom>
          <a:noFill/>
        </p:spPr>
        <p:txBody>
          <a:bodyPr wrap="square" rtlCol="0">
            <a:spAutoFit/>
          </a:bodyPr>
          <a:lstStyle/>
          <a:p>
            <a:r>
              <a:rPr lang="en-US" sz="3600" dirty="0"/>
              <a:t>“ ‘Assuredly, I say to you, I have not found such great faith, not even in Israel! And I say to you that many will come from east and west, and sit down with Abraham, Isaac, and Jacob in the kingdom of heaven. . . .’ Then Jesus said to the centurion, ‘Go your way; and as you have believed, so let it be done for you.’ And his servant was healed that same hour” (Matthew 8:10, 11, 13, NKJV).</a:t>
            </a:r>
          </a:p>
          <a:p>
            <a:endParaRPr lang="en-US" sz="3600" dirty="0"/>
          </a:p>
        </p:txBody>
      </p:sp>
    </p:spTree>
    <p:extLst>
      <p:ext uri="{BB962C8B-B14F-4D97-AF65-F5344CB8AC3E}">
        <p14:creationId xmlns:p14="http://schemas.microsoft.com/office/powerpoint/2010/main" val="318670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062798B-6A17-8C3E-60BE-22AB047E4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A8364-0F3D-6E16-6408-22DA63213E1C}"/>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78404DD9-75E7-9EC1-280D-4F86A861ED71}"/>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4" name="TextBox 3">
            <a:extLst>
              <a:ext uri="{FF2B5EF4-FFF2-40B4-BE49-F238E27FC236}">
                <a16:creationId xmlns:a16="http://schemas.microsoft.com/office/drawing/2014/main" id="{240916D2-B94A-BDCE-0EDB-6E165E454DBB}"/>
              </a:ext>
            </a:extLst>
          </p:cNvPr>
          <p:cNvSpPr txBox="1"/>
          <p:nvPr/>
        </p:nvSpPr>
        <p:spPr>
          <a:xfrm>
            <a:off x="429768" y="496316"/>
            <a:ext cx="10151132" cy="769441"/>
          </a:xfrm>
          <a:prstGeom prst="rect">
            <a:avLst/>
          </a:prstGeom>
          <a:noFill/>
        </p:spPr>
        <p:txBody>
          <a:bodyPr wrap="square" rtlCol="0">
            <a:spAutoFit/>
          </a:bodyPr>
          <a:lstStyle/>
          <a:p>
            <a:r>
              <a:rPr lang="en-US" sz="4400" b="1" dirty="0">
                <a:solidFill>
                  <a:schemeClr val="bg1"/>
                </a:solidFill>
                <a:latin typeface="+mj-lt"/>
              </a:rPr>
              <a:t>Lessons from the Story:</a:t>
            </a:r>
          </a:p>
        </p:txBody>
      </p:sp>
      <p:sp>
        <p:nvSpPr>
          <p:cNvPr id="5" name="TextBox 4">
            <a:extLst>
              <a:ext uri="{FF2B5EF4-FFF2-40B4-BE49-F238E27FC236}">
                <a16:creationId xmlns:a16="http://schemas.microsoft.com/office/drawing/2014/main" id="{926ED761-12EA-2443-2ABD-9450EB7DDC42}"/>
              </a:ext>
            </a:extLst>
          </p:cNvPr>
          <p:cNvSpPr txBox="1"/>
          <p:nvPr/>
        </p:nvSpPr>
        <p:spPr>
          <a:xfrm>
            <a:off x="152400" y="1693862"/>
            <a:ext cx="10263908" cy="5570756"/>
          </a:xfrm>
          <a:prstGeom prst="rect">
            <a:avLst/>
          </a:prstGeom>
          <a:noFill/>
        </p:spPr>
        <p:txBody>
          <a:bodyPr wrap="square" rtlCol="0">
            <a:spAutoFit/>
          </a:bodyPr>
          <a:lstStyle/>
          <a:p>
            <a:pPr marL="285750" indent="-285750">
              <a:buFont typeface="Arial" panose="020B0604020202020204" pitchFamily="34" charset="0"/>
              <a:buChar char="•"/>
            </a:pPr>
            <a:r>
              <a:rPr lang="en-US" sz="3200" dirty="0"/>
              <a:t>One, of course, is</a:t>
            </a:r>
            <a:r>
              <a:rPr lang="en-US" sz="3200" b="1" dirty="0">
                <a:solidFill>
                  <a:schemeClr val="accent2">
                    <a:lumMod val="50000"/>
                  </a:schemeClr>
                </a:solidFill>
              </a:rPr>
              <a:t> faith</a:t>
            </a:r>
            <a:r>
              <a:rPr lang="en-US" sz="3200" dirty="0"/>
              <a:t>, faith that we have noted all through the story of her request and responses. Faith that hangs on even when there is no immediate response. </a:t>
            </a:r>
          </a:p>
          <a:p>
            <a:endParaRPr lang="en-US" sz="3200" dirty="0"/>
          </a:p>
          <a:p>
            <a:pPr marL="285750" indent="-285750">
              <a:buFont typeface="Arial" panose="020B0604020202020204" pitchFamily="34" charset="0"/>
              <a:buChar char="•"/>
            </a:pPr>
            <a:r>
              <a:rPr lang="en-US" sz="3200" dirty="0"/>
              <a:t>Second is </a:t>
            </a:r>
            <a:r>
              <a:rPr lang="en-US" sz="3200" b="1" dirty="0">
                <a:solidFill>
                  <a:schemeClr val="accent2">
                    <a:lumMod val="50000"/>
                  </a:schemeClr>
                </a:solidFill>
              </a:rPr>
              <a:t>persistence</a:t>
            </a:r>
            <a:r>
              <a:rPr lang="en-US" sz="3200" dirty="0"/>
              <a:t>. She did not let anything stop her, not the disciples, not the silence, not what could have been taken as a rude put-down. Not culture, not those around her. She had a mission, and she was not going to let anything stand in the way of her prayer for help. </a:t>
            </a:r>
          </a:p>
          <a:p>
            <a:pPr marL="285750" indent="-285750">
              <a:buFont typeface="Arial" panose="020B0604020202020204" pitchFamily="34" charset="0"/>
              <a:buChar char="•"/>
            </a:pPr>
            <a:endParaRPr lang="en-US" sz="3200" dirty="0"/>
          </a:p>
          <a:p>
            <a:endParaRPr lang="en-US" sz="3600" dirty="0"/>
          </a:p>
        </p:txBody>
      </p:sp>
    </p:spTree>
    <p:extLst>
      <p:ext uri="{BB962C8B-B14F-4D97-AF65-F5344CB8AC3E}">
        <p14:creationId xmlns:p14="http://schemas.microsoft.com/office/powerpoint/2010/main" val="20193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C824912-0968-685B-2C13-E30959C9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3C9A1-3EC2-9B57-1370-5E6184723C06}"/>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039F62EC-3360-A0D8-5F12-0007D86C279E}"/>
              </a:ext>
            </a:extLst>
          </p:cNvPr>
          <p:cNvSpPr>
            <a:spLocks noGrp="1"/>
          </p:cNvSpPr>
          <p:nvPr>
            <p:ph idx="1"/>
          </p:nvPr>
        </p:nvSpPr>
        <p:spPr>
          <a:xfrm>
            <a:off x="708892" y="1892300"/>
            <a:ext cx="9959108" cy="4748356"/>
          </a:xfrm>
        </p:spPr>
        <p:txBody>
          <a:bodyPr>
            <a:normAutofit/>
          </a:bodyPr>
          <a:lstStyle/>
          <a:p>
            <a:pPr marL="0" indent="0">
              <a:buNone/>
            </a:pPr>
            <a:endParaRPr lang="en-US" sz="3200" b="1" dirty="0">
              <a:solidFill>
                <a:schemeClr val="bg1"/>
              </a:solidFill>
            </a:endParaRPr>
          </a:p>
          <a:p>
            <a:pPr marL="0" indent="0">
              <a:buNone/>
            </a:pPr>
            <a:endParaRPr lang="en-US" sz="3200" b="1" dirty="0">
              <a:solidFill>
                <a:schemeClr val="bg1"/>
              </a:solidFill>
            </a:endParaRPr>
          </a:p>
        </p:txBody>
      </p:sp>
      <p:sp>
        <p:nvSpPr>
          <p:cNvPr id="5" name="TextBox 4">
            <a:extLst>
              <a:ext uri="{FF2B5EF4-FFF2-40B4-BE49-F238E27FC236}">
                <a16:creationId xmlns:a16="http://schemas.microsoft.com/office/drawing/2014/main" id="{48C94E92-C580-9FD0-DA32-3D0A989AF797}"/>
              </a:ext>
            </a:extLst>
          </p:cNvPr>
          <p:cNvSpPr txBox="1"/>
          <p:nvPr/>
        </p:nvSpPr>
        <p:spPr>
          <a:xfrm>
            <a:off x="152400" y="1693862"/>
            <a:ext cx="10263908" cy="3108543"/>
          </a:xfrm>
          <a:prstGeom prst="rect">
            <a:avLst/>
          </a:prstGeom>
          <a:noFill/>
        </p:spPr>
        <p:txBody>
          <a:bodyPr wrap="square" rtlCol="0">
            <a:spAutoFit/>
          </a:bodyPr>
          <a:lstStyle/>
          <a:p>
            <a:pPr marL="285750" indent="-285750">
              <a:buFont typeface="Arial" panose="020B0604020202020204" pitchFamily="34" charset="0"/>
              <a:buChar char="•"/>
            </a:pPr>
            <a:r>
              <a:rPr lang="en-US" sz="3200" dirty="0"/>
              <a:t>Third: There was also a lesson for the disciples and for us: We present a prayer on behalf of someone else. We may have faith and persistence. But do we really believe that God, that Jesus, </a:t>
            </a:r>
            <a:r>
              <a:rPr lang="en-US" sz="3200" b="1" dirty="0">
                <a:solidFill>
                  <a:schemeClr val="accent2">
                    <a:lumMod val="50000"/>
                  </a:schemeClr>
                </a:solidFill>
              </a:rPr>
              <a:t>cares</a:t>
            </a:r>
            <a:r>
              <a:rPr lang="en-US" sz="3200" dirty="0"/>
              <a:t> about them? Do we even act like we really </a:t>
            </a:r>
            <a:r>
              <a:rPr lang="en-US" sz="3200" b="1" dirty="0">
                <a:solidFill>
                  <a:schemeClr val="accent2">
                    <a:lumMod val="50000"/>
                  </a:schemeClr>
                </a:solidFill>
              </a:rPr>
              <a:t>care</a:t>
            </a:r>
            <a:r>
              <a:rPr lang="en-US" sz="3200" dirty="0"/>
              <a:t> about people?</a:t>
            </a:r>
          </a:p>
          <a:p>
            <a:endParaRPr lang="en-US" sz="3600" dirty="0"/>
          </a:p>
        </p:txBody>
      </p:sp>
      <p:sp>
        <p:nvSpPr>
          <p:cNvPr id="6" name="TextBox 5">
            <a:extLst>
              <a:ext uri="{FF2B5EF4-FFF2-40B4-BE49-F238E27FC236}">
                <a16:creationId xmlns:a16="http://schemas.microsoft.com/office/drawing/2014/main" id="{92082901-0C7E-7E63-7F36-39736323655C}"/>
              </a:ext>
            </a:extLst>
          </p:cNvPr>
          <p:cNvSpPr txBox="1"/>
          <p:nvPr/>
        </p:nvSpPr>
        <p:spPr>
          <a:xfrm>
            <a:off x="429768" y="496316"/>
            <a:ext cx="10151132" cy="769441"/>
          </a:xfrm>
          <a:prstGeom prst="rect">
            <a:avLst/>
          </a:prstGeom>
          <a:noFill/>
        </p:spPr>
        <p:txBody>
          <a:bodyPr wrap="square" rtlCol="0">
            <a:spAutoFit/>
          </a:bodyPr>
          <a:lstStyle/>
          <a:p>
            <a:r>
              <a:rPr lang="en-US" sz="4400" b="1" dirty="0">
                <a:solidFill>
                  <a:schemeClr val="bg1"/>
                </a:solidFill>
                <a:latin typeface="+mj-lt"/>
              </a:rPr>
              <a:t>Lessons from the Story:</a:t>
            </a:r>
          </a:p>
        </p:txBody>
      </p:sp>
    </p:spTree>
    <p:extLst>
      <p:ext uri="{BB962C8B-B14F-4D97-AF65-F5344CB8AC3E}">
        <p14:creationId xmlns:p14="http://schemas.microsoft.com/office/powerpoint/2010/main" val="104578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886CA7C-56A8-9A44-1E54-A1C5466778A3}"/>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A851EF-CAD4-DD84-E97A-5DA98A4A23E7}"/>
              </a:ext>
            </a:extLst>
          </p:cNvPr>
          <p:cNvSpPr>
            <a:spLocks noGrp="1"/>
          </p:cNvSpPr>
          <p:nvPr>
            <p:ph idx="1"/>
          </p:nvPr>
        </p:nvSpPr>
        <p:spPr>
          <a:xfrm>
            <a:off x="1967345" y="1422400"/>
            <a:ext cx="8257311" cy="5218256"/>
          </a:xfrm>
        </p:spPr>
        <p:txBody>
          <a:bodyPr>
            <a:normAutofit/>
          </a:bodyPr>
          <a:lstStyle/>
          <a:p>
            <a:pPr marL="0" indent="0">
              <a:buNone/>
            </a:pPr>
            <a:r>
              <a:rPr lang="en-US" sz="4000" dirty="0"/>
              <a:t>This Canaanite, this Gentile, a Greek woman born in Syrian Phoenicia shows us how to pray, how to ask for mercy, not telling God how to answer—but asking for mercy and persisting in faith. She had a prayer of faith that refused to be silent, that called out, “Have mercy!” A faith that never gives up, despite obstacles.</a:t>
            </a:r>
            <a:endParaRPr lang="pt-BR" sz="5400" dirty="0"/>
          </a:p>
        </p:txBody>
      </p:sp>
      <p:sp>
        <p:nvSpPr>
          <p:cNvPr id="5" name="Title 4">
            <a:extLst>
              <a:ext uri="{FF2B5EF4-FFF2-40B4-BE49-F238E27FC236}">
                <a16:creationId xmlns:a16="http://schemas.microsoft.com/office/drawing/2014/main" id="{29940D36-C31F-6A99-0677-0A9892447E94}"/>
              </a:ext>
            </a:extLst>
          </p:cNvPr>
          <p:cNvSpPr>
            <a:spLocks noGrp="1"/>
          </p:cNvSpPr>
          <p:nvPr>
            <p:ph type="title"/>
          </p:nvPr>
        </p:nvSpPr>
        <p:spPr>
          <a:xfrm>
            <a:off x="2018792" y="217344"/>
            <a:ext cx="10515600" cy="1325563"/>
          </a:xfrm>
        </p:spPr>
        <p:txBody>
          <a:bodyPr/>
          <a:lstStyle/>
          <a:p>
            <a:r>
              <a:rPr lang="en-US" b="1" dirty="0"/>
              <a:t>In Conclusion,</a:t>
            </a:r>
          </a:p>
        </p:txBody>
      </p:sp>
    </p:spTree>
    <p:extLst>
      <p:ext uri="{BB962C8B-B14F-4D97-AF65-F5344CB8AC3E}">
        <p14:creationId xmlns:p14="http://schemas.microsoft.com/office/powerpoint/2010/main" val="39100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F36627F-3473-EAF7-3006-DAC9708725B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325753A-7C4D-1751-5DC8-0415CA6638BC}"/>
              </a:ext>
            </a:extLst>
          </p:cNvPr>
          <p:cNvSpPr>
            <a:spLocks noGrp="1"/>
          </p:cNvSpPr>
          <p:nvPr>
            <p:ph idx="1"/>
          </p:nvPr>
        </p:nvSpPr>
        <p:spPr>
          <a:xfrm>
            <a:off x="1967345" y="1422400"/>
            <a:ext cx="8257311" cy="5218256"/>
          </a:xfrm>
        </p:spPr>
        <p:txBody>
          <a:bodyPr>
            <a:normAutofit/>
          </a:bodyPr>
          <a:lstStyle/>
          <a:p>
            <a:pPr marL="0" indent="0">
              <a:buNone/>
            </a:pPr>
            <a:r>
              <a:rPr lang="en-US" sz="4800" dirty="0"/>
              <a:t>“Let us then approach God’s throne of grace with confidence, so that we may receive mercy and find grace to help us in our time of need.”</a:t>
            </a:r>
          </a:p>
          <a:p>
            <a:pPr marL="0" indent="0">
              <a:buNone/>
            </a:pPr>
            <a:endParaRPr lang="en-US" dirty="0"/>
          </a:p>
        </p:txBody>
      </p:sp>
      <p:sp>
        <p:nvSpPr>
          <p:cNvPr id="5" name="Title 4">
            <a:extLst>
              <a:ext uri="{FF2B5EF4-FFF2-40B4-BE49-F238E27FC236}">
                <a16:creationId xmlns:a16="http://schemas.microsoft.com/office/drawing/2014/main" id="{8FD49CD7-2146-FF95-031B-23E414DF1669}"/>
              </a:ext>
            </a:extLst>
          </p:cNvPr>
          <p:cNvSpPr>
            <a:spLocks noGrp="1"/>
          </p:cNvSpPr>
          <p:nvPr>
            <p:ph type="title"/>
          </p:nvPr>
        </p:nvSpPr>
        <p:spPr>
          <a:xfrm>
            <a:off x="2082800" y="217344"/>
            <a:ext cx="10515600" cy="1325563"/>
          </a:xfrm>
        </p:spPr>
        <p:txBody>
          <a:bodyPr>
            <a:normAutofit/>
          </a:bodyPr>
          <a:lstStyle/>
          <a:p>
            <a:r>
              <a:rPr lang="en-US" b="1" dirty="0"/>
              <a:t>Hebrews 4:16</a:t>
            </a:r>
          </a:p>
        </p:txBody>
      </p:sp>
    </p:spTree>
    <p:extLst>
      <p:ext uri="{BB962C8B-B14F-4D97-AF65-F5344CB8AC3E}">
        <p14:creationId xmlns:p14="http://schemas.microsoft.com/office/powerpoint/2010/main" val="14053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265546" y="217344"/>
            <a:ext cx="9959108" cy="1325563"/>
          </a:xfrm>
        </p:spPr>
        <p:txBody>
          <a:bodyPr>
            <a:normAutofit/>
          </a:bodyPr>
          <a:lstStyle/>
          <a:p>
            <a:r>
              <a:rPr lang="en-US" b="1" dirty="0">
                <a:solidFill>
                  <a:schemeClr val="bg1">
                    <a:lumMod val="95000"/>
                  </a:schemeClr>
                </a:solidFill>
              </a:rPr>
              <a:t>Hebrews 4:14–16, NIV </a:t>
            </a:r>
            <a:endParaRPr lang="pt-BR" b="1" dirty="0">
              <a:solidFill>
                <a:schemeClr val="bg1">
                  <a:lumMod val="95000"/>
                </a:schemeClr>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indent="0">
              <a:buNone/>
            </a:pPr>
            <a:r>
              <a:rPr lang="en-US" sz="3200" i="1" dirty="0"/>
              <a:t>Therefore, since we have a great high priest who has ascended into heaven, Jesus the Son of God, let us hold firmly to the faith we profess. For we do not have a high priest who is unable to empathize with our weaknesses, but we have one who has been tempted in every way, just as we are—yet he did not sin. Let us then approach God’s throne of grace with confidence, so that we may receive mercy and find grace to help us in our time of need</a:t>
            </a:r>
            <a:r>
              <a:rPr lang="en-US" sz="3200" dirty="0"/>
              <a:t>.</a:t>
            </a:r>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169761" y="179637"/>
            <a:ext cx="8054894" cy="1356932"/>
          </a:xfrm>
        </p:spPr>
        <p:txBody>
          <a:bodyPr>
            <a:normAutofit/>
          </a:bodyPr>
          <a:lstStyle/>
          <a:p>
            <a:r>
              <a:rPr lang="en-US" sz="4800" b="1" dirty="0">
                <a:solidFill>
                  <a:schemeClr val="bg1">
                    <a:lumMod val="95000"/>
                  </a:schemeClr>
                </a:solidFill>
              </a:rPr>
              <a:t>A woman came to Jesus.</a:t>
            </a:r>
            <a:r>
              <a:rPr lang="en-US" b="1" dirty="0">
                <a:solidFill>
                  <a:schemeClr val="bg1">
                    <a:lumMod val="95000"/>
                  </a:schemeClr>
                </a:solidFill>
              </a:rPr>
              <a:t> </a:t>
            </a:r>
            <a:endParaRPr lang="pt-BR" b="1" dirty="0">
              <a:solidFill>
                <a:schemeClr val="bg1">
                  <a:lumMod val="95000"/>
                </a:schemeClr>
              </a:solidFill>
              <a:latin typeface="Montserrat" panose="00000500000000000000" pitchFamily="50"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1875934"/>
            <a:ext cx="9959109" cy="4476519"/>
          </a:xfrm>
        </p:spPr>
        <p:txBody>
          <a:bodyPr>
            <a:normAutofit/>
          </a:bodyPr>
          <a:lstStyle/>
          <a:p>
            <a:r>
              <a:rPr lang="en-US" sz="3200" dirty="0"/>
              <a:t>First, in Matthew 15, Matthew says she was a Canaanite—Gentile, a heathen! (see verse 22). Someone with whom the Jews did not want to associate. Mark says further that she was a Greek, born in Syrian Phoenicia (see Mark 7:26). </a:t>
            </a:r>
          </a:p>
          <a:p>
            <a:pPr marL="0" indent="0">
              <a:buNone/>
            </a:pPr>
            <a:endParaRPr lang="en-US" sz="3200" dirty="0"/>
          </a:p>
          <a:p>
            <a:r>
              <a:rPr lang="en-US" sz="3200" dirty="0"/>
              <a:t>Second, a woman was not supposed to approach a man other than her husband. </a:t>
            </a:r>
            <a:endParaRPr lang="pt-BR" sz="3200" dirty="0"/>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536659" y="144192"/>
            <a:ext cx="7660563" cy="1498334"/>
          </a:xfrm>
        </p:spPr>
        <p:txBody>
          <a:bodyPr>
            <a:normAutofit/>
          </a:bodyPr>
          <a:lstStyle/>
          <a:p>
            <a:r>
              <a:rPr lang="en-US" b="1" dirty="0"/>
              <a:t>In Matthew 15:22</a:t>
            </a:r>
            <a:r>
              <a:rPr lang="en-US" sz="4000" b="1" dirty="0"/>
              <a:t> she says, </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564092" y="1819374"/>
            <a:ext cx="7660564" cy="4821282"/>
          </a:xfrm>
        </p:spPr>
        <p:txBody>
          <a:bodyPr>
            <a:normAutofit/>
          </a:bodyPr>
          <a:lstStyle/>
          <a:p>
            <a:pPr marL="0" indent="0">
              <a:buNone/>
            </a:pPr>
            <a:r>
              <a:rPr lang="en-US" sz="4000" dirty="0"/>
              <a:t>“Lord, Son of David, have mercy on me! My daughter is demon-possessed and suffering terribly.” </a:t>
            </a:r>
          </a:p>
          <a:p>
            <a:pPr marL="0" indent="0">
              <a:buNone/>
            </a:pPr>
            <a:endParaRPr lang="en-US" sz="4000" dirty="0"/>
          </a:p>
          <a:p>
            <a:pPr marL="0" indent="0">
              <a:buNone/>
            </a:pPr>
            <a:endParaRPr lang="pt-BR" sz="4000"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ADC585F-04EB-CBE0-F844-32C3CC0A0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DD05B-669C-D06C-B012-849365CF23F4}"/>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 Matthew says, </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2B8138AC-3496-C17C-3C0E-DC1EFA8EB968}"/>
              </a:ext>
            </a:extLst>
          </p:cNvPr>
          <p:cNvSpPr>
            <a:spLocks noGrp="1"/>
          </p:cNvSpPr>
          <p:nvPr>
            <p:ph idx="1"/>
          </p:nvPr>
        </p:nvSpPr>
        <p:spPr>
          <a:xfrm>
            <a:off x="265546" y="2001116"/>
            <a:ext cx="9959109" cy="4351338"/>
          </a:xfrm>
        </p:spPr>
        <p:txBody>
          <a:bodyPr>
            <a:normAutofit/>
          </a:bodyPr>
          <a:lstStyle/>
          <a:p>
            <a:pPr marL="0" indent="0">
              <a:buNone/>
            </a:pPr>
            <a:r>
              <a:rPr lang="en-US" sz="3600" dirty="0"/>
              <a:t>“Jesus did not answer a word” (verse 23). </a:t>
            </a:r>
          </a:p>
          <a:p>
            <a:pPr marL="0" indent="0">
              <a:buNone/>
            </a:pPr>
            <a:endParaRPr lang="en-US" sz="3600" dirty="0"/>
          </a:p>
          <a:p>
            <a:pPr marL="0" indent="0">
              <a:buNone/>
            </a:pPr>
            <a:r>
              <a:rPr lang="en-US" sz="3600" dirty="0"/>
              <a:t>Have you ever felt ignored, unheard by God? Sometimes it is hard to maintain faith when we feel our prayers are not heard. </a:t>
            </a:r>
            <a:endParaRPr lang="pt-BR" sz="3600" dirty="0"/>
          </a:p>
        </p:txBody>
      </p:sp>
    </p:spTree>
    <p:extLst>
      <p:ext uri="{BB962C8B-B14F-4D97-AF65-F5344CB8AC3E}">
        <p14:creationId xmlns:p14="http://schemas.microsoft.com/office/powerpoint/2010/main" val="407936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74A7451-8EDC-0C74-4AC4-938751619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0AFCA-5767-4F8F-1C9E-D0BC824FADA0}"/>
              </a:ext>
            </a:extLst>
          </p:cNvPr>
          <p:cNvSpPr>
            <a:spLocks noGrp="1"/>
          </p:cNvSpPr>
          <p:nvPr>
            <p:ph type="title"/>
          </p:nvPr>
        </p:nvSpPr>
        <p:spPr>
          <a:xfrm>
            <a:off x="265546" y="217344"/>
            <a:ext cx="9959108" cy="1325563"/>
          </a:xfrm>
        </p:spPr>
        <p:txBody>
          <a:bodyPr>
            <a:normAutofit/>
          </a:bodyPr>
          <a:lstStyle/>
          <a:p>
            <a:r>
              <a:rPr lang="en-US" b="1" dirty="0">
                <a:solidFill>
                  <a:schemeClr val="bg1"/>
                </a:solidFill>
              </a:rPr>
              <a:t>In a concentration camp, during World War II, a Jewish prisoner wrote,</a:t>
            </a:r>
            <a:endParaRPr lang="pt-BR" b="1" dirty="0">
              <a:solidFill>
                <a:schemeClr val="bg1"/>
              </a:solidFill>
              <a:latin typeface="Montserrat" panose="00000500000000000000" pitchFamily="50" charset="0"/>
            </a:endParaRPr>
          </a:p>
        </p:txBody>
      </p:sp>
      <p:sp>
        <p:nvSpPr>
          <p:cNvPr id="3" name="Content Placeholder 2">
            <a:extLst>
              <a:ext uri="{FF2B5EF4-FFF2-40B4-BE49-F238E27FC236}">
                <a16:creationId xmlns:a16="http://schemas.microsoft.com/office/drawing/2014/main" id="{C0E70295-8A45-D333-5CFA-2DD169249133}"/>
              </a:ext>
            </a:extLst>
          </p:cNvPr>
          <p:cNvSpPr>
            <a:spLocks noGrp="1"/>
          </p:cNvSpPr>
          <p:nvPr>
            <p:ph idx="1"/>
          </p:nvPr>
        </p:nvSpPr>
        <p:spPr>
          <a:xfrm>
            <a:off x="265546" y="2001116"/>
            <a:ext cx="9959109" cy="4351338"/>
          </a:xfrm>
        </p:spPr>
        <p:txBody>
          <a:bodyPr>
            <a:normAutofit/>
          </a:bodyPr>
          <a:lstStyle/>
          <a:p>
            <a:pPr marL="0" indent="0">
              <a:buNone/>
            </a:pPr>
            <a:r>
              <a:rPr lang="en-US" sz="3600" dirty="0"/>
              <a:t>“I believe in the sun</a:t>
            </a:r>
          </a:p>
          <a:p>
            <a:pPr marL="0" indent="0">
              <a:buNone/>
            </a:pPr>
            <a:r>
              <a:rPr lang="en-US" sz="3600" dirty="0"/>
              <a:t>Even when it is not shining</a:t>
            </a:r>
          </a:p>
          <a:p>
            <a:pPr marL="0" indent="0">
              <a:buNone/>
            </a:pPr>
            <a:r>
              <a:rPr lang="en-US" sz="3600" dirty="0"/>
              <a:t>And I believe in love,</a:t>
            </a:r>
          </a:p>
          <a:p>
            <a:pPr marL="0" indent="0">
              <a:buNone/>
            </a:pPr>
            <a:r>
              <a:rPr lang="en-US" sz="3600" dirty="0"/>
              <a:t>Even when there’s no one there.</a:t>
            </a:r>
          </a:p>
          <a:p>
            <a:pPr marL="0" indent="0">
              <a:buNone/>
            </a:pPr>
            <a:r>
              <a:rPr lang="en-US" sz="3600" dirty="0"/>
              <a:t>And I believe in God, </a:t>
            </a:r>
          </a:p>
          <a:p>
            <a:pPr marL="0" indent="0">
              <a:buNone/>
            </a:pPr>
            <a:r>
              <a:rPr lang="en-US" sz="3600" dirty="0"/>
              <a:t>Even when He is silent.”</a:t>
            </a:r>
          </a:p>
        </p:txBody>
      </p:sp>
    </p:spTree>
    <p:extLst>
      <p:ext uri="{BB962C8B-B14F-4D97-AF65-F5344CB8AC3E}">
        <p14:creationId xmlns:p14="http://schemas.microsoft.com/office/powerpoint/2010/main" val="47440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431AA3-684E-FA61-B015-1BC327650F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A0173-D641-7C42-1B1A-072384D36896}"/>
              </a:ext>
            </a:extLst>
          </p:cNvPr>
          <p:cNvSpPr>
            <a:spLocks noGrp="1"/>
          </p:cNvSpPr>
          <p:nvPr>
            <p:ph idx="1"/>
          </p:nvPr>
        </p:nvSpPr>
        <p:spPr>
          <a:xfrm>
            <a:off x="265546" y="1444752"/>
            <a:ext cx="10402454" cy="5020056"/>
          </a:xfrm>
        </p:spPr>
        <p:txBody>
          <a:bodyPr>
            <a:normAutofit fontScale="92500"/>
          </a:bodyPr>
          <a:lstStyle/>
          <a:p>
            <a:pPr marL="0" indent="0">
              <a:buNone/>
            </a:pPr>
            <a:endParaRPr lang="en-US" sz="3200" dirty="0"/>
          </a:p>
          <a:p>
            <a:pPr marL="0" indent="0">
              <a:buNone/>
            </a:pPr>
            <a:r>
              <a:rPr lang="en-US" sz="3500" dirty="0"/>
              <a:t>“I was sent only to the lost sheep of Israel.” </a:t>
            </a:r>
          </a:p>
          <a:p>
            <a:pPr marL="0" indent="0">
              <a:spcAft>
                <a:spcPts val="600"/>
              </a:spcAft>
              <a:buNone/>
            </a:pPr>
            <a:r>
              <a:rPr lang="en-US" sz="3500" dirty="0"/>
              <a:t>That is like saying: </a:t>
            </a:r>
          </a:p>
          <a:p>
            <a:pPr indent="236538"/>
            <a:r>
              <a:rPr lang="en-US" sz="3500" dirty="0"/>
              <a:t>“I was sent only for Christians, not Muslims.”</a:t>
            </a:r>
          </a:p>
          <a:p>
            <a:pPr indent="236538"/>
            <a:r>
              <a:rPr lang="en-US" sz="3500" dirty="0"/>
              <a:t>“I was sent only for white people, not people of color.”</a:t>
            </a:r>
          </a:p>
          <a:p>
            <a:pPr indent="236538"/>
            <a:r>
              <a:rPr lang="en-US" sz="3500" dirty="0"/>
              <a:t>“I was sent only for rich people, not poor people.”</a:t>
            </a:r>
          </a:p>
          <a:p>
            <a:pPr indent="236538"/>
            <a:r>
              <a:rPr lang="en-US" sz="3500" dirty="0"/>
              <a:t>“I was sent only for the highly educated, not the rest of you.” </a:t>
            </a:r>
            <a:endParaRPr lang="en-US" sz="3500" dirty="0">
              <a:solidFill>
                <a:srgbClr val="C00000"/>
              </a:solidFill>
            </a:endParaRPr>
          </a:p>
          <a:p>
            <a:pPr marL="0" indent="0">
              <a:buNone/>
            </a:pPr>
            <a:r>
              <a:rPr lang="en-US" sz="3500" dirty="0">
                <a:solidFill>
                  <a:srgbClr val="C00000"/>
                </a:solidFill>
              </a:rPr>
              <a:t>This is so unlike Jesus! </a:t>
            </a:r>
          </a:p>
        </p:txBody>
      </p:sp>
      <p:sp>
        <p:nvSpPr>
          <p:cNvPr id="5" name="Title 4">
            <a:extLst>
              <a:ext uri="{FF2B5EF4-FFF2-40B4-BE49-F238E27FC236}">
                <a16:creationId xmlns:a16="http://schemas.microsoft.com/office/drawing/2014/main" id="{53811BB4-6272-7687-55C0-70DF03D8120C}"/>
              </a:ext>
            </a:extLst>
          </p:cNvPr>
          <p:cNvSpPr>
            <a:spLocks noGrp="1"/>
          </p:cNvSpPr>
          <p:nvPr>
            <p:ph type="title"/>
          </p:nvPr>
        </p:nvSpPr>
        <p:spPr>
          <a:xfrm>
            <a:off x="399288" y="273685"/>
            <a:ext cx="10515600" cy="1325563"/>
          </a:xfrm>
        </p:spPr>
        <p:txBody>
          <a:bodyPr/>
          <a:lstStyle/>
          <a:p>
            <a:r>
              <a:rPr lang="en-US" b="1" dirty="0">
                <a:solidFill>
                  <a:schemeClr val="bg1"/>
                </a:solidFill>
              </a:rPr>
              <a:t>In verse 24, Jesus answers:</a:t>
            </a:r>
            <a:endParaRPr lang="en-US" dirty="0"/>
          </a:p>
        </p:txBody>
      </p:sp>
    </p:spTree>
    <p:extLst>
      <p:ext uri="{BB962C8B-B14F-4D97-AF65-F5344CB8AC3E}">
        <p14:creationId xmlns:p14="http://schemas.microsoft.com/office/powerpoint/2010/main" val="395905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958BB68-53CC-A9FE-9916-F0E2EB394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F9B79-19A7-DEC6-653C-3BC629D2BBF4}"/>
              </a:ext>
            </a:extLst>
          </p:cNvPr>
          <p:cNvSpPr>
            <a:spLocks noGrp="1"/>
          </p:cNvSpPr>
          <p:nvPr>
            <p:ph type="title"/>
          </p:nvPr>
        </p:nvSpPr>
        <p:spPr>
          <a:xfrm>
            <a:off x="1886713" y="171624"/>
            <a:ext cx="8548254" cy="1498334"/>
          </a:xfrm>
        </p:spPr>
        <p:txBody>
          <a:bodyPr>
            <a:normAutofit/>
          </a:bodyPr>
          <a:lstStyle/>
          <a:p>
            <a:r>
              <a:rPr lang="en-US" b="1" dirty="0"/>
              <a:t>To Understand Jesus’ Reaction:</a:t>
            </a:r>
            <a:endParaRPr lang="pt-BR" sz="4000" b="1" dirty="0">
              <a:latin typeface="Montserrat" panose="00000500000000000000" pitchFamily="50" charset="0"/>
            </a:endParaRPr>
          </a:p>
        </p:txBody>
      </p:sp>
      <p:sp>
        <p:nvSpPr>
          <p:cNvPr id="4" name="Content Placeholder 2">
            <a:extLst>
              <a:ext uri="{FF2B5EF4-FFF2-40B4-BE49-F238E27FC236}">
                <a16:creationId xmlns:a16="http://schemas.microsoft.com/office/drawing/2014/main" id="{2C7C6CB1-DF2A-A775-1719-E039192B4D17}"/>
              </a:ext>
            </a:extLst>
          </p:cNvPr>
          <p:cNvSpPr>
            <a:spLocks noGrp="1"/>
          </p:cNvSpPr>
          <p:nvPr>
            <p:ph idx="1"/>
          </p:nvPr>
        </p:nvSpPr>
        <p:spPr>
          <a:xfrm>
            <a:off x="1967345" y="1614424"/>
            <a:ext cx="8257311" cy="4896104"/>
          </a:xfrm>
        </p:spPr>
        <p:txBody>
          <a:bodyPr>
            <a:normAutofit fontScale="62500" lnSpcReduction="20000"/>
          </a:bodyPr>
          <a:lstStyle/>
          <a:p>
            <a:pPr marL="0" indent="0">
              <a:buNone/>
            </a:pPr>
            <a:r>
              <a:rPr lang="en-US" sz="5700" i="1" dirty="0"/>
              <a:t>By ministering to her sorrow, He could give a living representation of the lesson He designed to teach. . . . The [Jewish] people who had been given every opportunity to understand the truth were without a knowledge of the needs of those around them. No effort was made to help souls in darkness. The partition wall which Jewish pride had erected shut even the disciples from sympathy with the heathen world. But these barriers were to be broken down. </a:t>
            </a:r>
          </a:p>
          <a:p>
            <a:pPr marL="0" indent="0" algn="r">
              <a:buNone/>
            </a:pPr>
            <a:r>
              <a:rPr lang="en-US" sz="3200" dirty="0"/>
              <a:t>—Ellen G. White, </a:t>
            </a:r>
            <a:r>
              <a:rPr lang="en-US" sz="3200" i="1" dirty="0"/>
              <a:t>Daughters of God</a:t>
            </a:r>
            <a:r>
              <a:rPr lang="en-US" sz="3200" dirty="0"/>
              <a:t>, 65 </a:t>
            </a:r>
          </a:p>
          <a:p>
            <a:pPr marL="0" indent="0">
              <a:buNone/>
            </a:pPr>
            <a:endParaRPr lang="pt-BR" sz="4000" dirty="0"/>
          </a:p>
        </p:txBody>
      </p:sp>
    </p:spTree>
    <p:extLst>
      <p:ext uri="{BB962C8B-B14F-4D97-AF65-F5344CB8AC3E}">
        <p14:creationId xmlns:p14="http://schemas.microsoft.com/office/powerpoint/2010/main" val="29653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11A215-5062-3D6F-3C35-49922FFB7C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F2DB54-0271-B9CD-3FD5-EC60BB220DE1}"/>
              </a:ext>
            </a:extLst>
          </p:cNvPr>
          <p:cNvSpPr>
            <a:spLocks noGrp="1"/>
          </p:cNvSpPr>
          <p:nvPr>
            <p:ph type="title"/>
          </p:nvPr>
        </p:nvSpPr>
        <p:spPr>
          <a:xfrm>
            <a:off x="1808480" y="272208"/>
            <a:ext cx="10515600" cy="1325563"/>
          </a:xfrm>
        </p:spPr>
        <p:txBody>
          <a:bodyPr/>
          <a:lstStyle/>
          <a:p>
            <a:r>
              <a:rPr lang="en-US" b="1" dirty="0"/>
              <a:t>Can you even imagine that,</a:t>
            </a:r>
          </a:p>
        </p:txBody>
      </p:sp>
      <p:sp>
        <p:nvSpPr>
          <p:cNvPr id="6" name="TextBox 5">
            <a:extLst>
              <a:ext uri="{FF2B5EF4-FFF2-40B4-BE49-F238E27FC236}">
                <a16:creationId xmlns:a16="http://schemas.microsoft.com/office/drawing/2014/main" id="{342447B7-71FC-7BA3-6CB3-46949255248A}"/>
              </a:ext>
            </a:extLst>
          </p:cNvPr>
          <p:cNvSpPr txBox="1"/>
          <p:nvPr/>
        </p:nvSpPr>
        <p:spPr>
          <a:xfrm>
            <a:off x="1879600" y="1542907"/>
            <a:ext cx="8496300" cy="3970318"/>
          </a:xfrm>
          <a:prstGeom prst="rect">
            <a:avLst/>
          </a:prstGeom>
          <a:noFill/>
        </p:spPr>
        <p:txBody>
          <a:bodyPr wrap="square" rtlCol="0">
            <a:spAutoFit/>
          </a:bodyPr>
          <a:lstStyle/>
          <a:p>
            <a:r>
              <a:rPr lang="en-US" sz="3600" dirty="0"/>
              <a:t>Jesus went all that way from Galilee to meet this one woman? He valued that woman. He valued her daughter. He valued her petition, her prayer, and He was ready and willing to answer. Scripture indicates that He did not do another thing there in </a:t>
            </a:r>
            <a:r>
              <a:rPr lang="en-US" sz="3600" dirty="0" err="1"/>
              <a:t>Tyre</a:t>
            </a:r>
            <a:r>
              <a:rPr lang="en-US" sz="3600" dirty="0"/>
              <a:t>, no other miracle or act or teaching there. </a:t>
            </a:r>
          </a:p>
        </p:txBody>
      </p:sp>
    </p:spTree>
    <p:extLst>
      <p:ext uri="{BB962C8B-B14F-4D97-AF65-F5344CB8AC3E}">
        <p14:creationId xmlns:p14="http://schemas.microsoft.com/office/powerpoint/2010/main" val="1833773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1145</Words>
  <Application>Microsoft Macintosh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Arizonia</vt:lpstr>
      <vt:lpstr>Calibri</vt:lpstr>
      <vt:lpstr>Calibri Light</vt:lpstr>
      <vt:lpstr>Montserrat</vt:lpstr>
      <vt:lpstr>Montserrat Black</vt:lpstr>
      <vt:lpstr>Montserrat SemiBold</vt:lpstr>
      <vt:lpstr>Office Theme</vt:lpstr>
      <vt:lpstr>PowerPoint Presentation</vt:lpstr>
      <vt:lpstr>Hebrews 4:14–16, NIV </vt:lpstr>
      <vt:lpstr>A woman came to Jesus. </vt:lpstr>
      <vt:lpstr>In Matthew 15:22 she says, </vt:lpstr>
      <vt:lpstr> Matthew says, </vt:lpstr>
      <vt:lpstr>In a concentration camp, during World War II, a Jewish prisoner wrote,</vt:lpstr>
      <vt:lpstr>In verse 24, Jesus answers:</vt:lpstr>
      <vt:lpstr>To Understand Jesus’ Reaction:</vt:lpstr>
      <vt:lpstr>Can you even imagine that,</vt:lpstr>
      <vt:lpstr>Faith still cries out, </vt:lpstr>
      <vt:lpstr>Even Jesus’ crumbs  can meet all our needs.</vt:lpstr>
      <vt:lpstr>Finally, in verse 28, Jesus responded:</vt:lpstr>
      <vt:lpstr> </vt:lpstr>
      <vt:lpstr> </vt:lpstr>
      <vt:lpstr> </vt:lpstr>
      <vt:lpstr>In Conclusion,</vt:lpstr>
      <vt:lpstr>Hebrews 4:16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11</cp:revision>
  <dcterms:created xsi:type="dcterms:W3CDTF">2023-02-14T12:16:54Z</dcterms:created>
  <dcterms:modified xsi:type="dcterms:W3CDTF">2026-01-16T18:58:08Z</dcterms:modified>
</cp:coreProperties>
</file>