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843B0B"/>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986460-1A58-C64E-9C3C-30A3E743F898}" v="48" dt="2026-01-15T23:17:00.922"/>
    <p1510:client id="{C8847B45-3D24-9347-8326-2B33AEBCFA46}" v="9" dt="2026-01-16T16:44:44.0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880" autoAdjust="0"/>
    <p:restoredTop sz="94660"/>
  </p:normalViewPr>
  <p:slideViewPr>
    <p:cSldViewPr snapToGrid="0">
      <p:cViewPr varScale="1">
        <p:scale>
          <a:sx n="82" d="100"/>
          <a:sy n="82" d="100"/>
        </p:scale>
        <p:origin x="5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‹Nº›</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348836" y="975994"/>
            <a:ext cx="4524824" cy="591114"/>
          </a:xfrm>
        </p:spPr>
        <p:txBody>
          <a:bodyPr>
            <a:noAutofit/>
          </a:bodyPr>
          <a:lstStyle/>
          <a:p>
            <a:pPr algn="l"/>
            <a:r>
              <a:rPr lang="es-CO" sz="4400" b="1" noProof="0" dirty="0">
                <a:latin typeface="Montserrat Black" panose="00000A00000000000000" pitchFamily="50" charset="0"/>
              </a:rPr>
              <a:t>LA MUJER,</a:t>
            </a:r>
          </a:p>
        </p:txBody>
      </p:sp>
      <p:sp>
        <p:nvSpPr>
          <p:cNvPr id="4" name="Subtitle 2">
            <a:extLst>
              <a:ext uri="{FF2B5EF4-FFF2-40B4-BE49-F238E27FC236}">
                <a16:creationId xmlns:a16="http://schemas.microsoft.com/office/drawing/2014/main" id="{289712EC-6349-7CF0-DC49-6EB3177143C1}"/>
              </a:ext>
            </a:extLst>
          </p:cNvPr>
          <p:cNvSpPr txBox="1">
            <a:spLocks/>
          </p:cNvSpPr>
          <p:nvPr/>
        </p:nvSpPr>
        <p:spPr>
          <a:xfrm>
            <a:off x="274543" y="1552114"/>
            <a:ext cx="6173391" cy="85275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6600" noProof="0" dirty="0">
                <a:solidFill>
                  <a:schemeClr val="bg1"/>
                </a:solidFill>
                <a:latin typeface="Arizonia" panose="02000507060000020003" pitchFamily="2" charset="0"/>
              </a:rPr>
              <a:t>fe y oración</a:t>
            </a:r>
          </a:p>
        </p:txBody>
      </p:sp>
      <p:sp>
        <p:nvSpPr>
          <p:cNvPr id="8" name="TextBox 7">
            <a:extLst>
              <a:ext uri="{FF2B5EF4-FFF2-40B4-BE49-F238E27FC236}">
                <a16:creationId xmlns:a16="http://schemas.microsoft.com/office/drawing/2014/main" id="{8F0B0460-4ED6-1CE3-FAFB-0D303AEE916E}"/>
              </a:ext>
            </a:extLst>
          </p:cNvPr>
          <p:cNvSpPr txBox="1"/>
          <p:nvPr/>
        </p:nvSpPr>
        <p:spPr>
          <a:xfrm>
            <a:off x="865239" y="6306531"/>
            <a:ext cx="6219972" cy="400110"/>
          </a:xfrm>
          <a:prstGeom prst="rect">
            <a:avLst/>
          </a:prstGeom>
          <a:noFill/>
        </p:spPr>
        <p:txBody>
          <a:bodyPr wrap="none" rtlCol="0">
            <a:spAutoFit/>
          </a:bodyPr>
          <a:lstStyle/>
          <a:p>
            <a:r>
              <a:rPr lang="es-CO" sz="2000" noProof="0" dirty="0">
                <a:solidFill>
                  <a:schemeClr val="bg1"/>
                </a:solidFill>
                <a:latin typeface="Montserrat SemiBold" panose="00000700000000000000" pitchFamily="50" charset="0"/>
              </a:rPr>
              <a:t>Día Internacional de Oración de la Mujer 2026</a:t>
            </a:r>
          </a:p>
        </p:txBody>
      </p:sp>
      <p:sp>
        <p:nvSpPr>
          <p:cNvPr id="2" name="TextBox 1">
            <a:extLst>
              <a:ext uri="{FF2B5EF4-FFF2-40B4-BE49-F238E27FC236}">
                <a16:creationId xmlns:a16="http://schemas.microsoft.com/office/drawing/2014/main" id="{B81AFEF7-9465-8603-1271-70ACD284F6D2}"/>
              </a:ext>
            </a:extLst>
          </p:cNvPr>
          <p:cNvSpPr txBox="1"/>
          <p:nvPr/>
        </p:nvSpPr>
        <p:spPr>
          <a:xfrm>
            <a:off x="865238" y="2496155"/>
            <a:ext cx="4524823" cy="400110"/>
          </a:xfrm>
          <a:prstGeom prst="rect">
            <a:avLst/>
          </a:prstGeom>
          <a:noFill/>
        </p:spPr>
        <p:txBody>
          <a:bodyPr wrap="square" rtlCol="0">
            <a:spAutoFit/>
          </a:bodyPr>
          <a:lstStyle/>
          <a:p>
            <a:r>
              <a:rPr lang="es-CO" sz="2000" b="1" noProof="0" dirty="0">
                <a:solidFill>
                  <a:schemeClr val="bg1">
                    <a:lumMod val="95000"/>
                  </a:schemeClr>
                </a:solidFill>
              </a:rPr>
              <a:t>Escrito por </a:t>
            </a:r>
            <a:r>
              <a:rPr lang="es-CO" sz="2000" b="1" noProof="0" dirty="0" err="1">
                <a:solidFill>
                  <a:schemeClr val="bg1">
                    <a:lumMod val="95000"/>
                  </a:schemeClr>
                </a:solidFill>
              </a:rPr>
              <a:t>Ardis</a:t>
            </a:r>
            <a:r>
              <a:rPr lang="es-CO" sz="2000" b="1" noProof="0" dirty="0">
                <a:solidFill>
                  <a:schemeClr val="bg1">
                    <a:lumMod val="95000"/>
                  </a:schemeClr>
                </a:solidFill>
              </a:rPr>
              <a:t> Dick </a:t>
            </a:r>
            <a:r>
              <a:rPr lang="es-CO" sz="2000" b="1" noProof="0" dirty="0" err="1">
                <a:solidFill>
                  <a:schemeClr val="bg1">
                    <a:lumMod val="95000"/>
                  </a:schemeClr>
                </a:solidFill>
              </a:rPr>
              <a:t>Stenbakken</a:t>
            </a:r>
            <a:endParaRPr lang="es-CO" sz="2000" b="1" noProof="0" dirty="0">
              <a:solidFill>
                <a:schemeClr val="bg1">
                  <a:lumMod val="95000"/>
                </a:schemeClr>
              </a:solidFill>
            </a:endParaRPr>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BE33901-9BAC-1F58-F383-846FEC9CB9B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1DD075-11CD-3AD1-A110-DC40061C54A2}"/>
              </a:ext>
            </a:extLst>
          </p:cNvPr>
          <p:cNvSpPr>
            <a:spLocks noGrp="1"/>
          </p:cNvSpPr>
          <p:nvPr>
            <p:ph type="title"/>
          </p:nvPr>
        </p:nvSpPr>
        <p:spPr>
          <a:xfrm>
            <a:off x="402706" y="475488"/>
            <a:ext cx="9959108" cy="896112"/>
          </a:xfrm>
        </p:spPr>
        <p:txBody>
          <a:bodyPr>
            <a:normAutofit/>
          </a:bodyPr>
          <a:lstStyle/>
          <a:p>
            <a:r>
              <a:rPr lang="es-CO" b="1" noProof="0" dirty="0">
                <a:solidFill>
                  <a:schemeClr val="bg1"/>
                </a:solidFill>
                <a:latin typeface="Montserrat" panose="00000500000000000000" pitchFamily="2" charset="0"/>
              </a:rPr>
              <a:t>La fe persevera </a:t>
            </a:r>
          </a:p>
        </p:txBody>
      </p:sp>
      <p:sp>
        <p:nvSpPr>
          <p:cNvPr id="3" name="Content Placeholder 2">
            <a:extLst>
              <a:ext uri="{FF2B5EF4-FFF2-40B4-BE49-F238E27FC236}">
                <a16:creationId xmlns:a16="http://schemas.microsoft.com/office/drawing/2014/main" id="{5C24ED7B-E4CC-900F-A854-161ECA2A7196}"/>
              </a:ext>
            </a:extLst>
          </p:cNvPr>
          <p:cNvSpPr>
            <a:spLocks noGrp="1"/>
          </p:cNvSpPr>
          <p:nvPr>
            <p:ph idx="1"/>
          </p:nvPr>
        </p:nvSpPr>
        <p:spPr>
          <a:xfrm>
            <a:off x="106926" y="1783080"/>
            <a:ext cx="10402454" cy="5314776"/>
          </a:xfrm>
        </p:spPr>
        <p:txBody>
          <a:bodyPr>
            <a:normAutofit/>
          </a:bodyPr>
          <a:lstStyle/>
          <a:p>
            <a:pPr marL="0" indent="0">
              <a:buNone/>
            </a:pPr>
            <a:r>
              <a:rPr lang="es-CO" sz="3600" dirty="0"/>
              <a:t>«¡Señor, ayúdame!»</a:t>
            </a:r>
            <a:r>
              <a:rPr lang="es-CO" dirty="0"/>
              <a:t> (Mateo 15:25). </a:t>
            </a:r>
            <a:endParaRPr lang="es-CO" sz="3200" noProof="0" dirty="0"/>
          </a:p>
          <a:p>
            <a:pPr marL="0" indent="0">
              <a:buNone/>
            </a:pPr>
            <a:r>
              <a:rPr lang="es-CO" dirty="0"/>
              <a:t>En el versículo 26, Jesús dijo: </a:t>
            </a:r>
            <a:r>
              <a:rPr lang="es-CO" sz="3600" dirty="0"/>
              <a:t>«No está bien tomar el pan que es de los hijos y echarlo a los perritos». </a:t>
            </a:r>
            <a:endParaRPr lang="es-CO" sz="3600" b="1" noProof="0" dirty="0">
              <a:solidFill>
                <a:schemeClr val="bg1"/>
              </a:solidFill>
            </a:endParaRPr>
          </a:p>
          <a:p>
            <a:pPr marL="0" indent="0">
              <a:buNone/>
            </a:pPr>
            <a:r>
              <a:rPr lang="es-CO" dirty="0"/>
              <a:t>La fe nunca se rinde.</a:t>
            </a:r>
          </a:p>
          <a:p>
            <a:pPr marL="0" indent="0">
              <a:buNone/>
            </a:pPr>
            <a:endParaRPr lang="es-CO" sz="500" noProof="0" dirty="0"/>
          </a:p>
          <a:p>
            <a:pPr marL="0" indent="0">
              <a:buNone/>
            </a:pPr>
            <a:r>
              <a:rPr lang="es-CO" dirty="0"/>
              <a:t>En el versículo 27, ella se mantuvo firme en su petición. No ignoró lo que Él había dicho, sino que estuvo de acuerdo: </a:t>
            </a:r>
            <a:r>
              <a:rPr lang="es-CO" sz="3600" dirty="0"/>
              <a:t>«Cierto, Señor. Pero aun los perritos comen de las migajas que caen de la mesa de sus amos». </a:t>
            </a:r>
            <a:endParaRPr lang="es-CO" sz="3600" b="1" noProof="0" dirty="0">
              <a:solidFill>
                <a:schemeClr val="bg1"/>
              </a:solidFill>
            </a:endParaRPr>
          </a:p>
        </p:txBody>
      </p:sp>
    </p:spTree>
    <p:extLst>
      <p:ext uri="{BB962C8B-B14F-4D97-AF65-F5344CB8AC3E}">
        <p14:creationId xmlns:p14="http://schemas.microsoft.com/office/powerpoint/2010/main" val="37276380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950160D-78F2-1020-77EE-57494278D737}"/>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C3C65141-4B4C-37FA-9D36-365D585B90D9}"/>
              </a:ext>
            </a:extLst>
          </p:cNvPr>
          <p:cNvSpPr>
            <a:spLocks noGrp="1"/>
          </p:cNvSpPr>
          <p:nvPr>
            <p:ph type="title"/>
          </p:nvPr>
        </p:nvSpPr>
        <p:spPr>
          <a:xfrm>
            <a:off x="3243653" y="281237"/>
            <a:ext cx="7159980" cy="1356932"/>
          </a:xfrm>
        </p:spPr>
        <p:txBody>
          <a:bodyPr>
            <a:noAutofit/>
          </a:bodyPr>
          <a:lstStyle/>
          <a:p>
            <a:r>
              <a:rPr lang="es-ES" sz="3200" noProof="0" dirty="0">
                <a:solidFill>
                  <a:schemeClr val="bg1"/>
                </a:solidFill>
                <a:latin typeface="Montserrat" panose="00000500000000000000" pitchFamily="2" charset="0"/>
              </a:rPr>
              <a:t>Incluso las migajas de Jesús puede suplir nuestras necesidades</a:t>
            </a:r>
            <a:endParaRPr lang="es-CO" sz="3200" noProof="0" dirty="0">
              <a:solidFill>
                <a:schemeClr val="bg1"/>
              </a:solidFill>
              <a:latin typeface="Montserrat" panose="00000500000000000000" pitchFamily="2" charset="0"/>
            </a:endParaRPr>
          </a:p>
        </p:txBody>
      </p:sp>
      <p:sp>
        <p:nvSpPr>
          <p:cNvPr id="5" name="Content Placeholder 2">
            <a:extLst>
              <a:ext uri="{FF2B5EF4-FFF2-40B4-BE49-F238E27FC236}">
                <a16:creationId xmlns:a16="http://schemas.microsoft.com/office/drawing/2014/main" id="{0719A9C2-A7A2-5D74-7ED9-4DEC2BFC3FB6}"/>
              </a:ext>
            </a:extLst>
          </p:cNvPr>
          <p:cNvSpPr>
            <a:spLocks noGrp="1"/>
          </p:cNvSpPr>
          <p:nvPr>
            <p:ph idx="1"/>
          </p:nvPr>
        </p:nvSpPr>
        <p:spPr>
          <a:xfrm>
            <a:off x="265546" y="1875934"/>
            <a:ext cx="9959109" cy="4476519"/>
          </a:xfrm>
        </p:spPr>
        <p:txBody>
          <a:bodyPr>
            <a:normAutofit/>
          </a:bodyPr>
          <a:lstStyle/>
          <a:p>
            <a:pPr marL="0" indent="0">
              <a:buNone/>
            </a:pPr>
            <a:endParaRPr lang="es-CO" sz="3600" noProof="0" dirty="0"/>
          </a:p>
          <a:p>
            <a:pPr marL="0" indent="0">
              <a:buNone/>
            </a:pPr>
            <a:r>
              <a:rPr lang="es-CO" sz="3600" dirty="0"/>
              <a:t>Estamos hablando del </a:t>
            </a:r>
            <a:r>
              <a:rPr lang="es-CO" sz="3600" b="1" dirty="0">
                <a:solidFill>
                  <a:srgbClr val="843B0B"/>
                </a:solidFill>
              </a:rPr>
              <a:t>YO SOY</a:t>
            </a:r>
            <a:r>
              <a:rPr lang="es-CO" sz="3600" dirty="0"/>
              <a:t>, el </a:t>
            </a:r>
            <a:r>
              <a:rPr lang="es-CO" sz="3600" b="1" dirty="0">
                <a:solidFill>
                  <a:srgbClr val="843B0B"/>
                </a:solidFill>
              </a:rPr>
              <a:t>omnipotente soberano de todo el universo</a:t>
            </a:r>
            <a:r>
              <a:rPr lang="es-CO" sz="3600" dirty="0"/>
              <a:t>. No hay nada demasiado difícil para Él. Solo necesitamos pedir con fe. </a:t>
            </a:r>
            <a:endParaRPr lang="es-CO" sz="3600" noProof="0" dirty="0"/>
          </a:p>
        </p:txBody>
      </p:sp>
    </p:spTree>
    <p:extLst>
      <p:ext uri="{BB962C8B-B14F-4D97-AF65-F5344CB8AC3E}">
        <p14:creationId xmlns:p14="http://schemas.microsoft.com/office/powerpoint/2010/main" val="2194557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B95E36C-ECDD-3BF1-FF59-4957E978D52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E3ABBE25-DB84-9604-846E-AC2877EC53A6}"/>
              </a:ext>
            </a:extLst>
          </p:cNvPr>
          <p:cNvSpPr>
            <a:spLocks noGrp="1"/>
          </p:cNvSpPr>
          <p:nvPr>
            <p:ph type="title"/>
          </p:nvPr>
        </p:nvSpPr>
        <p:spPr>
          <a:xfrm>
            <a:off x="1999221" y="281237"/>
            <a:ext cx="8441956" cy="1356932"/>
          </a:xfrm>
        </p:spPr>
        <p:txBody>
          <a:bodyPr>
            <a:normAutofit/>
          </a:bodyPr>
          <a:lstStyle/>
          <a:p>
            <a:pPr algn="r"/>
            <a:r>
              <a:rPr lang="es-CO" sz="4000" b="1" noProof="0" dirty="0">
                <a:solidFill>
                  <a:schemeClr val="bg1"/>
                </a:solidFill>
                <a:latin typeface="Montserrat" panose="00000500000000000000" pitchFamily="2" charset="0"/>
              </a:rPr>
              <a:t>En el versículo 28, Jesús responde:</a:t>
            </a:r>
          </a:p>
        </p:txBody>
      </p:sp>
      <p:sp>
        <p:nvSpPr>
          <p:cNvPr id="5" name="Content Placeholder 2">
            <a:extLst>
              <a:ext uri="{FF2B5EF4-FFF2-40B4-BE49-F238E27FC236}">
                <a16:creationId xmlns:a16="http://schemas.microsoft.com/office/drawing/2014/main" id="{AF0FAD85-6052-5A07-BC5C-1503BAF4E20A}"/>
              </a:ext>
            </a:extLst>
          </p:cNvPr>
          <p:cNvSpPr>
            <a:spLocks noGrp="1"/>
          </p:cNvSpPr>
          <p:nvPr>
            <p:ph idx="1"/>
          </p:nvPr>
        </p:nvSpPr>
        <p:spPr>
          <a:xfrm>
            <a:off x="265546" y="1875934"/>
            <a:ext cx="9959109" cy="4476519"/>
          </a:xfrm>
        </p:spPr>
        <p:txBody>
          <a:bodyPr>
            <a:normAutofit/>
          </a:bodyPr>
          <a:lstStyle/>
          <a:p>
            <a:pPr marL="0" indent="0">
              <a:buNone/>
            </a:pPr>
            <a:endParaRPr lang="es-CO" sz="4000" noProof="0" dirty="0"/>
          </a:p>
          <a:p>
            <a:pPr marL="0" indent="0">
              <a:buNone/>
            </a:pPr>
            <a:r>
              <a:rPr lang="es-CO" sz="3600" dirty="0"/>
              <a:t>«¡Ah, mujer, tienes mucha fe! ¡Que se haga contigo tal y como quieres!» (Mateo 15:28). </a:t>
            </a:r>
          </a:p>
          <a:p>
            <a:pPr marL="0" indent="0">
              <a:buNone/>
            </a:pPr>
            <a:endParaRPr lang="es-CO" sz="3600" noProof="0" dirty="0"/>
          </a:p>
          <a:p>
            <a:pPr marL="0" indent="0">
              <a:buNone/>
            </a:pPr>
            <a:r>
              <a:rPr lang="es-CO" sz="3600" b="1" dirty="0">
                <a:solidFill>
                  <a:srgbClr val="843B0B"/>
                </a:solidFill>
              </a:rPr>
              <a:t>¡La verdadera fe triunfa! </a:t>
            </a:r>
            <a:r>
              <a:rPr lang="es-CO" sz="3600" dirty="0"/>
              <a:t>Pareciera que el Dios del universo se hubiese rendido ante la fe y la oración de esta mujer.</a:t>
            </a:r>
          </a:p>
        </p:txBody>
      </p:sp>
    </p:spTree>
    <p:extLst>
      <p:ext uri="{BB962C8B-B14F-4D97-AF65-F5344CB8AC3E}">
        <p14:creationId xmlns:p14="http://schemas.microsoft.com/office/powerpoint/2010/main" val="11004896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5EBCCA5-CBBD-C8AB-B704-9EC2879D28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35C6F62-8F84-E6B3-6954-56088057A0AE}"/>
              </a:ext>
            </a:extLst>
          </p:cNvPr>
          <p:cNvSpPr>
            <a:spLocks noGrp="1"/>
          </p:cNvSpPr>
          <p:nvPr>
            <p:ph type="title"/>
          </p:nvPr>
        </p:nvSpPr>
        <p:spPr>
          <a:xfrm>
            <a:off x="265546" y="217344"/>
            <a:ext cx="9959108" cy="1325563"/>
          </a:xfrm>
        </p:spPr>
        <p:txBody>
          <a:bodyPr>
            <a:normAutofit/>
          </a:bodyPr>
          <a:lstStyle/>
          <a:p>
            <a:r>
              <a:rPr lang="es-CO" b="1" noProof="0" dirty="0">
                <a:solidFill>
                  <a:schemeClr val="bg1"/>
                </a:solidFill>
              </a:rPr>
              <a:t> </a:t>
            </a:r>
            <a:endParaRPr lang="es-CO" b="1" noProof="0"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2FB6984D-533E-0D82-9638-69326B3F7EB0}"/>
              </a:ext>
            </a:extLst>
          </p:cNvPr>
          <p:cNvSpPr>
            <a:spLocks noGrp="1"/>
          </p:cNvSpPr>
          <p:nvPr>
            <p:ph idx="1"/>
          </p:nvPr>
        </p:nvSpPr>
        <p:spPr>
          <a:xfrm>
            <a:off x="708892" y="1892300"/>
            <a:ext cx="9959108" cy="4748356"/>
          </a:xfrm>
        </p:spPr>
        <p:txBody>
          <a:bodyPr>
            <a:normAutofit/>
          </a:bodyPr>
          <a:lstStyle/>
          <a:p>
            <a:pPr marL="0" indent="0">
              <a:buNone/>
            </a:pPr>
            <a:endParaRPr lang="es-CO" sz="3200" b="1" noProof="0" dirty="0">
              <a:solidFill>
                <a:schemeClr val="bg1"/>
              </a:solidFill>
            </a:endParaRPr>
          </a:p>
          <a:p>
            <a:pPr marL="0" indent="0">
              <a:buNone/>
            </a:pPr>
            <a:endParaRPr lang="es-CO" sz="3200" b="1" noProof="0" dirty="0">
              <a:solidFill>
                <a:schemeClr val="bg1"/>
              </a:solidFill>
            </a:endParaRPr>
          </a:p>
        </p:txBody>
      </p:sp>
      <p:sp>
        <p:nvSpPr>
          <p:cNvPr id="4" name="TextBox 3">
            <a:extLst>
              <a:ext uri="{FF2B5EF4-FFF2-40B4-BE49-F238E27FC236}">
                <a16:creationId xmlns:a16="http://schemas.microsoft.com/office/drawing/2014/main" id="{98115552-4D0A-0396-DAC5-061CACACE91D}"/>
              </a:ext>
            </a:extLst>
          </p:cNvPr>
          <p:cNvSpPr txBox="1"/>
          <p:nvPr/>
        </p:nvSpPr>
        <p:spPr>
          <a:xfrm>
            <a:off x="420624" y="523748"/>
            <a:ext cx="9802368" cy="769441"/>
          </a:xfrm>
          <a:prstGeom prst="rect">
            <a:avLst/>
          </a:prstGeom>
          <a:noFill/>
        </p:spPr>
        <p:txBody>
          <a:bodyPr wrap="square" rtlCol="0">
            <a:spAutoFit/>
          </a:bodyPr>
          <a:lstStyle/>
          <a:p>
            <a:r>
              <a:rPr lang="es-CO" sz="4400" b="1" dirty="0">
                <a:solidFill>
                  <a:schemeClr val="bg1"/>
                </a:solidFill>
                <a:latin typeface="Montserrat" panose="00000500000000000000" pitchFamily="2" charset="0"/>
              </a:rPr>
              <a:t>Como la fe del centurión…  </a:t>
            </a:r>
            <a:endParaRPr lang="es-CO" sz="4400" b="1" noProof="0" dirty="0">
              <a:solidFill>
                <a:schemeClr val="bg1"/>
              </a:solidFill>
              <a:latin typeface="Montserrat" panose="00000500000000000000" pitchFamily="2" charset="0"/>
            </a:endParaRPr>
          </a:p>
        </p:txBody>
      </p:sp>
      <p:sp>
        <p:nvSpPr>
          <p:cNvPr id="5" name="TextBox 4">
            <a:extLst>
              <a:ext uri="{FF2B5EF4-FFF2-40B4-BE49-F238E27FC236}">
                <a16:creationId xmlns:a16="http://schemas.microsoft.com/office/drawing/2014/main" id="{83151113-ED49-C8C2-A3AF-B5F9A4A86D35}"/>
              </a:ext>
            </a:extLst>
          </p:cNvPr>
          <p:cNvSpPr txBox="1"/>
          <p:nvPr/>
        </p:nvSpPr>
        <p:spPr>
          <a:xfrm>
            <a:off x="152400" y="1721294"/>
            <a:ext cx="10263908" cy="5078313"/>
          </a:xfrm>
          <a:prstGeom prst="rect">
            <a:avLst/>
          </a:prstGeom>
          <a:noFill/>
        </p:spPr>
        <p:txBody>
          <a:bodyPr wrap="square" rtlCol="0">
            <a:spAutoFit/>
          </a:bodyPr>
          <a:lstStyle/>
          <a:p>
            <a:r>
              <a:rPr lang="es-CO" sz="3600" dirty="0"/>
              <a:t>«“De cierto les digo, que ni aun en Israel he hallado tanta fe. Yo les digo que muchos vendrán del oriente y del occidente, y se sentarán con Abrahán, Isaac y Jacob en el reino de los cielos”.</a:t>
            </a:r>
          </a:p>
          <a:p>
            <a:r>
              <a:rPr lang="es-CO" sz="3600" dirty="0"/>
              <a:t>Luego dijo Jesús al centurión: “Ve, y que se haga contigo tal y como has creído.” Y en ese mismo momento el criado del centurión quedó sano». </a:t>
            </a:r>
            <a:r>
              <a:rPr lang="es-CO" sz="3600" noProof="0" dirty="0"/>
              <a:t>(Mateo 8:10, 11, 13).</a:t>
            </a:r>
          </a:p>
          <a:p>
            <a:endParaRPr lang="es-CO" sz="3600" noProof="0" dirty="0"/>
          </a:p>
        </p:txBody>
      </p:sp>
    </p:spTree>
    <p:extLst>
      <p:ext uri="{BB962C8B-B14F-4D97-AF65-F5344CB8AC3E}">
        <p14:creationId xmlns:p14="http://schemas.microsoft.com/office/powerpoint/2010/main" val="31867090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062798B-6A17-8C3E-60BE-22AB047E45B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A8364-0F3D-6E16-6408-22DA63213E1C}"/>
              </a:ext>
            </a:extLst>
          </p:cNvPr>
          <p:cNvSpPr>
            <a:spLocks noGrp="1"/>
          </p:cNvSpPr>
          <p:nvPr>
            <p:ph type="title"/>
          </p:nvPr>
        </p:nvSpPr>
        <p:spPr>
          <a:xfrm>
            <a:off x="265546" y="217344"/>
            <a:ext cx="9959108" cy="1325563"/>
          </a:xfrm>
        </p:spPr>
        <p:txBody>
          <a:bodyPr>
            <a:normAutofit/>
          </a:bodyPr>
          <a:lstStyle/>
          <a:p>
            <a:r>
              <a:rPr lang="es-CO" b="1" noProof="0" dirty="0">
                <a:solidFill>
                  <a:schemeClr val="bg1"/>
                </a:solidFill>
              </a:rPr>
              <a:t> </a:t>
            </a:r>
            <a:endParaRPr lang="es-CO" b="1" noProof="0"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78404DD9-75E7-9EC1-280D-4F86A861ED71}"/>
              </a:ext>
            </a:extLst>
          </p:cNvPr>
          <p:cNvSpPr>
            <a:spLocks noGrp="1"/>
          </p:cNvSpPr>
          <p:nvPr>
            <p:ph idx="1"/>
          </p:nvPr>
        </p:nvSpPr>
        <p:spPr>
          <a:xfrm>
            <a:off x="708892" y="1892300"/>
            <a:ext cx="9959108" cy="4748356"/>
          </a:xfrm>
        </p:spPr>
        <p:txBody>
          <a:bodyPr>
            <a:normAutofit/>
          </a:bodyPr>
          <a:lstStyle/>
          <a:p>
            <a:pPr marL="0" indent="0">
              <a:buNone/>
            </a:pPr>
            <a:endParaRPr lang="es-CO" sz="3200" b="1" noProof="0" dirty="0">
              <a:solidFill>
                <a:schemeClr val="bg1"/>
              </a:solidFill>
            </a:endParaRPr>
          </a:p>
          <a:p>
            <a:pPr marL="0" indent="0">
              <a:buNone/>
            </a:pPr>
            <a:endParaRPr lang="es-CO" sz="3200" b="1" noProof="0" dirty="0">
              <a:solidFill>
                <a:schemeClr val="bg1"/>
              </a:solidFill>
            </a:endParaRPr>
          </a:p>
        </p:txBody>
      </p:sp>
      <p:sp>
        <p:nvSpPr>
          <p:cNvPr id="4" name="TextBox 3">
            <a:extLst>
              <a:ext uri="{FF2B5EF4-FFF2-40B4-BE49-F238E27FC236}">
                <a16:creationId xmlns:a16="http://schemas.microsoft.com/office/drawing/2014/main" id="{240916D2-B94A-BDCE-0EDB-6E165E454DBB}"/>
              </a:ext>
            </a:extLst>
          </p:cNvPr>
          <p:cNvSpPr txBox="1"/>
          <p:nvPr/>
        </p:nvSpPr>
        <p:spPr>
          <a:xfrm>
            <a:off x="429768" y="496316"/>
            <a:ext cx="10151132" cy="769441"/>
          </a:xfrm>
          <a:prstGeom prst="rect">
            <a:avLst/>
          </a:prstGeom>
          <a:noFill/>
        </p:spPr>
        <p:txBody>
          <a:bodyPr wrap="square" rtlCol="0">
            <a:spAutoFit/>
          </a:bodyPr>
          <a:lstStyle/>
          <a:p>
            <a:r>
              <a:rPr lang="es-CO" sz="4400" b="1" noProof="0" dirty="0">
                <a:solidFill>
                  <a:schemeClr val="bg1"/>
                </a:solidFill>
                <a:latin typeface="Montserrat" panose="00000500000000000000" pitchFamily="2" charset="0"/>
              </a:rPr>
              <a:t>Lecciones para nosotros:</a:t>
            </a:r>
          </a:p>
        </p:txBody>
      </p:sp>
      <p:sp>
        <p:nvSpPr>
          <p:cNvPr id="5" name="TextBox 4">
            <a:extLst>
              <a:ext uri="{FF2B5EF4-FFF2-40B4-BE49-F238E27FC236}">
                <a16:creationId xmlns:a16="http://schemas.microsoft.com/office/drawing/2014/main" id="{926ED761-12EA-2443-2ABD-9450EB7DDC42}"/>
              </a:ext>
            </a:extLst>
          </p:cNvPr>
          <p:cNvSpPr txBox="1"/>
          <p:nvPr/>
        </p:nvSpPr>
        <p:spPr>
          <a:xfrm>
            <a:off x="152400" y="1693862"/>
            <a:ext cx="10263908" cy="4524315"/>
          </a:xfrm>
          <a:prstGeom prst="rect">
            <a:avLst/>
          </a:prstGeom>
          <a:noFill/>
        </p:spPr>
        <p:txBody>
          <a:bodyPr wrap="square" rtlCol="0">
            <a:spAutoFit/>
          </a:bodyPr>
          <a:lstStyle/>
          <a:p>
            <a:pPr marL="285750" indent="-285750">
              <a:buFont typeface="Arial" panose="020B0604020202020204" pitchFamily="34" charset="0"/>
              <a:buChar char="•"/>
            </a:pPr>
            <a:r>
              <a:rPr lang="es-CO" sz="3600" dirty="0"/>
              <a:t>La </a:t>
            </a:r>
            <a:r>
              <a:rPr lang="es-CO" sz="3600" b="1" dirty="0">
                <a:solidFill>
                  <a:srgbClr val="843B0B"/>
                </a:solidFill>
              </a:rPr>
              <a:t>fe</a:t>
            </a:r>
            <a:r>
              <a:rPr lang="es-CO" sz="3600" dirty="0"/>
              <a:t> que se aferra aun cuando no hay una respuesta inmediata</a:t>
            </a:r>
            <a:endParaRPr lang="es-CO" sz="3600" noProof="0" dirty="0"/>
          </a:p>
          <a:p>
            <a:endParaRPr lang="es-CO" sz="3600" noProof="0" dirty="0"/>
          </a:p>
          <a:p>
            <a:pPr marL="285750" indent="-285750">
              <a:buFont typeface="Arial" panose="020B0604020202020204" pitchFamily="34" charset="0"/>
              <a:buChar char="•"/>
            </a:pPr>
            <a:r>
              <a:rPr lang="es-CO" sz="3600" dirty="0"/>
              <a:t>La segunda lección es la </a:t>
            </a:r>
            <a:r>
              <a:rPr lang="es-CO" sz="3600" b="1" dirty="0">
                <a:solidFill>
                  <a:srgbClr val="843B0B"/>
                </a:solidFill>
              </a:rPr>
              <a:t>persistencia</a:t>
            </a:r>
            <a:r>
              <a:rPr lang="es-CO" sz="3600" dirty="0"/>
              <a:t>. Ella no dejó que absolutamente nada la detuviera. Ella tenía una misión y no iba a dejar que nada se interpusiera en su camino al buscar una respuesta a su oración.</a:t>
            </a:r>
            <a:endParaRPr lang="es-CO" sz="3600" noProof="0" dirty="0"/>
          </a:p>
          <a:p>
            <a:endParaRPr lang="es-CO" sz="3600" noProof="0" dirty="0"/>
          </a:p>
        </p:txBody>
      </p:sp>
    </p:spTree>
    <p:extLst>
      <p:ext uri="{BB962C8B-B14F-4D97-AF65-F5344CB8AC3E}">
        <p14:creationId xmlns:p14="http://schemas.microsoft.com/office/powerpoint/2010/main" val="20193502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C824912-0968-685B-2C13-E30959C9785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CB3C9A1-3EC2-9B57-1370-5E6184723C06}"/>
              </a:ext>
            </a:extLst>
          </p:cNvPr>
          <p:cNvSpPr>
            <a:spLocks noGrp="1"/>
          </p:cNvSpPr>
          <p:nvPr>
            <p:ph type="title"/>
          </p:nvPr>
        </p:nvSpPr>
        <p:spPr>
          <a:xfrm>
            <a:off x="265546" y="217344"/>
            <a:ext cx="9959108" cy="1325563"/>
          </a:xfrm>
        </p:spPr>
        <p:txBody>
          <a:bodyPr>
            <a:normAutofit/>
          </a:bodyPr>
          <a:lstStyle/>
          <a:p>
            <a:r>
              <a:rPr lang="es-CO" b="1" noProof="0" dirty="0">
                <a:solidFill>
                  <a:schemeClr val="bg1"/>
                </a:solidFill>
              </a:rPr>
              <a:t> </a:t>
            </a:r>
            <a:endParaRPr lang="es-CO" b="1" noProof="0"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039F62EC-3360-A0D8-5F12-0007D86C279E}"/>
              </a:ext>
            </a:extLst>
          </p:cNvPr>
          <p:cNvSpPr>
            <a:spLocks noGrp="1"/>
          </p:cNvSpPr>
          <p:nvPr>
            <p:ph idx="1"/>
          </p:nvPr>
        </p:nvSpPr>
        <p:spPr>
          <a:xfrm>
            <a:off x="708892" y="1892300"/>
            <a:ext cx="9959108" cy="4748356"/>
          </a:xfrm>
        </p:spPr>
        <p:txBody>
          <a:bodyPr>
            <a:normAutofit/>
          </a:bodyPr>
          <a:lstStyle/>
          <a:p>
            <a:pPr marL="0" indent="0">
              <a:buNone/>
            </a:pPr>
            <a:endParaRPr lang="es-CO" sz="3200" b="1" noProof="0" dirty="0">
              <a:solidFill>
                <a:schemeClr val="bg1"/>
              </a:solidFill>
            </a:endParaRPr>
          </a:p>
          <a:p>
            <a:pPr marL="0" indent="0">
              <a:buNone/>
            </a:pPr>
            <a:endParaRPr lang="es-CO" sz="3200" b="1" noProof="0" dirty="0">
              <a:solidFill>
                <a:schemeClr val="bg1"/>
              </a:solidFill>
            </a:endParaRPr>
          </a:p>
        </p:txBody>
      </p:sp>
      <p:sp>
        <p:nvSpPr>
          <p:cNvPr id="5" name="TextBox 4">
            <a:extLst>
              <a:ext uri="{FF2B5EF4-FFF2-40B4-BE49-F238E27FC236}">
                <a16:creationId xmlns:a16="http://schemas.microsoft.com/office/drawing/2014/main" id="{48C94E92-C580-9FD0-DA32-3D0A989AF797}"/>
              </a:ext>
            </a:extLst>
          </p:cNvPr>
          <p:cNvSpPr txBox="1"/>
          <p:nvPr/>
        </p:nvSpPr>
        <p:spPr>
          <a:xfrm>
            <a:off x="152400" y="1693862"/>
            <a:ext cx="10263908" cy="3416320"/>
          </a:xfrm>
          <a:prstGeom prst="rect">
            <a:avLst/>
          </a:prstGeom>
          <a:noFill/>
        </p:spPr>
        <p:txBody>
          <a:bodyPr wrap="square" rtlCol="0">
            <a:spAutoFit/>
          </a:bodyPr>
          <a:lstStyle/>
          <a:p>
            <a:pPr marL="285750" indent="-285750">
              <a:buFont typeface="Arial" panose="020B0604020202020204" pitchFamily="34" charset="0"/>
              <a:buChar char="•"/>
            </a:pPr>
            <a:r>
              <a:rPr lang="es-CO" sz="3600" dirty="0"/>
              <a:t>En tercer lugar, podemos orar por otros, tener fe y ser persistentes en ello. Sin embargo, surge una pregunta honesta: ¿realmente creemos que a Dios, que a Jesús, le </a:t>
            </a:r>
            <a:r>
              <a:rPr lang="es-CO" sz="3600" b="1" dirty="0">
                <a:solidFill>
                  <a:srgbClr val="843B0B"/>
                </a:solidFill>
              </a:rPr>
              <a:t>interesa</a:t>
            </a:r>
            <a:r>
              <a:rPr lang="es-CO" sz="3600" dirty="0"/>
              <a:t> esa persona? Más aún, ¿actuamos como si de verdad nos </a:t>
            </a:r>
            <a:r>
              <a:rPr lang="es-CO" sz="3600" b="1" dirty="0">
                <a:solidFill>
                  <a:srgbClr val="843B0B"/>
                </a:solidFill>
              </a:rPr>
              <a:t>importara</a:t>
            </a:r>
            <a:r>
              <a:rPr lang="es-CO" sz="3600" dirty="0"/>
              <a:t>?</a:t>
            </a:r>
          </a:p>
          <a:p>
            <a:endParaRPr lang="es-CO" sz="3600" noProof="0" dirty="0"/>
          </a:p>
        </p:txBody>
      </p:sp>
      <p:sp>
        <p:nvSpPr>
          <p:cNvPr id="6" name="TextBox 5">
            <a:extLst>
              <a:ext uri="{FF2B5EF4-FFF2-40B4-BE49-F238E27FC236}">
                <a16:creationId xmlns:a16="http://schemas.microsoft.com/office/drawing/2014/main" id="{92082901-0C7E-7E63-7F36-39736323655C}"/>
              </a:ext>
            </a:extLst>
          </p:cNvPr>
          <p:cNvSpPr txBox="1"/>
          <p:nvPr/>
        </p:nvSpPr>
        <p:spPr>
          <a:xfrm>
            <a:off x="429768" y="496316"/>
            <a:ext cx="10151132" cy="769441"/>
          </a:xfrm>
          <a:prstGeom prst="rect">
            <a:avLst/>
          </a:prstGeom>
          <a:noFill/>
        </p:spPr>
        <p:txBody>
          <a:bodyPr wrap="square" rtlCol="0">
            <a:spAutoFit/>
          </a:bodyPr>
          <a:lstStyle/>
          <a:p>
            <a:r>
              <a:rPr lang="es-CO" sz="4400" b="1" noProof="0" dirty="0" err="1">
                <a:solidFill>
                  <a:schemeClr val="bg1"/>
                </a:solidFill>
                <a:latin typeface="Montserrat" panose="00000500000000000000" pitchFamily="2" charset="0"/>
              </a:rPr>
              <a:t>Leccione</a:t>
            </a:r>
            <a:r>
              <a:rPr lang="es-CO" sz="4400" b="1" dirty="0">
                <a:solidFill>
                  <a:schemeClr val="bg1"/>
                </a:solidFill>
                <a:latin typeface="Montserrat" panose="00000500000000000000" pitchFamily="2" charset="0"/>
              </a:rPr>
              <a:t>s para nosotros:</a:t>
            </a:r>
            <a:endParaRPr lang="es-CO" sz="4400" b="1" noProof="0" dirty="0">
              <a:solidFill>
                <a:schemeClr val="bg1"/>
              </a:solidFill>
              <a:latin typeface="Montserrat" panose="00000500000000000000" pitchFamily="2" charset="0"/>
            </a:endParaRPr>
          </a:p>
        </p:txBody>
      </p:sp>
    </p:spTree>
    <p:extLst>
      <p:ext uri="{BB962C8B-B14F-4D97-AF65-F5344CB8AC3E}">
        <p14:creationId xmlns:p14="http://schemas.microsoft.com/office/powerpoint/2010/main" val="1045787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886CA7C-56A8-9A44-1E54-A1C5466778A3}"/>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93A851EF-CAD4-DD84-E97A-5DA98A4A23E7}"/>
              </a:ext>
            </a:extLst>
          </p:cNvPr>
          <p:cNvSpPr>
            <a:spLocks noGrp="1"/>
          </p:cNvSpPr>
          <p:nvPr>
            <p:ph idx="1"/>
          </p:nvPr>
        </p:nvSpPr>
        <p:spPr>
          <a:xfrm>
            <a:off x="1967345" y="1422400"/>
            <a:ext cx="8257311" cy="5218256"/>
          </a:xfrm>
        </p:spPr>
        <p:txBody>
          <a:bodyPr>
            <a:normAutofit/>
          </a:bodyPr>
          <a:lstStyle/>
          <a:p>
            <a:pPr marL="0" indent="0">
              <a:buNone/>
            </a:pPr>
            <a:r>
              <a:rPr lang="es-CO" sz="3600" dirty="0"/>
              <a:t>Esta cananea, esta gentil, esta mujer griega nacida en Sirofenicia, nos muestra cómo orar y cómo pedir misericordia: nos muestra cómo orar y cómo pedir misericordia: sin decirle a Dios cómo debe responder, sino con una oración que persiste en fe y esperanza. Ella tenía una plegaria fervorosa que se negaba a callar: «¡Ten misericordia de mí!».</a:t>
            </a:r>
            <a:endParaRPr lang="es-CO" sz="3600" noProof="0" dirty="0"/>
          </a:p>
        </p:txBody>
      </p:sp>
      <p:sp>
        <p:nvSpPr>
          <p:cNvPr id="5" name="Title 4">
            <a:extLst>
              <a:ext uri="{FF2B5EF4-FFF2-40B4-BE49-F238E27FC236}">
                <a16:creationId xmlns:a16="http://schemas.microsoft.com/office/drawing/2014/main" id="{29940D36-C31F-6A99-0677-0A9892447E94}"/>
              </a:ext>
            </a:extLst>
          </p:cNvPr>
          <p:cNvSpPr>
            <a:spLocks noGrp="1"/>
          </p:cNvSpPr>
          <p:nvPr>
            <p:ph type="title"/>
          </p:nvPr>
        </p:nvSpPr>
        <p:spPr>
          <a:xfrm>
            <a:off x="2018792" y="217344"/>
            <a:ext cx="10515600" cy="1325563"/>
          </a:xfrm>
        </p:spPr>
        <p:txBody>
          <a:bodyPr/>
          <a:lstStyle/>
          <a:p>
            <a:r>
              <a:rPr lang="es-CO" b="1" dirty="0">
                <a:latin typeface="Montserrat" panose="00000500000000000000" pitchFamily="2" charset="0"/>
              </a:rPr>
              <a:t>En conclusión</a:t>
            </a:r>
            <a:endParaRPr lang="es-CO" b="1" noProof="0" dirty="0">
              <a:latin typeface="Montserrat" panose="00000500000000000000" pitchFamily="2" charset="0"/>
            </a:endParaRPr>
          </a:p>
        </p:txBody>
      </p:sp>
    </p:spTree>
    <p:extLst>
      <p:ext uri="{BB962C8B-B14F-4D97-AF65-F5344CB8AC3E}">
        <p14:creationId xmlns:p14="http://schemas.microsoft.com/office/powerpoint/2010/main" val="39100713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DF36627F-3473-EAF7-3006-DAC9708725BD}"/>
            </a:ext>
          </a:extLst>
        </p:cNvPr>
        <p:cNvGrpSpPr/>
        <p:nvPr/>
      </p:nvGrpSpPr>
      <p:grpSpPr>
        <a:xfrm>
          <a:off x="0" y="0"/>
          <a:ext cx="0" cy="0"/>
          <a:chOff x="0" y="0"/>
          <a:chExt cx="0" cy="0"/>
        </a:xfrm>
      </p:grpSpPr>
      <p:sp>
        <p:nvSpPr>
          <p:cNvPr id="4" name="Content Placeholder 2">
            <a:extLst>
              <a:ext uri="{FF2B5EF4-FFF2-40B4-BE49-F238E27FC236}">
                <a16:creationId xmlns:a16="http://schemas.microsoft.com/office/drawing/2014/main" id="{1325753A-7C4D-1751-5DC8-0415CA6638BC}"/>
              </a:ext>
            </a:extLst>
          </p:cNvPr>
          <p:cNvSpPr>
            <a:spLocks noGrp="1"/>
          </p:cNvSpPr>
          <p:nvPr>
            <p:ph idx="1"/>
          </p:nvPr>
        </p:nvSpPr>
        <p:spPr>
          <a:xfrm>
            <a:off x="1967345" y="1422400"/>
            <a:ext cx="8257311" cy="5218256"/>
          </a:xfrm>
        </p:spPr>
        <p:txBody>
          <a:bodyPr>
            <a:normAutofit/>
          </a:bodyPr>
          <a:lstStyle/>
          <a:p>
            <a:pPr marL="0" indent="0">
              <a:buNone/>
            </a:pPr>
            <a:r>
              <a:rPr lang="es-CO" sz="3600" dirty="0"/>
              <a:t>«Así que acerquémonos confiadamente al trono de la gracia, para recibir misericordia y hallar gracia para el oportuno socorro».</a:t>
            </a:r>
            <a:endParaRPr lang="es-CO" noProof="0" dirty="0"/>
          </a:p>
        </p:txBody>
      </p:sp>
      <p:sp>
        <p:nvSpPr>
          <p:cNvPr id="5" name="Title 4">
            <a:extLst>
              <a:ext uri="{FF2B5EF4-FFF2-40B4-BE49-F238E27FC236}">
                <a16:creationId xmlns:a16="http://schemas.microsoft.com/office/drawing/2014/main" id="{8FD49CD7-2146-FF95-031B-23E414DF1669}"/>
              </a:ext>
            </a:extLst>
          </p:cNvPr>
          <p:cNvSpPr>
            <a:spLocks noGrp="1"/>
          </p:cNvSpPr>
          <p:nvPr>
            <p:ph type="title"/>
          </p:nvPr>
        </p:nvSpPr>
        <p:spPr>
          <a:xfrm>
            <a:off x="2082800" y="217344"/>
            <a:ext cx="10515600" cy="1325563"/>
          </a:xfrm>
        </p:spPr>
        <p:txBody>
          <a:bodyPr>
            <a:normAutofit/>
          </a:bodyPr>
          <a:lstStyle/>
          <a:p>
            <a:r>
              <a:rPr lang="es-CO" b="1" noProof="0" dirty="0">
                <a:latin typeface="Montserrat" panose="00000500000000000000" pitchFamily="2" charset="0"/>
              </a:rPr>
              <a:t>Hebreos 4:16</a:t>
            </a:r>
          </a:p>
        </p:txBody>
      </p:sp>
    </p:spTree>
    <p:extLst>
      <p:ext uri="{BB962C8B-B14F-4D97-AF65-F5344CB8AC3E}">
        <p14:creationId xmlns:p14="http://schemas.microsoft.com/office/powerpoint/2010/main" val="14053318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17344"/>
            <a:ext cx="9959108" cy="1325563"/>
          </a:xfrm>
        </p:spPr>
        <p:txBody>
          <a:bodyPr>
            <a:normAutofit/>
          </a:bodyPr>
          <a:lstStyle/>
          <a:p>
            <a:r>
              <a:rPr lang="es-CO" b="1" noProof="0" dirty="0">
                <a:solidFill>
                  <a:schemeClr val="bg1">
                    <a:lumMod val="95000"/>
                  </a:schemeClr>
                </a:solidFill>
                <a:latin typeface="Montserrat" panose="00000500000000000000" pitchFamily="2" charset="0"/>
              </a:rPr>
              <a:t>Hebreos 4:14–16, NVI </a:t>
            </a: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fontScale="92500"/>
          </a:bodyPr>
          <a:lstStyle/>
          <a:p>
            <a:pPr marL="0" indent="0">
              <a:buNone/>
            </a:pPr>
            <a:r>
              <a:rPr lang="es-CO" sz="3600" noProof="0" dirty="0"/>
              <a:t>«Por lo tanto, ya que en Jesús, el Hijo de Dios, tenemos un gran sumo sacerdote que ha atravesado los cielos, aferrémonos a la fe que profesamos. Porque no tenemos un sumo sacerdote incapaz de compadecerse de nuestras debilidades, sino uno que ha sido tentado en todo de la misma manera que nosotros, aunque sin pecado. Así que acerquémonos confiadamente al trono de la gracia para recibir la misericordia y encontrar la gracia que nos ayuden oportunamente»</a:t>
            </a:r>
          </a:p>
          <a:p>
            <a:endParaRPr lang="es-CO" noProof="0" dirty="0"/>
          </a:p>
        </p:txBody>
      </p:sp>
    </p:spTree>
    <p:extLst>
      <p:ext uri="{BB962C8B-B14F-4D97-AF65-F5344CB8AC3E}">
        <p14:creationId xmlns:p14="http://schemas.microsoft.com/office/powerpoint/2010/main" val="401858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0B49BD-57B6-8E41-1A14-14F2CE833757}"/>
              </a:ext>
            </a:extLst>
          </p:cNvPr>
          <p:cNvSpPr>
            <a:spLocks noGrp="1"/>
          </p:cNvSpPr>
          <p:nvPr>
            <p:ph type="title"/>
          </p:nvPr>
        </p:nvSpPr>
        <p:spPr>
          <a:xfrm>
            <a:off x="2169761" y="179637"/>
            <a:ext cx="8054894" cy="1356932"/>
          </a:xfrm>
        </p:spPr>
        <p:txBody>
          <a:bodyPr>
            <a:normAutofit/>
          </a:bodyPr>
          <a:lstStyle/>
          <a:p>
            <a:r>
              <a:rPr lang="es-CO" sz="4000" b="1" noProof="0" dirty="0">
                <a:solidFill>
                  <a:schemeClr val="bg1">
                    <a:lumMod val="95000"/>
                  </a:schemeClr>
                </a:solidFill>
                <a:latin typeface="Montserrat" panose="00000500000000000000" pitchFamily="2" charset="0"/>
              </a:rPr>
              <a:t>Una mujer se acerca a Jesús</a:t>
            </a:r>
            <a:endParaRPr lang="es-CO" sz="3600" b="1" noProof="0" dirty="0">
              <a:solidFill>
                <a:schemeClr val="bg1">
                  <a:lumMod val="95000"/>
                </a:schemeClr>
              </a:solidFill>
              <a:latin typeface="Montserrat" panose="00000500000000000000" pitchFamily="2" charset="0"/>
            </a:endParaRPr>
          </a:p>
        </p:txBody>
      </p:sp>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65546" y="1875934"/>
            <a:ext cx="9959109" cy="4476519"/>
          </a:xfrm>
        </p:spPr>
        <p:txBody>
          <a:bodyPr>
            <a:normAutofit fontScale="92500"/>
          </a:bodyPr>
          <a:lstStyle/>
          <a:p>
            <a:r>
              <a:rPr lang="es-CO" sz="3600" noProof="0" dirty="0"/>
              <a:t>Primero, Mateo nos cuenta, en el capítulo 15, que la mujer era cananea; es decir, era una mujer pagana (versículo 22). Era alguien con quien los judíos no querían mezclarse. Marcos dice que, además de eso, también era griega, nacida en Sirofenicia (esto lo encontramos en Marcos 7:26). </a:t>
            </a:r>
          </a:p>
          <a:p>
            <a:pPr marL="0" indent="0">
              <a:buNone/>
            </a:pPr>
            <a:endParaRPr lang="es-CO" sz="3600" noProof="0" dirty="0"/>
          </a:p>
          <a:p>
            <a:r>
              <a:rPr lang="es-CO" sz="3600" noProof="0" dirty="0"/>
              <a:t>Segundo, en ese tiempo no se suponía que una mujer se acercara a un hombre que no fuera su esposo.</a:t>
            </a:r>
          </a:p>
          <a:p>
            <a:endParaRPr lang="es-CO" sz="3200" noProof="0" dirty="0"/>
          </a:p>
        </p:txBody>
      </p:sp>
    </p:spTree>
    <p:extLst>
      <p:ext uri="{BB962C8B-B14F-4D97-AF65-F5344CB8AC3E}">
        <p14:creationId xmlns:p14="http://schemas.microsoft.com/office/powerpoint/2010/main" val="398029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2536659" y="144192"/>
            <a:ext cx="7660563" cy="1498334"/>
          </a:xfrm>
        </p:spPr>
        <p:txBody>
          <a:bodyPr>
            <a:normAutofit/>
          </a:bodyPr>
          <a:lstStyle/>
          <a:p>
            <a:r>
              <a:rPr lang="es-CO" b="1" noProof="0" dirty="0"/>
              <a:t>En Mateo 15:22</a:t>
            </a:r>
            <a:r>
              <a:rPr lang="es-CO" sz="4000" b="1" noProof="0" dirty="0"/>
              <a:t> la mujer exclama, </a:t>
            </a:r>
            <a:endParaRPr lang="es-CO" sz="4000" b="1" noProof="0" dirty="0">
              <a:latin typeface="Montserrat" panose="00000500000000000000" pitchFamily="50" charset="0"/>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2564092" y="1819374"/>
            <a:ext cx="7660564" cy="4821282"/>
          </a:xfrm>
        </p:spPr>
        <p:txBody>
          <a:bodyPr>
            <a:normAutofit/>
          </a:bodyPr>
          <a:lstStyle/>
          <a:p>
            <a:pPr marL="0" indent="0">
              <a:buNone/>
            </a:pPr>
            <a:r>
              <a:rPr lang="es-CO" sz="4000" dirty="0"/>
              <a:t>«¡Señor, Hijo de David, ten misericordia de mí! ¡A mi hija la atormenta un demonio!». </a:t>
            </a:r>
            <a:endParaRPr lang="es-CO" sz="4000" noProof="0" dirty="0"/>
          </a:p>
          <a:p>
            <a:pPr marL="0" indent="0">
              <a:buNone/>
            </a:pPr>
            <a:endParaRPr lang="es-CO" sz="4000" noProof="0" dirty="0"/>
          </a:p>
        </p:txBody>
      </p:sp>
    </p:spTree>
    <p:extLst>
      <p:ext uri="{BB962C8B-B14F-4D97-AF65-F5344CB8AC3E}">
        <p14:creationId xmlns:p14="http://schemas.microsoft.com/office/powerpoint/2010/main" val="24700950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ADC585F-04EB-CBE0-F844-32C3CC0A0E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90DD05B-669C-D06C-B012-849365CF23F4}"/>
              </a:ext>
            </a:extLst>
          </p:cNvPr>
          <p:cNvSpPr>
            <a:spLocks noGrp="1"/>
          </p:cNvSpPr>
          <p:nvPr>
            <p:ph type="title"/>
          </p:nvPr>
        </p:nvSpPr>
        <p:spPr>
          <a:xfrm>
            <a:off x="265546" y="217344"/>
            <a:ext cx="9959108" cy="1325563"/>
          </a:xfrm>
        </p:spPr>
        <p:txBody>
          <a:bodyPr>
            <a:normAutofit/>
          </a:bodyPr>
          <a:lstStyle/>
          <a:p>
            <a:r>
              <a:rPr lang="es-CO" b="1" noProof="0" dirty="0">
                <a:solidFill>
                  <a:schemeClr val="bg1"/>
                </a:solidFill>
                <a:latin typeface="Montserrat" panose="00000500000000000000" pitchFamily="2" charset="0"/>
              </a:rPr>
              <a:t> Mateo dice, </a:t>
            </a:r>
          </a:p>
        </p:txBody>
      </p:sp>
      <p:sp>
        <p:nvSpPr>
          <p:cNvPr id="3" name="Content Placeholder 2">
            <a:extLst>
              <a:ext uri="{FF2B5EF4-FFF2-40B4-BE49-F238E27FC236}">
                <a16:creationId xmlns:a16="http://schemas.microsoft.com/office/drawing/2014/main" id="{2B8138AC-3496-C17C-3C0E-DC1EFA8EB968}"/>
              </a:ext>
            </a:extLst>
          </p:cNvPr>
          <p:cNvSpPr>
            <a:spLocks noGrp="1"/>
          </p:cNvSpPr>
          <p:nvPr>
            <p:ph idx="1"/>
          </p:nvPr>
        </p:nvSpPr>
        <p:spPr>
          <a:xfrm>
            <a:off x="265546" y="2001116"/>
            <a:ext cx="9959109" cy="4351338"/>
          </a:xfrm>
        </p:spPr>
        <p:txBody>
          <a:bodyPr>
            <a:normAutofit/>
          </a:bodyPr>
          <a:lstStyle/>
          <a:p>
            <a:pPr marL="0" indent="0">
              <a:buNone/>
            </a:pPr>
            <a:r>
              <a:rPr lang="es-CO" sz="3600" dirty="0"/>
              <a:t>«Jesús no le dijo una sola palabra»</a:t>
            </a:r>
            <a:r>
              <a:rPr lang="es-CO" sz="3600" noProof="0" dirty="0"/>
              <a:t>(versículo 23). </a:t>
            </a:r>
          </a:p>
          <a:p>
            <a:pPr marL="0" indent="0">
              <a:buNone/>
            </a:pPr>
            <a:endParaRPr lang="es-CO" sz="3600" noProof="0" dirty="0"/>
          </a:p>
          <a:p>
            <a:pPr marL="0" indent="0">
              <a:buNone/>
            </a:pPr>
            <a:r>
              <a:rPr lang="es-CO" sz="3600" dirty="0"/>
              <a:t>¿Nos hemos sentido alguna vez ignorados por Dios, como si no escuchara nuestras oraciones? A veces es difícil mantener nuestra fe cuando pareciera que nuestras oraciones reciben esta misma respuesta de silencio. </a:t>
            </a:r>
            <a:endParaRPr lang="es-CO" sz="3600" noProof="0" dirty="0"/>
          </a:p>
        </p:txBody>
      </p:sp>
    </p:spTree>
    <p:extLst>
      <p:ext uri="{BB962C8B-B14F-4D97-AF65-F5344CB8AC3E}">
        <p14:creationId xmlns:p14="http://schemas.microsoft.com/office/powerpoint/2010/main" val="40793617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74A7451-8EDC-0C74-4AC4-93875161945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C50AFCA-5767-4F8F-1C9E-D0BC824FADA0}"/>
              </a:ext>
            </a:extLst>
          </p:cNvPr>
          <p:cNvSpPr>
            <a:spLocks noGrp="1"/>
          </p:cNvSpPr>
          <p:nvPr>
            <p:ph type="title"/>
          </p:nvPr>
        </p:nvSpPr>
        <p:spPr>
          <a:xfrm>
            <a:off x="172240" y="310650"/>
            <a:ext cx="10390013" cy="1325563"/>
          </a:xfrm>
        </p:spPr>
        <p:txBody>
          <a:bodyPr>
            <a:normAutofit fontScale="90000"/>
          </a:bodyPr>
          <a:lstStyle/>
          <a:p>
            <a:r>
              <a:rPr lang="es-CO" b="1" noProof="0" dirty="0">
                <a:solidFill>
                  <a:schemeClr val="bg1"/>
                </a:solidFill>
              </a:rPr>
              <a:t>En un campo de concentración, durante la Segunda Guerra Mundial, un prisionero judío escribió:</a:t>
            </a:r>
            <a:endParaRPr lang="es-CO" b="1" noProof="0" dirty="0">
              <a:solidFill>
                <a:schemeClr val="bg1"/>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C0E70295-8A45-D333-5CFA-2DD169249133}"/>
              </a:ext>
            </a:extLst>
          </p:cNvPr>
          <p:cNvSpPr>
            <a:spLocks noGrp="1"/>
          </p:cNvSpPr>
          <p:nvPr>
            <p:ph idx="1"/>
          </p:nvPr>
        </p:nvSpPr>
        <p:spPr>
          <a:xfrm>
            <a:off x="265546" y="2001116"/>
            <a:ext cx="9959109" cy="4351338"/>
          </a:xfrm>
        </p:spPr>
        <p:txBody>
          <a:bodyPr>
            <a:normAutofit/>
          </a:bodyPr>
          <a:lstStyle/>
          <a:p>
            <a:pPr marL="0" indent="0">
              <a:buNone/>
            </a:pPr>
            <a:r>
              <a:rPr lang="es-CO" sz="3600" dirty="0"/>
              <a:t>«Creo en el sol,</a:t>
            </a:r>
          </a:p>
          <a:p>
            <a:pPr marL="0" indent="0">
              <a:buNone/>
            </a:pPr>
            <a:r>
              <a:rPr lang="es-CO" sz="3600" dirty="0"/>
              <a:t>  aun cuando no brilla.</a:t>
            </a:r>
          </a:p>
          <a:p>
            <a:pPr marL="0" indent="0">
              <a:buNone/>
            </a:pPr>
            <a:r>
              <a:rPr lang="es-CO" sz="3600" dirty="0"/>
              <a:t>Creo en el amor,</a:t>
            </a:r>
          </a:p>
          <a:p>
            <a:pPr marL="0" indent="0">
              <a:buNone/>
            </a:pPr>
            <a:r>
              <a:rPr lang="es-CO" sz="3600" dirty="0"/>
              <a:t>  aun cuando no hay nadie a mi lado.</a:t>
            </a:r>
          </a:p>
          <a:p>
            <a:pPr marL="0" indent="0">
              <a:buNone/>
            </a:pPr>
            <a:r>
              <a:rPr lang="es-CO" sz="3600" dirty="0"/>
              <a:t>Creo en Dios,</a:t>
            </a:r>
          </a:p>
          <a:p>
            <a:pPr marL="0" indent="0">
              <a:buNone/>
            </a:pPr>
            <a:r>
              <a:rPr lang="es-CO" sz="3600" dirty="0"/>
              <a:t>  aun cuando Él guarda silencio».</a:t>
            </a:r>
          </a:p>
          <a:p>
            <a:pPr marL="0" indent="0">
              <a:buNone/>
            </a:pPr>
            <a:r>
              <a:rPr lang="es-CO" sz="3600" dirty="0"/>
              <a:t> </a:t>
            </a:r>
          </a:p>
        </p:txBody>
      </p:sp>
    </p:spTree>
    <p:extLst>
      <p:ext uri="{BB962C8B-B14F-4D97-AF65-F5344CB8AC3E}">
        <p14:creationId xmlns:p14="http://schemas.microsoft.com/office/powerpoint/2010/main" val="4744096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B431AA3-684E-FA61-B015-1BC327650FD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81A0173-D641-7C42-1B1A-072384D36896}"/>
              </a:ext>
            </a:extLst>
          </p:cNvPr>
          <p:cNvSpPr>
            <a:spLocks noGrp="1"/>
          </p:cNvSpPr>
          <p:nvPr>
            <p:ph idx="1"/>
          </p:nvPr>
        </p:nvSpPr>
        <p:spPr>
          <a:xfrm>
            <a:off x="265546" y="1444752"/>
            <a:ext cx="10402454" cy="5020056"/>
          </a:xfrm>
        </p:spPr>
        <p:txBody>
          <a:bodyPr>
            <a:normAutofit fontScale="92500"/>
          </a:bodyPr>
          <a:lstStyle/>
          <a:p>
            <a:pPr marL="0" indent="0">
              <a:buNone/>
            </a:pPr>
            <a:endParaRPr lang="es-CO" sz="3200" noProof="0" dirty="0"/>
          </a:p>
          <a:p>
            <a:pPr marL="0" indent="0">
              <a:buNone/>
            </a:pPr>
            <a:r>
              <a:rPr lang="es-CO" sz="3500" dirty="0"/>
              <a:t>«Yo no fui enviado sino a las ovejas perdidas de la casa de Israel».</a:t>
            </a:r>
            <a:endParaRPr lang="es-CO" sz="3900" noProof="0" dirty="0"/>
          </a:p>
          <a:p>
            <a:pPr marL="0" indent="0">
              <a:buNone/>
            </a:pPr>
            <a:r>
              <a:rPr lang="es-CO" sz="3500" dirty="0"/>
              <a:t>Eso fue como decir: </a:t>
            </a:r>
          </a:p>
          <a:p>
            <a:pPr lvl="1"/>
            <a:r>
              <a:rPr lang="es-CO" sz="3000" dirty="0"/>
              <a:t>«Solo fui enviado para los cristianos, no los musulmanes».</a:t>
            </a:r>
          </a:p>
          <a:p>
            <a:pPr lvl="1"/>
            <a:r>
              <a:rPr lang="es-CO" sz="3000" dirty="0"/>
              <a:t>«Me enviaron solo a personas blancas, no a personas de color».</a:t>
            </a:r>
          </a:p>
          <a:p>
            <a:pPr lvl="1"/>
            <a:r>
              <a:rPr lang="es-CO" sz="3000" dirty="0"/>
              <a:t>«Me enviaron solo a personas ricas, no a las pobres».</a:t>
            </a:r>
          </a:p>
          <a:p>
            <a:pPr lvl="1"/>
            <a:r>
              <a:rPr lang="es-CO" sz="3000" dirty="0"/>
              <a:t>«Me enviaron solo a los más educados, no al resto de ustedes».</a:t>
            </a:r>
          </a:p>
          <a:p>
            <a:pPr marL="0" indent="0">
              <a:buNone/>
            </a:pPr>
            <a:r>
              <a:rPr lang="es-ES" sz="3900" noProof="0" dirty="0">
                <a:solidFill>
                  <a:srgbClr val="C00000"/>
                </a:solidFill>
              </a:rPr>
              <a:t>¡Esto no se parece en nada a Jesús!</a:t>
            </a:r>
            <a:endParaRPr lang="es-CO" sz="3900" noProof="0" dirty="0">
              <a:solidFill>
                <a:srgbClr val="C00000"/>
              </a:solidFill>
            </a:endParaRPr>
          </a:p>
        </p:txBody>
      </p:sp>
      <p:sp>
        <p:nvSpPr>
          <p:cNvPr id="5" name="Title 4">
            <a:extLst>
              <a:ext uri="{FF2B5EF4-FFF2-40B4-BE49-F238E27FC236}">
                <a16:creationId xmlns:a16="http://schemas.microsoft.com/office/drawing/2014/main" id="{53811BB4-6272-7687-55C0-70DF03D8120C}"/>
              </a:ext>
            </a:extLst>
          </p:cNvPr>
          <p:cNvSpPr>
            <a:spLocks noGrp="1"/>
          </p:cNvSpPr>
          <p:nvPr>
            <p:ph type="title"/>
          </p:nvPr>
        </p:nvSpPr>
        <p:spPr>
          <a:xfrm>
            <a:off x="399288" y="273685"/>
            <a:ext cx="10515600" cy="1325563"/>
          </a:xfrm>
        </p:spPr>
        <p:txBody>
          <a:bodyPr>
            <a:normAutofit/>
          </a:bodyPr>
          <a:lstStyle/>
          <a:p>
            <a:r>
              <a:rPr lang="es-CO" sz="4000" b="1" dirty="0">
                <a:solidFill>
                  <a:schemeClr val="bg1"/>
                </a:solidFill>
                <a:latin typeface="Montserrat" panose="00000500000000000000" pitchFamily="2" charset="0"/>
              </a:rPr>
              <a:t>En el versículo</a:t>
            </a:r>
            <a:r>
              <a:rPr lang="es-CO" sz="4000" b="1" noProof="0" dirty="0">
                <a:solidFill>
                  <a:schemeClr val="bg1"/>
                </a:solidFill>
                <a:latin typeface="Montserrat" panose="00000500000000000000" pitchFamily="2" charset="0"/>
              </a:rPr>
              <a:t> 24, Jesús responde:</a:t>
            </a:r>
            <a:endParaRPr lang="es-CO" sz="4000" noProof="0" dirty="0">
              <a:latin typeface="Montserrat" panose="00000500000000000000" pitchFamily="2" charset="0"/>
            </a:endParaRPr>
          </a:p>
        </p:txBody>
      </p:sp>
    </p:spTree>
    <p:extLst>
      <p:ext uri="{BB962C8B-B14F-4D97-AF65-F5344CB8AC3E}">
        <p14:creationId xmlns:p14="http://schemas.microsoft.com/office/powerpoint/2010/main" val="39590587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958BB68-53CC-A9FE-9916-F0E2EB394EC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56F9B79-19A7-DEC6-653C-3BC629D2BBF4}"/>
              </a:ext>
            </a:extLst>
          </p:cNvPr>
          <p:cNvSpPr>
            <a:spLocks noGrp="1"/>
          </p:cNvSpPr>
          <p:nvPr>
            <p:ph type="title"/>
          </p:nvPr>
        </p:nvSpPr>
        <p:spPr>
          <a:xfrm>
            <a:off x="1886713" y="171624"/>
            <a:ext cx="8548254" cy="1498334"/>
          </a:xfrm>
        </p:spPr>
        <p:txBody>
          <a:bodyPr>
            <a:normAutofit/>
          </a:bodyPr>
          <a:lstStyle/>
          <a:p>
            <a:r>
              <a:rPr lang="es-CO" b="1" noProof="0" dirty="0">
                <a:latin typeface="Montserrat" panose="00000500000000000000" pitchFamily="2" charset="0"/>
              </a:rPr>
              <a:t>Entendamos lo que Jesús estaba haciendo:</a:t>
            </a:r>
            <a:endParaRPr lang="es-CO" sz="4000" b="1" noProof="0" dirty="0">
              <a:latin typeface="Montserrat" panose="00000500000000000000" pitchFamily="2" charset="0"/>
            </a:endParaRPr>
          </a:p>
        </p:txBody>
      </p:sp>
      <p:sp>
        <p:nvSpPr>
          <p:cNvPr id="4" name="Content Placeholder 2">
            <a:extLst>
              <a:ext uri="{FF2B5EF4-FFF2-40B4-BE49-F238E27FC236}">
                <a16:creationId xmlns:a16="http://schemas.microsoft.com/office/drawing/2014/main" id="{2C7C6CB1-DF2A-A775-1719-E039192B4D17}"/>
              </a:ext>
            </a:extLst>
          </p:cNvPr>
          <p:cNvSpPr>
            <a:spLocks noGrp="1"/>
          </p:cNvSpPr>
          <p:nvPr>
            <p:ph idx="1"/>
          </p:nvPr>
        </p:nvSpPr>
        <p:spPr>
          <a:xfrm>
            <a:off x="1967345" y="1614424"/>
            <a:ext cx="8257311" cy="4896104"/>
          </a:xfrm>
        </p:spPr>
        <p:txBody>
          <a:bodyPr>
            <a:normAutofit/>
          </a:bodyPr>
          <a:lstStyle/>
          <a:p>
            <a:pPr marL="0" indent="0" algn="just">
              <a:buNone/>
            </a:pPr>
            <a:r>
              <a:rPr lang="es-CO" dirty="0"/>
              <a:t>«Ayudándola en su aflicción, él podía dar una representación viva de la lección que quería enseñar […]. El pueblo al cual había sido dada toda oportunidad de comprender la verdad no conocía las necesidades de aquellos que lo rodeaban. No hacía ningún esfuerzo para ayudar a las almas que estaban en tinieblas. El muro de separación que el orgullo judío había erigido impedía incluso a los discípulos sentir compasión por el mundo pagano. Pero estas barreras debían ser derribadas».</a:t>
            </a:r>
          </a:p>
          <a:p>
            <a:pPr marL="0" indent="0">
              <a:buNone/>
            </a:pPr>
            <a:r>
              <a:rPr lang="es-CO" sz="3200" noProof="0" dirty="0"/>
              <a:t>			—</a:t>
            </a:r>
            <a:r>
              <a:rPr lang="es-CO" noProof="0" dirty="0"/>
              <a:t>Ellen G. White, </a:t>
            </a:r>
            <a:r>
              <a:rPr lang="es-CO" dirty="0"/>
              <a:t>Hijas de Dios </a:t>
            </a:r>
            <a:r>
              <a:rPr lang="es-CO" noProof="0" dirty="0"/>
              <a:t>, 61</a:t>
            </a:r>
            <a:r>
              <a:rPr lang="es-CO" sz="3200" dirty="0"/>
              <a:t>.</a:t>
            </a:r>
            <a:endParaRPr lang="es-CO" sz="3200" noProof="0" dirty="0"/>
          </a:p>
          <a:p>
            <a:pPr marL="0" indent="0">
              <a:buNone/>
            </a:pPr>
            <a:endParaRPr lang="es-CO" sz="4000" noProof="0" dirty="0"/>
          </a:p>
        </p:txBody>
      </p:sp>
    </p:spTree>
    <p:extLst>
      <p:ext uri="{BB962C8B-B14F-4D97-AF65-F5344CB8AC3E}">
        <p14:creationId xmlns:p14="http://schemas.microsoft.com/office/powerpoint/2010/main" val="29653692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A11A215-5062-3D6F-3C35-49922FFB7C22}"/>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B3F2DB54-0271-B9CD-3FD5-EC60BB220DE1}"/>
              </a:ext>
            </a:extLst>
          </p:cNvPr>
          <p:cNvSpPr>
            <a:spLocks noGrp="1"/>
          </p:cNvSpPr>
          <p:nvPr>
            <p:ph type="title"/>
          </p:nvPr>
        </p:nvSpPr>
        <p:spPr>
          <a:xfrm>
            <a:off x="1808480" y="272208"/>
            <a:ext cx="10515600" cy="1325563"/>
          </a:xfrm>
        </p:spPr>
        <p:txBody>
          <a:bodyPr/>
          <a:lstStyle/>
          <a:p>
            <a:r>
              <a:rPr lang="es-CO" b="1" dirty="0">
                <a:latin typeface="Montserrat" panose="00000500000000000000" pitchFamily="2" charset="0"/>
              </a:rPr>
              <a:t>¿Acaso se imaginaban que </a:t>
            </a:r>
            <a:endParaRPr lang="es-CO" b="1" noProof="0" dirty="0">
              <a:latin typeface="Montserrat" panose="00000500000000000000" pitchFamily="2" charset="0"/>
            </a:endParaRPr>
          </a:p>
        </p:txBody>
      </p:sp>
      <p:sp>
        <p:nvSpPr>
          <p:cNvPr id="6" name="TextBox 5">
            <a:extLst>
              <a:ext uri="{FF2B5EF4-FFF2-40B4-BE49-F238E27FC236}">
                <a16:creationId xmlns:a16="http://schemas.microsoft.com/office/drawing/2014/main" id="{342447B7-71FC-7BA3-6CB3-46949255248A}"/>
              </a:ext>
            </a:extLst>
          </p:cNvPr>
          <p:cNvSpPr txBox="1"/>
          <p:nvPr/>
        </p:nvSpPr>
        <p:spPr>
          <a:xfrm>
            <a:off x="1887220" y="1197620"/>
            <a:ext cx="8496300" cy="4462760"/>
          </a:xfrm>
          <a:prstGeom prst="rect">
            <a:avLst/>
          </a:prstGeom>
          <a:noFill/>
        </p:spPr>
        <p:txBody>
          <a:bodyPr wrap="square" rtlCol="0">
            <a:spAutoFit/>
          </a:bodyPr>
          <a:lstStyle/>
          <a:p>
            <a:pPr algn="r"/>
            <a:r>
              <a:rPr lang="es-CO" sz="3600" dirty="0">
                <a:latin typeface="Montserrat" panose="00000500000000000000" pitchFamily="2" charset="0"/>
              </a:rPr>
              <a:t>Jesús hubiese viajado desde Galilea para conocer a esta mujer?</a:t>
            </a:r>
            <a:r>
              <a:rPr lang="es-CO" sz="3600" dirty="0"/>
              <a:t> </a:t>
            </a:r>
          </a:p>
          <a:p>
            <a:endParaRPr lang="es-CO" sz="3600" noProof="0" dirty="0"/>
          </a:p>
          <a:p>
            <a:endParaRPr lang="es-CO" sz="3600" noProof="0" dirty="0"/>
          </a:p>
          <a:p>
            <a:pPr algn="just"/>
            <a:r>
              <a:rPr lang="es-CO" sz="2800" dirty="0"/>
              <a:t>Él realmente la valoraba; la valoraba porque era su hija. Le importaba su petición, su oración, y estaba más que listo y dispuesto a responderle. Las Escrituras nos muestran que Él no hizo nada más en Tiro: ningún milagro, ninguna aparición ni enseñanza pública.</a:t>
            </a:r>
            <a:endParaRPr lang="es-CO" sz="2800" noProof="0" dirty="0"/>
          </a:p>
        </p:txBody>
      </p:sp>
    </p:spTree>
    <p:extLst>
      <p:ext uri="{BB962C8B-B14F-4D97-AF65-F5344CB8AC3E}">
        <p14:creationId xmlns:p14="http://schemas.microsoft.com/office/powerpoint/2010/main" val="183377344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TotalTime>
  <Words>1088</Words>
  <Application>Microsoft Office PowerPoint</Application>
  <PresentationFormat>Panorámica</PresentationFormat>
  <Paragraphs>71</Paragraphs>
  <Slides>17</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17</vt:i4>
      </vt:variant>
    </vt:vector>
  </HeadingPairs>
  <TitlesOfParts>
    <vt:vector size="25" baseType="lpstr">
      <vt:lpstr>Arial</vt:lpstr>
      <vt:lpstr>Arizonia</vt:lpstr>
      <vt:lpstr>Calibri</vt:lpstr>
      <vt:lpstr>Calibri Light</vt:lpstr>
      <vt:lpstr>Montserrat</vt:lpstr>
      <vt:lpstr>Montserrat Black</vt:lpstr>
      <vt:lpstr>Montserrat SemiBold</vt:lpstr>
      <vt:lpstr>Office Theme</vt:lpstr>
      <vt:lpstr>Presentación de PowerPoint</vt:lpstr>
      <vt:lpstr>Hebreos 4:14–16, NVI </vt:lpstr>
      <vt:lpstr>Una mujer se acerca a Jesús</vt:lpstr>
      <vt:lpstr>En Mateo 15:22 la mujer exclama, </vt:lpstr>
      <vt:lpstr> Mateo dice, </vt:lpstr>
      <vt:lpstr>En un campo de concentración, durante la Segunda Guerra Mundial, un prisionero judío escribió:</vt:lpstr>
      <vt:lpstr>En el versículo 24, Jesús responde:</vt:lpstr>
      <vt:lpstr>Entendamos lo que Jesús estaba haciendo:</vt:lpstr>
      <vt:lpstr>¿Acaso se imaginaban que </vt:lpstr>
      <vt:lpstr>La fe persevera </vt:lpstr>
      <vt:lpstr>Incluso las migajas de Jesús puede suplir nuestras necesidades</vt:lpstr>
      <vt:lpstr>En el versículo 28, Jesús responde:</vt:lpstr>
      <vt:lpstr> </vt:lpstr>
      <vt:lpstr> </vt:lpstr>
      <vt:lpstr> </vt:lpstr>
      <vt:lpstr>En conclusión</vt:lpstr>
      <vt:lpstr>Hebreos 4:16</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MALORY LIZARAZO BARRIOS</cp:lastModifiedBy>
  <cp:revision>13</cp:revision>
  <dcterms:created xsi:type="dcterms:W3CDTF">2023-02-14T12:16:54Z</dcterms:created>
  <dcterms:modified xsi:type="dcterms:W3CDTF">2026-01-22T16:18:28Z</dcterms:modified>
</cp:coreProperties>
</file>