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64" r:id="rId5"/>
    <p:sldId id="262" r:id="rId6"/>
    <p:sldId id="265" r:id="rId7"/>
    <p:sldId id="263" r:id="rId8"/>
    <p:sldId id="266" r:id="rId9"/>
    <p:sldId id="270" r:id="rId10"/>
    <p:sldId id="267" r:id="rId11"/>
    <p:sldId id="268" r:id="rId12"/>
    <p:sldId id="269"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2580"/>
    <a:srgbClr val="28B701"/>
    <a:srgbClr val="00CC00"/>
    <a:srgbClr val="EEAF00"/>
    <a:srgbClr val="9A0000"/>
    <a:srgbClr val="389802"/>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83" autoAdjust="0"/>
    <p:restoredTop sz="86494" autoAdjust="0"/>
  </p:normalViewPr>
  <p:slideViewPr>
    <p:cSldViewPr>
      <p:cViewPr varScale="1">
        <p:scale>
          <a:sx n="54" d="100"/>
          <a:sy n="54" d="100"/>
        </p:scale>
        <p:origin x="207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90" d="100"/>
          <a:sy n="90" d="100"/>
        </p:scale>
        <p:origin x="3200" y="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FD10B66-47D2-4FE4-B66B-9D22E9D61B6E}" type="datetimeFigureOut">
              <a:rPr lang="en-US" smtClean="0"/>
              <a:pPr/>
              <a:t>2/11/16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87A065A-B264-406C-98FD-EAEC1210828C}" type="slidenum">
              <a:rPr lang="en-US" smtClean="0"/>
              <a:pPr/>
              <a:t>‹#›</a:t>
            </a:fld>
            <a:endParaRPr lang="en-US"/>
          </a:p>
        </p:txBody>
      </p:sp>
    </p:spTree>
    <p:extLst>
      <p:ext uri="{BB962C8B-B14F-4D97-AF65-F5344CB8AC3E}">
        <p14:creationId xmlns:p14="http://schemas.microsoft.com/office/powerpoint/2010/main" val="196238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A065A-B264-406C-98FD-EAEC1210828C}" type="slidenum">
              <a:rPr lang="en-US" smtClean="0"/>
              <a:pPr/>
              <a:t>1</a:t>
            </a:fld>
            <a:endParaRPr lang="en-US"/>
          </a:p>
        </p:txBody>
      </p:sp>
    </p:spTree>
    <p:extLst>
      <p:ext uri="{BB962C8B-B14F-4D97-AF65-F5344CB8AC3E}">
        <p14:creationId xmlns:p14="http://schemas.microsoft.com/office/powerpoint/2010/main" val="117275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696913"/>
            <a:ext cx="2787650" cy="2092325"/>
          </a:xfrm>
        </p:spPr>
      </p:sp>
      <p:sp>
        <p:nvSpPr>
          <p:cNvPr id="3" name="Notes Placeholder 2"/>
          <p:cNvSpPr>
            <a:spLocks noGrp="1"/>
          </p:cNvSpPr>
          <p:nvPr>
            <p:ph type="body" idx="1"/>
          </p:nvPr>
        </p:nvSpPr>
        <p:spPr>
          <a:xfrm>
            <a:off x="685800" y="3037621"/>
            <a:ext cx="5486400" cy="5856651"/>
          </a:xfrm>
        </p:spPr>
        <p:txBody>
          <a:bodyPr>
            <a:noAutofit/>
          </a:bodyPr>
          <a:lstStyle/>
          <a:p>
            <a:r>
              <a:rPr lang="en-US" kern="1200" dirty="0" smtClean="0">
                <a:solidFill>
                  <a:schemeClr val="tx1"/>
                </a:solidFill>
                <a:latin typeface="+mn-lt"/>
                <a:ea typeface="+mn-ea"/>
                <a:cs typeface="+mn-cs"/>
              </a:rPr>
              <a:t>During this time it would be good for the women who are learning how to advertise Women’s Ministries to also learn how to prepare a press release.   Ask each one to put a press release together by applying the basic writing skills taught in the writing seminar.  All the following information must be included:</a:t>
            </a:r>
          </a:p>
          <a:p>
            <a:pPr lvl="1"/>
            <a:r>
              <a:rPr lang="en-US" kern="1200" dirty="0" smtClean="0">
                <a:solidFill>
                  <a:schemeClr val="tx1"/>
                </a:solidFill>
                <a:latin typeface="+mn-lt"/>
                <a:ea typeface="+mn-ea"/>
                <a:cs typeface="+mn-cs"/>
              </a:rPr>
              <a:t> </a:t>
            </a:r>
          </a:p>
          <a:p>
            <a:pPr marL="688975" lvl="1" indent="-231775">
              <a:buFont typeface="Wingdings" charset="2"/>
              <a:buChar char="ü"/>
            </a:pPr>
            <a:r>
              <a:rPr lang="en-US" b="1" kern="1200" dirty="0" smtClean="0">
                <a:solidFill>
                  <a:schemeClr val="tx1"/>
                </a:solidFill>
                <a:latin typeface="+mn-lt"/>
                <a:ea typeface="+mn-ea"/>
                <a:cs typeface="+mn-cs"/>
              </a:rPr>
              <a:t>What:</a:t>
            </a:r>
            <a:r>
              <a:rPr lang="en-US" kern="1200" dirty="0" smtClean="0">
                <a:solidFill>
                  <a:schemeClr val="tx1"/>
                </a:solidFill>
                <a:latin typeface="+mn-lt"/>
                <a:ea typeface="+mn-ea"/>
                <a:cs typeface="+mn-cs"/>
              </a:rPr>
              <a:t> “Women Alive! for Christ” seminar for divorced women, “Putting the Pieces Together”</a:t>
            </a:r>
          </a:p>
          <a:p>
            <a:pPr marL="688975" lvl="1" indent="-231775">
              <a:buFont typeface="Wingdings" charset="2"/>
              <a:buChar char="ü"/>
            </a:pPr>
            <a:endParaRPr lang="en-US" b="1" kern="1200" dirty="0" smtClean="0">
              <a:solidFill>
                <a:schemeClr val="tx1"/>
              </a:solidFill>
              <a:latin typeface="+mn-lt"/>
              <a:ea typeface="+mn-ea"/>
              <a:cs typeface="+mn-cs"/>
            </a:endParaRPr>
          </a:p>
          <a:p>
            <a:pPr marL="688975" lvl="1" indent="-231775">
              <a:buFont typeface="Wingdings" charset="2"/>
              <a:buChar char="ü"/>
            </a:pPr>
            <a:r>
              <a:rPr lang="en-US" b="1" kern="1200" dirty="0" smtClean="0">
                <a:solidFill>
                  <a:schemeClr val="tx1"/>
                </a:solidFill>
                <a:latin typeface="+mn-lt"/>
                <a:ea typeface="+mn-ea"/>
                <a:cs typeface="+mn-cs"/>
              </a:rPr>
              <a:t>When:</a:t>
            </a:r>
            <a:r>
              <a:rPr lang="en-US" kern="1200" dirty="0" smtClean="0">
                <a:solidFill>
                  <a:schemeClr val="tx1"/>
                </a:solidFill>
                <a:latin typeface="+mn-lt"/>
                <a:ea typeface="+mn-ea"/>
                <a:cs typeface="+mn-cs"/>
              </a:rPr>
              <a:t> Tuesday, May 26, 2003, 7-9 p.m.</a:t>
            </a:r>
          </a:p>
          <a:p>
            <a:pPr marL="688975" lvl="1" indent="-231775">
              <a:buFont typeface="Wingdings" charset="2"/>
              <a:buChar char="ü"/>
            </a:pPr>
            <a:endParaRPr lang="en-US" b="1" kern="1200" dirty="0" smtClean="0">
              <a:solidFill>
                <a:schemeClr val="tx1"/>
              </a:solidFill>
              <a:latin typeface="+mn-lt"/>
              <a:ea typeface="+mn-ea"/>
              <a:cs typeface="+mn-cs"/>
            </a:endParaRPr>
          </a:p>
          <a:p>
            <a:pPr marL="688975" lvl="1" indent="-231775">
              <a:buFont typeface="Wingdings" charset="2"/>
              <a:buChar char="ü"/>
            </a:pPr>
            <a:r>
              <a:rPr lang="en-US" b="1" kern="1200" dirty="0" smtClean="0">
                <a:solidFill>
                  <a:schemeClr val="tx1"/>
                </a:solidFill>
                <a:latin typeface="+mn-lt"/>
                <a:ea typeface="+mn-ea"/>
                <a:cs typeface="+mn-cs"/>
              </a:rPr>
              <a:t>Where:</a:t>
            </a:r>
            <a:r>
              <a:rPr lang="en-US" kern="1200" dirty="0" smtClean="0">
                <a:solidFill>
                  <a:schemeClr val="tx1"/>
                </a:solidFill>
                <a:latin typeface="+mn-lt"/>
                <a:ea typeface="+mn-ea"/>
                <a:cs typeface="+mn-cs"/>
              </a:rPr>
              <a:t> </a:t>
            </a:r>
            <a:r>
              <a:rPr lang="en-US" kern="1200" dirty="0" err="1" smtClean="0">
                <a:solidFill>
                  <a:schemeClr val="tx1"/>
                </a:solidFill>
                <a:latin typeface="+mn-lt"/>
                <a:ea typeface="+mn-ea"/>
                <a:cs typeface="+mn-cs"/>
              </a:rPr>
              <a:t>Brownhill</a:t>
            </a:r>
            <a:r>
              <a:rPr lang="en-US" kern="1200" dirty="0" smtClean="0">
                <a:solidFill>
                  <a:schemeClr val="tx1"/>
                </a:solidFill>
                <a:latin typeface="+mn-lt"/>
                <a:ea typeface="+mn-ea"/>
                <a:cs typeface="+mn-cs"/>
              </a:rPr>
              <a:t> Medical Center Auditorium, 75 Brown Hill Drive, Brownsville</a:t>
            </a:r>
          </a:p>
          <a:p>
            <a:pPr lvl="1"/>
            <a:endParaRPr lang="en-US" b="1" kern="1200" dirty="0" smtClean="0">
              <a:solidFill>
                <a:schemeClr val="tx1"/>
              </a:solidFill>
              <a:latin typeface="+mn-lt"/>
              <a:ea typeface="+mn-ea"/>
              <a:cs typeface="+mn-cs"/>
            </a:endParaRPr>
          </a:p>
          <a:p>
            <a:pPr marL="688975" lvl="1" indent="-231775">
              <a:buFont typeface="Wingdings" charset="2"/>
              <a:buChar char="ü"/>
            </a:pPr>
            <a:r>
              <a:rPr lang="en-US" b="1" kern="1200" dirty="0" smtClean="0">
                <a:solidFill>
                  <a:schemeClr val="tx1"/>
                </a:solidFill>
                <a:latin typeface="+mn-lt"/>
                <a:ea typeface="+mn-ea"/>
                <a:cs typeface="+mn-cs"/>
              </a:rPr>
              <a:t>Why:</a:t>
            </a:r>
            <a:r>
              <a:rPr lang="en-US" kern="1200" dirty="0" smtClean="0">
                <a:solidFill>
                  <a:schemeClr val="tx1"/>
                </a:solidFill>
                <a:latin typeface="+mn-lt"/>
                <a:ea typeface="+mn-ea"/>
                <a:cs typeface="+mn-cs"/>
              </a:rPr>
              <a:t> To help women in divorce crisis to make the transition from marriage back to singleness; socially, sexually, spiritually</a:t>
            </a:r>
          </a:p>
          <a:p>
            <a:pPr marL="688975" lvl="1" indent="-231775">
              <a:buFont typeface="Wingdings" charset="2"/>
              <a:buChar char="ü"/>
            </a:pPr>
            <a:endParaRPr lang="en-US" b="1" kern="1200" dirty="0" smtClean="0">
              <a:solidFill>
                <a:schemeClr val="tx1"/>
              </a:solidFill>
              <a:latin typeface="+mn-lt"/>
              <a:ea typeface="+mn-ea"/>
              <a:cs typeface="+mn-cs"/>
            </a:endParaRPr>
          </a:p>
          <a:p>
            <a:pPr marL="688975" lvl="1" indent="-231775">
              <a:buFont typeface="Wingdings" charset="2"/>
              <a:buChar char="ü"/>
            </a:pPr>
            <a:r>
              <a:rPr lang="en-US" b="1" kern="1200" dirty="0" smtClean="0">
                <a:solidFill>
                  <a:schemeClr val="tx1"/>
                </a:solidFill>
                <a:latin typeface="+mn-lt"/>
                <a:ea typeface="+mn-ea"/>
                <a:cs typeface="+mn-cs"/>
              </a:rPr>
              <a:t>Who:</a:t>
            </a:r>
            <a:r>
              <a:rPr lang="en-US" kern="1200" dirty="0" smtClean="0">
                <a:solidFill>
                  <a:schemeClr val="tx1"/>
                </a:solidFill>
                <a:latin typeface="+mn-lt"/>
                <a:ea typeface="+mn-ea"/>
                <a:cs typeface="+mn-cs"/>
              </a:rPr>
              <a:t> Dr. Marianne </a:t>
            </a:r>
            <a:r>
              <a:rPr lang="en-US" kern="1200" dirty="0" err="1" smtClean="0">
                <a:solidFill>
                  <a:schemeClr val="tx1"/>
                </a:solidFill>
                <a:latin typeface="+mn-lt"/>
                <a:ea typeface="+mn-ea"/>
                <a:cs typeface="+mn-cs"/>
              </a:rPr>
              <a:t>Bayliner</a:t>
            </a:r>
            <a:r>
              <a:rPr lang="en-US" kern="1200" dirty="0" smtClean="0">
                <a:solidFill>
                  <a:schemeClr val="tx1"/>
                </a:solidFill>
                <a:latin typeface="+mn-lt"/>
                <a:ea typeface="+mn-ea"/>
                <a:cs typeface="+mn-cs"/>
              </a:rPr>
              <a:t>, Christian Family Counselor</a:t>
            </a:r>
          </a:p>
          <a:p>
            <a:pPr marL="688975" lvl="1" indent="-231775">
              <a:buFont typeface="Wingdings" charset="2"/>
              <a:buChar char="ü"/>
            </a:pPr>
            <a:endParaRPr lang="en-US" b="1" kern="1200" dirty="0" smtClean="0">
              <a:solidFill>
                <a:schemeClr val="tx1"/>
              </a:solidFill>
              <a:latin typeface="+mn-lt"/>
              <a:ea typeface="+mn-ea"/>
              <a:cs typeface="+mn-cs"/>
            </a:endParaRPr>
          </a:p>
          <a:p>
            <a:pPr marL="688975" lvl="1" indent="-231775">
              <a:buFont typeface="Wingdings" charset="2"/>
              <a:buChar char="ü"/>
            </a:pPr>
            <a:r>
              <a:rPr lang="en-US" b="1" kern="1200" dirty="0" smtClean="0">
                <a:solidFill>
                  <a:schemeClr val="tx1"/>
                </a:solidFill>
                <a:latin typeface="+mn-lt"/>
                <a:ea typeface="+mn-ea"/>
                <a:cs typeface="+mn-cs"/>
              </a:rPr>
              <a:t>How:</a:t>
            </a:r>
            <a:r>
              <a:rPr lang="en-US" kern="1200" dirty="0" smtClean="0">
                <a:solidFill>
                  <a:schemeClr val="tx1"/>
                </a:solidFill>
                <a:latin typeface="+mn-lt"/>
                <a:ea typeface="+mn-ea"/>
                <a:cs typeface="+mn-cs"/>
              </a:rPr>
              <a:t> Seminar limited to 30 attendees for group interaction with presenter and each other.  </a:t>
            </a:r>
          </a:p>
          <a:p>
            <a:pPr lvl="1"/>
            <a:endParaRPr lang="en-US" kern="1200" dirty="0" smtClean="0">
              <a:solidFill>
                <a:schemeClr val="tx1"/>
              </a:solidFill>
              <a:latin typeface="+mn-lt"/>
              <a:ea typeface="+mn-ea"/>
              <a:cs typeface="+mn-cs"/>
            </a:endParaRPr>
          </a:p>
          <a:p>
            <a:pPr marL="688975" lvl="1" indent="-231775">
              <a:buFont typeface="Wingdings" charset="2"/>
              <a:buChar char="ü"/>
            </a:pPr>
            <a:r>
              <a:rPr lang="en-US" kern="1200" dirty="0" smtClean="0">
                <a:solidFill>
                  <a:schemeClr val="tx1"/>
                </a:solidFill>
                <a:latin typeface="+mn-lt"/>
                <a:ea typeface="+mn-ea"/>
                <a:cs typeface="+mn-cs"/>
              </a:rPr>
              <a:t>Include telephone number (765-1234) or website</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87A065A-B264-406C-98FD-EAEC1210828C}" type="slidenum">
              <a:rPr lang="en-US" smtClean="0"/>
              <a:pPr/>
              <a:t>10</a:t>
            </a:fld>
            <a:endParaRPr lang="en-US"/>
          </a:p>
        </p:txBody>
      </p:sp>
    </p:spTree>
    <p:extLst>
      <p:ext uri="{BB962C8B-B14F-4D97-AF65-F5344CB8AC3E}">
        <p14:creationId xmlns:p14="http://schemas.microsoft.com/office/powerpoint/2010/main" val="93311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kern="1200" dirty="0" smtClean="0">
                <a:solidFill>
                  <a:schemeClr val="tx1"/>
                </a:solidFill>
              </a:rPr>
              <a:t>4. Advertise Through Your Personal Community Involvement</a:t>
            </a:r>
          </a:p>
          <a:p>
            <a:endParaRPr lang="en-US" b="1" dirty="0"/>
          </a:p>
          <a:p>
            <a:r>
              <a:rPr lang="en-US" kern="1200" dirty="0" smtClean="0">
                <a:solidFill>
                  <a:schemeClr val="tx1"/>
                </a:solidFill>
              </a:rPr>
              <a:t>Nothing advertises as well as what you do.  An appropriate way to advertise Women’s Ministries is to become involved with your community.</a:t>
            </a:r>
          </a:p>
          <a:p>
            <a:r>
              <a:rPr lang="en-US" kern="1200" dirty="0" smtClean="0">
                <a:solidFill>
                  <a:schemeClr val="tx1"/>
                </a:solidFill>
              </a:rPr>
              <a:t> </a:t>
            </a:r>
          </a:p>
          <a:p>
            <a:r>
              <a:rPr lang="en-US" kern="1200" dirty="0" smtClean="0">
                <a:solidFill>
                  <a:schemeClr val="tx1"/>
                </a:solidFill>
              </a:rPr>
              <a:t>Join groups which promote the arts, such as music clubs, which in turn support budding musicians.  Self-improvement groups and service clubs are other options which serve and provide individual growth.  Rubbing shoulders with women in the community other than  church members helps build friendships. </a:t>
            </a:r>
          </a:p>
          <a:p>
            <a:r>
              <a:rPr lang="en-US" kern="1200" dirty="0" smtClean="0">
                <a:solidFill>
                  <a:schemeClr val="tx1"/>
                </a:solidFill>
              </a:rPr>
              <a:t> </a:t>
            </a:r>
          </a:p>
          <a:p>
            <a:r>
              <a:rPr lang="en-US" kern="1200" dirty="0" smtClean="0">
                <a:solidFill>
                  <a:schemeClr val="tx1"/>
                </a:solidFill>
              </a:rPr>
              <a:t>Be a volunteer; it could be joining the food team at a homeless shelter or working with Hospice.  Whatever your God-given talent is, show willingness to serve on committees and boards if you are asked.</a:t>
            </a:r>
          </a:p>
          <a:p>
            <a:r>
              <a:rPr lang="en-US" kern="1200" dirty="0" smtClean="0">
                <a:solidFill>
                  <a:schemeClr val="tx1"/>
                </a:solidFill>
              </a:rPr>
              <a:t> </a:t>
            </a:r>
          </a:p>
          <a:p>
            <a:r>
              <a:rPr lang="en-US" kern="1200" dirty="0" smtClean="0">
                <a:solidFill>
                  <a:schemeClr val="tx1"/>
                </a:solidFill>
              </a:rPr>
              <a:t>Do things for the community which aren’t directly Women’s Ministries related, but simply what a woman of the local Seventh-day Adventist church, involved with Women‘s Ministries, wants to do as an individual.</a:t>
            </a:r>
          </a:p>
          <a:p>
            <a:endParaRPr lang="en-US" dirty="0"/>
          </a:p>
        </p:txBody>
      </p:sp>
      <p:sp>
        <p:nvSpPr>
          <p:cNvPr id="4" name="Slide Number Placeholder 3"/>
          <p:cNvSpPr>
            <a:spLocks noGrp="1"/>
          </p:cNvSpPr>
          <p:nvPr>
            <p:ph type="sldNum" sz="quarter" idx="10"/>
          </p:nvPr>
        </p:nvSpPr>
        <p:spPr/>
        <p:txBody>
          <a:bodyPr/>
          <a:lstStyle/>
          <a:p>
            <a:fld id="{B87A065A-B264-406C-98FD-EAEC1210828C}" type="slidenum">
              <a:rPr lang="en-US" smtClean="0"/>
              <a:pPr/>
              <a:t>11</a:t>
            </a:fld>
            <a:endParaRPr lang="en-US"/>
          </a:p>
        </p:txBody>
      </p:sp>
    </p:spTree>
    <p:extLst>
      <p:ext uri="{BB962C8B-B14F-4D97-AF65-F5344CB8AC3E}">
        <p14:creationId xmlns:p14="http://schemas.microsoft.com/office/powerpoint/2010/main" val="693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5. Principles to Remember</a:t>
            </a:r>
          </a:p>
          <a:p>
            <a:endParaRPr lang="en-US" dirty="0"/>
          </a:p>
          <a:p>
            <a:r>
              <a:rPr lang="en-US" kern="1200" dirty="0" smtClean="0">
                <a:solidFill>
                  <a:schemeClr val="tx1"/>
                </a:solidFill>
              </a:rPr>
              <a:t>For Women’s Ministries to be completely effective, you need to reach out beyond your own church family and serve the community—with obvious caring—offering programs and personal services needed by women. </a:t>
            </a:r>
          </a:p>
          <a:p>
            <a:endParaRPr lang="en-US" kern="1200" dirty="0" smtClean="0">
              <a:solidFill>
                <a:schemeClr val="tx1"/>
              </a:solidFill>
            </a:endParaRPr>
          </a:p>
          <a:p>
            <a:pPr marL="628650" lvl="1" indent="-171450">
              <a:buFont typeface="Wingdings" charset="2"/>
              <a:buChar char="ü"/>
            </a:pPr>
            <a:r>
              <a:rPr lang="en-US" b="1" kern="1200" dirty="0" smtClean="0">
                <a:solidFill>
                  <a:schemeClr val="tx1"/>
                </a:solidFill>
              </a:rPr>
              <a:t>Be aware of your audience.</a:t>
            </a:r>
            <a:r>
              <a:rPr lang="en-US" kern="1200" dirty="0" smtClean="0">
                <a:solidFill>
                  <a:schemeClr val="tx1"/>
                </a:solidFill>
              </a:rPr>
              <a:t>  What will interest the secular mind, as well as the spiritual?  What can your “Women Alive! for Christ” plans do for them?</a:t>
            </a:r>
          </a:p>
          <a:p>
            <a:pPr marL="628650" lvl="1" indent="-171450">
              <a:buFont typeface="Wingdings" charset="2"/>
              <a:buChar char="ü"/>
            </a:pPr>
            <a:r>
              <a:rPr lang="en-US" kern="1200" dirty="0" smtClean="0">
                <a:solidFill>
                  <a:schemeClr val="tx1"/>
                </a:solidFill>
              </a:rPr>
              <a:t> </a:t>
            </a:r>
            <a:r>
              <a:rPr lang="en-US" b="1" kern="1200" dirty="0" smtClean="0">
                <a:solidFill>
                  <a:schemeClr val="tx1"/>
                </a:solidFill>
              </a:rPr>
              <a:t>Do research and brainstorming</a:t>
            </a:r>
            <a:r>
              <a:rPr lang="en-US" kern="1200" dirty="0" smtClean="0">
                <a:solidFill>
                  <a:schemeClr val="tx1"/>
                </a:solidFill>
              </a:rPr>
              <a:t> with non-church members to discover community needs before selecting your program .</a:t>
            </a:r>
          </a:p>
          <a:p>
            <a:pPr marL="628650" lvl="1" indent="-171450">
              <a:buFont typeface="Wingdings" charset="2"/>
              <a:buChar char="ü"/>
            </a:pPr>
            <a:r>
              <a:rPr lang="en-US" kern="1200" dirty="0" smtClean="0">
                <a:solidFill>
                  <a:schemeClr val="tx1"/>
                </a:solidFill>
              </a:rPr>
              <a:t> </a:t>
            </a:r>
            <a:r>
              <a:rPr lang="en-US" b="1" kern="1200" dirty="0" smtClean="0">
                <a:solidFill>
                  <a:schemeClr val="tx1"/>
                </a:solidFill>
              </a:rPr>
              <a:t>Good records are important when advertising through public contact.</a:t>
            </a:r>
            <a:r>
              <a:rPr lang="en-US" kern="1200" dirty="0" smtClean="0">
                <a:solidFill>
                  <a:schemeClr val="tx1"/>
                </a:solidFill>
              </a:rPr>
              <a:t>  Keep accurate records, telephone numbers, and contact names, including their positions/titles.</a:t>
            </a:r>
          </a:p>
          <a:p>
            <a:pPr marL="628650" lvl="1" indent="-171450">
              <a:buFont typeface="Wingdings" charset="2"/>
              <a:buChar char="ü"/>
            </a:pPr>
            <a:r>
              <a:rPr lang="en-US" kern="1200" dirty="0" smtClean="0">
                <a:solidFill>
                  <a:schemeClr val="tx1"/>
                </a:solidFill>
              </a:rPr>
              <a:t> </a:t>
            </a:r>
            <a:r>
              <a:rPr lang="en-US" b="1" kern="1200" dirty="0" smtClean="0">
                <a:solidFill>
                  <a:schemeClr val="tx1"/>
                </a:solidFill>
              </a:rPr>
              <a:t>Dress appropriately</a:t>
            </a:r>
            <a:r>
              <a:rPr lang="en-US" kern="1200" dirty="0" smtClean="0">
                <a:solidFill>
                  <a:schemeClr val="tx1"/>
                </a:solidFill>
              </a:rPr>
              <a:t>. For instance, if you have a booth at a fair you will probably wear casual clothing, but meeting with a television station manager would call for business attire.</a:t>
            </a:r>
          </a:p>
          <a:p>
            <a:pPr marL="628650" lvl="1" indent="-171450">
              <a:buFont typeface="Wingdings" charset="2"/>
              <a:buChar char="ü"/>
            </a:pPr>
            <a:r>
              <a:rPr lang="en-US" kern="1200" dirty="0" smtClean="0">
                <a:solidFill>
                  <a:schemeClr val="tx1"/>
                </a:solidFill>
              </a:rPr>
              <a:t> </a:t>
            </a:r>
            <a:r>
              <a:rPr lang="en-US" b="1" kern="1200" dirty="0" smtClean="0">
                <a:solidFill>
                  <a:schemeClr val="tx1"/>
                </a:solidFill>
              </a:rPr>
              <a:t>Because Women’s Ministries is a woman’s group</a:t>
            </a:r>
            <a:r>
              <a:rPr lang="en-US" kern="1200" dirty="0" smtClean="0">
                <a:solidFill>
                  <a:schemeClr val="tx1"/>
                </a:solidFill>
              </a:rPr>
              <a:t>, if you are interviewed and questioned about the role of women, make statements that show value for both genders.  Being </a:t>
            </a:r>
            <a:r>
              <a:rPr lang="en-US" i="1" kern="1200" dirty="0" smtClean="0">
                <a:solidFill>
                  <a:schemeClr val="tx1"/>
                </a:solidFill>
              </a:rPr>
              <a:t>for</a:t>
            </a:r>
            <a:r>
              <a:rPr lang="en-US" kern="1200" dirty="0" smtClean="0">
                <a:solidFill>
                  <a:schemeClr val="tx1"/>
                </a:solidFill>
              </a:rPr>
              <a:t> women does not mean being </a:t>
            </a:r>
            <a:r>
              <a:rPr lang="en-US" i="1" kern="1200" dirty="0" smtClean="0">
                <a:solidFill>
                  <a:schemeClr val="tx1"/>
                </a:solidFill>
              </a:rPr>
              <a:t>against</a:t>
            </a:r>
            <a:r>
              <a:rPr lang="en-US" kern="1200" dirty="0" smtClean="0">
                <a:solidFill>
                  <a:schemeClr val="tx1"/>
                </a:solidFill>
              </a:rPr>
              <a:t> men.</a:t>
            </a:r>
          </a:p>
          <a:p>
            <a:pPr marL="171450" indent="-171450">
              <a:buFont typeface="Wingdings" charset="2"/>
              <a:buChar char="ü"/>
            </a:pPr>
            <a:endParaRPr lang="en-US" dirty="0"/>
          </a:p>
        </p:txBody>
      </p:sp>
      <p:sp>
        <p:nvSpPr>
          <p:cNvPr id="4" name="Slide Number Placeholder 3"/>
          <p:cNvSpPr>
            <a:spLocks noGrp="1"/>
          </p:cNvSpPr>
          <p:nvPr>
            <p:ph type="sldNum" sz="quarter" idx="10"/>
          </p:nvPr>
        </p:nvSpPr>
        <p:spPr/>
        <p:txBody>
          <a:bodyPr/>
          <a:lstStyle/>
          <a:p>
            <a:fld id="{B87A065A-B264-406C-98FD-EAEC1210828C}" type="slidenum">
              <a:rPr lang="en-US" smtClean="0"/>
              <a:pPr/>
              <a:t>12</a:t>
            </a:fld>
            <a:endParaRPr lang="en-US"/>
          </a:p>
        </p:txBody>
      </p:sp>
    </p:spTree>
    <p:extLst>
      <p:ext uri="{BB962C8B-B14F-4D97-AF65-F5344CB8AC3E}">
        <p14:creationId xmlns:p14="http://schemas.microsoft.com/office/powerpoint/2010/main" val="74075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A065A-B264-406C-98FD-EAEC1210828C}" type="slidenum">
              <a:rPr lang="en-US" smtClean="0"/>
              <a:pPr/>
              <a:t>2</a:t>
            </a:fld>
            <a:endParaRPr lang="en-US"/>
          </a:p>
        </p:txBody>
      </p:sp>
    </p:spTree>
    <p:extLst>
      <p:ext uri="{BB962C8B-B14F-4D97-AF65-F5344CB8AC3E}">
        <p14:creationId xmlns:p14="http://schemas.microsoft.com/office/powerpoint/2010/main" val="154461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The line of communication for Women’s Ministries is important for both in-church and public awareness.  Long-range planning is essential for both. </a:t>
            </a:r>
            <a:endParaRPr lang="en-US" kern="1200" dirty="0" smtClean="0">
              <a:solidFill>
                <a:schemeClr val="tx1"/>
              </a:solidFill>
              <a:latin typeface="+mn-lt"/>
              <a:ea typeface="+mn-ea"/>
              <a:cs typeface="+mn-cs"/>
            </a:endParaRPr>
          </a:p>
          <a:p>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So let’s get right to the heart of advertising by looking at various ways to reach both audiences.  First, let’s give a name to our upcoming program or seminar by giving it a working name.  How about this?  “Women Alive! for Christ.”</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Actually, this title, “Women Alive! for Christ” (WAFC), could be used for any of the programs you prepare.  For instance, WAFC can be used with a stress seminar, financial classes, a nutrition school, or any other program you are offering.  This title can provide continuity as an ongoing part of your advertising.</a:t>
            </a:r>
          </a:p>
        </p:txBody>
      </p:sp>
      <p:sp>
        <p:nvSpPr>
          <p:cNvPr id="4" name="Slide Number Placeholder 3"/>
          <p:cNvSpPr>
            <a:spLocks noGrp="1"/>
          </p:cNvSpPr>
          <p:nvPr>
            <p:ph type="sldNum" sz="quarter" idx="10"/>
          </p:nvPr>
        </p:nvSpPr>
        <p:spPr/>
        <p:txBody>
          <a:bodyPr/>
          <a:lstStyle/>
          <a:p>
            <a:fld id="{B87A065A-B264-406C-98FD-EAEC1210828C}" type="slidenum">
              <a:rPr lang="en-US" smtClean="0"/>
              <a:pPr/>
              <a:t>3</a:t>
            </a:fld>
            <a:endParaRPr lang="en-US"/>
          </a:p>
        </p:txBody>
      </p:sp>
    </p:spTree>
    <p:extLst>
      <p:ext uri="{BB962C8B-B14F-4D97-AF65-F5344CB8AC3E}">
        <p14:creationId xmlns:p14="http://schemas.microsoft.com/office/powerpoint/2010/main" val="24326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60168"/>
            <a:ext cx="5486400" cy="4183380"/>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rPr>
              <a:t>What are the various methods of advertising available?</a:t>
            </a:r>
          </a:p>
          <a:p>
            <a:endParaRPr lang="en-US" dirty="0"/>
          </a:p>
        </p:txBody>
      </p:sp>
      <p:sp>
        <p:nvSpPr>
          <p:cNvPr id="4" name="Slide Number Placeholder 3"/>
          <p:cNvSpPr>
            <a:spLocks noGrp="1"/>
          </p:cNvSpPr>
          <p:nvPr>
            <p:ph type="sldNum" sz="quarter" idx="10"/>
          </p:nvPr>
        </p:nvSpPr>
        <p:spPr/>
        <p:txBody>
          <a:bodyPr/>
          <a:lstStyle/>
          <a:p>
            <a:fld id="{B87A065A-B264-406C-98FD-EAEC1210828C}" type="slidenum">
              <a:rPr lang="en-US" smtClean="0"/>
              <a:pPr/>
              <a:t>4</a:t>
            </a:fld>
            <a:endParaRPr lang="en-US"/>
          </a:p>
        </p:txBody>
      </p:sp>
    </p:spTree>
    <p:extLst>
      <p:ext uri="{BB962C8B-B14F-4D97-AF65-F5344CB8AC3E}">
        <p14:creationId xmlns:p14="http://schemas.microsoft.com/office/powerpoint/2010/main" val="1012502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kern="1200" dirty="0" smtClean="0">
                <a:solidFill>
                  <a:schemeClr val="tx1"/>
                </a:solidFill>
                <a:latin typeface="+mn-lt"/>
                <a:ea typeface="+mn-ea"/>
                <a:cs typeface="+mn-cs"/>
              </a:rPr>
              <a:t>Bulletin Inserts/Flyers</a:t>
            </a:r>
          </a:p>
          <a:p>
            <a:pPr marR="0" algn="l" defTabSz="914400" rtl="0" eaLnBrk="1" fontAlgn="auto" latinLnBrk="0" hangingPunct="1">
              <a:lnSpc>
                <a:spcPct val="100000"/>
              </a:lnSpc>
              <a:spcBef>
                <a:spcPts val="0"/>
              </a:spcBef>
              <a:spcAft>
                <a:spcPts val="0"/>
              </a:spcAft>
              <a:buClrTx/>
              <a:buSzTx/>
              <a:tabLst/>
              <a:defRPr/>
            </a:pPr>
            <a:endParaRPr lang="en-US"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mn-lt"/>
                <a:ea typeface="+mn-ea"/>
                <a:cs typeface="+mn-cs"/>
              </a:rPr>
              <a:t>Usually bulletin inserts or fliers precede any other kind of advertising within the church as well as in your community.  It is advisable to start your church advertising about three months in advance of the program.  These are excellent forerunners to tell everyone something good is about to happen!</a:t>
            </a:r>
          </a:p>
          <a:p>
            <a:endParaRPr lang="en-US" dirty="0"/>
          </a:p>
        </p:txBody>
      </p:sp>
      <p:sp>
        <p:nvSpPr>
          <p:cNvPr id="4" name="Slide Number Placeholder 3"/>
          <p:cNvSpPr>
            <a:spLocks noGrp="1"/>
          </p:cNvSpPr>
          <p:nvPr>
            <p:ph type="sldNum" sz="quarter" idx="10"/>
          </p:nvPr>
        </p:nvSpPr>
        <p:spPr/>
        <p:txBody>
          <a:bodyPr/>
          <a:lstStyle/>
          <a:p>
            <a:fld id="{B87A065A-B264-406C-98FD-EAEC1210828C}" type="slidenum">
              <a:rPr lang="en-US" smtClean="0"/>
              <a:pPr/>
              <a:t>5</a:t>
            </a:fld>
            <a:endParaRPr lang="en-US"/>
          </a:p>
        </p:txBody>
      </p:sp>
    </p:spTree>
    <p:extLst>
      <p:ext uri="{BB962C8B-B14F-4D97-AF65-F5344CB8AC3E}">
        <p14:creationId xmlns:p14="http://schemas.microsoft.com/office/powerpoint/2010/main" val="127246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695325"/>
            <a:ext cx="2324100" cy="1743075"/>
          </a:xfrm>
        </p:spPr>
      </p:sp>
      <p:sp>
        <p:nvSpPr>
          <p:cNvPr id="3" name="Notes Placeholder 2"/>
          <p:cNvSpPr>
            <a:spLocks noGrp="1"/>
          </p:cNvSpPr>
          <p:nvPr>
            <p:ph type="body" idx="1"/>
          </p:nvPr>
        </p:nvSpPr>
        <p:spPr>
          <a:xfrm>
            <a:off x="685800" y="2598372"/>
            <a:ext cx="5486400" cy="6000798"/>
          </a:xfrm>
        </p:spPr>
        <p:txBody>
          <a:bodyPr>
            <a:noAutofit/>
          </a:bodyPr>
          <a:lstStyle/>
          <a:p>
            <a:r>
              <a:rPr lang="en-US" b="1" kern="1200" dirty="0" smtClean="0">
                <a:solidFill>
                  <a:schemeClr val="tx1"/>
                </a:solidFill>
                <a:latin typeface="+mn-lt"/>
                <a:ea typeface="+mn-ea"/>
                <a:cs typeface="+mn-cs"/>
              </a:rPr>
              <a:t>Where in the community do you distribute your fliers? </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 Public distribution racks are the best place to start</a:t>
            </a:r>
          </a:p>
          <a:p>
            <a:pPr marL="628650" lvl="1" indent="-171450">
              <a:buFont typeface="Arial" charset="0"/>
              <a:buChar char="•"/>
            </a:pPr>
            <a:r>
              <a:rPr lang="en-US" kern="1200" dirty="0" smtClean="0">
                <a:solidFill>
                  <a:schemeClr val="tx1"/>
                </a:solidFill>
                <a:latin typeface="+mn-lt"/>
                <a:ea typeface="+mn-ea"/>
                <a:cs typeface="+mn-cs"/>
              </a:rPr>
              <a:t>Hotels and motels</a:t>
            </a:r>
          </a:p>
          <a:p>
            <a:pPr marL="628650" lvl="1" indent="-171450">
              <a:buFont typeface="Arial" charset="0"/>
              <a:buChar char="•"/>
            </a:pPr>
            <a:r>
              <a:rPr lang="en-US" kern="1200" dirty="0" smtClean="0">
                <a:solidFill>
                  <a:schemeClr val="tx1"/>
                </a:solidFill>
                <a:latin typeface="+mn-lt"/>
                <a:ea typeface="+mn-ea"/>
                <a:cs typeface="+mn-cs"/>
              </a:rPr>
              <a:t>Restaurants</a:t>
            </a:r>
          </a:p>
          <a:p>
            <a:pPr marL="628650" lvl="1" indent="-171450">
              <a:buFont typeface="Arial" charset="0"/>
              <a:buChar char="•"/>
            </a:pPr>
            <a:r>
              <a:rPr lang="en-US" kern="1200" dirty="0" smtClean="0">
                <a:solidFill>
                  <a:schemeClr val="tx1"/>
                </a:solidFill>
                <a:latin typeface="+mn-lt"/>
                <a:ea typeface="+mn-ea"/>
                <a:cs typeface="+mn-cs"/>
              </a:rPr>
              <a:t>Grocery stores</a:t>
            </a:r>
          </a:p>
          <a:p>
            <a:pPr marL="628650" lvl="1" indent="-171450">
              <a:buFont typeface="Arial" charset="0"/>
              <a:buChar char="•"/>
            </a:pPr>
            <a:r>
              <a:rPr lang="en-US" kern="1200" dirty="0" smtClean="0">
                <a:solidFill>
                  <a:schemeClr val="tx1"/>
                </a:solidFill>
                <a:latin typeface="+mn-lt"/>
                <a:ea typeface="+mn-ea"/>
                <a:cs typeface="+mn-cs"/>
              </a:rPr>
              <a:t>Laundromats</a:t>
            </a:r>
          </a:p>
          <a:p>
            <a:pPr marL="628650" lvl="1" indent="-171450">
              <a:buFont typeface="Arial" charset="0"/>
              <a:buChar char="•"/>
            </a:pPr>
            <a:r>
              <a:rPr lang="en-US" kern="1200" dirty="0" smtClean="0">
                <a:solidFill>
                  <a:schemeClr val="tx1"/>
                </a:solidFill>
                <a:latin typeface="+mn-lt"/>
                <a:ea typeface="+mn-ea"/>
                <a:cs typeface="+mn-cs"/>
              </a:rPr>
              <a:t>Beauty salons</a:t>
            </a:r>
          </a:p>
          <a:p>
            <a:pPr marL="628650" lvl="1" indent="-171450">
              <a:buFont typeface="Arial" charset="0"/>
              <a:buChar char="•"/>
            </a:pPr>
            <a:r>
              <a:rPr lang="en-US" kern="1200" dirty="0" smtClean="0">
                <a:solidFill>
                  <a:schemeClr val="tx1"/>
                </a:solidFill>
                <a:latin typeface="+mn-lt"/>
                <a:ea typeface="+mn-ea"/>
                <a:cs typeface="+mn-cs"/>
              </a:rPr>
              <a:t>Chamber of Commerce</a:t>
            </a:r>
          </a:p>
          <a:p>
            <a:pPr marL="628650" lvl="1" indent="-171450">
              <a:buFont typeface="Arial" charset="0"/>
              <a:buChar char="•"/>
            </a:pPr>
            <a:r>
              <a:rPr lang="en-US" kern="1200" dirty="0" smtClean="0">
                <a:solidFill>
                  <a:schemeClr val="tx1"/>
                </a:solidFill>
                <a:latin typeface="+mn-lt"/>
                <a:ea typeface="+mn-ea"/>
                <a:cs typeface="+mn-cs"/>
              </a:rPr>
              <a:t>Anywhere you can obtain permission to place them.</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You can send fliers to several women’s clubs and organizations, requesting the material be announced and/or offering to supply them with copies for their membership.  This is also a good opportunity to invite partnership if you are developing a program that can be supported by non-SDA or community organizations.  Of course there is always a time for religious-specific events, but  it is good to begin with events that are  general and community driven.</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Everything about a Women’s Ministries bulletin or flier should be short, clear, and upbeat.</a:t>
            </a:r>
            <a:br>
              <a:rPr lang="en-US" kern="1200" dirty="0" smtClean="0">
                <a:solidFill>
                  <a:schemeClr val="tx1"/>
                </a:solidFill>
                <a:latin typeface="+mn-lt"/>
                <a:ea typeface="+mn-ea"/>
                <a:cs typeface="+mn-cs"/>
              </a:rPr>
            </a:b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Because you want a professional look, it is preferable to have bulletin inserts and fliers designed by a professional  designer.</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It is best to take an idea to a printer, have a mock-up made, and then take it to the Women’s Ministries planning committee for group approval before placing the printing order.</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If you have a local logo or use the General Conference logo, incorporate it into all your printed materials.</a:t>
            </a:r>
          </a:p>
          <a:p>
            <a:endParaRPr lang="en-US" dirty="0"/>
          </a:p>
        </p:txBody>
      </p:sp>
      <p:sp>
        <p:nvSpPr>
          <p:cNvPr id="4" name="Slide Number Placeholder 3"/>
          <p:cNvSpPr>
            <a:spLocks noGrp="1"/>
          </p:cNvSpPr>
          <p:nvPr>
            <p:ph type="sldNum" sz="quarter" idx="10"/>
          </p:nvPr>
        </p:nvSpPr>
        <p:spPr/>
        <p:txBody>
          <a:bodyPr/>
          <a:lstStyle/>
          <a:p>
            <a:fld id="{B87A065A-B264-406C-98FD-EAEC1210828C}" type="slidenum">
              <a:rPr lang="en-US" smtClean="0"/>
              <a:pPr/>
              <a:t>6</a:t>
            </a:fld>
            <a:endParaRPr lang="en-US"/>
          </a:p>
        </p:txBody>
      </p:sp>
    </p:spTree>
    <p:extLst>
      <p:ext uri="{BB962C8B-B14F-4D97-AF65-F5344CB8AC3E}">
        <p14:creationId xmlns:p14="http://schemas.microsoft.com/office/powerpoint/2010/main" val="202790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544513"/>
            <a:ext cx="4084637" cy="3062287"/>
          </a:xfrm>
        </p:spPr>
      </p:sp>
      <p:sp>
        <p:nvSpPr>
          <p:cNvPr id="3" name="Notes Placeholder 2"/>
          <p:cNvSpPr>
            <a:spLocks noGrp="1"/>
          </p:cNvSpPr>
          <p:nvPr>
            <p:ph type="body" idx="1"/>
          </p:nvPr>
        </p:nvSpPr>
        <p:spPr>
          <a:xfrm>
            <a:off x="685800" y="3856112"/>
            <a:ext cx="5486400" cy="4743058"/>
          </a:xfrm>
        </p:spPr>
        <p:txBody>
          <a:bodyPr>
            <a:noAutofit/>
          </a:bodyPr>
          <a:lstStyle/>
          <a:p>
            <a:r>
              <a:rPr lang="en-US" kern="1200" dirty="0" smtClean="0">
                <a:solidFill>
                  <a:schemeClr val="tx1"/>
                </a:solidFill>
                <a:latin typeface="+mn-lt"/>
                <a:ea typeface="+mn-ea"/>
                <a:cs typeface="+mn-cs"/>
              </a:rPr>
              <a:t>2</a:t>
            </a:r>
            <a:r>
              <a:rPr lang="en-US" b="1" kern="1200" dirty="0" smtClean="0">
                <a:solidFill>
                  <a:schemeClr val="tx1"/>
                </a:solidFill>
              </a:rPr>
              <a:t>. Speakers to Advertise Women Alive! </a:t>
            </a:r>
            <a:r>
              <a:rPr lang="en-US" b="1" dirty="0" smtClean="0"/>
              <a:t>For Christ</a:t>
            </a:r>
            <a:endParaRPr lang="en-US" b="1" kern="1200" dirty="0" smtClean="0">
              <a:solidFill>
                <a:schemeClr val="tx1"/>
              </a:solidFill>
            </a:endParaRPr>
          </a:p>
          <a:p>
            <a:endParaRPr lang="en-US" dirty="0"/>
          </a:p>
          <a:p>
            <a:r>
              <a:rPr lang="en-US" kern="1200" dirty="0" smtClean="0">
                <a:solidFill>
                  <a:schemeClr val="tx1"/>
                </a:solidFill>
                <a:latin typeface="+mn-lt"/>
                <a:ea typeface="+mn-ea"/>
                <a:cs typeface="+mn-cs"/>
              </a:rPr>
              <a:t>Women’s Ministries spokespersons should be women who are friendly and winning.  Such women are probably the most effective advertising.</a:t>
            </a:r>
          </a:p>
          <a:p>
            <a:r>
              <a:rPr lang="en-US" kern="1200" dirty="0" smtClean="0">
                <a:solidFill>
                  <a:schemeClr val="tx1"/>
                </a:solidFill>
                <a:latin typeface="+mn-lt"/>
                <a:ea typeface="+mn-ea"/>
                <a:cs typeface="+mn-cs"/>
              </a:rPr>
              <a:t> </a:t>
            </a:r>
          </a:p>
          <a:p>
            <a:r>
              <a:rPr lang="en-US" b="1" kern="1200" dirty="0" smtClean="0">
                <a:solidFill>
                  <a:schemeClr val="tx1"/>
                </a:solidFill>
                <a:latin typeface="+mn-lt"/>
                <a:ea typeface="+mn-ea"/>
                <a:cs typeface="+mn-cs"/>
              </a:rPr>
              <a:t>Speaking for Women’s Ministries can include: </a:t>
            </a:r>
            <a:endParaRPr lang="en-US" kern="1200" dirty="0" smtClean="0">
              <a:solidFill>
                <a:schemeClr val="tx1"/>
              </a:solidFill>
              <a:latin typeface="+mn-lt"/>
              <a:ea typeface="+mn-ea"/>
              <a:cs typeface="+mn-cs"/>
            </a:endParaRPr>
          </a:p>
          <a:p>
            <a:pPr marL="628650" lvl="1" indent="-171450">
              <a:buFont typeface="Arial" charset="0"/>
              <a:buChar char="•"/>
            </a:pPr>
            <a:r>
              <a:rPr lang="en-US" b="1" kern="1200" dirty="0" smtClean="0">
                <a:solidFill>
                  <a:schemeClr val="tx1"/>
                </a:solidFill>
                <a:latin typeface="+mn-lt"/>
                <a:ea typeface="+mn-ea"/>
                <a:cs typeface="+mn-cs"/>
              </a:rPr>
              <a:t>making announcements at church services and other functions </a:t>
            </a:r>
            <a:endParaRPr lang="en-US" kern="1200" dirty="0" smtClean="0">
              <a:solidFill>
                <a:schemeClr val="tx1"/>
              </a:solidFill>
              <a:latin typeface="+mn-lt"/>
              <a:ea typeface="+mn-ea"/>
              <a:cs typeface="+mn-cs"/>
            </a:endParaRPr>
          </a:p>
          <a:p>
            <a:pPr marL="628650" lvl="1" indent="-171450">
              <a:buFont typeface="Arial" charset="0"/>
              <a:buChar char="•"/>
            </a:pPr>
            <a:r>
              <a:rPr lang="en-US" b="1" kern="1200" dirty="0" smtClean="0">
                <a:solidFill>
                  <a:schemeClr val="tx1"/>
                </a:solidFill>
                <a:latin typeface="+mn-lt"/>
                <a:ea typeface="+mn-ea"/>
                <a:cs typeface="+mn-cs"/>
              </a:rPr>
              <a:t>speaking to community groups and service clubs such as Rotary </a:t>
            </a:r>
            <a:endParaRPr lang="en-US" kern="1200" dirty="0" smtClean="0">
              <a:solidFill>
                <a:schemeClr val="tx1"/>
              </a:solidFill>
              <a:latin typeface="+mn-lt"/>
              <a:ea typeface="+mn-ea"/>
              <a:cs typeface="+mn-cs"/>
            </a:endParaRPr>
          </a:p>
          <a:p>
            <a:pPr marL="628650" lvl="1" indent="-171450">
              <a:buFont typeface="Arial" charset="0"/>
              <a:buChar char="•"/>
            </a:pPr>
            <a:r>
              <a:rPr lang="en-US" b="1" kern="1200" dirty="0" smtClean="0">
                <a:solidFill>
                  <a:schemeClr val="tx1"/>
                </a:solidFill>
                <a:latin typeface="+mn-lt"/>
                <a:ea typeface="+mn-ea"/>
                <a:cs typeface="+mn-cs"/>
              </a:rPr>
              <a:t>participating in radio and television community service and “special spot” segments </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  </a:t>
            </a:r>
          </a:p>
          <a:p>
            <a:r>
              <a:rPr lang="en-US" b="1" kern="1200" dirty="0" smtClean="0">
                <a:solidFill>
                  <a:schemeClr val="tx1"/>
                </a:solidFill>
                <a:latin typeface="+mn-lt"/>
                <a:ea typeface="+mn-ea"/>
                <a:cs typeface="+mn-cs"/>
              </a:rPr>
              <a:t>Suggestion</a:t>
            </a:r>
            <a:r>
              <a:rPr lang="en-US" kern="1200" dirty="0" smtClean="0">
                <a:solidFill>
                  <a:schemeClr val="tx1"/>
                </a:solidFill>
                <a:latin typeface="+mn-lt"/>
                <a:ea typeface="+mn-ea"/>
                <a:cs typeface="+mn-cs"/>
              </a:rPr>
              <a:t>: Women who are not trained speakers or who are reticent about speaking publicly might want to take a local speech class or join  a speaker’s group.</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If trained speakers are available,  they might be invited to tell about “Women Alive! for Christ” to specialized support groups such as singles, widows, divorcees, disabled or abused women.  Often such contacts can be made through hospital chaplains.  Your pastor or his wife could be helpful with such contacts. It is also excellent to join one or two local service groups to develop your personal network.</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kern="1200" dirty="0" smtClean="0">
                <a:solidFill>
                  <a:schemeClr val="tx1"/>
                </a:solidFill>
                <a:latin typeface="+mn-lt"/>
                <a:ea typeface="+mn-ea"/>
                <a:cs typeface="+mn-cs"/>
              </a:rPr>
              <a:t>Suggestion</a:t>
            </a:r>
            <a:r>
              <a:rPr lang="en-US" kern="1200" dirty="0" smtClean="0">
                <a:solidFill>
                  <a:schemeClr val="tx1"/>
                </a:solidFill>
                <a:latin typeface="+mn-lt"/>
                <a:ea typeface="+mn-ea"/>
                <a:cs typeface="+mn-cs"/>
              </a:rPr>
              <a:t>: Women who are not trained speakers or who are reticent about speaking publicly might want to take a local speech class or join  a speaker’s group.</a:t>
            </a:r>
          </a:p>
          <a:p>
            <a:endParaRPr lang="en-US" dirty="0"/>
          </a:p>
        </p:txBody>
      </p:sp>
      <p:sp>
        <p:nvSpPr>
          <p:cNvPr id="4" name="Slide Number Placeholder 3"/>
          <p:cNvSpPr>
            <a:spLocks noGrp="1"/>
          </p:cNvSpPr>
          <p:nvPr>
            <p:ph type="sldNum" sz="quarter" idx="10"/>
          </p:nvPr>
        </p:nvSpPr>
        <p:spPr/>
        <p:txBody>
          <a:bodyPr/>
          <a:lstStyle/>
          <a:p>
            <a:fld id="{B87A065A-B264-406C-98FD-EAEC1210828C}" type="slidenum">
              <a:rPr lang="en-US" smtClean="0"/>
              <a:pPr/>
              <a:t>7</a:t>
            </a:fld>
            <a:endParaRPr lang="en-US"/>
          </a:p>
        </p:txBody>
      </p:sp>
    </p:spTree>
    <p:extLst>
      <p:ext uri="{BB962C8B-B14F-4D97-AF65-F5344CB8AC3E}">
        <p14:creationId xmlns:p14="http://schemas.microsoft.com/office/powerpoint/2010/main" val="968338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328613"/>
            <a:ext cx="2324100" cy="1743075"/>
          </a:xfrm>
        </p:spPr>
      </p:sp>
      <p:sp>
        <p:nvSpPr>
          <p:cNvPr id="3" name="Notes Placeholder 2"/>
          <p:cNvSpPr>
            <a:spLocks noGrp="1"/>
          </p:cNvSpPr>
          <p:nvPr>
            <p:ph type="body" idx="1"/>
          </p:nvPr>
        </p:nvSpPr>
        <p:spPr>
          <a:xfrm>
            <a:off x="685800" y="2232332"/>
            <a:ext cx="5486400" cy="6661940"/>
          </a:xfrm>
        </p:spPr>
        <p:txBody>
          <a:bodyPr>
            <a:noAutofit/>
          </a:bodyPr>
          <a:lstStyle/>
          <a:p>
            <a:pPr lvl="0"/>
            <a:r>
              <a:rPr lang="en-US" b="1" kern="1200" dirty="0" smtClean="0">
                <a:solidFill>
                  <a:schemeClr val="tx1"/>
                </a:solidFill>
                <a:latin typeface="+mn-lt"/>
                <a:ea typeface="+mn-ea"/>
                <a:cs typeface="+mn-cs"/>
              </a:rPr>
              <a:t>3. Reach the Community</a:t>
            </a:r>
          </a:p>
          <a:p>
            <a:pPr lvl="0"/>
            <a:endParaRPr lang="en-US" b="1" dirty="0"/>
          </a:p>
          <a:p>
            <a:pPr lvl="0"/>
            <a:r>
              <a:rPr lang="en-US" b="1" kern="1200" dirty="0" smtClean="0">
                <a:solidFill>
                  <a:schemeClr val="tx1"/>
                </a:solidFill>
                <a:latin typeface="+mn-lt"/>
                <a:ea typeface="+mn-ea"/>
                <a:cs typeface="+mn-cs"/>
              </a:rPr>
              <a:t>Public Service Announcements – </a:t>
            </a:r>
            <a:r>
              <a:rPr lang="en-US" kern="1200" dirty="0" smtClean="0">
                <a:solidFill>
                  <a:schemeClr val="tx1"/>
                </a:solidFill>
                <a:latin typeface="+mn-lt"/>
                <a:ea typeface="+mn-ea"/>
                <a:cs typeface="+mn-cs"/>
              </a:rPr>
              <a:t>A public avenue often overlooked is to list your organization and its special community outreach programs with your city/government’s services and events calendar.  This is especially important if you are having an ongoing program such as Adventist Big Sisters or programs to meet the challenge issues of women.</a:t>
            </a:r>
          </a:p>
          <a:p>
            <a:endParaRPr lang="en-US" b="1" kern="1200" dirty="0" smtClean="0">
              <a:solidFill>
                <a:schemeClr val="tx1"/>
              </a:solidFill>
              <a:latin typeface="+mn-lt"/>
              <a:ea typeface="+mn-ea"/>
              <a:cs typeface="+mn-cs"/>
            </a:endParaRPr>
          </a:p>
          <a:p>
            <a:r>
              <a:rPr lang="en-US" b="1" kern="1200" dirty="0" smtClean="0">
                <a:solidFill>
                  <a:schemeClr val="tx1"/>
                </a:solidFill>
                <a:latin typeface="+mn-lt"/>
                <a:ea typeface="+mn-ea"/>
                <a:cs typeface="+mn-cs"/>
              </a:rPr>
              <a:t>Newsletters – </a:t>
            </a:r>
            <a:r>
              <a:rPr lang="en-US" kern="1200" dirty="0" smtClean="0">
                <a:solidFill>
                  <a:schemeClr val="tx1"/>
                </a:solidFill>
                <a:latin typeface="+mn-lt"/>
                <a:ea typeface="+mn-ea"/>
                <a:cs typeface="+mn-cs"/>
              </a:rPr>
              <a:t>Newsletters of various local entities often are open for announcements of your community events, especially if the events are no cost.  Free or low cost/free programs are attractive.</a:t>
            </a:r>
          </a:p>
          <a:p>
            <a:endParaRPr lang="en-US" b="1" kern="1200" dirty="0" smtClean="0">
              <a:solidFill>
                <a:schemeClr val="tx1"/>
              </a:solidFill>
              <a:latin typeface="+mn-lt"/>
              <a:ea typeface="+mn-ea"/>
              <a:cs typeface="+mn-cs"/>
            </a:endParaRPr>
          </a:p>
          <a:p>
            <a:r>
              <a:rPr lang="en-US" b="1" kern="1200" dirty="0" smtClean="0">
                <a:solidFill>
                  <a:schemeClr val="tx1"/>
                </a:solidFill>
                <a:latin typeface="+mn-lt"/>
                <a:ea typeface="+mn-ea"/>
                <a:cs typeface="+mn-cs"/>
              </a:rPr>
              <a:t>Community Events – </a:t>
            </a:r>
            <a:r>
              <a:rPr lang="en-US" kern="1200" dirty="0" smtClean="0">
                <a:solidFill>
                  <a:schemeClr val="tx1"/>
                </a:solidFill>
                <a:latin typeface="+mn-lt"/>
                <a:ea typeface="+mn-ea"/>
                <a:cs typeface="+mn-cs"/>
              </a:rPr>
              <a:t>Rent space—sometimes it’s free—at such events as bazaars, business expositions, fairs, and community health booths.  You can find some way to advertise Women’s Ministries events at almost every event with booths. This kind of exposure is best done four to six weeks in advance of special events if possible.  Of course, if “Women Alive! For Christ” is an ongoing program and not a one-time event, the time element may vary.</a:t>
            </a:r>
          </a:p>
          <a:p>
            <a:pPr lvl="0"/>
            <a:endParaRPr lang="en-US" b="1" kern="1200" dirty="0" smtClean="0">
              <a:solidFill>
                <a:schemeClr val="tx1"/>
              </a:solidFill>
              <a:latin typeface="+mn-lt"/>
              <a:ea typeface="+mn-ea"/>
              <a:cs typeface="+mn-cs"/>
            </a:endParaRPr>
          </a:p>
          <a:p>
            <a:pPr lvl="0"/>
            <a:r>
              <a:rPr lang="en-US" b="1" kern="1200" dirty="0" smtClean="0">
                <a:solidFill>
                  <a:schemeClr val="tx1"/>
                </a:solidFill>
                <a:latin typeface="+mn-lt"/>
                <a:ea typeface="+mn-ea"/>
                <a:cs typeface="+mn-cs"/>
              </a:rPr>
              <a:t>Booth Display – </a:t>
            </a:r>
            <a:r>
              <a:rPr lang="en-US" kern="1200" dirty="0" smtClean="0">
                <a:solidFill>
                  <a:schemeClr val="tx1"/>
                </a:solidFill>
                <a:latin typeface="+mn-lt"/>
                <a:ea typeface="+mn-ea"/>
                <a:cs typeface="+mn-cs"/>
              </a:rPr>
              <a:t>Be sure your booth display is professional in appearance, not hastily thrown together.  Again, a graphic artist can help with the design of both the booth and signs. </a:t>
            </a:r>
          </a:p>
          <a:p>
            <a:pPr lvl="0"/>
            <a:endParaRPr lang="en-US" b="1" kern="1200" dirty="0" smtClean="0">
              <a:solidFill>
                <a:schemeClr val="tx1"/>
              </a:solidFill>
              <a:latin typeface="+mn-lt"/>
              <a:ea typeface="+mn-ea"/>
              <a:cs typeface="+mn-cs"/>
            </a:endParaRPr>
          </a:p>
          <a:p>
            <a:pPr lvl="0"/>
            <a:r>
              <a:rPr lang="en-US" b="1" kern="1200" dirty="0" smtClean="0">
                <a:solidFill>
                  <a:schemeClr val="tx1"/>
                </a:solidFill>
                <a:latin typeface="+mn-lt"/>
                <a:ea typeface="+mn-ea"/>
                <a:cs typeface="+mn-cs"/>
              </a:rPr>
              <a:t>Banners – </a:t>
            </a:r>
            <a:r>
              <a:rPr lang="en-US" kern="1200" dirty="0" smtClean="0">
                <a:solidFill>
                  <a:schemeClr val="tx1"/>
                </a:solidFill>
                <a:latin typeface="+mn-lt"/>
                <a:ea typeface="+mn-ea"/>
                <a:cs typeface="+mn-cs"/>
              </a:rPr>
              <a:t>They can be used in countless ways including at your booth  and by “marching women,” especially  in parades.   A group such as Women’s Ministries, carrying a “Women Alive! for Christ”  banner will be welcome  for most community  parades or other hometown events.</a:t>
            </a:r>
          </a:p>
          <a:p>
            <a:pPr lvl="0"/>
            <a:endParaRPr lang="en-US" b="1" kern="1200" dirty="0" smtClean="0">
              <a:solidFill>
                <a:schemeClr val="tx1"/>
              </a:solidFill>
              <a:latin typeface="+mn-lt"/>
              <a:ea typeface="+mn-ea"/>
              <a:cs typeface="+mn-cs"/>
            </a:endParaRPr>
          </a:p>
          <a:p>
            <a:pPr lvl="0"/>
            <a:r>
              <a:rPr lang="en-US" b="1" kern="1200" dirty="0" smtClean="0">
                <a:solidFill>
                  <a:schemeClr val="tx1"/>
                </a:solidFill>
                <a:latin typeface="+mn-lt"/>
                <a:ea typeface="+mn-ea"/>
                <a:cs typeface="+mn-cs"/>
              </a:rPr>
              <a:t>Parades –</a:t>
            </a:r>
            <a:r>
              <a:rPr lang="en-US" kern="1200" dirty="0" smtClean="0">
                <a:solidFill>
                  <a:schemeClr val="tx1"/>
                </a:solidFill>
                <a:latin typeface="+mn-lt"/>
                <a:ea typeface="+mn-ea"/>
                <a:cs typeface="+mn-cs"/>
              </a:rPr>
              <a:t> Consider joining a local parade to present a community service project, such as food or clothing collection, or health seminars. </a:t>
            </a:r>
          </a:p>
        </p:txBody>
      </p:sp>
      <p:sp>
        <p:nvSpPr>
          <p:cNvPr id="4" name="Slide Number Placeholder 3"/>
          <p:cNvSpPr>
            <a:spLocks noGrp="1"/>
          </p:cNvSpPr>
          <p:nvPr>
            <p:ph type="sldNum" sz="quarter" idx="10"/>
          </p:nvPr>
        </p:nvSpPr>
        <p:spPr/>
        <p:txBody>
          <a:bodyPr/>
          <a:lstStyle/>
          <a:p>
            <a:fld id="{B87A065A-B264-406C-98FD-EAEC1210828C}" type="slidenum">
              <a:rPr lang="en-US" smtClean="0"/>
              <a:pPr/>
              <a:t>8</a:t>
            </a:fld>
            <a:endParaRPr lang="en-US"/>
          </a:p>
        </p:txBody>
      </p:sp>
    </p:spTree>
    <p:extLst>
      <p:ext uri="{BB962C8B-B14F-4D97-AF65-F5344CB8AC3E}">
        <p14:creationId xmlns:p14="http://schemas.microsoft.com/office/powerpoint/2010/main" val="72230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328613"/>
            <a:ext cx="2324100" cy="1743075"/>
          </a:xfrm>
        </p:spPr>
      </p:sp>
      <p:sp>
        <p:nvSpPr>
          <p:cNvPr id="3" name="Notes Placeholder 2"/>
          <p:cNvSpPr>
            <a:spLocks noGrp="1"/>
          </p:cNvSpPr>
          <p:nvPr>
            <p:ph type="body" idx="1"/>
          </p:nvPr>
        </p:nvSpPr>
        <p:spPr>
          <a:xfrm>
            <a:off x="685800" y="2232332"/>
            <a:ext cx="5486400" cy="6588732"/>
          </a:xfrm>
        </p:spPr>
        <p:txBody>
          <a:bodyPr>
            <a:noAutofit/>
          </a:bodyPr>
          <a:lstStyle/>
          <a:p>
            <a:pPr lvl="0"/>
            <a:r>
              <a:rPr lang="en-US" b="1" kern="1200" dirty="0" smtClean="0">
                <a:solidFill>
                  <a:schemeClr val="tx1"/>
                </a:solidFill>
              </a:rPr>
              <a:t>Media – </a:t>
            </a:r>
            <a:r>
              <a:rPr lang="en-US" kern="1200" dirty="0" smtClean="0">
                <a:solidFill>
                  <a:schemeClr val="tx1"/>
                </a:solidFill>
              </a:rPr>
              <a:t>When dealing with the media, the contacts are similarly done.  It is preferable, for good relations and to assure proper handling, to call or inquire in person about the requirements for each newspaper, radio, or television station.  Keep a record of each newsmaker’s requirements. In most cases, press releases of public service announcements are sent to the community events editor of newspapers, and program director of radio and television stations.</a:t>
            </a:r>
          </a:p>
          <a:p>
            <a:pPr lvl="0"/>
            <a:endParaRPr lang="en-US" kern="1200" dirty="0" smtClean="0">
              <a:solidFill>
                <a:schemeClr val="tx1"/>
              </a:solidFill>
            </a:endParaRPr>
          </a:p>
          <a:p>
            <a:r>
              <a:rPr lang="en-US" kern="1200" dirty="0" smtClean="0">
                <a:solidFill>
                  <a:schemeClr val="tx1"/>
                </a:solidFill>
              </a:rPr>
              <a:t>Mail your release or public service announcement so it arrives in the time frame specified.  A contact with the managing editors of newspapers and the program managers of radio and television stations, offering to have someone appear on local programming to explain “Women Alive! for Christ,” can benefit their publishing and/or broadcasting.</a:t>
            </a:r>
          </a:p>
          <a:p>
            <a:endParaRPr lang="en-US" kern="1200" dirty="0" smtClean="0">
              <a:solidFill>
                <a:schemeClr val="tx1"/>
              </a:solidFill>
            </a:endParaRPr>
          </a:p>
          <a:p>
            <a:r>
              <a:rPr lang="en-US" kern="1200" dirty="0" smtClean="0">
                <a:solidFill>
                  <a:schemeClr val="tx1"/>
                </a:solidFill>
              </a:rPr>
              <a:t>Don’t feel you are begging.  They are searching for newsworthy ideas.  Your Women’s Ministries program may be just what they want.  If not, they will still be aware that Adventist women are interested in helping the community.</a:t>
            </a:r>
          </a:p>
          <a:p>
            <a:endParaRPr lang="en-US" kern="1200" dirty="0" smtClean="0">
              <a:solidFill>
                <a:schemeClr val="tx1"/>
              </a:solidFill>
            </a:endParaRPr>
          </a:p>
          <a:p>
            <a:r>
              <a:rPr lang="en-US" b="1" kern="1200" dirty="0" smtClean="0">
                <a:solidFill>
                  <a:schemeClr val="tx1"/>
                </a:solidFill>
              </a:rPr>
              <a:t>Suggestions:  </a:t>
            </a:r>
            <a:r>
              <a:rPr lang="en-US" kern="1200" dirty="0" smtClean="0">
                <a:solidFill>
                  <a:schemeClr val="tx1"/>
                </a:solidFill>
              </a:rPr>
              <a:t>Women’s Ministries can become involved with government or state departments, or communication groups for public involvement with health-care events, nutrition seminars, childcare programs, financial workshops, how-to babysitting classes for teens, and inner-city care for the poor and homeless.</a:t>
            </a:r>
          </a:p>
          <a:p>
            <a:endParaRPr lang="en-US" kern="1200" dirty="0" smtClean="0">
              <a:solidFill>
                <a:schemeClr val="tx1"/>
              </a:solidFill>
            </a:endParaRPr>
          </a:p>
          <a:p>
            <a:r>
              <a:rPr lang="en-US" kern="1200" dirty="0" smtClean="0">
                <a:solidFill>
                  <a:schemeClr val="tx1"/>
                </a:solidFill>
              </a:rPr>
              <a:t>Keep in mind that the media and the community are always interested in stories which tell how to make the world a better place to live, work, rear families and help others.  “Women Alive! for Christ” can do that in a many-faceted ministry.</a:t>
            </a:r>
            <a:r>
              <a:rPr lang="en-US" dirty="0" smtClean="0"/>
              <a:t> </a:t>
            </a:r>
            <a:r>
              <a:rPr lang="en-US" kern="1200" dirty="0" smtClean="0">
                <a:solidFill>
                  <a:schemeClr val="tx1"/>
                </a:solidFill>
              </a:rPr>
              <a:t> </a:t>
            </a:r>
          </a:p>
          <a:p>
            <a:r>
              <a:rPr lang="en-US" kern="1200" dirty="0" smtClean="0">
                <a:solidFill>
                  <a:schemeClr val="tx1"/>
                </a:solidFill>
              </a:rPr>
              <a:t>In your contact with editors or program directors, point out the positive aspects of what your Women’s Ministries is doing.  However, never “preach” about it.</a:t>
            </a:r>
          </a:p>
          <a:p>
            <a:endParaRPr lang="en-US" kern="1200" dirty="0" smtClean="0">
              <a:solidFill>
                <a:schemeClr val="tx1"/>
              </a:solidFill>
            </a:endParaRPr>
          </a:p>
          <a:p>
            <a:r>
              <a:rPr lang="en-US" kern="1200" dirty="0" smtClean="0">
                <a:solidFill>
                  <a:schemeClr val="tx1"/>
                </a:solidFill>
              </a:rPr>
              <a:t>You might want to suggest that you have noticed a certain reporter (mention a specific name) does exceptionally well with this type of reporting, and ask if she might be assigned to cover your news.</a:t>
            </a:r>
          </a:p>
          <a:p>
            <a:endParaRPr lang="en-US" kern="1200" dirty="0" smtClean="0">
              <a:solidFill>
                <a:schemeClr val="tx1"/>
              </a:solidFill>
            </a:endParaRPr>
          </a:p>
          <a:p>
            <a:r>
              <a:rPr lang="en-US" kern="1200" dirty="0" smtClean="0">
                <a:solidFill>
                  <a:schemeClr val="tx1"/>
                </a:solidFill>
              </a:rPr>
              <a:t>By doing this you aren’t being aggressive, yet you are showing that you  are acquainted with their programs and the work of their reporters.</a:t>
            </a:r>
          </a:p>
          <a:p>
            <a:endParaRPr lang="en-US" dirty="0" smtClean="0"/>
          </a:p>
        </p:txBody>
      </p:sp>
      <p:sp>
        <p:nvSpPr>
          <p:cNvPr id="4" name="Slide Number Placeholder 3"/>
          <p:cNvSpPr>
            <a:spLocks noGrp="1"/>
          </p:cNvSpPr>
          <p:nvPr>
            <p:ph type="sldNum" sz="quarter" idx="10"/>
          </p:nvPr>
        </p:nvSpPr>
        <p:spPr/>
        <p:txBody>
          <a:bodyPr/>
          <a:lstStyle/>
          <a:p>
            <a:fld id="{B87A065A-B264-406C-98FD-EAEC1210828C}" type="slidenum">
              <a:rPr lang="en-US" smtClean="0"/>
              <a:pPr/>
              <a:t>9</a:t>
            </a:fld>
            <a:endParaRPr lang="en-US"/>
          </a:p>
        </p:txBody>
      </p:sp>
    </p:spTree>
    <p:extLst>
      <p:ext uri="{BB962C8B-B14F-4D97-AF65-F5344CB8AC3E}">
        <p14:creationId xmlns:p14="http://schemas.microsoft.com/office/powerpoint/2010/main" val="182038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597B7-FB5F-480A-A83C-C7A4B9C2AD3D}" type="datetimeFigureOut">
              <a:rPr lang="en-US" smtClean="0"/>
              <a:pPr/>
              <a:t>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597B7-FB5F-480A-A83C-C7A4B9C2AD3D}" type="datetimeFigureOut">
              <a:rPr lang="en-US" smtClean="0"/>
              <a:pPr/>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597B7-FB5F-480A-A83C-C7A4B9C2AD3D}" type="datetimeFigureOut">
              <a:rPr lang="en-US" smtClean="0"/>
              <a:pPr/>
              <a:t>2/11/16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597B7-FB5F-480A-A83C-C7A4B9C2AD3D}" type="datetimeFigureOut">
              <a:rPr lang="en-US" smtClean="0"/>
              <a:pPr/>
              <a:t>2/11/16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97B7-FB5F-480A-A83C-C7A4B9C2AD3D}" type="datetimeFigureOut">
              <a:rPr lang="en-US" smtClean="0"/>
              <a:pPr/>
              <a:t>2/11/16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97B7-FB5F-480A-A83C-C7A4B9C2AD3D}" type="datetimeFigureOut">
              <a:rPr lang="en-US" smtClean="0"/>
              <a:pPr/>
              <a:t>2/11/16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859B-F2CB-4E95-8423-2400291867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892480" cy="5400600"/>
          </a:xfrm>
          <a:ln>
            <a:noFill/>
          </a:ln>
        </p:spPr>
        <p:txBody>
          <a:bodyPr>
            <a:noAutofit/>
          </a:bodyPr>
          <a:lstStyle/>
          <a:p>
            <a:r>
              <a:rPr lang="en-US" sz="7200" dirty="0" smtClean="0">
                <a:ln w="18415" cmpd="sng">
                  <a:noFill/>
                  <a:prstDash val="solid"/>
                </a:ln>
                <a:solidFill>
                  <a:srgbClr val="009999"/>
                </a:solidFill>
                <a:effectLst>
                  <a:outerShdw blurRad="38100" dist="38100" dir="2700000" algn="tl">
                    <a:srgbClr val="000000">
                      <a:alpha val="43137"/>
                    </a:srgbClr>
                  </a:outerShdw>
                </a:effectLst>
              </a:rPr>
              <a:t>LEADERSHIP</a:t>
            </a:r>
            <a:r>
              <a:rPr lang="en-US" sz="2400" dirty="0" smtClean="0">
                <a:ln w="18415" cmpd="sng">
                  <a:noFill/>
                  <a:prstDash val="solid"/>
                </a:ln>
                <a:solidFill>
                  <a:srgbClr val="009999"/>
                </a:solidFill>
                <a:effectLst>
                  <a:outerShdw blurRad="38100" dist="38100" dir="2700000" algn="tl">
                    <a:srgbClr val="000000">
                      <a:alpha val="43137"/>
                    </a:srgbClr>
                  </a:outerShdw>
                </a:effectLst>
              </a:rPr>
              <a:t/>
            </a:r>
            <a:br>
              <a:rPr lang="en-US" sz="2400" dirty="0" smtClean="0">
                <a:ln w="18415" cmpd="sng">
                  <a:noFill/>
                  <a:prstDash val="solid"/>
                </a:ln>
                <a:solidFill>
                  <a:srgbClr val="009999"/>
                </a:solidFill>
                <a:effectLst>
                  <a:outerShdw blurRad="38100" dist="38100" dir="2700000" algn="tl">
                    <a:srgbClr val="000000">
                      <a:alpha val="43137"/>
                    </a:srgbClr>
                  </a:outerShdw>
                </a:effectLst>
              </a:rPr>
            </a:br>
            <a:r>
              <a:rPr lang="en-US" sz="3200" dirty="0" smtClean="0">
                <a:ln w="18415" cmpd="sng">
                  <a:noFill/>
                  <a:prstDash val="solid"/>
                </a:ln>
                <a:effectLst>
                  <a:outerShdw blurRad="38100" dist="38100" dir="2700000" algn="tl">
                    <a:srgbClr val="000000">
                      <a:alpha val="43137"/>
                    </a:srgbClr>
                  </a:outerShdw>
                </a:effectLst>
              </a:rPr>
              <a:t>Certification  Program</a:t>
            </a:r>
            <a:r>
              <a:rPr lang="en-US" sz="2000" dirty="0" smtClean="0">
                <a:ln w="18415" cmpd="sng">
                  <a:noFill/>
                  <a:prstDash val="solid"/>
                </a:ln>
                <a:effectLst>
                  <a:outerShdw blurRad="38100" dist="38100" dir="2700000" algn="tl">
                    <a:srgbClr val="000000">
                      <a:alpha val="43137"/>
                    </a:srgbClr>
                  </a:outerShdw>
                </a:effectLst>
              </a:rPr>
              <a:t/>
            </a:r>
            <a:br>
              <a:rPr lang="en-US" sz="2000" dirty="0" smtClean="0">
                <a:ln w="18415" cmpd="sng">
                  <a:noFill/>
                  <a:prstDash val="solid"/>
                </a:ln>
                <a:effectLst>
                  <a:outerShdw blurRad="38100" dist="38100" dir="2700000" algn="tl">
                    <a:srgbClr val="000000">
                      <a:alpha val="43137"/>
                    </a:srgbClr>
                  </a:outerShdw>
                </a:effectLst>
              </a:rPr>
            </a:br>
            <a:r>
              <a:rPr lang="en-US" sz="3200" dirty="0">
                <a:ln w="18415" cmpd="sng">
                  <a:noFill/>
                  <a:prstDash val="solid"/>
                </a:ln>
                <a:effectLst>
                  <a:outerShdw blurRad="38100" dist="38100" dir="2700000" algn="tl">
                    <a:srgbClr val="000000">
                      <a:alpha val="43137"/>
                    </a:srgbClr>
                  </a:outerShdw>
                </a:effectLst>
              </a:rPr>
              <a:t>L</a:t>
            </a:r>
            <a:r>
              <a:rPr lang="en-US" sz="3200" dirty="0" smtClean="0">
                <a:ln w="18415" cmpd="sng">
                  <a:noFill/>
                  <a:prstDash val="solid"/>
                </a:ln>
                <a:effectLst>
                  <a:outerShdw blurRad="38100" dist="38100" dir="2700000" algn="tl">
                    <a:srgbClr val="000000">
                      <a:alpha val="43137"/>
                    </a:srgbClr>
                  </a:outerShdw>
                </a:effectLst>
              </a:rPr>
              <a:t>evel 1</a:t>
            </a:r>
            <a:endParaRPr lang="en-US" sz="1600" dirty="0">
              <a:ln w="18415" cmpd="sng">
                <a:noFill/>
                <a:prstDash val="solid"/>
              </a:ln>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55576" y="5877272"/>
            <a:ext cx="8280920" cy="720080"/>
          </a:xfrm>
        </p:spPr>
        <p:txBody>
          <a:bodyPr>
            <a:noAutofit/>
          </a:bodyPr>
          <a:lstStyle/>
          <a:p>
            <a:pPr>
              <a:spcBef>
                <a:spcPts val="0"/>
              </a:spcBef>
            </a:pPr>
            <a:r>
              <a:rPr lang="en-US" sz="1500" dirty="0" smtClean="0">
                <a:solidFill>
                  <a:schemeClr val="bg1"/>
                </a:solidFill>
              </a:rPr>
              <a:t>General Conference of Seventh-day Adventists  Women’s Ministries Department</a:t>
            </a:r>
          </a:p>
          <a:p>
            <a:pPr>
              <a:spcBef>
                <a:spcPts val="0"/>
              </a:spcBef>
            </a:pPr>
            <a:r>
              <a:rPr lang="en-US" sz="2400" dirty="0" smtClean="0">
                <a:solidFill>
                  <a:schemeClr val="bg1"/>
                </a:solidFill>
              </a:rPr>
              <a:t>www.adventistwomensministries.org</a:t>
            </a:r>
            <a:endParaRPr lang="en-US" sz="2400" dirty="0">
              <a:solidFill>
                <a:schemeClr val="bg1"/>
              </a:solidFill>
            </a:endParaRPr>
          </a:p>
        </p:txBody>
      </p:sp>
      <p:sp>
        <p:nvSpPr>
          <p:cNvPr id="4" name="Rectangle 3"/>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1404065"/>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a:solidFill>
                  <a:srgbClr val="8F2580"/>
                </a:solidFill>
              </a:rPr>
              <a:t>Breakout Session Assignment </a:t>
            </a:r>
            <a:endParaRPr lang="pt-BR" sz="3600" dirty="0">
              <a:solidFill>
                <a:srgbClr val="8F25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323528" y="2492896"/>
            <a:ext cx="3672408" cy="3416320"/>
          </a:xfrm>
          <a:prstGeom prst="rect">
            <a:avLst/>
          </a:prstGeom>
        </p:spPr>
        <p:txBody>
          <a:bodyPr wrap="square">
            <a:spAutoFit/>
          </a:bodyPr>
          <a:lstStyle/>
          <a:p>
            <a:pPr algn="ctr">
              <a:lnSpc>
                <a:spcPct val="150000"/>
              </a:lnSpc>
            </a:pPr>
            <a:r>
              <a:rPr lang="en-US" sz="2400" dirty="0"/>
              <a:t>During this time it would be good for the women who are learning how to advertise Women’s Ministries to also learn how to prepare a press release. </a:t>
            </a:r>
            <a:endParaRPr lang="pt-BR" sz="2400" dirty="0"/>
          </a:p>
        </p:txBody>
      </p:sp>
    </p:spTree>
    <p:extLst>
      <p:ext uri="{BB962C8B-B14F-4D97-AF65-F5344CB8AC3E}">
        <p14:creationId xmlns:p14="http://schemas.microsoft.com/office/powerpoint/2010/main" val="4052126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911622"/>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spc="-150" dirty="0" smtClean="0">
                <a:solidFill>
                  <a:srgbClr val="8F2580"/>
                </a:solidFill>
              </a:rPr>
              <a:t>4. Advertise </a:t>
            </a:r>
            <a:r>
              <a:rPr lang="en-US" sz="3600" b="1" spc="-150" dirty="0">
                <a:solidFill>
                  <a:srgbClr val="8F2580"/>
                </a:solidFill>
              </a:rPr>
              <a:t>Through Your </a:t>
            </a:r>
            <a:endParaRPr lang="en-US" sz="3600" b="1" spc="-150" dirty="0" smtClean="0">
              <a:solidFill>
                <a:srgbClr val="8F2580"/>
              </a:solidFill>
            </a:endParaRPr>
          </a:p>
          <a:p>
            <a:pPr lvl="0" algn="ctr"/>
            <a:r>
              <a:rPr lang="en-US" sz="3600" b="1" spc="-150" dirty="0" smtClean="0">
                <a:solidFill>
                  <a:srgbClr val="8F2580"/>
                </a:solidFill>
              </a:rPr>
              <a:t>Personal </a:t>
            </a:r>
            <a:r>
              <a:rPr lang="en-US" sz="3600" b="1" spc="-150" dirty="0">
                <a:solidFill>
                  <a:srgbClr val="8F2580"/>
                </a:solidFill>
              </a:rPr>
              <a:t>Community Involvement </a:t>
            </a:r>
            <a:endParaRPr lang="pt-BR" sz="3600" spc="-150" dirty="0">
              <a:solidFill>
                <a:srgbClr val="8F25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0" y="2204864"/>
            <a:ext cx="9144000" cy="1384995"/>
          </a:xfrm>
          <a:prstGeom prst="rect">
            <a:avLst/>
          </a:prstGeom>
        </p:spPr>
        <p:txBody>
          <a:bodyPr wrap="square">
            <a:spAutoFit/>
          </a:bodyPr>
          <a:lstStyle/>
          <a:p>
            <a:pPr algn="ctr"/>
            <a:r>
              <a:rPr lang="en-US" sz="2800" dirty="0"/>
              <a:t>Nothing advertises as well as what you do. </a:t>
            </a:r>
            <a:r>
              <a:rPr lang="en-US" sz="2800" dirty="0" smtClean="0"/>
              <a:t/>
            </a:r>
            <a:br>
              <a:rPr lang="en-US" sz="2800" dirty="0" smtClean="0"/>
            </a:br>
            <a:r>
              <a:rPr lang="en-US" sz="2800" dirty="0" smtClean="0"/>
              <a:t>An </a:t>
            </a:r>
            <a:r>
              <a:rPr lang="en-US" sz="2800" dirty="0"/>
              <a:t>appropriate way to advertise Women’s Ministries is to become involved with your community.</a:t>
            </a:r>
            <a:endParaRPr lang="pt-BR" sz="2800" dirty="0"/>
          </a:p>
        </p:txBody>
      </p:sp>
    </p:spTree>
    <p:extLst>
      <p:ext uri="{BB962C8B-B14F-4D97-AF65-F5344CB8AC3E}">
        <p14:creationId xmlns:p14="http://schemas.microsoft.com/office/powerpoint/2010/main" val="437952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1412776"/>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rgbClr val="8F2580"/>
                </a:solidFill>
              </a:rPr>
              <a:t>5. Principles </a:t>
            </a:r>
            <a:r>
              <a:rPr lang="en-US" sz="3600" b="1" dirty="0">
                <a:solidFill>
                  <a:srgbClr val="8F2580"/>
                </a:solidFill>
              </a:rPr>
              <a:t>to </a:t>
            </a:r>
            <a:r>
              <a:rPr lang="en-US" sz="3600" b="1" dirty="0" smtClean="0">
                <a:solidFill>
                  <a:srgbClr val="8F2580"/>
                </a:solidFill>
              </a:rPr>
              <a:t>Remember</a:t>
            </a:r>
            <a:endParaRPr lang="pt-BR" sz="3600" dirty="0">
              <a:solidFill>
                <a:srgbClr val="8F25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539552" y="2425180"/>
            <a:ext cx="4302224" cy="3884140"/>
          </a:xfrm>
          <a:prstGeom prst="rect">
            <a:avLst/>
          </a:prstGeom>
        </p:spPr>
        <p:txBody>
          <a:bodyPr wrap="square">
            <a:spAutoFit/>
          </a:bodyPr>
          <a:lstStyle/>
          <a:p>
            <a:pPr algn="ctr">
              <a:lnSpc>
                <a:spcPct val="110000"/>
              </a:lnSpc>
            </a:pPr>
            <a:r>
              <a:rPr lang="en-US" sz="2800" dirty="0"/>
              <a:t>For Women’s Ministries to be completely effective, you need to reach out beyond your own church family and serve the community—with obvious caring—offering programs and personal services needed by women</a:t>
            </a:r>
            <a:r>
              <a:rPr lang="en-US" sz="2800" dirty="0" smtClean="0"/>
              <a:t>.</a:t>
            </a:r>
            <a:endParaRPr lang="pt-BR" sz="2800" dirty="0"/>
          </a:p>
        </p:txBody>
      </p:sp>
      <p:pic>
        <p:nvPicPr>
          <p:cNvPr id="4" name="Picture 3"/>
          <p:cNvPicPr>
            <a:picLocks noChangeAspect="1"/>
          </p:cNvPicPr>
          <p:nvPr/>
        </p:nvPicPr>
        <p:blipFill rotWithShape="1">
          <a:blip r:embed="rId4"/>
          <a:srcRect l="12224" t="1" r="10279" b="19397"/>
          <a:stretch/>
        </p:blipFill>
        <p:spPr>
          <a:xfrm>
            <a:off x="4841776" y="2762382"/>
            <a:ext cx="4177778" cy="2898866"/>
          </a:xfrm>
          <a:prstGeom prst="rect">
            <a:avLst/>
          </a:prstGeom>
          <a:ln>
            <a:noFill/>
          </a:ln>
          <a:effectLst>
            <a:softEdge rad="112500"/>
          </a:effectLst>
        </p:spPr>
      </p:pic>
    </p:spTree>
    <p:extLst>
      <p:ext uri="{BB962C8B-B14F-4D97-AF65-F5344CB8AC3E}">
        <p14:creationId xmlns:p14="http://schemas.microsoft.com/office/powerpoint/2010/main" val="3274290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12" y="1340768"/>
            <a:ext cx="4968552" cy="2808312"/>
          </a:xfrm>
        </p:spPr>
        <p:txBody>
          <a:bodyPr>
            <a:noAutofit/>
          </a:bodyPr>
          <a:lstStyle/>
          <a:p>
            <a:r>
              <a:rPr lang="pt-BR" b="1" dirty="0" err="1" smtClean="0">
                <a:solidFill>
                  <a:srgbClr val="8F2580"/>
                </a:solidFill>
                <a:effectLst>
                  <a:outerShdw blurRad="38100" dist="38100" dir="2700000" algn="tl">
                    <a:srgbClr val="000000">
                      <a:alpha val="43137"/>
                    </a:srgbClr>
                  </a:outerShdw>
                </a:effectLst>
              </a:rPr>
              <a:t>Advertising</a:t>
            </a:r>
            <a:r>
              <a:rPr lang="pt-BR" b="1" dirty="0" smtClean="0">
                <a:solidFill>
                  <a:srgbClr val="8F2580"/>
                </a:solidFill>
                <a:effectLst>
                  <a:outerShdw blurRad="38100" dist="38100" dir="2700000" algn="tl">
                    <a:srgbClr val="000000">
                      <a:alpha val="43137"/>
                    </a:srgbClr>
                  </a:outerShdw>
                </a:effectLst>
              </a:rPr>
              <a:t> </a:t>
            </a:r>
            <a:br>
              <a:rPr lang="pt-BR" b="1" dirty="0" smtClean="0">
                <a:solidFill>
                  <a:srgbClr val="8F2580"/>
                </a:solidFill>
                <a:effectLst>
                  <a:outerShdw blurRad="38100" dist="38100" dir="2700000" algn="tl">
                    <a:srgbClr val="000000">
                      <a:alpha val="43137"/>
                    </a:srgbClr>
                  </a:outerShdw>
                </a:effectLst>
              </a:rPr>
            </a:br>
            <a:r>
              <a:rPr lang="pt-BR" b="1" dirty="0" err="1" smtClean="0">
                <a:solidFill>
                  <a:srgbClr val="8F2580"/>
                </a:solidFill>
                <a:effectLst>
                  <a:outerShdw blurRad="38100" dist="38100" dir="2700000" algn="tl">
                    <a:srgbClr val="000000">
                      <a:alpha val="43137"/>
                    </a:srgbClr>
                  </a:outerShdw>
                </a:effectLst>
              </a:rPr>
              <a:t>Women’s</a:t>
            </a:r>
            <a:r>
              <a:rPr lang="pt-BR" b="1" dirty="0" smtClean="0">
                <a:solidFill>
                  <a:srgbClr val="8F2580"/>
                </a:solidFill>
                <a:effectLst>
                  <a:outerShdw blurRad="38100" dist="38100" dir="2700000" algn="tl">
                    <a:srgbClr val="000000">
                      <a:alpha val="43137"/>
                    </a:srgbClr>
                  </a:outerShdw>
                </a:effectLst>
              </a:rPr>
              <a:t> </a:t>
            </a:r>
            <a:r>
              <a:rPr lang="pt-BR" b="1" dirty="0" err="1" smtClean="0">
                <a:solidFill>
                  <a:srgbClr val="8F2580"/>
                </a:solidFill>
                <a:effectLst>
                  <a:outerShdw blurRad="38100" dist="38100" dir="2700000" algn="tl">
                    <a:srgbClr val="000000">
                      <a:alpha val="43137"/>
                    </a:srgbClr>
                  </a:outerShdw>
                </a:effectLst>
              </a:rPr>
              <a:t>Ministries</a:t>
            </a:r>
            <a:r>
              <a:rPr lang="pt-BR" b="1" dirty="0" smtClean="0">
                <a:solidFill>
                  <a:srgbClr val="8F2580"/>
                </a:solidFill>
                <a:effectLst>
                  <a:outerShdw blurRad="38100" dist="38100" dir="2700000" algn="tl">
                    <a:srgbClr val="000000">
                      <a:alpha val="43137"/>
                    </a:srgbClr>
                  </a:outerShdw>
                </a:effectLst>
              </a:rPr>
              <a:t/>
            </a:r>
            <a:br>
              <a:rPr lang="pt-BR" b="1" dirty="0" smtClean="0">
                <a:solidFill>
                  <a:srgbClr val="8F2580"/>
                </a:solidFill>
                <a:effectLst>
                  <a:outerShdw blurRad="38100" dist="38100" dir="2700000" algn="tl">
                    <a:srgbClr val="000000">
                      <a:alpha val="43137"/>
                    </a:srgbClr>
                  </a:outerShdw>
                </a:effectLst>
              </a:rPr>
            </a:br>
            <a:endParaRPr lang="en-US" b="1" spc="50" dirty="0">
              <a:ln w="13500">
                <a:solidFill>
                  <a:schemeClr val="accent1">
                    <a:shade val="2500"/>
                    <a:alpha val="6500"/>
                  </a:schemeClr>
                </a:solidFill>
                <a:prstDash val="solid"/>
              </a:ln>
              <a:solidFill>
                <a:srgbClr val="8F2580"/>
              </a:solidFill>
              <a:effectLst>
                <a:outerShdw blurRad="38100" dist="38100" dir="2700000" algn="tl">
                  <a:srgbClr val="000000">
                    <a:alpha val="43137"/>
                  </a:srgbClr>
                </a:outerShdw>
              </a:effectLst>
            </a:endParaRPr>
          </a:p>
        </p:txBody>
      </p:sp>
      <p:sp>
        <p:nvSpPr>
          <p:cNvPr id="6" name="Rectangle 5"/>
          <p:cNvSpPr/>
          <p:nvPr/>
        </p:nvSpPr>
        <p:spPr>
          <a:xfrm>
            <a:off x="468560" y="6021288"/>
            <a:ext cx="9144000" cy="584776"/>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Leadership Certification Program - Level 1</a:t>
            </a:r>
            <a:endParaRPr lang="en-US" sz="3200" dirty="0">
              <a:latin typeface="+mj-lt"/>
            </a:endParaRPr>
          </a:p>
        </p:txBody>
      </p:sp>
      <p:sp>
        <p:nvSpPr>
          <p:cNvPr id="9" name="Rectangle 8"/>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251520" y="3212976"/>
            <a:ext cx="3888432" cy="14401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b="1" dirty="0" err="1" smtClean="0">
                <a:solidFill>
                  <a:srgbClr val="8F2580"/>
                </a:solidFill>
                <a:effectLst>
                  <a:outerShdw blurRad="38100" dist="38100" dir="2700000" algn="tl">
                    <a:srgbClr val="000000">
                      <a:alpha val="43137"/>
                    </a:srgbClr>
                  </a:outerShdw>
                </a:effectLst>
                <a:latin typeface="OptimusPrinceps" panose="02000605060000020004" pitchFamily="2" charset="0"/>
                <a:ea typeface="+mj-ea"/>
                <a:cs typeface="+mj-cs"/>
              </a:rPr>
              <a:t>Written</a:t>
            </a:r>
            <a:r>
              <a:rPr lang="pt-BR" b="1" dirty="0" smtClean="0">
                <a:solidFill>
                  <a:srgbClr val="8F2580"/>
                </a:solidFill>
                <a:effectLst>
                  <a:outerShdw blurRad="38100" dist="38100" dir="2700000" algn="tl">
                    <a:srgbClr val="000000">
                      <a:alpha val="43137"/>
                    </a:srgbClr>
                  </a:outerShdw>
                </a:effectLst>
                <a:latin typeface="OptimusPrinceps" panose="02000605060000020004" pitchFamily="2" charset="0"/>
                <a:ea typeface="+mj-ea"/>
                <a:cs typeface="+mj-cs"/>
              </a:rPr>
              <a:t> </a:t>
            </a:r>
            <a:r>
              <a:rPr lang="pt-BR" b="1" dirty="0" err="1" smtClean="0">
                <a:solidFill>
                  <a:srgbClr val="8F2580"/>
                </a:solidFill>
                <a:effectLst>
                  <a:outerShdw blurRad="38100" dist="38100" dir="2700000" algn="tl">
                    <a:srgbClr val="000000">
                      <a:alpha val="43137"/>
                    </a:srgbClr>
                  </a:outerShdw>
                </a:effectLst>
                <a:latin typeface="OptimusPrinceps" panose="02000605060000020004" pitchFamily="2" charset="0"/>
                <a:ea typeface="+mj-ea"/>
                <a:cs typeface="+mj-cs"/>
              </a:rPr>
              <a:t>by</a:t>
            </a:r>
            <a:r>
              <a:rPr lang="pt-BR" b="1" dirty="0" smtClean="0">
                <a:solidFill>
                  <a:srgbClr val="8F2580"/>
                </a:solidFill>
                <a:effectLst>
                  <a:outerShdw blurRad="38100" dist="38100" dir="2700000" algn="tl">
                    <a:srgbClr val="000000">
                      <a:alpha val="43137"/>
                    </a:srgbClr>
                  </a:outerShdw>
                </a:effectLst>
                <a:latin typeface="OptimusPrinceps" panose="02000605060000020004" pitchFamily="2" charset="0"/>
                <a:ea typeface="+mj-ea"/>
                <a:cs typeface="+mj-cs"/>
              </a:rPr>
              <a:t> </a:t>
            </a:r>
            <a:r>
              <a:rPr lang="pt-BR" b="1" baseline="0" dirty="0" smtClean="0">
                <a:solidFill>
                  <a:srgbClr val="8F2580"/>
                </a:solidFill>
                <a:effectLst>
                  <a:outerShdw blurRad="38100" dist="38100" dir="2700000" algn="tl">
                    <a:srgbClr val="000000">
                      <a:alpha val="43137"/>
                    </a:srgbClr>
                  </a:outerShdw>
                </a:effectLst>
                <a:latin typeface="OptimusPrinceps" panose="02000605060000020004" pitchFamily="2" charset="0"/>
                <a:ea typeface="+mj-ea"/>
                <a:cs typeface="+mj-cs"/>
              </a:rPr>
              <a:t>Betty</a:t>
            </a:r>
            <a:r>
              <a:rPr lang="pt-BR" b="1" dirty="0" smtClean="0">
                <a:solidFill>
                  <a:srgbClr val="8F2580"/>
                </a:solidFill>
                <a:effectLst>
                  <a:outerShdw blurRad="38100" dist="38100" dir="2700000" algn="tl">
                    <a:srgbClr val="000000">
                      <a:alpha val="43137"/>
                    </a:srgbClr>
                  </a:outerShdw>
                </a:effectLst>
                <a:latin typeface="OptimusPrinceps" panose="02000605060000020004" pitchFamily="2" charset="0"/>
                <a:ea typeface="+mj-ea"/>
                <a:cs typeface="+mj-cs"/>
              </a:rPr>
              <a:t> </a:t>
            </a:r>
            <a:r>
              <a:rPr lang="pt-BR" b="1" dirty="0" err="1" smtClean="0">
                <a:solidFill>
                  <a:srgbClr val="8F2580"/>
                </a:solidFill>
                <a:effectLst>
                  <a:outerShdw blurRad="38100" dist="38100" dir="2700000" algn="tl">
                    <a:srgbClr val="000000">
                      <a:alpha val="43137"/>
                    </a:srgbClr>
                  </a:outerShdw>
                </a:effectLst>
                <a:latin typeface="OptimusPrinceps" panose="02000605060000020004" pitchFamily="2" charset="0"/>
                <a:ea typeface="+mj-ea"/>
                <a:cs typeface="+mj-cs"/>
              </a:rPr>
              <a:t>Kossick</a:t>
            </a:r>
            <a:endParaRPr lang="pt-BR" b="1" dirty="0" smtClean="0">
              <a:solidFill>
                <a:srgbClr val="8F2580"/>
              </a:solidFill>
              <a:effectLst>
                <a:outerShdw blurRad="38100" dist="38100" dir="2700000" algn="tl">
                  <a:srgbClr val="000000">
                    <a:alpha val="43137"/>
                  </a:srgbClr>
                </a:outerShdw>
              </a:effectLst>
              <a:latin typeface="OptimusPrinceps" panose="02000605060000020004"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b="1" i="0" u="none" strike="noStrike" kern="1200" cap="none" spc="50" normalizeH="0" baseline="0" noProof="0" dirty="0" err="1" smtClean="0">
                <a:ln w="13500">
                  <a:solidFill>
                    <a:schemeClr val="accent1">
                      <a:shade val="2500"/>
                      <a:alpha val="6500"/>
                    </a:schemeClr>
                  </a:solidFill>
                  <a:prstDash val="solid"/>
                </a:ln>
                <a:solidFill>
                  <a:srgbClr val="8F2580"/>
                </a:solidFill>
                <a:effectLst>
                  <a:outerShdw blurRad="38100" dist="38100" dir="2700000" algn="tl">
                    <a:srgbClr val="000000">
                      <a:alpha val="43137"/>
                    </a:srgbClr>
                  </a:outerShdw>
                </a:effectLst>
                <a:uLnTx/>
                <a:uFillTx/>
                <a:latin typeface="OptimusPrinceps" panose="02000605060000020004" pitchFamily="2" charset="0"/>
                <a:ea typeface="+mj-ea"/>
                <a:cs typeface="+mj-cs"/>
              </a:rPr>
              <a:t>Updated</a:t>
            </a:r>
            <a:r>
              <a:rPr kumimoji="0" lang="pt-BR" b="1" i="0" u="none" strike="noStrike" kern="1200" cap="none" spc="50" normalizeH="0" baseline="0" noProof="0" dirty="0" smtClean="0">
                <a:ln w="13500">
                  <a:solidFill>
                    <a:schemeClr val="accent1">
                      <a:shade val="2500"/>
                      <a:alpha val="6500"/>
                    </a:schemeClr>
                  </a:solidFill>
                  <a:prstDash val="solid"/>
                </a:ln>
                <a:solidFill>
                  <a:srgbClr val="8F2580"/>
                </a:solidFill>
                <a:effectLst>
                  <a:outerShdw blurRad="38100" dist="38100" dir="2700000" algn="tl">
                    <a:srgbClr val="000000">
                      <a:alpha val="43137"/>
                    </a:srgbClr>
                  </a:outerShdw>
                </a:effectLst>
                <a:uLnTx/>
                <a:uFillTx/>
                <a:latin typeface="OptimusPrinceps" panose="02000605060000020004" pitchFamily="2" charset="0"/>
                <a:ea typeface="+mj-ea"/>
                <a:cs typeface="+mj-cs"/>
              </a:rPr>
              <a:t> </a:t>
            </a:r>
            <a:r>
              <a:rPr kumimoji="0" lang="pt-BR" b="1" i="0" u="none" strike="noStrike" kern="1200" cap="none" spc="50" normalizeH="0" baseline="0" noProof="0" dirty="0" err="1" smtClean="0">
                <a:ln w="13500">
                  <a:solidFill>
                    <a:schemeClr val="accent1">
                      <a:shade val="2500"/>
                      <a:alpha val="6500"/>
                    </a:schemeClr>
                  </a:solidFill>
                  <a:prstDash val="solid"/>
                </a:ln>
                <a:solidFill>
                  <a:srgbClr val="8F2580"/>
                </a:solidFill>
                <a:effectLst>
                  <a:outerShdw blurRad="38100" dist="38100" dir="2700000" algn="tl">
                    <a:srgbClr val="000000">
                      <a:alpha val="43137"/>
                    </a:srgbClr>
                  </a:outerShdw>
                </a:effectLst>
                <a:uLnTx/>
                <a:uFillTx/>
                <a:latin typeface="OptimusPrinceps" panose="02000605060000020004" pitchFamily="2" charset="0"/>
                <a:ea typeface="+mj-ea"/>
                <a:cs typeface="+mj-cs"/>
              </a:rPr>
              <a:t>by</a:t>
            </a:r>
            <a:endParaRPr kumimoji="0" lang="pt-BR" b="1" i="0" u="none" strike="noStrike" kern="1200" cap="none" spc="50" normalizeH="0" baseline="0" noProof="0" dirty="0" smtClean="0">
              <a:ln w="13500">
                <a:solidFill>
                  <a:schemeClr val="accent1">
                    <a:shade val="2500"/>
                    <a:alpha val="6500"/>
                  </a:schemeClr>
                </a:solidFill>
                <a:prstDash val="solid"/>
              </a:ln>
              <a:solidFill>
                <a:srgbClr val="8F2580"/>
              </a:solidFill>
              <a:effectLst>
                <a:outerShdw blurRad="38100" dist="38100" dir="2700000" algn="tl">
                  <a:srgbClr val="000000">
                    <a:alpha val="43137"/>
                  </a:srgbClr>
                </a:outerShdw>
              </a:effectLst>
              <a:uLnTx/>
              <a:uFillTx/>
              <a:latin typeface="OptimusPrinceps" panose="02000605060000020004"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b="1" i="0" u="none" strike="noStrike" kern="1200" cap="none" spc="50" normalizeH="0" baseline="0" noProof="0" dirty="0" smtClean="0">
                <a:ln w="13500">
                  <a:solidFill>
                    <a:schemeClr val="accent1">
                      <a:shade val="2500"/>
                      <a:alpha val="6500"/>
                    </a:schemeClr>
                  </a:solidFill>
                  <a:prstDash val="solid"/>
                </a:ln>
                <a:solidFill>
                  <a:srgbClr val="8F2580"/>
                </a:solidFill>
                <a:effectLst>
                  <a:outerShdw blurRad="38100" dist="38100" dir="2700000" algn="tl">
                    <a:srgbClr val="000000">
                      <a:alpha val="43137"/>
                    </a:srgbClr>
                  </a:outerShdw>
                </a:effectLst>
                <a:uLnTx/>
                <a:uFillTx/>
                <a:latin typeface="OptimusPrinceps" panose="02000605060000020004" pitchFamily="2" charset="0"/>
                <a:ea typeface="+mj-ea"/>
                <a:cs typeface="+mj-cs"/>
              </a:rPr>
              <a:t> </a:t>
            </a:r>
            <a:r>
              <a:rPr kumimoji="0" lang="pt-BR" b="1" i="0" u="none" strike="noStrike" kern="1200" cap="none" spc="50" normalizeH="0" baseline="0" noProof="0" dirty="0" err="1" smtClean="0">
                <a:ln w="13500">
                  <a:solidFill>
                    <a:schemeClr val="accent1">
                      <a:shade val="2500"/>
                      <a:alpha val="6500"/>
                    </a:schemeClr>
                  </a:solidFill>
                  <a:prstDash val="solid"/>
                </a:ln>
                <a:solidFill>
                  <a:srgbClr val="8F2580"/>
                </a:solidFill>
                <a:effectLst>
                  <a:outerShdw blurRad="38100" dist="38100" dir="2700000" algn="tl">
                    <a:srgbClr val="000000">
                      <a:alpha val="43137"/>
                    </a:srgbClr>
                  </a:outerShdw>
                </a:effectLst>
                <a:uLnTx/>
                <a:uFillTx/>
                <a:latin typeface="OptimusPrinceps" panose="02000605060000020004" pitchFamily="2" charset="0"/>
                <a:ea typeface="+mj-ea"/>
                <a:cs typeface="+mj-cs"/>
              </a:rPr>
              <a:t>Frenita</a:t>
            </a:r>
            <a:r>
              <a:rPr kumimoji="0" lang="pt-BR" b="1" i="0" u="none" strike="noStrike" kern="1200" cap="none" spc="50" normalizeH="0" noProof="0" dirty="0" smtClean="0">
                <a:ln w="13500">
                  <a:solidFill>
                    <a:schemeClr val="accent1">
                      <a:shade val="2500"/>
                      <a:alpha val="6500"/>
                    </a:schemeClr>
                  </a:solidFill>
                  <a:prstDash val="solid"/>
                </a:ln>
                <a:solidFill>
                  <a:srgbClr val="8F2580"/>
                </a:solidFill>
                <a:effectLst>
                  <a:outerShdw blurRad="38100" dist="38100" dir="2700000" algn="tl">
                    <a:srgbClr val="000000">
                      <a:alpha val="43137"/>
                    </a:srgbClr>
                  </a:outerShdw>
                </a:effectLst>
                <a:uLnTx/>
                <a:uFillTx/>
                <a:latin typeface="OptimusPrinceps" panose="02000605060000020004" pitchFamily="2" charset="0"/>
                <a:ea typeface="+mj-ea"/>
                <a:cs typeface="+mj-cs"/>
              </a:rPr>
              <a:t> N. Buddy </a:t>
            </a:r>
            <a:r>
              <a:rPr lang="pt-BR" b="1" spc="50" baseline="0" dirty="0" smtClean="0">
                <a:ln w="13500">
                  <a:solidFill>
                    <a:schemeClr val="accent1">
                      <a:shade val="2500"/>
                      <a:alpha val="6500"/>
                    </a:schemeClr>
                  </a:solidFill>
                  <a:prstDash val="solid"/>
                </a:ln>
                <a:solidFill>
                  <a:srgbClr val="8F2580"/>
                </a:solidFill>
                <a:effectLst>
                  <a:outerShdw blurRad="38100" dist="38100" dir="2700000" algn="tl">
                    <a:srgbClr val="000000">
                      <a:alpha val="43137"/>
                    </a:srgbClr>
                  </a:outerShdw>
                </a:effectLst>
                <a:latin typeface="OptimusPrinceps" panose="02000605060000020004" pitchFamily="2" charset="0"/>
                <a:ea typeface="+mj-ea"/>
                <a:cs typeface="+mj-cs"/>
              </a:rPr>
              <a:t>(2014)</a:t>
            </a:r>
            <a:endParaRPr kumimoji="0" lang="en-US" b="1" i="0" u="none" strike="noStrike" kern="1200" cap="none" spc="50" normalizeH="0" baseline="0" noProof="0" dirty="0">
              <a:ln w="13500">
                <a:solidFill>
                  <a:schemeClr val="accent1">
                    <a:shade val="2500"/>
                    <a:alpha val="6500"/>
                  </a:schemeClr>
                </a:solidFill>
                <a:prstDash val="solid"/>
              </a:ln>
              <a:solidFill>
                <a:srgbClr val="8F2580"/>
              </a:solidFill>
              <a:effectLst>
                <a:outerShdw blurRad="38100" dist="38100" dir="2700000" algn="tl">
                  <a:srgbClr val="000000">
                    <a:alpha val="43137"/>
                  </a:srgbClr>
                </a:outerShdw>
              </a:effectLst>
              <a:uLnTx/>
              <a:uFillTx/>
              <a:latin typeface="OptimusPrinceps" panose="02000605060000020004" pitchFamily="2"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5" name="Rectangle 14"/>
          <p:cNvSpPr/>
          <p:nvPr/>
        </p:nvSpPr>
        <p:spPr>
          <a:xfrm>
            <a:off x="1475656" y="1988840"/>
            <a:ext cx="6255568" cy="3030573"/>
          </a:xfrm>
          <a:prstGeom prst="rect">
            <a:avLst/>
          </a:prstGeom>
        </p:spPr>
        <p:txBody>
          <a:bodyPr wrap="square">
            <a:spAutoFit/>
          </a:bodyPr>
          <a:lstStyle/>
          <a:p>
            <a:pPr algn="ctr">
              <a:lnSpc>
                <a:spcPct val="120000"/>
              </a:lnSpc>
            </a:pPr>
            <a:r>
              <a:rPr lang="en-US" sz="3200" dirty="0"/>
              <a:t>The line of communication for Women’s Ministries is important for both in-church and public awareness.  Long-range planning is essential for both. </a:t>
            </a:r>
            <a:endParaRPr lang="pt-BR"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4" name="Rectangle 14"/>
          <p:cNvSpPr/>
          <p:nvPr/>
        </p:nvSpPr>
        <p:spPr>
          <a:xfrm>
            <a:off x="35496" y="2068393"/>
            <a:ext cx="4408476" cy="2800767"/>
          </a:xfrm>
          <a:prstGeom prst="rect">
            <a:avLst/>
          </a:prstGeom>
        </p:spPr>
        <p:txBody>
          <a:bodyPr wrap="square">
            <a:spAutoFit/>
          </a:bodyPr>
          <a:lstStyle/>
          <a:p>
            <a:pPr algn="ctr"/>
            <a:r>
              <a:rPr lang="en-US" sz="4400" b="1" dirty="0" smtClean="0">
                <a:ln>
                  <a:solidFill>
                    <a:schemeClr val="bg1"/>
                  </a:solidFill>
                </a:ln>
                <a:solidFill>
                  <a:srgbClr val="002060"/>
                </a:solidFill>
                <a:effectLst>
                  <a:outerShdw blurRad="38100" dist="38100" dir="2700000" algn="tl">
                    <a:srgbClr val="000000">
                      <a:alpha val="43137"/>
                    </a:srgbClr>
                  </a:outerShdw>
                </a:effectLst>
                <a:latin typeface="Abadi MT Condensed Extra Bold" charset="0"/>
                <a:ea typeface="Abadi MT Condensed Extra Bold" charset="0"/>
                <a:cs typeface="Abadi MT Condensed Extra Bold" charset="0"/>
              </a:rPr>
              <a:t>What are the various methods of advertising available? </a:t>
            </a:r>
            <a:endParaRPr lang="pt-BR" sz="4400" b="1" dirty="0">
              <a:ln>
                <a:solidFill>
                  <a:schemeClr val="bg1"/>
                </a:solidFill>
              </a:ln>
              <a:solidFill>
                <a:srgbClr val="002060"/>
              </a:solidFill>
              <a:effectLst>
                <a:outerShdw blurRad="38100" dist="38100" dir="2700000" algn="tl">
                  <a:srgbClr val="000000">
                    <a:alpha val="43137"/>
                  </a:srgbClr>
                </a:outerShdw>
              </a:effectLst>
              <a:latin typeface="Abadi MT Condensed Extra Bold" charset="0"/>
              <a:ea typeface="Abadi MT Condensed Extra Bold" charset="0"/>
              <a:cs typeface="Abadi MT Condensed Extra Bold" charset="0"/>
            </a:endParaRPr>
          </a:p>
        </p:txBody>
      </p:sp>
      <p:pic>
        <p:nvPicPr>
          <p:cNvPr id="3" name="Picture 2"/>
          <p:cNvPicPr>
            <a:picLocks noChangeAspect="1"/>
          </p:cNvPicPr>
          <p:nvPr/>
        </p:nvPicPr>
        <p:blipFill>
          <a:blip r:embed="rId4"/>
          <a:stretch>
            <a:fillRect/>
          </a:stretch>
        </p:blipFill>
        <p:spPr>
          <a:xfrm>
            <a:off x="4525818" y="1916832"/>
            <a:ext cx="4366662" cy="3277439"/>
          </a:xfrm>
          <a:prstGeom prst="rect">
            <a:avLst/>
          </a:prstGeom>
          <a:ln>
            <a:noFill/>
          </a:ln>
          <a:effectLst>
            <a:softEdge rad="112500"/>
          </a:effectLst>
        </p:spPr>
      </p:pic>
    </p:spTree>
    <p:extLst>
      <p:ext uri="{BB962C8B-B14F-4D97-AF65-F5344CB8AC3E}">
        <p14:creationId xmlns:p14="http://schemas.microsoft.com/office/powerpoint/2010/main" val="1785820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1340768"/>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rgbClr val="8F2580"/>
                </a:solidFill>
              </a:rPr>
              <a:t>1. Bulletin Inserts/Flyers </a:t>
            </a:r>
            <a:endParaRPr lang="pt-BR" sz="3600" dirty="0">
              <a:solidFill>
                <a:srgbClr val="8F25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5364088" y="2433387"/>
            <a:ext cx="3816424" cy="3875933"/>
          </a:xfrm>
          <a:prstGeom prst="rect">
            <a:avLst/>
          </a:prstGeom>
        </p:spPr>
        <p:txBody>
          <a:bodyPr wrap="square">
            <a:spAutoFit/>
          </a:bodyPr>
          <a:lstStyle/>
          <a:p>
            <a:pPr algn="ctr">
              <a:lnSpc>
                <a:spcPct val="110000"/>
              </a:lnSpc>
            </a:pPr>
            <a:r>
              <a:rPr lang="en-US" sz="3200" dirty="0">
                <a:latin typeface="Calibri" panose="020F0502020204030204" pitchFamily="34" charset="0"/>
                <a:ea typeface="Times New Roman" panose="02020603050405020304" pitchFamily="18" charset="0"/>
                <a:cs typeface="Times New Roman" panose="02020603050405020304" pitchFamily="18" charset="0"/>
              </a:rPr>
              <a:t>Usually bulletin inserts or </a:t>
            </a:r>
            <a:r>
              <a:rPr lang="en-US" sz="3200" dirty="0" smtClean="0">
                <a:latin typeface="Calibri" panose="020F0502020204030204" pitchFamily="34" charset="0"/>
                <a:ea typeface="Times New Roman" panose="02020603050405020304" pitchFamily="18" charset="0"/>
                <a:cs typeface="Times New Roman" panose="02020603050405020304" pitchFamily="18" charset="0"/>
              </a:rPr>
              <a:t>flyers </a:t>
            </a:r>
            <a:r>
              <a:rPr lang="en-US" sz="3200" dirty="0">
                <a:latin typeface="Calibri" panose="020F0502020204030204" pitchFamily="34" charset="0"/>
                <a:ea typeface="Times New Roman" panose="02020603050405020304" pitchFamily="18" charset="0"/>
                <a:cs typeface="Times New Roman" panose="02020603050405020304" pitchFamily="18" charset="0"/>
              </a:rPr>
              <a:t>precede any other kind of advertising within the church as well as in your community. </a:t>
            </a:r>
            <a:endParaRPr lang="pt-BR" sz="3200" dirty="0">
              <a:latin typeface="Calibri" panose="020F0502020204030204" pitchFamily="34" charset="0"/>
            </a:endParaRPr>
          </a:p>
        </p:txBody>
      </p:sp>
      <p:sp>
        <p:nvSpPr>
          <p:cNvPr id="4" name="Retângulo 3"/>
          <p:cNvSpPr/>
          <p:nvPr/>
        </p:nvSpPr>
        <p:spPr>
          <a:xfrm rot="21184760">
            <a:off x="2985840" y="4082589"/>
            <a:ext cx="2056973" cy="923330"/>
          </a:xfrm>
          <a:prstGeom prst="rect">
            <a:avLst/>
          </a:prstGeom>
        </p:spPr>
        <p:txBody>
          <a:bodyPr wrap="none">
            <a:spAutoFit/>
          </a:bodyPr>
          <a:lstStyle/>
          <a:p>
            <a:pPr lvl="0" algn="ctr">
              <a:lnSpc>
                <a:spcPct val="150000"/>
              </a:lnSpc>
            </a:pPr>
            <a:r>
              <a:rPr lang="en-US" b="1" dirty="0" smtClean="0">
                <a:solidFill>
                  <a:srgbClr val="8F2580"/>
                </a:solidFill>
                <a:latin typeface="Bookman Old Style" panose="02050604050505020204" pitchFamily="18" charset="0"/>
              </a:rPr>
              <a:t>Bulletin Inserts</a:t>
            </a:r>
          </a:p>
          <a:p>
            <a:pPr lvl="0" algn="ctr">
              <a:lnSpc>
                <a:spcPct val="150000"/>
              </a:lnSpc>
            </a:pPr>
            <a:r>
              <a:rPr lang="en-US" b="1" dirty="0">
                <a:solidFill>
                  <a:srgbClr val="8F2580"/>
                </a:solidFill>
                <a:latin typeface="Bookman Old Style" panose="02050604050505020204" pitchFamily="18" charset="0"/>
              </a:rPr>
              <a:t>o</a:t>
            </a:r>
            <a:r>
              <a:rPr lang="en-US" b="1" dirty="0" smtClean="0">
                <a:solidFill>
                  <a:srgbClr val="8F2580"/>
                </a:solidFill>
                <a:latin typeface="Bookman Old Style" panose="02050604050505020204" pitchFamily="18" charset="0"/>
              </a:rPr>
              <a:t>r Flyers </a:t>
            </a:r>
            <a:endParaRPr lang="pt-BR" dirty="0">
              <a:solidFill>
                <a:srgbClr val="8F2580"/>
              </a:solidFill>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1404065"/>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rgbClr val="8F2580"/>
                </a:solidFill>
              </a:rPr>
              <a:t>Bulletin Inserts/Flyers </a:t>
            </a:r>
            <a:endParaRPr lang="pt-BR" sz="3600" dirty="0">
              <a:solidFill>
                <a:srgbClr val="8F25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2195736" y="2348880"/>
            <a:ext cx="6912768" cy="3908762"/>
          </a:xfrm>
          <a:prstGeom prst="rect">
            <a:avLst/>
          </a:prstGeom>
        </p:spPr>
        <p:txBody>
          <a:bodyPr wrap="square">
            <a:spAutoFit/>
          </a:bodyPr>
          <a:lstStyle/>
          <a:p>
            <a:pPr marL="342900" lvl="0" indent="-342900">
              <a:buFont typeface="Arial" panose="020B0604020202020204" pitchFamily="34" charset="0"/>
              <a:buChar char="•"/>
            </a:pPr>
            <a:r>
              <a:rPr lang="en-US" sz="2400" dirty="0" smtClean="0"/>
              <a:t>Public </a:t>
            </a:r>
            <a:r>
              <a:rPr lang="en-US" sz="2400" dirty="0"/>
              <a:t>distribution racks are the best place to </a:t>
            </a:r>
            <a:r>
              <a:rPr lang="en-US" sz="2400" dirty="0" smtClean="0"/>
              <a:t>start</a:t>
            </a:r>
          </a:p>
          <a:p>
            <a:pPr lvl="0"/>
            <a:endParaRPr lang="pt-BR" sz="800" dirty="0"/>
          </a:p>
          <a:p>
            <a:pPr marL="342900" lvl="0" indent="-342900">
              <a:buFont typeface="Arial" panose="020B0604020202020204" pitchFamily="34" charset="0"/>
              <a:buChar char="•"/>
            </a:pPr>
            <a:r>
              <a:rPr lang="en-US" sz="2400" dirty="0"/>
              <a:t>Hotels and </a:t>
            </a:r>
            <a:r>
              <a:rPr lang="en-US" sz="2400" dirty="0" smtClean="0"/>
              <a:t>motels</a:t>
            </a:r>
          </a:p>
          <a:p>
            <a:pPr lvl="0"/>
            <a:endParaRPr lang="en-US" sz="800" dirty="0" smtClean="0"/>
          </a:p>
          <a:p>
            <a:pPr marL="342900" lvl="0" indent="-342900">
              <a:buFont typeface="Arial" panose="020B0604020202020204" pitchFamily="34" charset="0"/>
              <a:buChar char="•"/>
            </a:pPr>
            <a:r>
              <a:rPr lang="en-US" sz="2400" dirty="0" smtClean="0"/>
              <a:t>Restaurants</a:t>
            </a:r>
          </a:p>
          <a:p>
            <a:pPr lvl="0"/>
            <a:endParaRPr lang="pt-BR" sz="800" dirty="0"/>
          </a:p>
          <a:p>
            <a:pPr marL="342900" lvl="0" indent="-342900">
              <a:buFont typeface="Arial" panose="020B0604020202020204" pitchFamily="34" charset="0"/>
              <a:buChar char="•"/>
            </a:pPr>
            <a:r>
              <a:rPr lang="en-US" sz="2400" dirty="0"/>
              <a:t>Grocery </a:t>
            </a:r>
            <a:r>
              <a:rPr lang="en-US" sz="2400" dirty="0" smtClean="0"/>
              <a:t>stores</a:t>
            </a:r>
          </a:p>
          <a:p>
            <a:pPr lvl="0"/>
            <a:endParaRPr lang="pt-BR" sz="800" dirty="0"/>
          </a:p>
          <a:p>
            <a:pPr marL="342900" lvl="0" indent="-342900">
              <a:buFont typeface="Arial" panose="020B0604020202020204" pitchFamily="34" charset="0"/>
              <a:buChar char="•"/>
            </a:pPr>
            <a:r>
              <a:rPr lang="en-US" sz="2400" dirty="0" smtClean="0"/>
              <a:t>Laundromats</a:t>
            </a:r>
          </a:p>
          <a:p>
            <a:pPr lvl="0"/>
            <a:endParaRPr lang="pt-BR" sz="800" dirty="0"/>
          </a:p>
          <a:p>
            <a:pPr marL="342900" lvl="0" indent="-342900">
              <a:buFont typeface="Arial" panose="020B0604020202020204" pitchFamily="34" charset="0"/>
              <a:buChar char="•"/>
            </a:pPr>
            <a:r>
              <a:rPr lang="en-US" sz="2400" dirty="0"/>
              <a:t>Beauty </a:t>
            </a:r>
            <a:r>
              <a:rPr lang="en-US" sz="2400" dirty="0" smtClean="0"/>
              <a:t>salons</a:t>
            </a:r>
          </a:p>
          <a:p>
            <a:pPr lvl="0"/>
            <a:endParaRPr lang="pt-BR" sz="800" dirty="0"/>
          </a:p>
          <a:p>
            <a:pPr marL="342900" lvl="0" indent="-342900">
              <a:buFont typeface="Arial" panose="020B0604020202020204" pitchFamily="34" charset="0"/>
              <a:buChar char="•"/>
            </a:pPr>
            <a:r>
              <a:rPr lang="en-US" sz="2400" dirty="0"/>
              <a:t>Chamber of </a:t>
            </a:r>
            <a:r>
              <a:rPr lang="en-US" sz="2400" dirty="0" smtClean="0"/>
              <a:t>Commerce</a:t>
            </a:r>
          </a:p>
          <a:p>
            <a:pPr lvl="0"/>
            <a:endParaRPr lang="pt-BR" sz="800" dirty="0"/>
          </a:p>
          <a:p>
            <a:pPr lvl="0"/>
            <a:r>
              <a:rPr lang="en-US" sz="2400" b="1" dirty="0"/>
              <a:t>Anywhere you can obtain permission to place them</a:t>
            </a:r>
            <a:r>
              <a:rPr lang="en-US" sz="2400" b="1" dirty="0" smtClean="0"/>
              <a:t>.</a:t>
            </a:r>
            <a:endParaRPr lang="pt-BR" sz="2400" b="1" dirty="0"/>
          </a:p>
        </p:txBody>
      </p:sp>
      <p:sp>
        <p:nvSpPr>
          <p:cNvPr id="7" name="Retângulo 6"/>
          <p:cNvSpPr/>
          <p:nvPr/>
        </p:nvSpPr>
        <p:spPr>
          <a:xfrm>
            <a:off x="179512" y="2492896"/>
            <a:ext cx="1944216" cy="2677656"/>
          </a:xfrm>
          <a:prstGeom prst="rect">
            <a:avLst/>
          </a:prstGeom>
        </p:spPr>
        <p:txBody>
          <a:bodyPr wrap="square">
            <a:spAutoFit/>
          </a:bodyPr>
          <a:lstStyle/>
          <a:p>
            <a:pPr algn="ctr"/>
            <a:r>
              <a:rPr lang="en-US" sz="2800" b="1" dirty="0">
                <a:solidFill>
                  <a:srgbClr val="8F2580"/>
                </a:solidFill>
                <a:latin typeface="Calibri" panose="020F0502020204030204" pitchFamily="34" charset="0"/>
                <a:ea typeface="Times New Roman" panose="02020603050405020304" pitchFamily="18" charset="0"/>
                <a:cs typeface="Times New Roman" panose="02020603050405020304" pitchFamily="18" charset="0"/>
              </a:rPr>
              <a:t>Where in the community do you distribute your </a:t>
            </a:r>
            <a:r>
              <a:rPr lang="en-US" sz="2800" b="1" dirty="0" smtClean="0">
                <a:solidFill>
                  <a:srgbClr val="8F2580"/>
                </a:solidFill>
                <a:latin typeface="Calibri" panose="020F0502020204030204" pitchFamily="34" charset="0"/>
                <a:ea typeface="Times New Roman" panose="02020603050405020304" pitchFamily="18" charset="0"/>
                <a:cs typeface="Times New Roman" panose="02020603050405020304" pitchFamily="18" charset="0"/>
              </a:rPr>
              <a:t>flyers</a:t>
            </a:r>
            <a:r>
              <a:rPr lang="en-US" sz="2800" b="1" dirty="0">
                <a:solidFill>
                  <a:srgbClr val="8F2580"/>
                </a:solidFill>
                <a:latin typeface="Calibri" panose="020F0502020204030204" pitchFamily="34" charset="0"/>
                <a:ea typeface="Times New Roman" panose="02020603050405020304" pitchFamily="18" charset="0"/>
                <a:cs typeface="Times New Roman" panose="02020603050405020304" pitchFamily="18" charset="0"/>
              </a:rPr>
              <a:t>?</a:t>
            </a:r>
            <a:endParaRPr lang="pt-BR" sz="2800" b="1" dirty="0">
              <a:solidFill>
                <a:srgbClr val="8F2580"/>
              </a:solidFill>
              <a:latin typeface="Calibri" panose="020F0502020204030204" pitchFamily="34" charset="0"/>
            </a:endParaRPr>
          </a:p>
        </p:txBody>
      </p:sp>
      <p:pic>
        <p:nvPicPr>
          <p:cNvPr id="6" name="Picture 5"/>
          <p:cNvPicPr>
            <a:picLocks noChangeAspect="1"/>
          </p:cNvPicPr>
          <p:nvPr/>
        </p:nvPicPr>
        <p:blipFill>
          <a:blip r:embed="rId4"/>
          <a:stretch>
            <a:fillRect/>
          </a:stretch>
        </p:blipFill>
        <p:spPr>
          <a:xfrm>
            <a:off x="5004048" y="2665047"/>
            <a:ext cx="3026989" cy="3721179"/>
          </a:xfrm>
          <a:prstGeom prst="rect">
            <a:avLst/>
          </a:prstGeom>
        </p:spPr>
      </p:pic>
    </p:spTree>
    <p:extLst>
      <p:ext uri="{BB962C8B-B14F-4D97-AF65-F5344CB8AC3E}">
        <p14:creationId xmlns:p14="http://schemas.microsoft.com/office/powerpoint/2010/main" val="477392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908720"/>
            <a:ext cx="9144000" cy="1077218"/>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200" b="1" dirty="0" smtClean="0">
                <a:solidFill>
                  <a:srgbClr val="8F2580"/>
                </a:solidFill>
              </a:rPr>
              <a:t>2. Speakers </a:t>
            </a:r>
            <a:r>
              <a:rPr lang="en-US" sz="3200" b="1" dirty="0">
                <a:solidFill>
                  <a:srgbClr val="8F2580"/>
                </a:solidFill>
              </a:rPr>
              <a:t>to Advertise </a:t>
            </a:r>
            <a:endParaRPr lang="en-US" sz="3200" b="1" dirty="0" smtClean="0">
              <a:solidFill>
                <a:srgbClr val="8F2580"/>
              </a:solidFill>
            </a:endParaRPr>
          </a:p>
          <a:p>
            <a:pPr lvl="0" algn="ctr"/>
            <a:r>
              <a:rPr lang="en-US" sz="3200" b="1" dirty="0" smtClean="0">
                <a:solidFill>
                  <a:srgbClr val="8F2580"/>
                </a:solidFill>
              </a:rPr>
              <a:t>Women </a:t>
            </a:r>
            <a:r>
              <a:rPr lang="en-US" sz="3200" b="1" dirty="0">
                <a:solidFill>
                  <a:srgbClr val="8F2580"/>
                </a:solidFill>
              </a:rPr>
              <a:t>Alive! for </a:t>
            </a:r>
            <a:r>
              <a:rPr lang="en-US" sz="3200" b="1" dirty="0" smtClean="0">
                <a:solidFill>
                  <a:srgbClr val="8F2580"/>
                </a:solidFill>
              </a:rPr>
              <a:t>Christ </a:t>
            </a:r>
            <a:endParaRPr lang="pt-BR" sz="3200" dirty="0">
              <a:solidFill>
                <a:srgbClr val="8F25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395536" y="2340168"/>
            <a:ext cx="4824536" cy="4093428"/>
          </a:xfrm>
          <a:prstGeom prst="rect">
            <a:avLst/>
          </a:prstGeom>
        </p:spPr>
        <p:txBody>
          <a:bodyPr wrap="square">
            <a:spAutoFit/>
          </a:bodyPr>
          <a:lstStyle/>
          <a:p>
            <a:r>
              <a:rPr lang="en-US" sz="2400" b="1" dirty="0"/>
              <a:t>Speaking for Women’s Ministries </a:t>
            </a:r>
            <a:r>
              <a:rPr lang="en-US" sz="2400" b="1" dirty="0" smtClean="0"/>
              <a:t/>
            </a:r>
            <a:br>
              <a:rPr lang="en-US" sz="2400" b="1" dirty="0" smtClean="0"/>
            </a:br>
            <a:r>
              <a:rPr lang="en-US" sz="2400" b="1" dirty="0" smtClean="0"/>
              <a:t>can </a:t>
            </a:r>
            <a:r>
              <a:rPr lang="en-US" sz="2400" b="1" dirty="0"/>
              <a:t>include: </a:t>
            </a:r>
            <a:endParaRPr lang="pt-BR" sz="2400" b="1" dirty="0"/>
          </a:p>
          <a:p>
            <a:r>
              <a:rPr lang="en-US" sz="2400" dirty="0"/>
              <a:t> </a:t>
            </a:r>
            <a:endParaRPr lang="pt-BR" sz="1000" dirty="0"/>
          </a:p>
          <a:p>
            <a:pPr marL="342900" lvl="0" indent="-342900">
              <a:buFont typeface="Arial" panose="020B0604020202020204" pitchFamily="34" charset="0"/>
              <a:buChar char="•"/>
            </a:pPr>
            <a:r>
              <a:rPr lang="en-US" sz="2400" dirty="0"/>
              <a:t>making announcements at church services and other functions </a:t>
            </a:r>
            <a:endParaRPr lang="en-US" sz="2400" dirty="0" smtClean="0"/>
          </a:p>
          <a:p>
            <a:pPr lvl="0"/>
            <a:endParaRPr lang="pt-BR" sz="1000" dirty="0"/>
          </a:p>
          <a:p>
            <a:pPr marL="342900" lvl="0" indent="-342900">
              <a:buFont typeface="Arial" panose="020B0604020202020204" pitchFamily="34" charset="0"/>
              <a:buChar char="•"/>
            </a:pPr>
            <a:r>
              <a:rPr lang="en-US" sz="2400" dirty="0"/>
              <a:t>speaking to community groups and service clubs such as Rotary </a:t>
            </a:r>
            <a:endParaRPr lang="en-US" sz="2400" dirty="0" smtClean="0"/>
          </a:p>
          <a:p>
            <a:pPr lvl="0"/>
            <a:endParaRPr lang="pt-BR" sz="1000" dirty="0"/>
          </a:p>
          <a:p>
            <a:pPr marL="342900" lvl="0" indent="-342900">
              <a:buFont typeface="Arial" panose="020B0604020202020204" pitchFamily="34" charset="0"/>
              <a:buChar char="•"/>
            </a:pPr>
            <a:r>
              <a:rPr lang="en-US" sz="2400" dirty="0"/>
              <a:t>participating in radio and television community service and “special spot” segments </a:t>
            </a:r>
            <a:endParaRPr lang="pt-BR" sz="2400" dirty="0"/>
          </a:p>
        </p:txBody>
      </p:sp>
    </p:spTree>
    <p:extLst>
      <p:ext uri="{BB962C8B-B14F-4D97-AF65-F5344CB8AC3E}">
        <p14:creationId xmlns:p14="http://schemas.microsoft.com/office/powerpoint/2010/main" val="3422919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1404065"/>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rgbClr val="8F2580"/>
                </a:solidFill>
              </a:rPr>
              <a:t>3. Reach </a:t>
            </a:r>
            <a:r>
              <a:rPr lang="en-US" sz="3600" b="1" dirty="0">
                <a:solidFill>
                  <a:srgbClr val="8F2580"/>
                </a:solidFill>
              </a:rPr>
              <a:t>the </a:t>
            </a:r>
            <a:r>
              <a:rPr lang="en-US" sz="3600" b="1" dirty="0" smtClean="0">
                <a:solidFill>
                  <a:srgbClr val="8F2580"/>
                </a:solidFill>
              </a:rPr>
              <a:t>Community </a:t>
            </a:r>
            <a:endParaRPr lang="pt-BR" sz="3600" dirty="0">
              <a:solidFill>
                <a:srgbClr val="8F25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4067944" y="2676976"/>
            <a:ext cx="4824536"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t>Public Service Announcements</a:t>
            </a:r>
          </a:p>
          <a:p>
            <a:pPr marL="342900" indent="-342900">
              <a:lnSpc>
                <a:spcPct val="150000"/>
              </a:lnSpc>
              <a:buFont typeface="Arial" panose="020B0604020202020204" pitchFamily="34" charset="0"/>
              <a:buChar char="•"/>
            </a:pPr>
            <a:r>
              <a:rPr lang="en-US" sz="2400" dirty="0"/>
              <a:t>Newsletters</a:t>
            </a:r>
          </a:p>
          <a:p>
            <a:pPr marL="342900" indent="-342900">
              <a:lnSpc>
                <a:spcPct val="150000"/>
              </a:lnSpc>
              <a:buFont typeface="Arial" panose="020B0604020202020204" pitchFamily="34" charset="0"/>
              <a:buChar char="•"/>
            </a:pPr>
            <a:r>
              <a:rPr lang="en-US" sz="2400" dirty="0"/>
              <a:t>Community Events</a:t>
            </a:r>
          </a:p>
          <a:p>
            <a:pPr marL="342900" indent="-342900">
              <a:lnSpc>
                <a:spcPct val="150000"/>
              </a:lnSpc>
              <a:buFont typeface="Arial" panose="020B0604020202020204" pitchFamily="34" charset="0"/>
              <a:buChar char="•"/>
            </a:pPr>
            <a:r>
              <a:rPr lang="en-US" sz="2400" dirty="0"/>
              <a:t>Booth Display</a:t>
            </a:r>
          </a:p>
          <a:p>
            <a:pPr marL="342900" indent="-342900">
              <a:lnSpc>
                <a:spcPct val="150000"/>
              </a:lnSpc>
              <a:buFont typeface="Arial" panose="020B0604020202020204" pitchFamily="34" charset="0"/>
              <a:buChar char="•"/>
            </a:pPr>
            <a:r>
              <a:rPr lang="en-US" sz="2400" dirty="0"/>
              <a:t>Banners</a:t>
            </a:r>
          </a:p>
          <a:p>
            <a:pPr marL="342900" indent="-342900">
              <a:lnSpc>
                <a:spcPct val="150000"/>
              </a:lnSpc>
              <a:buFont typeface="Arial" panose="020B0604020202020204" pitchFamily="34" charset="0"/>
              <a:buChar char="•"/>
            </a:pPr>
            <a:r>
              <a:rPr lang="en-US" sz="2400" dirty="0" smtClean="0"/>
              <a:t>Parades</a:t>
            </a:r>
            <a:endParaRPr lang="pt-BR" sz="2400" dirty="0"/>
          </a:p>
        </p:txBody>
      </p:sp>
      <p:sp>
        <p:nvSpPr>
          <p:cNvPr id="3" name="Retângulo 2"/>
          <p:cNvSpPr/>
          <p:nvPr/>
        </p:nvSpPr>
        <p:spPr>
          <a:xfrm rot="20790257">
            <a:off x="708873" y="3839675"/>
            <a:ext cx="3096344" cy="1068434"/>
          </a:xfrm>
          <a:prstGeom prst="rect">
            <a:avLst/>
          </a:prstGeom>
        </p:spPr>
        <p:txBody>
          <a:bodyPr wrap="square">
            <a:spAutoFit/>
          </a:bodyPr>
          <a:lstStyle/>
          <a:p>
            <a:pPr algn="ctr">
              <a:lnSpc>
                <a:spcPct val="150000"/>
              </a:lnSpc>
            </a:pPr>
            <a:r>
              <a:rPr lang="en-US" sz="4800" b="1" dirty="0">
                <a:solidFill>
                  <a:schemeClr val="accent5">
                    <a:lumMod val="50000"/>
                  </a:schemeClr>
                </a:solidFill>
                <a:effectLst>
                  <a:outerShdw blurRad="38100" dist="38100" dir="2700000" algn="tl">
                    <a:srgbClr val="000000">
                      <a:alpha val="43137"/>
                    </a:srgbClr>
                  </a:outerShdw>
                </a:effectLst>
                <a:latin typeface="Swis721 BlkOul BT" panose="04020905030B03040203" pitchFamily="82" charset="0"/>
              </a:rPr>
              <a:t>Banners</a:t>
            </a:r>
          </a:p>
        </p:txBody>
      </p:sp>
    </p:spTree>
    <p:extLst>
      <p:ext uri="{BB962C8B-B14F-4D97-AF65-F5344CB8AC3E}">
        <p14:creationId xmlns:p14="http://schemas.microsoft.com/office/powerpoint/2010/main" val="1962980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4788024" y="2686268"/>
            <a:ext cx="3240360" cy="3046988"/>
          </a:xfrm>
          <a:prstGeom prst="rect">
            <a:avLst/>
          </a:prstGeom>
        </p:spPr>
        <p:txBody>
          <a:bodyPr wrap="square">
            <a:spAutoFit/>
          </a:bodyPr>
          <a:lstStyle/>
          <a:p>
            <a:pPr>
              <a:lnSpc>
                <a:spcPct val="150000"/>
              </a:lnSpc>
            </a:pPr>
            <a:r>
              <a:rPr lang="en-US" sz="3200" b="1" dirty="0" smtClean="0"/>
              <a:t>Media </a:t>
            </a:r>
          </a:p>
          <a:p>
            <a:pPr marL="342900" indent="-342900">
              <a:lnSpc>
                <a:spcPct val="150000"/>
              </a:lnSpc>
              <a:buFont typeface="Arial" charset="0"/>
              <a:buChar char="•"/>
            </a:pPr>
            <a:r>
              <a:rPr lang="en-US" sz="3200" dirty="0" smtClean="0"/>
              <a:t>Newspaper</a:t>
            </a:r>
          </a:p>
          <a:p>
            <a:pPr marL="342900" indent="-342900">
              <a:lnSpc>
                <a:spcPct val="150000"/>
              </a:lnSpc>
              <a:buFont typeface="Arial" charset="0"/>
              <a:buChar char="•"/>
            </a:pPr>
            <a:r>
              <a:rPr lang="en-US" sz="3200" dirty="0" smtClean="0"/>
              <a:t>Radio</a:t>
            </a:r>
          </a:p>
          <a:p>
            <a:pPr marL="342900" indent="-342900">
              <a:lnSpc>
                <a:spcPct val="150000"/>
              </a:lnSpc>
              <a:buFont typeface="Arial" charset="0"/>
              <a:buChar char="•"/>
            </a:pPr>
            <a:r>
              <a:rPr lang="en-US" sz="3200" dirty="0"/>
              <a:t>T</a:t>
            </a:r>
            <a:r>
              <a:rPr lang="en-US" sz="3200" dirty="0" smtClean="0"/>
              <a:t>elevision </a:t>
            </a:r>
            <a:endParaRPr lang="pt-BR" sz="3200" dirty="0"/>
          </a:p>
        </p:txBody>
      </p:sp>
      <p:sp>
        <p:nvSpPr>
          <p:cNvPr id="3" name="Retângulo 2"/>
          <p:cNvSpPr/>
          <p:nvPr/>
        </p:nvSpPr>
        <p:spPr>
          <a:xfrm rot="20790257">
            <a:off x="708873" y="3773728"/>
            <a:ext cx="3096344" cy="1200329"/>
          </a:xfrm>
          <a:prstGeom prst="rect">
            <a:avLst/>
          </a:prstGeom>
        </p:spPr>
        <p:txBody>
          <a:bodyPr wrap="square">
            <a:spAutoFit/>
          </a:bodyPr>
          <a:lstStyle/>
          <a:p>
            <a:pPr algn="ctr">
              <a:lnSpc>
                <a:spcPct val="150000"/>
              </a:lnSpc>
            </a:pPr>
            <a:r>
              <a:rPr lang="en-US" sz="4800" b="1" dirty="0" smtClean="0">
                <a:solidFill>
                  <a:schemeClr val="accent5">
                    <a:lumMod val="50000"/>
                  </a:schemeClr>
                </a:solidFill>
                <a:effectLst>
                  <a:outerShdw blurRad="38100" dist="38100" dir="2700000" algn="tl">
                    <a:srgbClr val="000000">
                      <a:alpha val="43137"/>
                    </a:srgbClr>
                  </a:outerShdw>
                </a:effectLst>
                <a:latin typeface="Swis721 BlkOul BT" panose="04020905030B03040203" pitchFamily="82" charset="0"/>
              </a:rPr>
              <a:t>RADIO</a:t>
            </a:r>
            <a:endParaRPr lang="en-US" sz="4800" b="1" dirty="0">
              <a:solidFill>
                <a:schemeClr val="accent5">
                  <a:lumMod val="50000"/>
                </a:schemeClr>
              </a:solidFill>
              <a:effectLst>
                <a:outerShdw blurRad="38100" dist="38100" dir="2700000" algn="tl">
                  <a:srgbClr val="000000">
                    <a:alpha val="43137"/>
                  </a:srgbClr>
                </a:outerShdw>
              </a:effectLst>
              <a:latin typeface="Swis721 BlkOul BT" panose="04020905030B03040203" pitchFamily="82" charset="0"/>
            </a:endParaRPr>
          </a:p>
        </p:txBody>
      </p:sp>
    </p:spTree>
    <p:extLst>
      <p:ext uri="{BB962C8B-B14F-4D97-AF65-F5344CB8AC3E}">
        <p14:creationId xmlns:p14="http://schemas.microsoft.com/office/powerpoint/2010/main" val="1962980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1879</TotalTime>
  <Words>1088</Words>
  <Application>Microsoft Macintosh PowerPoint</Application>
  <PresentationFormat>On-screen Show (4:3)</PresentationFormat>
  <Paragraphs>173</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Abadi MT Condensed Extra Bold</vt:lpstr>
      <vt:lpstr>Bookman Old Style</vt:lpstr>
      <vt:lpstr>Calibri</vt:lpstr>
      <vt:lpstr>OptimusPrinceps</vt:lpstr>
      <vt:lpstr>Swis721 BlkOul BT</vt:lpstr>
      <vt:lpstr>Times New Roman</vt:lpstr>
      <vt:lpstr>Wingdings</vt:lpstr>
      <vt:lpstr>Arial</vt:lpstr>
      <vt:lpstr>Office Theme</vt:lpstr>
      <vt:lpstr>LEADERSHIP Certification  Program Level 1</vt:lpstr>
      <vt:lpstr>Advertising  Women’s Ministries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Certification Program level 1</dc:title>
  <dc:creator>Erika</dc:creator>
  <cp:lastModifiedBy>Arrais, Raquel</cp:lastModifiedBy>
  <cp:revision>253</cp:revision>
  <dcterms:created xsi:type="dcterms:W3CDTF">2013-01-31T11:34:30Z</dcterms:created>
  <dcterms:modified xsi:type="dcterms:W3CDTF">2016-02-11T17:02:17Z</dcterms:modified>
</cp:coreProperties>
</file>