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76" r:id="rId5"/>
    <p:sldId id="262" r:id="rId6"/>
    <p:sldId id="263" r:id="rId7"/>
    <p:sldId id="277" r:id="rId8"/>
    <p:sldId id="265" r:id="rId9"/>
    <p:sldId id="266" r:id="rId10"/>
    <p:sldId id="264" r:id="rId11"/>
    <p:sldId id="278" r:id="rId12"/>
    <p:sldId id="268" r:id="rId13"/>
    <p:sldId id="280" r:id="rId14"/>
    <p:sldId id="279" r:id="rId15"/>
    <p:sldId id="269" r:id="rId16"/>
    <p:sldId id="270" r:id="rId17"/>
    <p:sldId id="271" r:id="rId18"/>
    <p:sldId id="272" r:id="rId19"/>
    <p:sldId id="273" r:id="rId20"/>
    <p:sldId id="283" r:id="rId21"/>
    <p:sldId id="285" r:id="rId22"/>
    <p:sldId id="275" r:id="rId23"/>
    <p:sldId id="281" r:id="rId24"/>
    <p:sldId id="274" r:id="rId25"/>
    <p:sldId id="28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B01"/>
    <a:srgbClr val="28B701"/>
    <a:srgbClr val="00CC00"/>
    <a:srgbClr val="EEAF00"/>
    <a:srgbClr val="9A0000"/>
    <a:srgbClr val="38980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776" autoAdjust="0"/>
    <p:restoredTop sz="57111" autoAdjust="0"/>
  </p:normalViewPr>
  <p:slideViewPr>
    <p:cSldViewPr>
      <p:cViewPr varScale="1">
        <p:scale>
          <a:sx n="40" d="100"/>
          <a:sy n="40" d="100"/>
        </p:scale>
        <p:origin x="1264" y="184"/>
      </p:cViewPr>
      <p:guideLst>
        <p:guide orient="horz" pos="2160"/>
        <p:guide pos="2880"/>
      </p:guideLst>
    </p:cSldViewPr>
  </p:slideViewPr>
  <p:notesTextViewPr>
    <p:cViewPr>
      <p:scale>
        <a:sx n="100" d="100"/>
        <a:sy n="100" d="100"/>
      </p:scale>
      <p:origin x="0" y="-536"/>
    </p:cViewPr>
  </p:notesTextViewPr>
  <p:notesViewPr>
    <p:cSldViewPr>
      <p:cViewPr>
        <p:scale>
          <a:sx n="67" d="100"/>
          <a:sy n="67" d="100"/>
        </p:scale>
        <p:origin x="22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5C46D-2817-4376-B57F-48DEA2C7B11F}" type="datetimeFigureOut">
              <a:rPr lang="en-US" smtClean="0"/>
              <a:pPr/>
              <a:t>2/14/16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5FC00-0C87-4DE9-A7A3-5C19BFB0B42A}" type="slidenum">
              <a:rPr lang="en-US" smtClean="0"/>
              <a:pPr/>
              <a:t>‹#›</a:t>
            </a:fld>
            <a:endParaRPr lang="en-US"/>
          </a:p>
        </p:txBody>
      </p:sp>
    </p:spTree>
    <p:extLst>
      <p:ext uri="{BB962C8B-B14F-4D97-AF65-F5344CB8AC3E}">
        <p14:creationId xmlns:p14="http://schemas.microsoft.com/office/powerpoint/2010/main" val="2035903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A5FC00-0C87-4DE9-A7A3-5C19BFB0B42A}" type="slidenum">
              <a:rPr lang="en-US" smtClean="0"/>
              <a:pPr/>
              <a:t>1</a:t>
            </a:fld>
            <a:endParaRPr lang="en-US"/>
          </a:p>
        </p:txBody>
      </p:sp>
    </p:spTree>
    <p:extLst>
      <p:ext uri="{BB962C8B-B14F-4D97-AF65-F5344CB8AC3E}">
        <p14:creationId xmlns:p14="http://schemas.microsoft.com/office/powerpoint/2010/main" val="1030313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smtClean="0"/>
              <a:t>4. Part </a:t>
            </a:r>
            <a:r>
              <a:rPr lang="en-US" b="1" dirty="0"/>
              <a:t>of a Team</a:t>
            </a:r>
            <a:endParaRPr lang="en-US" dirty="0"/>
          </a:p>
          <a:p>
            <a:r>
              <a:rPr lang="en-US" dirty="0"/>
              <a:t> </a:t>
            </a:r>
          </a:p>
          <a:p>
            <a:r>
              <a:rPr lang="en-US" b="1" dirty="0"/>
              <a:t>In Women’s Ministries, leaders are well served when they view themselves as part of a larger team.  </a:t>
            </a:r>
            <a:r>
              <a:rPr lang="en-US" dirty="0"/>
              <a:t>Opening new doors often requires a lot of prayer, thorough preparation, and confidence blended with a humble spirit.  Remember, the Church is lead primarily by men. Fortunately there are many men who are willing to assist us in our goals if we work in harmony as a team.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10</a:t>
            </a:fld>
            <a:endParaRPr lang="en-US"/>
          </a:p>
        </p:txBody>
      </p:sp>
    </p:spTree>
    <p:extLst>
      <p:ext uri="{BB962C8B-B14F-4D97-AF65-F5344CB8AC3E}">
        <p14:creationId xmlns:p14="http://schemas.microsoft.com/office/powerpoint/2010/main" val="201079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250825"/>
            <a:ext cx="2286000" cy="1714500"/>
          </a:xfrm>
        </p:spPr>
      </p:sp>
      <p:sp>
        <p:nvSpPr>
          <p:cNvPr id="3" name="Notes Placeholder 2"/>
          <p:cNvSpPr>
            <a:spLocks noGrp="1"/>
          </p:cNvSpPr>
          <p:nvPr>
            <p:ph type="body" idx="1"/>
          </p:nvPr>
        </p:nvSpPr>
        <p:spPr>
          <a:xfrm>
            <a:off x="476672" y="2123728"/>
            <a:ext cx="5695528" cy="6696744"/>
          </a:xfrm>
        </p:spPr>
        <p:txBody>
          <a:bodyPr>
            <a:normAutofit fontScale="92500" lnSpcReduction="10000"/>
          </a:bodyPr>
          <a:lstStyle/>
          <a:p>
            <a:pPr lvl="0"/>
            <a:r>
              <a:rPr lang="en-US" b="1" dirty="0"/>
              <a:t>Important traits of a Servant-Leader</a:t>
            </a:r>
            <a:endParaRPr lang="en-US" dirty="0"/>
          </a:p>
          <a:p>
            <a:r>
              <a:rPr lang="en-US" dirty="0"/>
              <a:t> </a:t>
            </a:r>
          </a:p>
          <a:p>
            <a:r>
              <a:rPr lang="en-US" dirty="0"/>
              <a:t>As we work to develop our abilities as leaders, let’s look at seven important habits we can cultivate. Each of these will help us to become better servant-leaders.</a:t>
            </a:r>
          </a:p>
          <a:p>
            <a:r>
              <a:rPr lang="en-US" dirty="0"/>
              <a:t> </a:t>
            </a:r>
          </a:p>
          <a:p>
            <a:pPr lvl="0"/>
            <a:r>
              <a:rPr lang="en-US" b="1" dirty="0"/>
              <a:t>Flexibility:</a:t>
            </a:r>
            <a:r>
              <a:rPr lang="en-US" dirty="0"/>
              <a:t>  Do you have the capacity to accept the unpleasant graciously?  It is often true that the more you focus on others the easier it becomes to adjust to life’s changes.</a:t>
            </a:r>
          </a:p>
          <a:p>
            <a:r>
              <a:rPr lang="en-US" dirty="0"/>
              <a:t> </a:t>
            </a:r>
          </a:p>
          <a:p>
            <a:pPr lvl="0"/>
            <a:r>
              <a:rPr lang="en-US" b="1" dirty="0"/>
              <a:t>Attitude:</a:t>
            </a:r>
            <a:r>
              <a:rPr lang="en-US" dirty="0"/>
              <a:t>  Your attitudes are your habitual way of feeling about people and events.  Learn to judge yourself—not others.  Trust those who have earned your respect.  Look inward and outward with respect and trust. Be optimistic; spread encouragement.</a:t>
            </a:r>
          </a:p>
          <a:p>
            <a:r>
              <a:rPr lang="en-US" dirty="0"/>
              <a:t> </a:t>
            </a:r>
          </a:p>
          <a:p>
            <a:pPr lvl="0"/>
            <a:r>
              <a:rPr lang="en-US" b="1" dirty="0"/>
              <a:t>Emotional control:</a:t>
            </a:r>
            <a:r>
              <a:rPr lang="en-US" dirty="0"/>
              <a:t> We all have both constructive and destructive emotions. Worry is an example of a negative emotion that can sap energy and distort one’s thinking.  Live above worry by cultivating the positive emotions of faith and hope.</a:t>
            </a:r>
          </a:p>
          <a:p>
            <a:r>
              <a:rPr lang="en-US" b="1" dirty="0"/>
              <a:t> </a:t>
            </a:r>
          </a:p>
          <a:p>
            <a:pPr lvl="0"/>
            <a:r>
              <a:rPr lang="en-US" b="1" dirty="0"/>
              <a:t>Impartiality: </a:t>
            </a:r>
            <a:r>
              <a:rPr lang="en-US" dirty="0"/>
              <a:t>Having the attitude of a servant keeps us mindful of the importance of treating all persons as equals. Exceptional leaders treat each person with dignity.  They make it a point to greet everyone, calling them by name when possible.</a:t>
            </a:r>
          </a:p>
          <a:p>
            <a:r>
              <a:rPr lang="en-US" b="1" dirty="0"/>
              <a:t> </a:t>
            </a:r>
          </a:p>
          <a:p>
            <a:pPr lvl="0"/>
            <a:r>
              <a:rPr lang="en-US" b="1" dirty="0"/>
              <a:t>Impulse control:</a:t>
            </a:r>
            <a:r>
              <a:rPr lang="en-US" dirty="0"/>
              <a:t> Think before you act or speak.  Planning, self-control, and self-discipline allow you to accomplish much more than you could otherwise.  This saves time and energy, and enables you to accomplish those things that are really worthwhile.</a:t>
            </a:r>
          </a:p>
          <a:p>
            <a:r>
              <a:rPr lang="en-US" dirty="0"/>
              <a:t> </a:t>
            </a:r>
          </a:p>
          <a:p>
            <a:pPr lvl="0"/>
            <a:r>
              <a:rPr lang="en-US" b="1" dirty="0"/>
              <a:t>Sensitivity:</a:t>
            </a:r>
            <a:r>
              <a:rPr lang="en-US" dirty="0"/>
              <a:t> Intentionally develop your ability to recognize the feelings, needs, and wishes of others.  This will prepare you to become a source of strength and encouragement as a leader. Give your time and your smile; share your talents with those whose lives you touch.  </a:t>
            </a:r>
            <a:r>
              <a:rPr lang="en-US" i="1" dirty="0"/>
              <a:t>     </a:t>
            </a:r>
            <a:endParaRPr lang="en-US" dirty="0"/>
          </a:p>
          <a:p>
            <a:r>
              <a:rPr lang="en-US" dirty="0"/>
              <a:t> </a:t>
            </a:r>
          </a:p>
          <a:p>
            <a:pPr lvl="0"/>
            <a:r>
              <a:rPr lang="en-US" b="1" dirty="0"/>
              <a:t>Courtesy:</a:t>
            </a:r>
            <a:r>
              <a:rPr lang="en-US" dirty="0"/>
              <a:t>  Your manners are like a silver thread running throughout your personality, making it beautiful.  Good manners are an important characteristic of a Christian leader.  They are not reserved for special people, but practiced every minute of every day.  The mail man, the store clerk, the janitor—everyone you meet each day is accepted and respected as important.  Be courteous at all times. A lady is always a lady, regardless of the situation.  Rudeness on the part of others is no justification for a lack of courtesy.</a:t>
            </a:r>
          </a:p>
          <a:p>
            <a:r>
              <a:rPr lang="en-US" i="1" dirty="0"/>
              <a:t> </a:t>
            </a:r>
            <a:endParaRPr lang="en-US" dirty="0"/>
          </a:p>
          <a:p>
            <a:pPr algn="r"/>
            <a:r>
              <a:rPr lang="en-US" dirty="0"/>
              <a:t>―Modified from </a:t>
            </a:r>
            <a:r>
              <a:rPr lang="en-US" i="1" dirty="0"/>
              <a:t>It Takes so Little to be Above Average</a:t>
            </a:r>
            <a:r>
              <a:rPr lang="en-US" dirty="0"/>
              <a:t>, Florence </a:t>
            </a:r>
            <a:r>
              <a:rPr lang="en-US" dirty="0" err="1"/>
              <a:t>Littauer</a:t>
            </a:r>
            <a:r>
              <a:rPr lang="en-US" dirty="0"/>
              <a:t>. </a:t>
            </a:r>
            <a:endParaRPr lang="en-US" dirty="0" smtClean="0"/>
          </a:p>
          <a:p>
            <a:endParaRPr lang="en-US" dirty="0"/>
          </a:p>
          <a:p>
            <a:r>
              <a:rPr lang="en-US" dirty="0"/>
              <a:t>As you pray for the Holy Spirit to shape your attitudes so that they truly represent our Heavenly Father, your life will take on a richer meaning.  You will be rewarded by the success that you experience as a leader when you have achieved the attitude of a servant leader</a:t>
            </a:r>
            <a:r>
              <a:rPr lang="en-US" dirty="0" smtClean="0"/>
              <a:t>.</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11</a:t>
            </a:fld>
            <a:endParaRPr lang="en-US"/>
          </a:p>
        </p:txBody>
      </p:sp>
    </p:spTree>
    <p:extLst>
      <p:ext uri="{BB962C8B-B14F-4D97-AF65-F5344CB8AC3E}">
        <p14:creationId xmlns:p14="http://schemas.microsoft.com/office/powerpoint/2010/main" val="305197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3968"/>
            <a:ext cx="5486400" cy="4114800"/>
          </a:xfrm>
        </p:spPr>
        <p:txBody>
          <a:bodyPr>
            <a:noAutofit/>
          </a:bodyPr>
          <a:lstStyle/>
          <a:p>
            <a:pPr lvl="0"/>
            <a:r>
              <a:rPr lang="en-US" b="1" cap="all" dirty="0" smtClean="0"/>
              <a:t>B. the </a:t>
            </a:r>
            <a:r>
              <a:rPr lang="en-US" b="1" cap="all" dirty="0"/>
              <a:t>bearing of a leader</a:t>
            </a:r>
            <a:endParaRPr lang="en-US" dirty="0"/>
          </a:p>
          <a:p>
            <a:r>
              <a:rPr lang="en-US" dirty="0"/>
              <a:t> </a:t>
            </a:r>
          </a:p>
          <a:p>
            <a:r>
              <a:rPr lang="en-US" b="1" dirty="0"/>
              <a:t>Women are of inestimable value to our heavenly Father. We are daughters of the King.  As you develop your leadership skills, don’t let Christian humility keep you hovering in a corner.  Stand up straight, walk with confidence, speak with conviction.  Believe in the gifts God has given YOU.</a:t>
            </a:r>
          </a:p>
          <a:p>
            <a:r>
              <a:rPr lang="en-US" dirty="0"/>
              <a:t> </a:t>
            </a:r>
          </a:p>
          <a:p>
            <a:r>
              <a:rPr lang="en-US" dirty="0"/>
              <a:t>Sometimes women consider it virtuous to be plain and frumpy.  As leaders we know this is not true.  To look professional doesn’t require an expensive wardrobe, but rather clothing that is planned, coordinated, and well-cared-for. Good grooming and good posture will help convey the attitude of a servant and the bearing of a Christian leader.</a:t>
            </a:r>
          </a:p>
          <a:p>
            <a:r>
              <a:rPr lang="en-US" dirty="0"/>
              <a:t> </a:t>
            </a:r>
          </a:p>
          <a:p>
            <a:r>
              <a:rPr lang="en-US" dirty="0"/>
              <a:t>In the morning when you stand before the mirror readying yourself for the day, pretend there’s a string on the top of your head being pulled up to heaven.  Keep your elbows back and your tummy tucked. Be sure before presenting yourself to the world that you’re well put together and can stand tall as a leader.</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12</a:t>
            </a:fld>
            <a:endParaRPr lang="en-US"/>
          </a:p>
        </p:txBody>
      </p:sp>
    </p:spTree>
    <p:extLst>
      <p:ext uri="{BB962C8B-B14F-4D97-AF65-F5344CB8AC3E}">
        <p14:creationId xmlns:p14="http://schemas.microsoft.com/office/powerpoint/2010/main" val="632651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2743200" cy="2057400"/>
          </a:xfrm>
        </p:spPr>
      </p:sp>
      <p:sp>
        <p:nvSpPr>
          <p:cNvPr id="3" name="Notes Placeholder 2"/>
          <p:cNvSpPr>
            <a:spLocks noGrp="1"/>
          </p:cNvSpPr>
          <p:nvPr>
            <p:ph type="body" idx="1"/>
          </p:nvPr>
        </p:nvSpPr>
        <p:spPr>
          <a:xfrm>
            <a:off x="685800" y="2843808"/>
            <a:ext cx="5486400" cy="5614392"/>
          </a:xfrm>
        </p:spPr>
        <p:txBody>
          <a:bodyPr>
            <a:noAutofit/>
          </a:bodyPr>
          <a:lstStyle/>
          <a:p>
            <a:r>
              <a:rPr lang="en-US" b="1" dirty="0"/>
              <a:t>Showing confidence</a:t>
            </a:r>
            <a:endParaRPr lang="en-US" dirty="0"/>
          </a:p>
          <a:p>
            <a:pPr marL="342900" indent="-342900"/>
            <a:r>
              <a:rPr lang="en-US" dirty="0"/>
              <a:t> </a:t>
            </a:r>
          </a:p>
          <a:p>
            <a:pPr marL="463550" lvl="0" indent="-238125">
              <a:buFont typeface="+mj-lt"/>
              <a:buAutoNum type="arabicPeriod"/>
            </a:pPr>
            <a:r>
              <a:rPr lang="en-US" b="1" dirty="0"/>
              <a:t>Your bearing expresses your degree of self-confidence.</a:t>
            </a:r>
          </a:p>
          <a:p>
            <a:pPr marL="463550" lvl="0" indent="-238125">
              <a:buFont typeface="+mj-lt"/>
              <a:buAutoNum type="arabicPeriod"/>
            </a:pPr>
            <a:r>
              <a:rPr lang="en-US" b="1" dirty="0"/>
              <a:t>People believe what they see, and you can control what they see.  Have good posture and a pleasant, relaxed facial expression. Be sure your clothing is appropriate and you are well groomed.  </a:t>
            </a:r>
          </a:p>
          <a:p>
            <a:pPr marL="463550" lvl="0" indent="-238125">
              <a:buFont typeface="+mj-lt"/>
              <a:buAutoNum type="arabicPeriod"/>
            </a:pPr>
            <a:r>
              <a:rPr lang="en-US" b="1" dirty="0"/>
              <a:t>Act in a slow and deliberate, purposeful manner.  Whether you adjust your eyeglasses, straighten your scarf, or search for an item in your folder, do it with purpose.  If you move rapidly or abruptly, you will appear nervous, flustered, or unprepared.  Remember that 85 percent of what you communicate will be transmitted non-verbally.</a:t>
            </a:r>
          </a:p>
          <a:p>
            <a:pPr marL="463550" lvl="0" indent="-238125">
              <a:buFont typeface="+mj-lt"/>
              <a:buAutoNum type="arabicPeriod"/>
            </a:pPr>
            <a:r>
              <a:rPr lang="en-US" dirty="0"/>
              <a:t>Don’t respond to distractions. Don’t let furniture, the air-conditioning fan, sirens outside, or traffic noise distract you.</a:t>
            </a:r>
          </a:p>
          <a:p>
            <a:pPr marL="463550" lvl="0" indent="-238125">
              <a:buFont typeface="+mj-lt"/>
              <a:buAutoNum type="arabicPeriod"/>
            </a:pPr>
            <a:r>
              <a:rPr lang="en-US" dirty="0"/>
              <a:t>When entering someone’s office, pause.  Wait to be noticed and invited to have a seat.  Cross the room, maintaining good posture. Extend your right hand and offer a firm handshake and sincere smile.</a:t>
            </a:r>
          </a:p>
          <a:p>
            <a:pPr marL="463550" lvl="0" indent="-238125">
              <a:buFont typeface="+mj-lt"/>
              <a:buAutoNum type="arabicPeriod"/>
            </a:pPr>
            <a:r>
              <a:rPr lang="en-US" dirty="0"/>
              <a:t>When sitting around a conference table, sit back in your chair with relaxed open arms.</a:t>
            </a:r>
          </a:p>
          <a:p>
            <a:pPr marL="463550" lvl="0" indent="-238125">
              <a:buFont typeface="+mj-lt"/>
              <a:buAutoNum type="arabicPeriod"/>
            </a:pPr>
            <a:r>
              <a:rPr lang="en-US" dirty="0"/>
              <a:t>While seated, keep your knees and feet together.  If you wish to cross your legs, cross them at the ankles.</a:t>
            </a:r>
          </a:p>
          <a:p>
            <a:r>
              <a:rPr lang="en-US" dirty="0"/>
              <a:t> </a:t>
            </a:r>
          </a:p>
          <a:p>
            <a:pPr algn="r"/>
            <a:r>
              <a:rPr lang="en-US" dirty="0"/>
              <a:t>―Modified from D. A. Benton, </a:t>
            </a:r>
            <a:r>
              <a:rPr lang="en-US" i="1" dirty="0"/>
              <a:t>Lions Don’t Need to Roar</a:t>
            </a:r>
            <a:r>
              <a:rPr lang="en-US" dirty="0"/>
              <a:t>.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13</a:t>
            </a:fld>
            <a:endParaRPr lang="en-US"/>
          </a:p>
        </p:txBody>
      </p:sp>
    </p:spTree>
    <p:extLst>
      <p:ext uri="{BB962C8B-B14F-4D97-AF65-F5344CB8AC3E}">
        <p14:creationId xmlns:p14="http://schemas.microsoft.com/office/powerpoint/2010/main" val="120475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After a flub</a:t>
            </a:r>
            <a:endParaRPr lang="en-US" dirty="0"/>
          </a:p>
          <a:p>
            <a:r>
              <a:rPr lang="en-US" dirty="0"/>
              <a:t> </a:t>
            </a:r>
          </a:p>
          <a:p>
            <a:r>
              <a:rPr lang="en-US" dirty="0"/>
              <a:t>There will be times when you prepare well, dress well, put your energy into the event and yet you feel that you didn’t measure up.  </a:t>
            </a:r>
            <a:r>
              <a:rPr lang="en-US" b="1" dirty="0"/>
              <a:t>Take courage; the best and most capable leaders have shared these same feelings.  Take a look at what happened. What can you learn? Take time to have a good talk with God.  He’s interested in every aspect of our lives, and He will lift you out of your discouragement.  </a:t>
            </a:r>
          </a:p>
          <a:p>
            <a:r>
              <a:rPr lang="en-US" dirty="0"/>
              <a:t> </a:t>
            </a:r>
          </a:p>
        </p:txBody>
      </p:sp>
      <p:sp>
        <p:nvSpPr>
          <p:cNvPr id="4" name="Slide Number Placeholder 3"/>
          <p:cNvSpPr>
            <a:spLocks noGrp="1"/>
          </p:cNvSpPr>
          <p:nvPr>
            <p:ph type="sldNum" sz="quarter" idx="10"/>
          </p:nvPr>
        </p:nvSpPr>
        <p:spPr/>
        <p:txBody>
          <a:bodyPr/>
          <a:lstStyle/>
          <a:p>
            <a:fld id="{F3A5FC00-0C87-4DE9-A7A3-5C19BFB0B42A}" type="slidenum">
              <a:rPr lang="en-US" smtClean="0"/>
              <a:pPr/>
              <a:t>14</a:t>
            </a:fld>
            <a:endParaRPr lang="en-US"/>
          </a:p>
        </p:txBody>
      </p:sp>
    </p:spTree>
    <p:extLst>
      <p:ext uri="{BB962C8B-B14F-4D97-AF65-F5344CB8AC3E}">
        <p14:creationId xmlns:p14="http://schemas.microsoft.com/office/powerpoint/2010/main" val="1384095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t>
            </a:r>
            <a:r>
              <a:rPr lang="en-US" b="1" dirty="0"/>
              <a:t>Never will I leave you; never will I forsake you.  So, we say with confidence, ‘The Lord is my helper; I will not be afraid.  What can man do to me?’” </a:t>
            </a:r>
            <a:r>
              <a:rPr lang="en-US" b="1" dirty="0" smtClean="0"/>
              <a:t>Hebrews 13:5-6, ESV  </a:t>
            </a:r>
            <a:endParaRPr lang="en-US" b="1" dirty="0"/>
          </a:p>
          <a:p>
            <a:r>
              <a:rPr lang="en-US" dirty="0"/>
              <a:t> </a:t>
            </a:r>
          </a:p>
          <a:p>
            <a:r>
              <a:rPr lang="en-US" dirty="0"/>
              <a:t>Look to Christ as your model, and He will help you to have that beautiful bearing.  Do your part to learn and grow. Lean on Him to guide and encourage you each day.  </a:t>
            </a:r>
          </a:p>
          <a:p>
            <a:r>
              <a:rPr lang="en-US" dirty="0"/>
              <a:t>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15</a:t>
            </a:fld>
            <a:endParaRPr lang="en-US"/>
          </a:p>
        </p:txBody>
      </p:sp>
    </p:spTree>
    <p:extLst>
      <p:ext uri="{BB962C8B-B14F-4D97-AF65-F5344CB8AC3E}">
        <p14:creationId xmlns:p14="http://schemas.microsoft.com/office/powerpoint/2010/main" val="187564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63888"/>
            <a:ext cx="5486400" cy="4894312"/>
          </a:xfrm>
        </p:spPr>
        <p:txBody>
          <a:bodyPr>
            <a:noAutofit/>
          </a:bodyPr>
          <a:lstStyle/>
          <a:p>
            <a:pPr lvl="0"/>
            <a:r>
              <a:rPr lang="en-US" b="1" cap="all" dirty="0" smtClean="0"/>
              <a:t>C. CLOTHES </a:t>
            </a:r>
            <a:r>
              <a:rPr lang="en-US" b="1" cap="all" dirty="0"/>
              <a:t>OF a leader</a:t>
            </a:r>
            <a:endParaRPr lang="en-US" b="1" dirty="0"/>
          </a:p>
          <a:p>
            <a:r>
              <a:rPr lang="en-US" dirty="0"/>
              <a:t> </a:t>
            </a:r>
            <a:endParaRPr lang="en-US" b="1" dirty="0"/>
          </a:p>
          <a:p>
            <a:r>
              <a:rPr lang="en-US" dirty="0"/>
              <a:t>Throughout this segment of the course, you will learn tips on dressing and grooming for your role as a leader.</a:t>
            </a:r>
          </a:p>
          <a:p>
            <a:r>
              <a:rPr lang="en-US" dirty="0"/>
              <a:t> </a:t>
            </a:r>
          </a:p>
          <a:p>
            <a:r>
              <a:rPr lang="en-US" dirty="0"/>
              <a:t>Remember, when you act like a leader, walk like a leader, and look like a leader, others will want to follow you.</a:t>
            </a:r>
          </a:p>
          <a:p>
            <a:r>
              <a:rPr lang="en-US" dirty="0"/>
              <a:t> </a:t>
            </a:r>
          </a:p>
          <a:p>
            <a:r>
              <a:rPr lang="en-US" b="1" dirty="0"/>
              <a:t>The Bible reminds us that true beauty does not depend upon outward adornment.  Yet the virtuous woman of Proverbs 31 was clothed in tapestry and scarlet and in purple silks.  She had the look and bearing of a woman of elegance befitting a queen—or a leader.</a:t>
            </a:r>
          </a:p>
          <a:p>
            <a:r>
              <a:rPr lang="en-US" dirty="0"/>
              <a:t> </a:t>
            </a:r>
          </a:p>
          <a:p>
            <a:r>
              <a:rPr lang="en-US" dirty="0"/>
              <a:t>In most areas of the world, there is no set uniform for Women’s Ministries leaders.  Generally it is up to the leaders to express their own tastes, always striving to present a good appearance.  Women look to us as mentors and role models.  Women watch their leaders. So strive to be above average in every area of your life, including what you wear. Then you will find that others will follow your example, endeavoring to become the best they can be too!</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16</a:t>
            </a:fld>
            <a:endParaRPr lang="en-US"/>
          </a:p>
        </p:txBody>
      </p:sp>
    </p:spTree>
    <p:extLst>
      <p:ext uri="{BB962C8B-B14F-4D97-AF65-F5344CB8AC3E}">
        <p14:creationId xmlns:p14="http://schemas.microsoft.com/office/powerpoint/2010/main" val="500037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250825"/>
            <a:ext cx="3657600" cy="2743200"/>
          </a:xfrm>
        </p:spPr>
      </p:sp>
      <p:sp>
        <p:nvSpPr>
          <p:cNvPr id="3" name="Notes Placeholder 2"/>
          <p:cNvSpPr>
            <a:spLocks noGrp="1"/>
          </p:cNvSpPr>
          <p:nvPr>
            <p:ph type="body" idx="1"/>
          </p:nvPr>
        </p:nvSpPr>
        <p:spPr>
          <a:xfrm>
            <a:off x="685800" y="3203848"/>
            <a:ext cx="5486400" cy="5254352"/>
          </a:xfrm>
        </p:spPr>
        <p:txBody>
          <a:bodyPr>
            <a:noAutofit/>
          </a:bodyPr>
          <a:lstStyle/>
          <a:p>
            <a:r>
              <a:rPr lang="en-US" b="1" dirty="0"/>
              <a:t>Our aim should be to look well-put-together, in clean, appropriate clothing.  If we succeed, those following our leadership will see us and not our clothes.</a:t>
            </a:r>
          </a:p>
          <a:p>
            <a:r>
              <a:rPr lang="en-US" dirty="0"/>
              <a:t> </a:t>
            </a:r>
          </a:p>
          <a:p>
            <a:r>
              <a:rPr lang="en-US" dirty="0"/>
              <a:t>Do clothes really make the person?  At the very least, they make an important impression.  Others are influenced by our clothes—their modesty, fit, style, and appropriateness. Are you judged by your clothes?  Yes, because they say something about you. So it is important for each of us to make a positive statement through our appearance.  </a:t>
            </a:r>
          </a:p>
          <a:p>
            <a:pPr algn="r"/>
            <a:r>
              <a:rPr lang="en-US" dirty="0"/>
              <a:t> </a:t>
            </a:r>
            <a:r>
              <a:rPr lang="en-US" dirty="0" smtClean="0"/>
              <a:t>―</a:t>
            </a:r>
            <a:r>
              <a:rPr lang="en-US" dirty="0"/>
              <a:t>Ruth Budd, </a:t>
            </a:r>
            <a:r>
              <a:rPr lang="en-US" i="1" dirty="0"/>
              <a:t>Do It the Right Way</a:t>
            </a:r>
            <a:r>
              <a:rPr lang="en-US" dirty="0"/>
              <a:t>.    </a:t>
            </a:r>
          </a:p>
          <a:p>
            <a:r>
              <a:rPr lang="en-US" dirty="0"/>
              <a:t> </a:t>
            </a:r>
          </a:p>
          <a:p>
            <a:r>
              <a:rPr lang="en-US" dirty="0"/>
              <a:t>By the time we reach our twenties, our personality, likes and dislikes are fairly well defined.  Don’t be afraid to cultivate your own taste and individuality.  It will add to the unique person that God has made you.  However, it is important to dress professionally and in harmony with the rules of good taste.</a:t>
            </a:r>
          </a:p>
          <a:p>
            <a:r>
              <a:rPr lang="en-US" dirty="0"/>
              <a:t> </a:t>
            </a:r>
          </a:p>
          <a:p>
            <a:r>
              <a:rPr lang="en-US" dirty="0"/>
              <a:t> </a:t>
            </a:r>
          </a:p>
          <a:p>
            <a:r>
              <a:rPr lang="en-US" dirty="0"/>
              <a:t>The fashion industry has as their primary purpose to sell us clothes.  Don’t be taken in by fads; be a smart shopper.  Become acquainted with brand names that are good quality, and always buy clothing that fits well.  Be sure to try on items before buying them.  </a:t>
            </a:r>
          </a:p>
          <a:p>
            <a:r>
              <a:rPr lang="en-US" dirty="0"/>
              <a:t> </a:t>
            </a:r>
          </a:p>
          <a:p>
            <a:r>
              <a:rPr lang="en-US" dirty="0"/>
              <a:t>You should aim to have a unified or “put together” look.  If you do, the viewer will see YOU and not your clothes.</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17</a:t>
            </a:fld>
            <a:endParaRPr lang="en-US"/>
          </a:p>
        </p:txBody>
      </p:sp>
    </p:spTree>
    <p:extLst>
      <p:ext uri="{BB962C8B-B14F-4D97-AF65-F5344CB8AC3E}">
        <p14:creationId xmlns:p14="http://schemas.microsoft.com/office/powerpoint/2010/main" val="1447395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635896"/>
            <a:ext cx="5486400" cy="4822304"/>
          </a:xfrm>
        </p:spPr>
        <p:txBody>
          <a:bodyPr>
            <a:normAutofit/>
          </a:bodyPr>
          <a:lstStyle/>
          <a:p>
            <a:r>
              <a:rPr lang="en-US" b="1" dirty="0"/>
              <a:t>Choosing to look good</a:t>
            </a:r>
            <a:endParaRPr lang="en-US" dirty="0"/>
          </a:p>
          <a:p>
            <a:r>
              <a:rPr lang="en-US" b="1" dirty="0"/>
              <a:t> </a:t>
            </a:r>
            <a:endParaRPr lang="en-US" dirty="0"/>
          </a:p>
          <a:p>
            <a:r>
              <a:rPr lang="en-US" dirty="0"/>
              <a:t>Get organized! Take all your clothes out of the closet and lay them on the bed, matching colors, putting suits together, etc. Get your shoes out too. Now try on your clothes, and while standing in front of a mirror ask yourself, “Is this outfit modest and well-fitting? Does it complement my natural skin and hair color? Is it appropriate to my age and weight? Do the shoes blend in with the total look?” If in doubt, don’t wear it!</a:t>
            </a:r>
          </a:p>
          <a:p>
            <a:r>
              <a:rPr lang="en-US" dirty="0"/>
              <a:t> </a:t>
            </a:r>
          </a:p>
          <a:p>
            <a:r>
              <a:rPr lang="en-US" dirty="0"/>
              <a:t>Before you go shopping, have a plan. Consider what’s already in your closet. Determine your main color scheme. Buy items that are interchangeable so you can mix and match outfits.  Be sure to read the care labels.  Dry cleaning can become expensive.  And don’t waste money on cheap fabrics or poorly made garments.</a:t>
            </a:r>
          </a:p>
          <a:p>
            <a:r>
              <a:rPr lang="en-US" dirty="0"/>
              <a:t> </a:t>
            </a:r>
          </a:p>
          <a:p>
            <a:r>
              <a:rPr lang="en-US" dirty="0"/>
              <a:t>Treat your clothes well and they will serve you well!</a:t>
            </a:r>
          </a:p>
          <a:p>
            <a:r>
              <a:rPr lang="en-US" dirty="0"/>
              <a:t> </a:t>
            </a:r>
          </a:p>
          <a:p>
            <a:r>
              <a:rPr lang="en-US" dirty="0"/>
              <a:t>Look at your shoes.  Polish them if they need it. Now take the time to write down combinations of your clothes that looked well on you.  Tack this on your closet wall and you will be able dress quickly in a well-coordinated outfit. </a:t>
            </a:r>
          </a:p>
          <a:p>
            <a:r>
              <a:rPr lang="en-US" b="1" dirty="0"/>
              <a:t> </a:t>
            </a:r>
          </a:p>
          <a:p>
            <a:r>
              <a:rPr lang="en-US" b="1" dirty="0"/>
              <a:t> </a:t>
            </a:r>
            <a:r>
              <a:rPr lang="en-US" b="1" dirty="0" smtClean="0"/>
              <a:t>Treat </a:t>
            </a:r>
            <a:r>
              <a:rPr lang="en-US" b="1" dirty="0"/>
              <a:t>your clothes well and they’ll serve you well.  If you select new purchases wisely, in time you’ll build a complementary wardrobe, and you’ll have the right outfit for most occasions.  You will look your best from top to toe.</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18</a:t>
            </a:fld>
            <a:endParaRPr lang="en-US"/>
          </a:p>
        </p:txBody>
      </p:sp>
    </p:spTree>
    <p:extLst>
      <p:ext uri="{BB962C8B-B14F-4D97-AF65-F5344CB8AC3E}">
        <p14:creationId xmlns:p14="http://schemas.microsoft.com/office/powerpoint/2010/main" val="1351538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83968"/>
            <a:ext cx="5486400" cy="4114800"/>
          </a:xfrm>
        </p:spPr>
        <p:txBody>
          <a:bodyPr>
            <a:normAutofit/>
          </a:bodyPr>
          <a:lstStyle/>
          <a:p>
            <a:r>
              <a:rPr lang="en-US" b="1" dirty="0"/>
              <a:t>Time Savers!</a:t>
            </a:r>
          </a:p>
          <a:p>
            <a:r>
              <a:rPr lang="en-US" dirty="0"/>
              <a:t> </a:t>
            </a:r>
            <a:endParaRPr lang="en-US" b="1" dirty="0"/>
          </a:p>
          <a:p>
            <a:r>
              <a:rPr lang="en-US" b="1" dirty="0"/>
              <a:t>To save time, and look well groomed, keep a clothes brush or lint brush, shoe polish, spot remover, and a small repair kit in your clothes closet.</a:t>
            </a:r>
          </a:p>
          <a:p>
            <a:r>
              <a:rPr lang="en-US" b="1" dirty="0"/>
              <a:t>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19</a:t>
            </a:fld>
            <a:endParaRPr lang="en-US"/>
          </a:p>
        </p:txBody>
      </p:sp>
    </p:spTree>
    <p:extLst>
      <p:ext uri="{BB962C8B-B14F-4D97-AF65-F5344CB8AC3E}">
        <p14:creationId xmlns:p14="http://schemas.microsoft.com/office/powerpoint/2010/main" val="16606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Professional Appearance: The ABCs—Attitude, Bearing, and </a:t>
            </a:r>
            <a:r>
              <a:rPr lang="en-US" b="1" dirty="0" smtClean="0"/>
              <a:t>Clothing</a:t>
            </a:r>
          </a:p>
          <a:p>
            <a:endParaRPr lang="en-US" b="1" dirty="0" smtClean="0"/>
          </a:p>
          <a:p>
            <a:r>
              <a:rPr lang="en-US" b="1" dirty="0" smtClean="0"/>
              <a:t>INTRODUCTION</a:t>
            </a:r>
            <a:endParaRPr lang="en-US" dirty="0"/>
          </a:p>
          <a:p>
            <a:r>
              <a:rPr lang="en-US" b="1" dirty="0"/>
              <a:t> </a:t>
            </a:r>
            <a:endParaRPr lang="en-US" dirty="0"/>
          </a:p>
          <a:p>
            <a:r>
              <a:rPr lang="en-US" dirty="0"/>
              <a:t>Congratulations, you’ve been called to lead!  The mantle of leadership brings with it a sacred responsibility, an opportunity for spiritual and personal growth, and the possibility to be a pacesetter for God!</a:t>
            </a:r>
          </a:p>
          <a:p>
            <a:r>
              <a:rPr lang="en-US" dirty="0"/>
              <a:t>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a:t>
            </a:fld>
            <a:endParaRPr lang="en-US"/>
          </a:p>
        </p:txBody>
      </p:sp>
    </p:spTree>
    <p:extLst>
      <p:ext uri="{BB962C8B-B14F-4D97-AF65-F5344CB8AC3E}">
        <p14:creationId xmlns:p14="http://schemas.microsoft.com/office/powerpoint/2010/main" val="580508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kern="1200" dirty="0" smtClean="0">
                <a:solidFill>
                  <a:schemeClr val="tx1"/>
                </a:solidFill>
              </a:rPr>
              <a:t>Colors and care</a:t>
            </a:r>
            <a:endParaRPr lang="en-US" kern="1200" dirty="0" smtClean="0">
              <a:solidFill>
                <a:schemeClr val="tx1"/>
              </a:solidFill>
            </a:endParaRPr>
          </a:p>
          <a:p>
            <a:r>
              <a:rPr lang="en-US" b="1" kern="1200" dirty="0" smtClean="0">
                <a:solidFill>
                  <a:schemeClr val="tx1"/>
                </a:solidFill>
              </a:rPr>
              <a:t> </a:t>
            </a:r>
            <a:endParaRPr lang="en-US" kern="1200" dirty="0" smtClean="0">
              <a:solidFill>
                <a:schemeClr val="tx1"/>
              </a:solidFill>
            </a:endParaRPr>
          </a:p>
          <a:p>
            <a:pPr marL="344488" indent="-119063">
              <a:buFont typeface="Arial" pitchFamily="34" charset="0"/>
              <a:buChar char="•"/>
            </a:pPr>
            <a:r>
              <a:rPr lang="en-US" b="1" kern="1200" dirty="0" smtClean="0">
                <a:solidFill>
                  <a:schemeClr val="tx1"/>
                </a:solidFill>
              </a:rPr>
              <a:t>Learn what colors complement your natural skin and hair colors.  </a:t>
            </a:r>
          </a:p>
          <a:p>
            <a:pPr marL="225425"/>
            <a:endParaRPr lang="en-US" dirty="0"/>
          </a:p>
          <a:p>
            <a:pPr marL="344488" indent="-119063">
              <a:buFont typeface="Arial" pitchFamily="34" charset="0"/>
              <a:buChar char="•"/>
            </a:pPr>
            <a:r>
              <a:rPr lang="en-US" b="1" kern="1200" dirty="0" smtClean="0">
                <a:solidFill>
                  <a:schemeClr val="tx1"/>
                </a:solidFill>
              </a:rPr>
              <a:t>Ideally, shoes should be the same color as or darker than your hemline. </a:t>
            </a:r>
          </a:p>
          <a:p>
            <a:pPr marL="344488" indent="-119063">
              <a:buFont typeface="Arial" pitchFamily="34" charset="0"/>
              <a:buChar char="•"/>
            </a:pPr>
            <a:endParaRPr lang="en-US" dirty="0"/>
          </a:p>
          <a:p>
            <a:pPr marL="344488" indent="-119063">
              <a:buFont typeface="Arial" pitchFamily="34" charset="0"/>
              <a:buChar char="•"/>
            </a:pPr>
            <a:r>
              <a:rPr lang="en-US" b="1" kern="1200" dirty="0" smtClean="0">
                <a:solidFill>
                  <a:schemeClr val="tx1"/>
                </a:solidFill>
              </a:rPr>
              <a:t>Keep clothes clean and ready to wear.  </a:t>
            </a:r>
          </a:p>
          <a:p>
            <a:pPr marL="344488" indent="-119063">
              <a:buFont typeface="Arial" pitchFamily="34" charset="0"/>
              <a:buChar char="•"/>
            </a:pPr>
            <a:endParaRPr lang="en-US" dirty="0"/>
          </a:p>
          <a:p>
            <a:pPr marL="344488" indent="-119063">
              <a:buFont typeface="Arial" pitchFamily="34" charset="0"/>
              <a:buChar char="•"/>
            </a:pPr>
            <a:r>
              <a:rPr lang="en-US" kern="1200" dirty="0" smtClean="0">
                <a:solidFill>
                  <a:schemeClr val="tx1"/>
                </a:solidFill>
              </a:rPr>
              <a:t>Keep buttons and zippers closed while on the hanger to prevent wrinkling or sagging.</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20</a:t>
            </a:fld>
            <a:endParaRPr lang="en-US"/>
          </a:p>
        </p:txBody>
      </p:sp>
    </p:spTree>
    <p:extLst>
      <p:ext uri="{BB962C8B-B14F-4D97-AF65-F5344CB8AC3E}">
        <p14:creationId xmlns:p14="http://schemas.microsoft.com/office/powerpoint/2010/main" val="61101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My personal grooming check </a:t>
            </a:r>
            <a:r>
              <a:rPr lang="en-US" sz="1600" b="1" dirty="0" smtClean="0"/>
              <a:t>list”</a:t>
            </a:r>
          </a:p>
          <a:p>
            <a:endParaRPr lang="en-US" sz="1600" b="1" dirty="0"/>
          </a:p>
          <a:p>
            <a:pPr marL="511175" lvl="0" indent="-285750">
              <a:buFont typeface="Wingdings" charset="2"/>
              <a:buChar char="§"/>
            </a:pPr>
            <a:r>
              <a:rPr lang="en-US" sz="1600" b="1" dirty="0"/>
              <a:t>Is my skin fresh and clean</a:t>
            </a:r>
            <a:r>
              <a:rPr lang="en-US" sz="1600" b="1" dirty="0" smtClean="0"/>
              <a:t>?</a:t>
            </a:r>
          </a:p>
          <a:p>
            <a:pPr marL="511175" lvl="0" indent="-285750">
              <a:buFont typeface="Wingdings" charset="2"/>
              <a:buChar char="§"/>
            </a:pPr>
            <a:endParaRPr lang="en-US" sz="1600" b="1" dirty="0"/>
          </a:p>
          <a:p>
            <a:pPr marL="511175" lvl="0" indent="-285750">
              <a:buFont typeface="Wingdings" charset="2"/>
              <a:buChar char="§"/>
            </a:pPr>
            <a:r>
              <a:rPr lang="en-US" sz="1600" b="1" dirty="0"/>
              <a:t>Am I wearing deodorant?</a:t>
            </a:r>
          </a:p>
          <a:p>
            <a:pPr marL="511175" lvl="0" indent="-285750">
              <a:buFont typeface="Wingdings" charset="2"/>
              <a:buChar char="§"/>
            </a:pPr>
            <a:endParaRPr lang="en-US" sz="1600" b="1" dirty="0" smtClean="0"/>
          </a:p>
          <a:p>
            <a:pPr marL="511175" lvl="0" indent="-285750">
              <a:buFont typeface="Wingdings" charset="2"/>
              <a:buChar char="§"/>
            </a:pPr>
            <a:r>
              <a:rPr lang="en-US" sz="1600" b="1" dirty="0" smtClean="0"/>
              <a:t>Are </a:t>
            </a:r>
            <a:r>
              <a:rPr lang="en-US" sz="1600" b="1" dirty="0"/>
              <a:t>my teeth freshly brushed?</a:t>
            </a:r>
          </a:p>
          <a:p>
            <a:pPr marL="511175" lvl="0" indent="-285750">
              <a:buFont typeface="Wingdings" charset="2"/>
              <a:buChar char="§"/>
            </a:pPr>
            <a:endParaRPr lang="en-US" sz="1600" b="1" dirty="0" smtClean="0"/>
          </a:p>
          <a:p>
            <a:pPr marL="511175" lvl="0" indent="-285750">
              <a:buFont typeface="Wingdings" charset="2"/>
              <a:buChar char="§"/>
            </a:pPr>
            <a:r>
              <a:rPr lang="en-US" sz="1600" b="1" dirty="0" smtClean="0"/>
              <a:t>Is </a:t>
            </a:r>
            <a:r>
              <a:rPr lang="en-US" sz="1600" b="1" dirty="0"/>
              <a:t>my hair clean and well groomed?</a:t>
            </a:r>
          </a:p>
          <a:p>
            <a:pPr marL="511175" lvl="0" indent="-285750">
              <a:buFont typeface="Wingdings" charset="2"/>
              <a:buChar char="§"/>
            </a:pPr>
            <a:endParaRPr lang="en-US" sz="1600" b="1" dirty="0" smtClean="0"/>
          </a:p>
          <a:p>
            <a:pPr marL="511175" lvl="0" indent="-285750">
              <a:buFont typeface="Wingdings" charset="2"/>
              <a:buChar char="§"/>
            </a:pPr>
            <a:r>
              <a:rPr lang="en-US" sz="1600" b="1" dirty="0" smtClean="0"/>
              <a:t>Are </a:t>
            </a:r>
            <a:r>
              <a:rPr lang="en-US" sz="1600" b="1" dirty="0"/>
              <a:t>my hands and nails clean and smooth?</a:t>
            </a:r>
          </a:p>
          <a:p>
            <a:endParaRPr lang="en-US" sz="1600" b="1"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21</a:t>
            </a:fld>
            <a:endParaRPr lang="en-US"/>
          </a:p>
        </p:txBody>
      </p:sp>
    </p:spTree>
    <p:extLst>
      <p:ext uri="{BB962C8B-B14F-4D97-AF65-F5344CB8AC3E}">
        <p14:creationId xmlns:p14="http://schemas.microsoft.com/office/powerpoint/2010/main" val="126788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My appearance check list</a:t>
            </a:r>
            <a:r>
              <a:rPr lang="en-US" b="1" dirty="0" smtClean="0"/>
              <a:t>:</a:t>
            </a:r>
          </a:p>
          <a:p>
            <a:endParaRPr lang="en-US" b="1" dirty="0"/>
          </a:p>
          <a:p>
            <a:pPr marL="511175" lvl="0" indent="-285750">
              <a:buFont typeface="Wingdings" charset="2"/>
              <a:buChar char="§"/>
            </a:pPr>
            <a:r>
              <a:rPr lang="en-US" b="1" dirty="0"/>
              <a:t>Are my clothes appropriate for the occasion?</a:t>
            </a:r>
          </a:p>
          <a:p>
            <a:pPr marL="511175" lvl="0" indent="-285750">
              <a:buFont typeface="Wingdings" charset="2"/>
              <a:buChar char="§"/>
            </a:pPr>
            <a:endParaRPr lang="en-US" b="1" dirty="0" smtClean="0"/>
          </a:p>
          <a:p>
            <a:pPr marL="511175" lvl="0" indent="-285750">
              <a:buFont typeface="Wingdings" charset="2"/>
              <a:buChar char="§"/>
            </a:pPr>
            <a:r>
              <a:rPr lang="en-US" b="1" dirty="0" smtClean="0"/>
              <a:t>Do </a:t>
            </a:r>
            <a:r>
              <a:rPr lang="en-US" b="1" dirty="0"/>
              <a:t>my clothes fit me properly?</a:t>
            </a:r>
          </a:p>
          <a:p>
            <a:pPr marL="511175" lvl="0" indent="-285750">
              <a:buFont typeface="Wingdings" charset="2"/>
              <a:buChar char="§"/>
            </a:pPr>
            <a:endParaRPr lang="en-US" b="1" dirty="0" smtClean="0"/>
          </a:p>
          <a:p>
            <a:pPr marL="511175" lvl="0" indent="-285750">
              <a:buFont typeface="Wingdings" charset="2"/>
              <a:buChar char="§"/>
            </a:pPr>
            <a:r>
              <a:rPr lang="en-US" b="1" dirty="0" smtClean="0"/>
              <a:t>Are </a:t>
            </a:r>
            <a:r>
              <a:rPr lang="en-US" b="1" dirty="0"/>
              <a:t>my clothes clean, neatly pressed, and in good repair?</a:t>
            </a:r>
          </a:p>
          <a:p>
            <a:pPr marL="511175" lvl="0" indent="-285750">
              <a:buFont typeface="Wingdings" charset="2"/>
              <a:buChar char="§"/>
            </a:pPr>
            <a:endParaRPr lang="en-US" b="1" dirty="0" smtClean="0"/>
          </a:p>
          <a:p>
            <a:pPr marL="511175" lvl="0" indent="-285750">
              <a:buFont typeface="Wingdings" charset="2"/>
              <a:buChar char="§"/>
            </a:pPr>
            <a:r>
              <a:rPr lang="en-US" b="1" dirty="0" smtClean="0"/>
              <a:t>Are </a:t>
            </a:r>
            <a:r>
              <a:rPr lang="en-US" b="1" dirty="0"/>
              <a:t>my shoes polished and in good repair?</a:t>
            </a:r>
          </a:p>
          <a:p>
            <a:pPr marL="511175" lvl="0" indent="-285750">
              <a:buFont typeface="Wingdings" charset="2"/>
              <a:buChar char="§"/>
            </a:pPr>
            <a:endParaRPr lang="en-US" b="1" dirty="0" smtClean="0"/>
          </a:p>
          <a:p>
            <a:pPr marL="511175" lvl="0" indent="-285750">
              <a:buFont typeface="Wingdings" charset="2"/>
              <a:buChar char="§"/>
            </a:pPr>
            <a:r>
              <a:rPr lang="en-US" b="1" dirty="0" smtClean="0"/>
              <a:t>If </a:t>
            </a:r>
            <a:r>
              <a:rPr lang="en-US" b="1" dirty="0"/>
              <a:t>I’m wearing a fragrance, is it light?</a:t>
            </a:r>
          </a:p>
          <a:p>
            <a:endParaRPr lang="en-US" dirty="0"/>
          </a:p>
          <a:p>
            <a:r>
              <a:rPr lang="en-US" dirty="0"/>
              <a:t>Florence </a:t>
            </a:r>
            <a:r>
              <a:rPr lang="en-US" dirty="0" err="1"/>
              <a:t>Littauer</a:t>
            </a:r>
            <a:r>
              <a:rPr lang="en-US" dirty="0"/>
              <a:t> has this to say about leaving the house unprepared, “What happens when you leave home with a button missing from your left sleeve?  All day long you keep your left hand behind your back or out of sight.  What if you have a run in your hose and you leave home in a rush hoping no one will notice?  All day long you keep standing in corners, and when you leave a room you attempt to back out.  </a:t>
            </a:r>
          </a:p>
          <a:p>
            <a:endParaRPr lang="en-US" sz="1100"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22</a:t>
            </a:fld>
            <a:endParaRPr lang="en-US"/>
          </a:p>
        </p:txBody>
      </p:sp>
    </p:spTree>
    <p:extLst>
      <p:ext uri="{BB962C8B-B14F-4D97-AF65-F5344CB8AC3E}">
        <p14:creationId xmlns:p14="http://schemas.microsoft.com/office/powerpoint/2010/main" val="1326247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Keep Learning</a:t>
            </a:r>
            <a:endParaRPr lang="en-US" dirty="0"/>
          </a:p>
          <a:p>
            <a:r>
              <a:rPr lang="en-US" b="1" dirty="0"/>
              <a:t> </a:t>
            </a:r>
            <a:endParaRPr lang="en-US" dirty="0"/>
          </a:p>
          <a:p>
            <a:r>
              <a:rPr lang="en-US" b="1" dirty="0"/>
              <a:t>You should not be discouraged if you are just becoming aware of the importance of looking like a leader.  Women's Ministries exists to help women be all they can be. </a:t>
            </a:r>
            <a:endParaRPr lang="en-US" b="1" dirty="0" smtClean="0"/>
          </a:p>
          <a:p>
            <a:endParaRPr lang="en-US" dirty="0" smtClean="0"/>
          </a:p>
          <a:p>
            <a:r>
              <a:rPr lang="en-US" dirty="0" smtClean="0"/>
              <a:t>Everyone </a:t>
            </a:r>
            <a:r>
              <a:rPr lang="en-US" dirty="0"/>
              <a:t>needs to start somewhere. With each new purchase of a garment, make sure that they fit into your plan for a coordinated wardrobe that is modest and complements your size, coloring, and age.</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23</a:t>
            </a:fld>
            <a:endParaRPr lang="en-US"/>
          </a:p>
        </p:txBody>
      </p:sp>
    </p:spTree>
    <p:extLst>
      <p:ext uri="{BB962C8B-B14F-4D97-AF65-F5344CB8AC3E}">
        <p14:creationId xmlns:p14="http://schemas.microsoft.com/office/powerpoint/2010/main" val="164017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250825"/>
            <a:ext cx="2286000" cy="1714500"/>
          </a:xfrm>
        </p:spPr>
      </p:sp>
      <p:sp>
        <p:nvSpPr>
          <p:cNvPr id="3" name="Notes Placeholder 2"/>
          <p:cNvSpPr>
            <a:spLocks noGrp="1"/>
          </p:cNvSpPr>
          <p:nvPr>
            <p:ph type="body" idx="1"/>
          </p:nvPr>
        </p:nvSpPr>
        <p:spPr>
          <a:xfrm>
            <a:off x="685800" y="2051720"/>
            <a:ext cx="5486400" cy="6696744"/>
          </a:xfrm>
        </p:spPr>
        <p:txBody>
          <a:bodyPr>
            <a:normAutofit fontScale="85000" lnSpcReduction="20000"/>
          </a:bodyPr>
          <a:lstStyle/>
          <a:p>
            <a:r>
              <a:rPr lang="en-US" sz="1300" b="1" dirty="0"/>
              <a:t>Face, Hair and Hands</a:t>
            </a:r>
          </a:p>
          <a:p>
            <a:r>
              <a:rPr lang="en-US" sz="1300" dirty="0"/>
              <a:t> </a:t>
            </a:r>
          </a:p>
          <a:p>
            <a:r>
              <a:rPr lang="en-US" sz="1300" b="1" dirty="0"/>
              <a:t>Good grooming includes a healthy complexion and well-cared-for hair and hands.</a:t>
            </a:r>
          </a:p>
          <a:p>
            <a:r>
              <a:rPr lang="en-US" sz="1300" dirty="0"/>
              <a:t> </a:t>
            </a:r>
          </a:p>
          <a:p>
            <a:r>
              <a:rPr lang="en-US" sz="1300" dirty="0"/>
              <a:t>For a good complexion, remember</a:t>
            </a:r>
            <a:r>
              <a:rPr lang="en-US" sz="1300" dirty="0" smtClean="0"/>
              <a:t>:</a:t>
            </a:r>
          </a:p>
          <a:p>
            <a:endParaRPr lang="en-US" sz="1300" dirty="0"/>
          </a:p>
          <a:p>
            <a:pPr marL="344488" indent="-119063">
              <a:buFont typeface="Arial" pitchFamily="34" charset="0"/>
              <a:buChar char="•"/>
            </a:pPr>
            <a:r>
              <a:rPr lang="en-US" sz="1300" dirty="0" smtClean="0"/>
              <a:t>Eat </a:t>
            </a:r>
            <a:r>
              <a:rPr lang="en-US" sz="1300" dirty="0"/>
              <a:t>a balanced diet</a:t>
            </a:r>
          </a:p>
          <a:p>
            <a:pPr marL="344488" lvl="0" indent="-119063">
              <a:buFont typeface="Arial" pitchFamily="34" charset="0"/>
              <a:buChar char="•"/>
            </a:pPr>
            <a:r>
              <a:rPr lang="en-US" sz="1300" dirty="0"/>
              <a:t>Drink plenty of water (6 to 8 eight-ounce glasses daily)</a:t>
            </a:r>
          </a:p>
          <a:p>
            <a:pPr marL="344488" lvl="0" indent="-119063">
              <a:buFont typeface="Arial" pitchFamily="34" charset="0"/>
              <a:buChar char="•"/>
            </a:pPr>
            <a:r>
              <a:rPr lang="en-US" sz="1300" dirty="0"/>
              <a:t>Get regular exercise (30 minutes three times a week)</a:t>
            </a:r>
          </a:p>
          <a:p>
            <a:pPr marL="344488" lvl="0" indent="-119063">
              <a:buFont typeface="Arial" pitchFamily="34" charset="0"/>
              <a:buChar char="•"/>
            </a:pPr>
            <a:r>
              <a:rPr lang="en-US" sz="1300" dirty="0"/>
              <a:t>Get plenty of fresh air (Try sleeping with your windows open.)</a:t>
            </a:r>
          </a:p>
          <a:p>
            <a:pPr marL="344488" lvl="0" indent="-119063">
              <a:buFont typeface="Arial" pitchFamily="34" charset="0"/>
              <a:buChar char="•"/>
            </a:pPr>
            <a:r>
              <a:rPr lang="en-US" sz="1300" dirty="0"/>
              <a:t>Have adequate sleep (6 to 8 hours a night)</a:t>
            </a:r>
          </a:p>
          <a:p>
            <a:pPr marL="344488" lvl="0" indent="-119063">
              <a:buFont typeface="Arial" pitchFamily="34" charset="0"/>
              <a:buChar char="•"/>
            </a:pPr>
            <a:r>
              <a:rPr lang="en-US" sz="1300" dirty="0"/>
              <a:t>Avoid frowning and squinting</a:t>
            </a:r>
          </a:p>
          <a:p>
            <a:r>
              <a:rPr lang="en-US" sz="1300" dirty="0"/>
              <a:t> </a:t>
            </a:r>
          </a:p>
          <a:p>
            <a:r>
              <a:rPr lang="en-US" sz="1300" dirty="0"/>
              <a:t>If you have severe problems with your complexion, consult your physician.  There are products on the market that can be very helpful.</a:t>
            </a:r>
          </a:p>
          <a:p>
            <a:r>
              <a:rPr lang="en-US" sz="1300" dirty="0"/>
              <a:t> </a:t>
            </a:r>
          </a:p>
          <a:p>
            <a:r>
              <a:rPr lang="en-US" sz="1300" dirty="0"/>
              <a:t>Your hair is an important part of your appearance. Is your current style well- suited to your face, age, and type of hair?  If you are ready for a fresh look, select a style that looks professional but does not require too much time to maintain.</a:t>
            </a:r>
          </a:p>
          <a:p>
            <a:r>
              <a:rPr lang="en-US" sz="1300" b="1" dirty="0"/>
              <a:t> </a:t>
            </a:r>
            <a:endParaRPr lang="en-US" sz="1300" dirty="0"/>
          </a:p>
          <a:p>
            <a:r>
              <a:rPr lang="en-US" sz="1300" b="1" dirty="0"/>
              <a:t>For Healthy, Attractive Hair</a:t>
            </a:r>
            <a:endParaRPr lang="en-US" sz="1300" dirty="0"/>
          </a:p>
          <a:p>
            <a:r>
              <a:rPr lang="en-US" sz="1300" dirty="0"/>
              <a:t> </a:t>
            </a:r>
          </a:p>
          <a:p>
            <a:pPr marL="285750" lvl="0" indent="-285750">
              <a:buFont typeface="Arial" charset="0"/>
              <a:buChar char="•"/>
            </a:pPr>
            <a:r>
              <a:rPr lang="en-US" sz="1300" dirty="0"/>
              <a:t>Shampoo often.  You know how often you need to shampoo your hair in order to keep it looking clean, fragrant, healthy and attractive.  Stay on schedule</a:t>
            </a:r>
            <a:r>
              <a:rPr lang="en-US" sz="1300" dirty="0" smtClean="0"/>
              <a:t>.</a:t>
            </a:r>
            <a:endParaRPr lang="en-US" sz="1300" dirty="0"/>
          </a:p>
          <a:p>
            <a:pPr marL="285750" lvl="0" indent="-285750">
              <a:buFont typeface="Arial" charset="0"/>
              <a:buChar char="•"/>
            </a:pPr>
            <a:r>
              <a:rPr lang="en-US" sz="1300" dirty="0"/>
              <a:t>Stick with a hairdresser who cuts your hair well. Consult your hairdresser if you want to change your hair style. </a:t>
            </a:r>
          </a:p>
          <a:p>
            <a:pPr marL="285750" lvl="0" indent="-285750">
              <a:buFont typeface="Arial" charset="0"/>
              <a:buChar char="•"/>
            </a:pPr>
            <a:r>
              <a:rPr lang="en-US" sz="1300" dirty="0"/>
              <a:t>Keep your hairstyle attractive, but always modest and in good taste.  If you are comfortable with your hair, you will be able to forget it and focus on the tasks at hand</a:t>
            </a:r>
            <a:r>
              <a:rPr lang="en-US" sz="1300" dirty="0" smtClean="0"/>
              <a:t>.</a:t>
            </a:r>
          </a:p>
          <a:p>
            <a:pPr marL="0" lvl="0" indent="0">
              <a:buFont typeface="Arial" charset="0"/>
              <a:buNone/>
            </a:pPr>
            <a:endParaRPr lang="en-US" sz="1300" dirty="0"/>
          </a:p>
          <a:p>
            <a:pPr algn="r"/>
            <a:r>
              <a:rPr lang="en-US" sz="1300" dirty="0"/>
              <a:t> </a:t>
            </a:r>
            <a:r>
              <a:rPr lang="en-US" sz="1300" dirty="0" smtClean="0"/>
              <a:t>―</a:t>
            </a:r>
            <a:r>
              <a:rPr lang="en-US" sz="1300" dirty="0"/>
              <a:t>Modified from Emily Hunter, </a:t>
            </a:r>
            <a:r>
              <a:rPr lang="en-US" sz="1300" i="1" dirty="0"/>
              <a:t>Christian Charm</a:t>
            </a:r>
            <a:r>
              <a:rPr lang="en-US" sz="1300" dirty="0"/>
              <a:t>.</a:t>
            </a:r>
          </a:p>
          <a:p>
            <a:r>
              <a:rPr lang="en-US" sz="1300" b="1" cap="all" dirty="0"/>
              <a:t> </a:t>
            </a:r>
            <a:r>
              <a:rPr lang="en-US" sz="1300" b="1" dirty="0" smtClean="0"/>
              <a:t>For </a:t>
            </a:r>
            <a:r>
              <a:rPr lang="en-US" sz="1300" b="1" dirty="0"/>
              <a:t>Healthy, Attractive Hands</a:t>
            </a:r>
            <a:endParaRPr lang="en-US" sz="1300" dirty="0"/>
          </a:p>
          <a:p>
            <a:r>
              <a:rPr lang="en-US" sz="1300" i="1" dirty="0"/>
              <a:t> </a:t>
            </a:r>
            <a:endParaRPr lang="en-US" sz="1300" dirty="0"/>
          </a:p>
          <a:p>
            <a:pPr marL="285750" lvl="0" indent="-285750">
              <a:buFont typeface="Arial" charset="0"/>
              <a:buChar char="•"/>
            </a:pPr>
            <a:r>
              <a:rPr lang="en-US" sz="1300" dirty="0"/>
              <a:t>Lovely hands are clean, smooth, and well-manicured</a:t>
            </a:r>
            <a:r>
              <a:rPr lang="en-US" sz="1300" dirty="0" smtClean="0"/>
              <a:t>.</a:t>
            </a:r>
            <a:endParaRPr lang="en-US" sz="1300" dirty="0"/>
          </a:p>
          <a:p>
            <a:pPr marL="285750" lvl="0" indent="-285750">
              <a:buFont typeface="Arial" charset="0"/>
              <a:buChar char="•"/>
            </a:pPr>
            <a:r>
              <a:rPr lang="en-US" sz="1300" dirty="0"/>
              <a:t>Pamper your hands with a good moisturizing lotion regularly.  Wear gloves to protect your hands from harsh jobs and cold weather</a:t>
            </a:r>
            <a:r>
              <a:rPr lang="en-US" sz="1300" dirty="0" smtClean="0"/>
              <a:t>.</a:t>
            </a:r>
            <a:endParaRPr lang="en-US" sz="1300" dirty="0"/>
          </a:p>
          <a:p>
            <a:pPr marL="285750" lvl="0" indent="-285750">
              <a:buFont typeface="Arial" charset="0"/>
              <a:buChar char="•"/>
            </a:pPr>
            <a:r>
              <a:rPr lang="en-US" sz="1300" dirty="0"/>
              <a:t>Learn to shape your nails using an emery board or file.  Begin at the sides and file toward the center. Strive for a graceful oval contour.  Avoid short stubby fingernails or long claws</a:t>
            </a:r>
            <a:r>
              <a:rPr lang="en-US" sz="1300" dirty="0" smtClean="0"/>
              <a:t>.</a:t>
            </a:r>
            <a:endParaRPr lang="en-US" sz="1300" dirty="0"/>
          </a:p>
          <a:p>
            <a:pPr marL="285750" lvl="0" indent="-285750">
              <a:buFont typeface="Arial" charset="0"/>
              <a:buChar char="•"/>
            </a:pPr>
            <a:r>
              <a:rPr lang="en-US" sz="1300" dirty="0"/>
              <a:t>Soak your fingers in warm, soapy water for about five minutes.  Clean your knuckles and cuticles with a soft brush.  Don’t forget to scrub underneath your nails too.  </a:t>
            </a:r>
          </a:p>
          <a:p>
            <a:pPr marL="285750" lvl="0" indent="-285750">
              <a:buFont typeface="Arial" charset="0"/>
              <a:buChar char="•"/>
            </a:pPr>
            <a:r>
              <a:rPr lang="en-US" sz="1300" dirty="0"/>
              <a:t>Push back the cuticle after moistening with cuticle remover or oil.  Remove any hangnails with clippers</a:t>
            </a:r>
            <a:r>
              <a:rPr lang="en-US" sz="1300" dirty="0" smtClean="0"/>
              <a:t>.</a:t>
            </a:r>
            <a:endParaRPr lang="en-US" sz="1300" dirty="0"/>
          </a:p>
          <a:p>
            <a:pPr marL="285750" lvl="0" indent="-285750">
              <a:buFont typeface="Arial" charset="0"/>
              <a:buChar char="•"/>
            </a:pPr>
            <a:r>
              <a:rPr lang="en-US" sz="1300" dirty="0"/>
              <a:t>Lovely hands are poised.  Nervous and other quick movements destroy your poise.  Avoid twisting, rapid movements and other nervous motions.  To release tension, squeeze your hands into a tight fist, then release</a:t>
            </a:r>
            <a:r>
              <a:rPr lang="en-US" sz="1300" dirty="0" smtClean="0"/>
              <a:t>.</a:t>
            </a:r>
            <a:r>
              <a:rPr lang="en-US" sz="1300" dirty="0"/>
              <a:t> </a:t>
            </a:r>
          </a:p>
          <a:p>
            <a:pPr marL="285750" lvl="0" indent="-285750">
              <a:buFont typeface="Arial" charset="0"/>
              <a:buChar char="•"/>
            </a:pPr>
            <a:r>
              <a:rPr lang="en-US" sz="1300" dirty="0"/>
              <a:t>Train your hands to assume graceful postures, such as crossing your hands with open palms together.</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24</a:t>
            </a:fld>
            <a:endParaRPr lang="en-US"/>
          </a:p>
        </p:txBody>
      </p:sp>
    </p:spTree>
    <p:extLst>
      <p:ext uri="{BB962C8B-B14F-4D97-AF65-F5344CB8AC3E}">
        <p14:creationId xmlns:p14="http://schemas.microsoft.com/office/powerpoint/2010/main" val="1663080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dirty="0"/>
              <a:t>CONCLUSION</a:t>
            </a:r>
            <a:endParaRPr lang="en-US" dirty="0"/>
          </a:p>
          <a:p>
            <a:r>
              <a:rPr lang="en-US" dirty="0"/>
              <a:t> </a:t>
            </a:r>
          </a:p>
          <a:p>
            <a:r>
              <a:rPr lang="en-US" b="1" dirty="0"/>
              <a:t>Let’s review the ABCs that we have been exploring—Attitude, Bearing and Clothing.  Take a few moments to complete Exercise #3.  As you do, reflect on the points that you want to incorporate in your leadership.</a:t>
            </a:r>
          </a:p>
          <a:p>
            <a:r>
              <a:rPr lang="en-US" dirty="0"/>
              <a:t> </a:t>
            </a:r>
          </a:p>
          <a:p>
            <a:r>
              <a:rPr lang="en-US" dirty="0"/>
              <a:t>Remember, when you act like a leader, walk like a leader, and look like a leader, people will want to follow you.</a:t>
            </a:r>
          </a:p>
          <a:p>
            <a:r>
              <a:rPr lang="en-US" dirty="0"/>
              <a:t> </a:t>
            </a:r>
          </a:p>
          <a:p>
            <a:r>
              <a:rPr lang="en-US" dirty="0"/>
              <a:t>Look at this course as an opportunity to create a better you, to improve your own personal image. You will be rewarded with a new self-confidence and self-assurance, knowing that you have the attitude, bearing, and appearance of a Christian leader.  Watch as your personality becomes more refined as you reach out to others in sincere friendliness and genuine interest.  Your own Christian experience will blossom too.  There’s lasting joy in doing our best, especially as we lead out in ministries that will bless the women in our church and community.</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25</a:t>
            </a:fld>
            <a:endParaRPr lang="en-US"/>
          </a:p>
        </p:txBody>
      </p:sp>
    </p:spTree>
    <p:extLst>
      <p:ext uri="{BB962C8B-B14F-4D97-AF65-F5344CB8AC3E}">
        <p14:creationId xmlns:p14="http://schemas.microsoft.com/office/powerpoint/2010/main" val="6105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In this course we will be focusing on the ABCs of a leader’s appearance--Attitude, Bearing, and Clothing.  So let’s begin looking at these three ABCs of a Christian Leader!</a:t>
            </a:r>
          </a:p>
          <a:p>
            <a:endParaRPr lang="en-US" b="1"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3</a:t>
            </a:fld>
            <a:endParaRPr lang="en-US"/>
          </a:p>
        </p:txBody>
      </p:sp>
    </p:spTree>
    <p:extLst>
      <p:ext uri="{BB962C8B-B14F-4D97-AF65-F5344CB8AC3E}">
        <p14:creationId xmlns:p14="http://schemas.microsoft.com/office/powerpoint/2010/main" val="428903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8050" y="323850"/>
            <a:ext cx="2743200" cy="2057400"/>
          </a:xfrm>
        </p:spPr>
      </p:sp>
      <p:sp>
        <p:nvSpPr>
          <p:cNvPr id="3" name="Notes Placeholder 2"/>
          <p:cNvSpPr>
            <a:spLocks noGrp="1"/>
          </p:cNvSpPr>
          <p:nvPr>
            <p:ph type="body" idx="1"/>
          </p:nvPr>
        </p:nvSpPr>
        <p:spPr>
          <a:xfrm>
            <a:off x="685800" y="2555776"/>
            <a:ext cx="5486400" cy="5902424"/>
          </a:xfrm>
        </p:spPr>
        <p:txBody>
          <a:bodyPr>
            <a:normAutofit lnSpcReduction="10000"/>
          </a:bodyPr>
          <a:lstStyle/>
          <a:p>
            <a:pPr lvl="0"/>
            <a:r>
              <a:rPr lang="en-US" b="1" cap="all" dirty="0" smtClean="0"/>
              <a:t>A. attitude </a:t>
            </a:r>
            <a:r>
              <a:rPr lang="en-US" b="1" cap="all" dirty="0"/>
              <a:t>of a servant</a:t>
            </a:r>
            <a:endParaRPr lang="en-US" b="1" dirty="0"/>
          </a:p>
          <a:p>
            <a:r>
              <a:rPr lang="en-US" b="1" dirty="0"/>
              <a:t> </a:t>
            </a:r>
            <a:endParaRPr lang="en-US" dirty="0"/>
          </a:p>
          <a:p>
            <a:r>
              <a:rPr lang="en-US" dirty="0"/>
              <a:t>Do you often feel that other women are smarter or better looking than you? As Christian women, we don’t want to focus attention on ourselves, yet it is foolish to be held back by an inferiority complex that keeps us from tackling challenges and believing in our God-given talents.</a:t>
            </a:r>
          </a:p>
          <a:p>
            <a:r>
              <a:rPr lang="en-US" dirty="0"/>
              <a:t> </a:t>
            </a:r>
          </a:p>
          <a:p>
            <a:r>
              <a:rPr lang="en-US" dirty="0"/>
              <a:t>The great commandment is that we love God with all our heart.  The second commandment is an extension of the first—that we love our neighbor as we love ourselves.  We do not have two considerations here but three--to love God, to love ourselves, and to love others.  We really could put self-second, because Jesus plainly made proper self-love the basis of a proper love for our neighbor.  Whether we call it self-esteem or self-worth, it is an important component of Christian love for others.  Yet many Christian women consider themselves inferior, of little worth. </a:t>
            </a:r>
          </a:p>
          <a:p>
            <a:r>
              <a:rPr lang="en-US" dirty="0"/>
              <a:t> </a:t>
            </a:r>
          </a:p>
          <a:p>
            <a:r>
              <a:rPr lang="en-US" b="1" dirty="0"/>
              <a:t>“The Lord is disappointed when His people place a low estimate upon themselves.  He desires His chosen heritage to value themselves according to the price He has placed upon them.  God wanted them, or else He would not have sent His Son on such an expensive errand to redeem them.”  Ellen White, </a:t>
            </a:r>
            <a:r>
              <a:rPr lang="en-US" b="1" i="1" dirty="0"/>
              <a:t>Desire of Ages</a:t>
            </a:r>
            <a:r>
              <a:rPr lang="en-US" b="1" dirty="0"/>
              <a:t>, p. 657</a:t>
            </a:r>
          </a:p>
          <a:p>
            <a:r>
              <a:rPr lang="en-US" dirty="0"/>
              <a:t> </a:t>
            </a:r>
          </a:p>
          <a:p>
            <a:r>
              <a:rPr lang="en-US" dirty="0"/>
              <a:t>When we accept Jesus, He adopts us into His family, and we become “just a little lower than the angels.” We are His royal priesthood; we are the temple of His Holy Spirit; and we know that when He comes again we will be like Him.  We are children of the King, yet many of us don’t fully grasp how valuable we are. A Christian lecturer, Florence </a:t>
            </a:r>
            <a:r>
              <a:rPr lang="en-US" dirty="0" err="1"/>
              <a:t>Littauer</a:t>
            </a:r>
            <a:r>
              <a:rPr lang="en-US" dirty="0"/>
              <a:t>, says, “It’s difficult to be above average when our self-worth is on zero!”</a:t>
            </a:r>
          </a:p>
          <a:p>
            <a:r>
              <a:rPr lang="en-US" dirty="0"/>
              <a:t> </a:t>
            </a:r>
          </a:p>
          <a:p>
            <a:r>
              <a:rPr lang="en-US" dirty="0"/>
              <a:t>Remind yourself daily that you are God’s chosen heritage, paid for by a great price!  He desires that we experience healthy self-esteem as we recognize how He values each one of us. And we all have inner beauty.  It is a gift from God.  Some of us may not have taken the time to unwrap the gift, but here’s our chance to begin the process.</a:t>
            </a:r>
          </a:p>
          <a:p>
            <a:r>
              <a:rPr lang="en-US" dirty="0"/>
              <a:t> </a:t>
            </a:r>
          </a:p>
          <a:p>
            <a:r>
              <a:rPr lang="en-US" dirty="0"/>
              <a:t>Let’s consider some abilities that will be important to your success as a leader.</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4</a:t>
            </a:fld>
            <a:endParaRPr lang="en-US"/>
          </a:p>
        </p:txBody>
      </p:sp>
    </p:spTree>
    <p:extLst>
      <p:ext uri="{BB962C8B-B14F-4D97-AF65-F5344CB8AC3E}">
        <p14:creationId xmlns:p14="http://schemas.microsoft.com/office/powerpoint/2010/main" val="61790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2513" y="323850"/>
            <a:ext cx="2286000" cy="1714500"/>
          </a:xfrm>
        </p:spPr>
      </p:sp>
      <p:sp>
        <p:nvSpPr>
          <p:cNvPr id="3" name="Notes Placeholder 2"/>
          <p:cNvSpPr>
            <a:spLocks noGrp="1"/>
          </p:cNvSpPr>
          <p:nvPr>
            <p:ph type="body" idx="1"/>
          </p:nvPr>
        </p:nvSpPr>
        <p:spPr>
          <a:xfrm>
            <a:off x="685800" y="2123728"/>
            <a:ext cx="5486400" cy="6334472"/>
          </a:xfrm>
        </p:spPr>
        <p:txBody>
          <a:bodyPr>
            <a:normAutofit fontScale="92500" lnSpcReduction="10000"/>
          </a:bodyPr>
          <a:lstStyle/>
          <a:p>
            <a:pPr lvl="0"/>
            <a:r>
              <a:rPr lang="en-US" b="1" dirty="0" smtClean="0"/>
              <a:t>1. Receiving </a:t>
            </a:r>
            <a:r>
              <a:rPr lang="en-US" b="1" dirty="0"/>
              <a:t>a compliment gracefully</a:t>
            </a:r>
            <a:endParaRPr lang="en-US" dirty="0"/>
          </a:p>
          <a:p>
            <a:r>
              <a:rPr lang="en-US" dirty="0"/>
              <a:t> </a:t>
            </a:r>
          </a:p>
          <a:p>
            <a:r>
              <a:rPr lang="en-US" b="1" dirty="0"/>
              <a:t>None of us enjoys being criticized, yet we seem equally uncomfortable with praise.  How does a woman of God accept a compliment?  </a:t>
            </a:r>
            <a:endParaRPr lang="en-US" b="1" dirty="0" smtClean="0"/>
          </a:p>
          <a:p>
            <a:endParaRPr lang="en-US" b="1" dirty="0" smtClean="0"/>
          </a:p>
          <a:p>
            <a:r>
              <a:rPr lang="en-US" dirty="0" smtClean="0"/>
              <a:t>Let’s </a:t>
            </a:r>
            <a:r>
              <a:rPr lang="en-US" dirty="0"/>
              <a:t>look at some typical compliments to illustrate how to accept compliments graciously.</a:t>
            </a:r>
          </a:p>
          <a:p>
            <a:r>
              <a:rPr lang="en-US" dirty="0"/>
              <a:t> </a:t>
            </a:r>
          </a:p>
          <a:p>
            <a:r>
              <a:rPr lang="en-US" dirty="0"/>
              <a:t>“That’s a lovely linen suit you’re wearing today!”  </a:t>
            </a:r>
          </a:p>
          <a:p>
            <a:r>
              <a:rPr lang="en-US" i="1" dirty="0"/>
              <a:t> </a:t>
            </a:r>
            <a:endParaRPr lang="en-US" dirty="0"/>
          </a:p>
          <a:p>
            <a:r>
              <a:rPr lang="en-US" b="1" dirty="0"/>
              <a:t>Some possible responses you may have heard:</a:t>
            </a:r>
          </a:p>
          <a:p>
            <a:r>
              <a:rPr lang="en-US" b="1" dirty="0"/>
              <a:t> </a:t>
            </a:r>
          </a:p>
          <a:p>
            <a:pPr marL="171450" indent="-171450">
              <a:buFont typeface="Arial" charset="0"/>
              <a:buChar char="•"/>
            </a:pPr>
            <a:r>
              <a:rPr lang="en-US" dirty="0"/>
              <a:t>“What, this old thing?”</a:t>
            </a:r>
          </a:p>
          <a:p>
            <a:pPr marL="171450" indent="-171450">
              <a:buFont typeface="Arial" charset="0"/>
              <a:buChar char="•"/>
            </a:pPr>
            <a:r>
              <a:rPr lang="en-US" dirty="0"/>
              <a:t>“This isn’t linen; it’s rayon.”</a:t>
            </a:r>
          </a:p>
          <a:p>
            <a:pPr marL="171450" indent="-171450">
              <a:buFont typeface="Arial" charset="0"/>
              <a:buChar char="•"/>
            </a:pPr>
            <a:r>
              <a:rPr lang="en-US" dirty="0"/>
              <a:t>“It’s a hand-me-down from my sister.”</a:t>
            </a:r>
          </a:p>
          <a:p>
            <a:r>
              <a:rPr lang="en-US" dirty="0"/>
              <a:t> </a:t>
            </a:r>
          </a:p>
          <a:p>
            <a:r>
              <a:rPr lang="en-US" dirty="0"/>
              <a:t>Any one of these comments suggests that the person giving the compliment has no taste and invites that person not to give you another compliment.</a:t>
            </a:r>
          </a:p>
          <a:p>
            <a:r>
              <a:rPr lang="en-US" dirty="0"/>
              <a:t> </a:t>
            </a:r>
          </a:p>
          <a:p>
            <a:r>
              <a:rPr lang="en-US" dirty="0"/>
              <a:t>When accepting a compliment, a simple thank you is sufficient, but if you wish to add a positive comment, that’s even better.</a:t>
            </a:r>
          </a:p>
          <a:p>
            <a:r>
              <a:rPr lang="en-US" dirty="0"/>
              <a:t> </a:t>
            </a:r>
          </a:p>
          <a:p>
            <a:r>
              <a:rPr lang="en-US" b="1" i="1" dirty="0"/>
              <a:t>Examples</a:t>
            </a:r>
            <a:r>
              <a:rPr lang="en-US" b="1" i="1" dirty="0" smtClean="0"/>
              <a:t>:</a:t>
            </a:r>
          </a:p>
          <a:p>
            <a:endParaRPr lang="en-US" dirty="0"/>
          </a:p>
          <a:p>
            <a:r>
              <a:rPr lang="en-US" dirty="0"/>
              <a:t>“Your hair always looks attractive!”</a:t>
            </a:r>
          </a:p>
          <a:p>
            <a:r>
              <a:rPr lang="en-US" dirty="0"/>
              <a:t>“Thank you.  I’m really pleased with my hairdresser</a:t>
            </a:r>
            <a:r>
              <a:rPr lang="en-US" dirty="0" smtClean="0"/>
              <a:t>.”</a:t>
            </a:r>
          </a:p>
          <a:p>
            <a:endParaRPr lang="en-US" dirty="0"/>
          </a:p>
          <a:p>
            <a:r>
              <a:rPr lang="en-US" dirty="0"/>
              <a:t>“I really like your black dress!”</a:t>
            </a:r>
          </a:p>
          <a:p>
            <a:r>
              <a:rPr lang="en-US" dirty="0"/>
              <a:t>“Thank you.  My husband picked it out especially for this occasion</a:t>
            </a:r>
            <a:r>
              <a:rPr lang="en-US" dirty="0" smtClean="0"/>
              <a:t>.”</a:t>
            </a:r>
          </a:p>
          <a:p>
            <a:endParaRPr lang="en-US" dirty="0"/>
          </a:p>
          <a:p>
            <a:r>
              <a:rPr lang="en-US" dirty="0"/>
              <a:t>Your new outfit is a very nice style on you</a:t>
            </a:r>
            <a:r>
              <a:rPr lang="en-US" dirty="0" smtClean="0"/>
              <a:t>.”</a:t>
            </a:r>
          </a:p>
          <a:p>
            <a:r>
              <a:rPr lang="en-US" dirty="0" smtClean="0"/>
              <a:t>“</a:t>
            </a:r>
            <a:r>
              <a:rPr lang="en-US" dirty="0"/>
              <a:t>Thank you.  Coming from someone with your taste, I especially appreciate your comment.”</a:t>
            </a:r>
          </a:p>
          <a:p>
            <a:r>
              <a:rPr lang="en-US" dirty="0"/>
              <a:t> </a:t>
            </a:r>
          </a:p>
          <a:p>
            <a:r>
              <a:rPr lang="en-US" dirty="0"/>
              <a:t>“You play the piano beautifully!”</a:t>
            </a:r>
          </a:p>
          <a:p>
            <a:r>
              <a:rPr lang="en-US" dirty="0"/>
              <a:t>“Thank you!  My years of practice are finally paying off.”</a:t>
            </a:r>
          </a:p>
          <a:p>
            <a:r>
              <a:rPr lang="en-US" dirty="0"/>
              <a:t> </a:t>
            </a:r>
          </a:p>
          <a:p>
            <a:r>
              <a:rPr lang="en-US" dirty="0"/>
              <a:t>Accept each compliment as you would a gift, words wrapped in a box with a bow on top!</a:t>
            </a:r>
          </a:p>
          <a:p>
            <a:r>
              <a:rPr lang="en-US" dirty="0"/>
              <a:t> </a:t>
            </a:r>
          </a:p>
          <a:p>
            <a:r>
              <a:rPr lang="en-US" dirty="0"/>
              <a:t>It may take some practice to feel comfortable with compliments.  But your efforts will be rewarded, and in the process you will be demonstrating this art to other women who look up to you as a role model</a:t>
            </a:r>
            <a:r>
              <a:rPr lang="en-US" dirty="0" smtClean="0"/>
              <a:t>.</a:t>
            </a:r>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5</a:t>
            </a:fld>
            <a:endParaRPr lang="en-US"/>
          </a:p>
        </p:txBody>
      </p:sp>
    </p:spTree>
    <p:extLst>
      <p:ext uri="{BB962C8B-B14F-4D97-AF65-F5344CB8AC3E}">
        <p14:creationId xmlns:p14="http://schemas.microsoft.com/office/powerpoint/2010/main" val="1412277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73624"/>
            <a:ext cx="5486400" cy="4114800"/>
          </a:xfrm>
        </p:spPr>
        <p:txBody>
          <a:bodyPr>
            <a:normAutofit/>
          </a:bodyPr>
          <a:lstStyle/>
          <a:p>
            <a:pPr lvl="0"/>
            <a:r>
              <a:rPr lang="en-US" b="1" dirty="0" smtClean="0"/>
              <a:t>2. Accepting </a:t>
            </a:r>
            <a:r>
              <a:rPr lang="en-US" b="1" dirty="0"/>
              <a:t>“Constructive Criticism” graciously</a:t>
            </a:r>
            <a:endParaRPr lang="en-US" dirty="0"/>
          </a:p>
          <a:p>
            <a:r>
              <a:rPr lang="en-US" dirty="0"/>
              <a:t> </a:t>
            </a:r>
          </a:p>
          <a:p>
            <a:r>
              <a:rPr lang="en-US" dirty="0"/>
              <a:t>When we become leaders, we all wish that people would show us unconditional love, but we’ve lived long enough to know that some will feel it their duty to offer “constructive criticism.” </a:t>
            </a:r>
          </a:p>
          <a:p>
            <a:r>
              <a:rPr lang="en-US" dirty="0"/>
              <a:t> </a:t>
            </a:r>
          </a:p>
          <a:p>
            <a:r>
              <a:rPr lang="en-US" b="1" dirty="0"/>
              <a:t>Leaders do well to remember Proverbs 12:16: “A fool is quick-tempered; but a wise man [woman] stays cool when insulted.”</a:t>
            </a:r>
          </a:p>
          <a:p>
            <a:r>
              <a:rPr lang="en-US" dirty="0"/>
              <a:t> </a:t>
            </a:r>
          </a:p>
          <a:p>
            <a:r>
              <a:rPr lang="en-US" dirty="0"/>
              <a:t>As a leader, be prepared to receive some criticism.  When someone gives you unsolicited advice, remember that you are a leader and respond like one.  </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6</a:t>
            </a:fld>
            <a:endParaRPr lang="en-US"/>
          </a:p>
        </p:txBody>
      </p:sp>
    </p:spTree>
    <p:extLst>
      <p:ext uri="{BB962C8B-B14F-4D97-AF65-F5344CB8AC3E}">
        <p14:creationId xmlns:p14="http://schemas.microsoft.com/office/powerpoint/2010/main" val="203366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11960"/>
            <a:ext cx="5486400" cy="3672408"/>
          </a:xfrm>
        </p:spPr>
        <p:txBody>
          <a:bodyPr>
            <a:normAutofit/>
          </a:bodyPr>
          <a:lstStyle/>
          <a:p>
            <a:r>
              <a:rPr lang="en-US" dirty="0"/>
              <a:t>Here are some possible responses to criticism:</a:t>
            </a:r>
          </a:p>
          <a:p>
            <a:r>
              <a:rPr lang="en-US" dirty="0"/>
              <a:t> </a:t>
            </a:r>
          </a:p>
          <a:p>
            <a:pPr marL="344488" lvl="0" indent="-119063">
              <a:buFont typeface="Arial" pitchFamily="34" charset="0"/>
              <a:buChar char="•"/>
            </a:pPr>
            <a:r>
              <a:rPr lang="en-US" b="1" dirty="0"/>
              <a:t>“Thank you for sharing that thought with me.”</a:t>
            </a:r>
          </a:p>
          <a:p>
            <a:pPr marL="344488" lvl="0" indent="-119063">
              <a:buFont typeface="Arial" pitchFamily="34" charset="0"/>
              <a:buChar char="•"/>
            </a:pPr>
            <a:r>
              <a:rPr lang="en-US" b="1" dirty="0"/>
              <a:t>“Thank you for your analysis.”</a:t>
            </a:r>
          </a:p>
          <a:p>
            <a:pPr marL="344488" lvl="0" indent="-119063">
              <a:buFont typeface="Arial" pitchFamily="34" charset="0"/>
              <a:buChar char="•"/>
            </a:pPr>
            <a:r>
              <a:rPr lang="en-US" b="1" dirty="0"/>
              <a:t>“Thank you for caring enough to point this out to me personally.”</a:t>
            </a:r>
          </a:p>
          <a:p>
            <a:pPr marL="344488" lvl="0" indent="-119063">
              <a:buFont typeface="Arial" pitchFamily="34" charset="0"/>
              <a:buChar char="•"/>
            </a:pPr>
            <a:r>
              <a:rPr lang="en-US" b="1" dirty="0"/>
              <a:t>“I appreciate your comments, and I’ll give them some thought.”</a:t>
            </a:r>
          </a:p>
          <a:p>
            <a:r>
              <a:rPr lang="en-US" b="1" dirty="0"/>
              <a:t>  </a:t>
            </a:r>
          </a:p>
          <a:p>
            <a:r>
              <a:rPr lang="en-US" dirty="0"/>
              <a:t>If you are faithful in following this way of dealing with criticism, rather than becoming defensive when challenged, you will see that your defensiveness will begin to fade as you recognize that a certain amount of criticism comes with being a leader.  However, if you receive frequent criticism, seek counsel from a trusted friend to see what you may be doing that draws criticism. </a:t>
            </a:r>
            <a:endParaRPr lang="en-US" dirty="0" smtClean="0"/>
          </a:p>
          <a:p>
            <a:endParaRPr lang="en-US" dirty="0"/>
          </a:p>
          <a:p>
            <a:r>
              <a:rPr lang="en-US" dirty="0" smtClean="0"/>
              <a:t>“</a:t>
            </a:r>
            <a:r>
              <a:rPr lang="en-US" dirty="0"/>
              <a:t>Better is a poor and wise child than an old and foolish king, who will no more be admonished</a:t>
            </a:r>
            <a:r>
              <a:rPr lang="en-US" dirty="0" smtClean="0"/>
              <a:t>.” Ecclesiastes </a:t>
            </a:r>
            <a:r>
              <a:rPr lang="en-US" dirty="0"/>
              <a:t>4:13</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7</a:t>
            </a:fld>
            <a:endParaRPr lang="en-US"/>
          </a:p>
        </p:txBody>
      </p:sp>
    </p:spTree>
    <p:extLst>
      <p:ext uri="{BB962C8B-B14F-4D97-AF65-F5344CB8AC3E}">
        <p14:creationId xmlns:p14="http://schemas.microsoft.com/office/powerpoint/2010/main" val="476564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Occasionally check up on yourself by asking these three questions:</a:t>
            </a:r>
          </a:p>
          <a:p>
            <a:r>
              <a:rPr lang="en-US" dirty="0"/>
              <a:t> </a:t>
            </a:r>
          </a:p>
          <a:p>
            <a:pPr marL="344488" lvl="0" indent="-119063">
              <a:buFont typeface="Arial" pitchFamily="34" charset="0"/>
              <a:buChar char="•"/>
            </a:pPr>
            <a:r>
              <a:rPr lang="en-US" b="1" dirty="0"/>
              <a:t>Am I willing to take criticism?</a:t>
            </a:r>
          </a:p>
          <a:p>
            <a:pPr marL="344488" lvl="0" indent="-119063">
              <a:buFont typeface="Arial" pitchFamily="34" charset="0"/>
              <a:buChar char="•"/>
            </a:pPr>
            <a:r>
              <a:rPr lang="en-US" b="1" dirty="0"/>
              <a:t>Am I willing to take it cheerfully?</a:t>
            </a:r>
          </a:p>
          <a:p>
            <a:pPr marL="344488" lvl="0" indent="-119063">
              <a:buFont typeface="Arial" pitchFamily="34" charset="0"/>
              <a:buChar char="•"/>
            </a:pPr>
            <a:r>
              <a:rPr lang="en-US" b="1" dirty="0"/>
              <a:t>Am I willing to ask for it?</a:t>
            </a:r>
          </a:p>
          <a:p>
            <a:r>
              <a:rPr lang="en-US" dirty="0"/>
              <a:t> </a:t>
            </a:r>
          </a:p>
          <a:p>
            <a:r>
              <a:rPr lang="en-US" dirty="0"/>
              <a:t>The next time you are criticized, swallow hard, smile, and instead of defending yourself, thank the person for caring enough to share their thoughts with you.  Then run their comments through the “fact filter.” If what they say is wise and true and applicable, act on it.  If it’s foolish, false, or ridiculous, forget it and move on. If you can accept and profit from criticism, you have a priceless ability possessed by few.</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8</a:t>
            </a:fld>
            <a:endParaRPr lang="en-US"/>
          </a:p>
        </p:txBody>
      </p:sp>
    </p:spTree>
    <p:extLst>
      <p:ext uri="{BB962C8B-B14F-4D97-AF65-F5344CB8AC3E}">
        <p14:creationId xmlns:p14="http://schemas.microsoft.com/office/powerpoint/2010/main" val="108859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395288"/>
            <a:ext cx="2743200" cy="2057400"/>
          </a:xfrm>
        </p:spPr>
      </p:sp>
      <p:sp>
        <p:nvSpPr>
          <p:cNvPr id="3" name="Notes Placeholder 2"/>
          <p:cNvSpPr>
            <a:spLocks noGrp="1"/>
          </p:cNvSpPr>
          <p:nvPr>
            <p:ph type="body" idx="1"/>
          </p:nvPr>
        </p:nvSpPr>
        <p:spPr>
          <a:xfrm>
            <a:off x="685800" y="2627784"/>
            <a:ext cx="5486400" cy="5830416"/>
          </a:xfrm>
        </p:spPr>
        <p:txBody>
          <a:bodyPr>
            <a:noAutofit/>
          </a:bodyPr>
          <a:lstStyle/>
          <a:p>
            <a:pPr lvl="0"/>
            <a:r>
              <a:rPr lang="en-US" b="1" dirty="0" smtClean="0"/>
              <a:t>3. Attitude </a:t>
            </a:r>
            <a:r>
              <a:rPr lang="en-US" b="1" dirty="0"/>
              <a:t>Shows</a:t>
            </a:r>
            <a:endParaRPr lang="en-US" dirty="0"/>
          </a:p>
          <a:p>
            <a:r>
              <a:rPr lang="en-US" dirty="0"/>
              <a:t> </a:t>
            </a:r>
          </a:p>
          <a:p>
            <a:r>
              <a:rPr lang="en-US" dirty="0"/>
              <a:t>There will always be some who will judge us by the externals long before they get to know us. Before we open our mouth, people can sense our attitude.  If we are haughty, critical, or too busy to be bothered, it shows.  If instead we are open and gracious, that will come through as well.</a:t>
            </a:r>
          </a:p>
          <a:p>
            <a:r>
              <a:rPr lang="en-US" dirty="0"/>
              <a:t> </a:t>
            </a:r>
          </a:p>
          <a:p>
            <a:r>
              <a:rPr lang="en-US" dirty="0"/>
              <a:t>When King </a:t>
            </a:r>
            <a:r>
              <a:rPr lang="en-US" dirty="0" err="1"/>
              <a:t>Rehoboam</a:t>
            </a:r>
            <a:r>
              <a:rPr lang="en-US" dirty="0"/>
              <a:t> asked his advisers what he needed to do to be an effective leader, they gave him the following advice:</a:t>
            </a:r>
          </a:p>
          <a:p>
            <a:r>
              <a:rPr lang="en-US" dirty="0"/>
              <a:t> </a:t>
            </a:r>
          </a:p>
          <a:p>
            <a:r>
              <a:rPr lang="en-US" b="1" dirty="0"/>
              <a:t>“If you will be a servant to these people today, and serve them, and answer them, </a:t>
            </a:r>
            <a:r>
              <a:rPr lang="en-US" b="1" dirty="0" smtClean="0"/>
              <a:t> and </a:t>
            </a:r>
            <a:r>
              <a:rPr lang="en-US" b="1" dirty="0"/>
              <a:t>speak to them, and speak good words to them, then they will be your servants forever</a:t>
            </a:r>
            <a:r>
              <a:rPr lang="en-US" b="1" dirty="0" smtClean="0"/>
              <a:t>.” 1Kings </a:t>
            </a:r>
            <a:r>
              <a:rPr lang="en-US" b="1" dirty="0"/>
              <a:t>12:7</a:t>
            </a:r>
          </a:p>
          <a:p>
            <a:r>
              <a:rPr lang="en-US" dirty="0"/>
              <a:t> </a:t>
            </a:r>
          </a:p>
          <a:p>
            <a:r>
              <a:rPr lang="en-US" dirty="0" smtClean="0"/>
              <a:t>Notice </a:t>
            </a:r>
            <a:r>
              <a:rPr lang="en-US" dirty="0"/>
              <a:t>his advice, which is good for today’s leaders:</a:t>
            </a:r>
          </a:p>
          <a:p>
            <a:r>
              <a:rPr lang="en-US" dirty="0"/>
              <a:t> </a:t>
            </a:r>
          </a:p>
          <a:p>
            <a:pPr marL="344488" lvl="0" indent="-119063">
              <a:buFont typeface="Arial" pitchFamily="34" charset="0"/>
              <a:buChar char="•"/>
            </a:pPr>
            <a:r>
              <a:rPr lang="en-US" dirty="0"/>
              <a:t>Answer all that ask of you.</a:t>
            </a:r>
          </a:p>
          <a:p>
            <a:pPr marL="344488" lvl="0" indent="-119063">
              <a:buFont typeface="Arial" pitchFamily="34" charset="0"/>
              <a:buChar char="•"/>
            </a:pPr>
            <a:r>
              <a:rPr lang="en-US" dirty="0"/>
              <a:t>Speak kindly to all.</a:t>
            </a:r>
          </a:p>
          <a:p>
            <a:pPr marL="344488" lvl="0" indent="-119063">
              <a:buFont typeface="Arial" pitchFamily="34" charset="0"/>
              <a:buChar char="•"/>
            </a:pPr>
            <a:r>
              <a:rPr lang="en-US" dirty="0"/>
              <a:t>Have the attitude of a servant</a:t>
            </a:r>
            <a:r>
              <a:rPr lang="en-US" dirty="0" smtClean="0"/>
              <a:t>.</a:t>
            </a:r>
            <a:endParaRPr lang="en-US" dirty="0"/>
          </a:p>
          <a:p>
            <a:r>
              <a:rPr lang="en-US" dirty="0"/>
              <a:t> </a:t>
            </a:r>
          </a:p>
          <a:p>
            <a:r>
              <a:rPr lang="en-US" dirty="0"/>
              <a:t>Ask God to help you develop your skills and personality, and to help mold your natural temperament into assets.  We can learn by observing successful leaders and through active listening.  It’s a lifelong process, but along the way you can be moving closer and closer to being the woman God created you to be.</a:t>
            </a:r>
          </a:p>
          <a:p>
            <a:endParaRPr lang="en-US" dirty="0"/>
          </a:p>
        </p:txBody>
      </p:sp>
      <p:sp>
        <p:nvSpPr>
          <p:cNvPr id="4" name="Slide Number Placeholder 3"/>
          <p:cNvSpPr>
            <a:spLocks noGrp="1"/>
          </p:cNvSpPr>
          <p:nvPr>
            <p:ph type="sldNum" sz="quarter" idx="10"/>
          </p:nvPr>
        </p:nvSpPr>
        <p:spPr/>
        <p:txBody>
          <a:bodyPr/>
          <a:lstStyle/>
          <a:p>
            <a:fld id="{F3A5FC00-0C87-4DE9-A7A3-5C19BFB0B42A}" type="slidenum">
              <a:rPr lang="en-US" smtClean="0"/>
              <a:pPr/>
              <a:t>9</a:t>
            </a:fld>
            <a:endParaRPr lang="en-US"/>
          </a:p>
        </p:txBody>
      </p:sp>
    </p:spTree>
    <p:extLst>
      <p:ext uri="{BB962C8B-B14F-4D97-AF65-F5344CB8AC3E}">
        <p14:creationId xmlns:p14="http://schemas.microsoft.com/office/powerpoint/2010/main" val="167173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C597B7-FB5F-480A-A83C-C7A4B9C2AD3D}" type="datetimeFigureOut">
              <a:rPr lang="en-US" smtClean="0"/>
              <a:pPr/>
              <a:t>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C597B7-FB5F-480A-A83C-C7A4B9C2AD3D}" type="datetimeFigureOut">
              <a:rPr lang="en-US" smtClean="0"/>
              <a:pPr/>
              <a:t>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C597B7-FB5F-480A-A83C-C7A4B9C2AD3D}" type="datetimeFigureOut">
              <a:rPr lang="en-US" smtClean="0"/>
              <a:pPr/>
              <a:t>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597B7-FB5F-480A-A83C-C7A4B9C2AD3D}" type="datetimeFigureOut">
              <a:rPr lang="en-US" smtClean="0"/>
              <a:pPr/>
              <a:t>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C597B7-FB5F-480A-A83C-C7A4B9C2AD3D}" type="datetimeFigureOut">
              <a:rPr lang="en-US" smtClean="0"/>
              <a:pPr/>
              <a:t>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20859B-F2CB-4E95-8423-2400291867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597B7-FB5F-480A-A83C-C7A4B9C2AD3D}" type="datetimeFigureOut">
              <a:rPr lang="en-US" smtClean="0"/>
              <a:pPr/>
              <a:t>2/14/16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20859B-F2CB-4E95-8423-2400291867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9.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8892480" cy="5400600"/>
          </a:xfrm>
          <a:ln>
            <a:noFill/>
          </a:ln>
        </p:spPr>
        <p:txBody>
          <a:bodyPr>
            <a:noAutofit/>
          </a:bodyPr>
          <a:lstStyle/>
          <a:p>
            <a:r>
              <a:rPr lang="en-US" sz="7200" dirty="0" smtClean="0">
                <a:ln w="18415" cmpd="sng">
                  <a:noFill/>
                  <a:prstDash val="solid"/>
                </a:ln>
                <a:solidFill>
                  <a:srgbClr val="009999"/>
                </a:solidFill>
                <a:effectLst>
                  <a:outerShdw blurRad="38100" dist="38100" dir="2700000" algn="tl">
                    <a:srgbClr val="000000">
                      <a:alpha val="43137"/>
                    </a:srgbClr>
                  </a:outerShdw>
                </a:effectLst>
              </a:rPr>
              <a:t>LEADERSHIP</a:t>
            </a:r>
            <a:r>
              <a:rPr lang="en-US" sz="2400" dirty="0" smtClean="0">
                <a:ln w="18415" cmpd="sng">
                  <a:noFill/>
                  <a:prstDash val="solid"/>
                </a:ln>
                <a:solidFill>
                  <a:srgbClr val="009999"/>
                </a:solidFill>
                <a:effectLst>
                  <a:outerShdw blurRad="38100" dist="38100" dir="2700000" algn="tl">
                    <a:srgbClr val="000000">
                      <a:alpha val="43137"/>
                    </a:srgbClr>
                  </a:outerShdw>
                </a:effectLst>
              </a:rPr>
              <a:t/>
            </a:r>
            <a:br>
              <a:rPr lang="en-US" sz="2400" dirty="0" smtClean="0">
                <a:ln w="18415" cmpd="sng">
                  <a:noFill/>
                  <a:prstDash val="solid"/>
                </a:ln>
                <a:solidFill>
                  <a:srgbClr val="009999"/>
                </a:solidFill>
                <a:effectLst>
                  <a:outerShdw blurRad="38100" dist="38100" dir="2700000" algn="tl">
                    <a:srgbClr val="000000">
                      <a:alpha val="43137"/>
                    </a:srgbClr>
                  </a:outerShdw>
                </a:effectLst>
              </a:rPr>
            </a:br>
            <a:r>
              <a:rPr lang="en-US" sz="3200" dirty="0" smtClean="0">
                <a:ln w="18415" cmpd="sng">
                  <a:noFill/>
                  <a:prstDash val="solid"/>
                </a:ln>
                <a:effectLst>
                  <a:outerShdw blurRad="38100" dist="38100" dir="2700000" algn="tl">
                    <a:srgbClr val="000000">
                      <a:alpha val="43137"/>
                    </a:srgbClr>
                  </a:outerShdw>
                </a:effectLst>
              </a:rPr>
              <a:t>Certification  Program</a:t>
            </a:r>
            <a:r>
              <a:rPr lang="en-US" sz="2000" dirty="0" smtClean="0">
                <a:ln w="18415" cmpd="sng">
                  <a:noFill/>
                  <a:prstDash val="solid"/>
                </a:ln>
                <a:effectLst>
                  <a:outerShdw blurRad="38100" dist="38100" dir="2700000" algn="tl">
                    <a:srgbClr val="000000">
                      <a:alpha val="43137"/>
                    </a:srgbClr>
                  </a:outerShdw>
                </a:effectLst>
              </a:rPr>
              <a:t/>
            </a:r>
            <a:br>
              <a:rPr lang="en-US" sz="2000" dirty="0" smtClean="0">
                <a:ln w="18415" cmpd="sng">
                  <a:noFill/>
                  <a:prstDash val="solid"/>
                </a:ln>
                <a:effectLst>
                  <a:outerShdw blurRad="38100" dist="38100" dir="2700000" algn="tl">
                    <a:srgbClr val="000000">
                      <a:alpha val="43137"/>
                    </a:srgbClr>
                  </a:outerShdw>
                </a:effectLst>
              </a:rPr>
            </a:br>
            <a:r>
              <a:rPr lang="en-US" sz="3200" dirty="0">
                <a:ln w="18415" cmpd="sng">
                  <a:noFill/>
                  <a:prstDash val="solid"/>
                </a:ln>
                <a:effectLst>
                  <a:outerShdw blurRad="38100" dist="38100" dir="2700000" algn="tl">
                    <a:srgbClr val="000000">
                      <a:alpha val="43137"/>
                    </a:srgbClr>
                  </a:outerShdw>
                </a:effectLst>
              </a:rPr>
              <a:t>L</a:t>
            </a:r>
            <a:r>
              <a:rPr lang="en-US" sz="3200" dirty="0" smtClean="0">
                <a:ln w="18415" cmpd="sng">
                  <a:noFill/>
                  <a:prstDash val="solid"/>
                </a:ln>
                <a:effectLst>
                  <a:outerShdw blurRad="38100" dist="38100" dir="2700000" algn="tl">
                    <a:srgbClr val="000000">
                      <a:alpha val="43137"/>
                    </a:srgbClr>
                  </a:outerShdw>
                </a:effectLst>
              </a:rPr>
              <a:t>evel 1</a:t>
            </a:r>
            <a:endParaRPr lang="en-US" sz="1600" dirty="0">
              <a:ln w="18415" cmpd="sng">
                <a:noFill/>
                <a:prstDash val="solid"/>
              </a:ln>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55576" y="5877272"/>
            <a:ext cx="8280920" cy="720080"/>
          </a:xfrm>
        </p:spPr>
        <p:txBody>
          <a:bodyPr>
            <a:noAutofit/>
          </a:bodyPr>
          <a:lstStyle/>
          <a:p>
            <a:pPr>
              <a:spcBef>
                <a:spcPts val="0"/>
              </a:spcBef>
            </a:pPr>
            <a:r>
              <a:rPr lang="en-US" sz="1500" dirty="0" smtClean="0">
                <a:solidFill>
                  <a:schemeClr val="bg1"/>
                </a:solidFill>
              </a:rPr>
              <a:t>General Conference of Seventh-day Adventists  Women’s Ministries Department</a:t>
            </a:r>
          </a:p>
          <a:p>
            <a:pPr>
              <a:spcBef>
                <a:spcPts val="0"/>
              </a:spcBef>
            </a:pPr>
            <a:r>
              <a:rPr lang="en-US" sz="2400" dirty="0" smtClean="0">
                <a:solidFill>
                  <a:schemeClr val="bg1"/>
                </a:solidFill>
              </a:rPr>
              <a:t>www.adventistwomensministries.org</a:t>
            </a:r>
            <a:endParaRPr lang="en-US" sz="2400" dirty="0">
              <a:solidFill>
                <a:schemeClr val="bg1"/>
              </a:solidFill>
            </a:endParaRPr>
          </a:p>
        </p:txBody>
      </p:sp>
      <p:sp>
        <p:nvSpPr>
          <p:cNvPr id="4" name="Rectangle 3"/>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4. </a:t>
            </a:r>
            <a:r>
              <a:rPr lang="en-US" sz="4000" b="1" dirty="0" smtClean="0">
                <a:solidFill>
                  <a:srgbClr val="276B01"/>
                </a:solidFill>
              </a:rPr>
              <a:t>Part of a Team</a:t>
            </a:r>
            <a:endParaRPr lang="pt-BR" sz="4000" b="1"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72008" y="2128325"/>
            <a:ext cx="9396536" cy="1372683"/>
          </a:xfrm>
          <a:prstGeom prst="rect">
            <a:avLst/>
          </a:prstGeom>
        </p:spPr>
        <p:txBody>
          <a:bodyPr wrap="square">
            <a:spAutoFit/>
          </a:bodyPr>
          <a:lstStyle/>
          <a:p>
            <a:pPr marL="457200" lvl="0" indent="-457200" algn="ctr">
              <a:lnSpc>
                <a:spcPct val="130000"/>
              </a:lnSpc>
            </a:pPr>
            <a:r>
              <a:rPr lang="en-US" sz="3200" dirty="0" smtClean="0"/>
              <a:t>In Women’s Ministries, leaders are well served</a:t>
            </a:r>
            <a:r>
              <a:rPr lang="en-US" sz="3200" dirty="0"/>
              <a:t> </a:t>
            </a:r>
            <a:r>
              <a:rPr lang="en-US" sz="3200" dirty="0" smtClean="0"/>
              <a:t>when they </a:t>
            </a:r>
            <a:r>
              <a:rPr lang="en-US" sz="3200" smtClean="0"/>
              <a:t>view themselves as </a:t>
            </a:r>
            <a:r>
              <a:rPr lang="en-US" sz="3200" dirty="0" smtClean="0"/>
              <a:t>part of a larger team.</a:t>
            </a:r>
            <a:endParaRPr lang="pt-BR" sz="3200" dirty="0"/>
          </a:p>
        </p:txBody>
      </p:sp>
      <p:pic>
        <p:nvPicPr>
          <p:cNvPr id="8" name="Picture 7"/>
          <p:cNvPicPr>
            <a:picLocks noChangeAspect="1"/>
          </p:cNvPicPr>
          <p:nvPr/>
        </p:nvPicPr>
        <p:blipFill>
          <a:blip r:embed="rId4"/>
          <a:stretch>
            <a:fillRect/>
          </a:stretch>
        </p:blipFill>
        <p:spPr>
          <a:xfrm>
            <a:off x="2170855" y="3573016"/>
            <a:ext cx="4802290" cy="3193523"/>
          </a:xfrm>
          <a:prstGeom prst="rect">
            <a:avLst/>
          </a:prstGeom>
          <a:ln>
            <a:noFill/>
          </a:ln>
          <a:effectLst>
            <a:softEdge rad="112500"/>
          </a:effectLst>
        </p:spPr>
      </p:pic>
    </p:spTree>
    <p:extLst>
      <p:ext uri="{BB962C8B-B14F-4D97-AF65-F5344CB8AC3E}">
        <p14:creationId xmlns:p14="http://schemas.microsoft.com/office/powerpoint/2010/main" val="4236553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5. </a:t>
            </a:r>
            <a:r>
              <a:rPr lang="en-US" sz="4000" b="1" dirty="0" smtClean="0">
                <a:solidFill>
                  <a:srgbClr val="276B01"/>
                </a:solidFill>
              </a:rPr>
              <a:t>Important Traits of a Servant Leader</a:t>
            </a:r>
            <a:endParaRPr lang="pt-BR" sz="4000" b="1"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187624" y="2549569"/>
            <a:ext cx="4427984" cy="3046988"/>
          </a:xfrm>
          <a:prstGeom prst="rect">
            <a:avLst/>
          </a:prstGeom>
        </p:spPr>
        <p:txBody>
          <a:bodyPr wrap="square">
            <a:spAutoFit/>
          </a:bodyPr>
          <a:lstStyle/>
          <a:p>
            <a:pPr marL="569913" lvl="0" indent="-225425">
              <a:lnSpc>
                <a:spcPct val="150000"/>
              </a:lnSpc>
              <a:buFont typeface="Arial" pitchFamily="34" charset="0"/>
              <a:buChar char="•"/>
            </a:pPr>
            <a:r>
              <a:rPr lang="en-US" sz="3200" b="1" dirty="0" smtClean="0"/>
              <a:t>Flexibility</a:t>
            </a:r>
            <a:r>
              <a:rPr lang="en-US" sz="3200" dirty="0" smtClean="0"/>
              <a:t> </a:t>
            </a:r>
          </a:p>
          <a:p>
            <a:pPr marL="569913" indent="-225425">
              <a:lnSpc>
                <a:spcPct val="150000"/>
              </a:lnSpc>
              <a:buFont typeface="Arial" pitchFamily="34" charset="0"/>
              <a:buChar char="•"/>
            </a:pPr>
            <a:r>
              <a:rPr lang="en-US" sz="3200" b="1" dirty="0" smtClean="0"/>
              <a:t>Attitude</a:t>
            </a:r>
            <a:endParaRPr lang="en-US" sz="3200" dirty="0" smtClean="0"/>
          </a:p>
          <a:p>
            <a:pPr marL="569913" indent="-225425">
              <a:lnSpc>
                <a:spcPct val="150000"/>
              </a:lnSpc>
              <a:buFont typeface="Arial" pitchFamily="34" charset="0"/>
              <a:buChar char="•"/>
            </a:pPr>
            <a:r>
              <a:rPr lang="en-US" sz="3200" b="1" dirty="0" smtClean="0"/>
              <a:t>Emotional Control</a:t>
            </a:r>
            <a:endParaRPr lang="en-US" sz="3200" dirty="0" smtClean="0"/>
          </a:p>
          <a:p>
            <a:pPr marL="569913" indent="-225425">
              <a:lnSpc>
                <a:spcPct val="150000"/>
              </a:lnSpc>
              <a:buFont typeface="Arial" pitchFamily="34" charset="0"/>
              <a:buChar char="•"/>
            </a:pPr>
            <a:r>
              <a:rPr lang="en-US" sz="3200" b="1" dirty="0" smtClean="0"/>
              <a:t>Impartiality</a:t>
            </a:r>
            <a:endParaRPr lang="pt-BR" sz="2400" dirty="0"/>
          </a:p>
        </p:txBody>
      </p:sp>
      <p:sp>
        <p:nvSpPr>
          <p:cNvPr id="7" name="Rectangle 6"/>
          <p:cNvSpPr/>
          <p:nvPr/>
        </p:nvSpPr>
        <p:spPr>
          <a:xfrm>
            <a:off x="-108520" y="5589240"/>
            <a:ext cx="9144000" cy="738664"/>
          </a:xfrm>
          <a:prstGeom prst="rect">
            <a:avLst/>
          </a:prstGeom>
        </p:spPr>
        <p:txBody>
          <a:bodyPr wrap="square">
            <a:spAutoFit/>
          </a:bodyPr>
          <a:lstStyle/>
          <a:p>
            <a:pPr algn="r"/>
            <a:r>
              <a:rPr lang="en-US" dirty="0" smtClean="0"/>
              <a:t>―Modified from </a:t>
            </a:r>
            <a:r>
              <a:rPr lang="en-US" i="1" dirty="0" smtClean="0"/>
              <a:t>It Takes so Little to be Above Average</a:t>
            </a:r>
            <a:r>
              <a:rPr lang="en-US" dirty="0" smtClean="0"/>
              <a:t>, Florence </a:t>
            </a:r>
            <a:r>
              <a:rPr lang="en-US" dirty="0" err="1" smtClean="0"/>
              <a:t>Littauer</a:t>
            </a:r>
            <a:r>
              <a:rPr lang="en-US" dirty="0" smtClean="0"/>
              <a:t>. </a:t>
            </a:r>
          </a:p>
          <a:p>
            <a:pPr algn="r"/>
            <a:endParaRPr lang="pt-BR" sz="2400" dirty="0"/>
          </a:p>
        </p:txBody>
      </p:sp>
      <p:sp>
        <p:nvSpPr>
          <p:cNvPr id="8" name="Rectangle 7"/>
          <p:cNvSpPr/>
          <p:nvPr/>
        </p:nvSpPr>
        <p:spPr>
          <a:xfrm>
            <a:off x="4716016" y="2549569"/>
            <a:ext cx="4427984" cy="2232021"/>
          </a:xfrm>
          <a:prstGeom prst="rect">
            <a:avLst/>
          </a:prstGeom>
        </p:spPr>
        <p:txBody>
          <a:bodyPr wrap="square">
            <a:spAutoFit/>
          </a:bodyPr>
          <a:lstStyle/>
          <a:p>
            <a:pPr marL="569913" indent="-225425">
              <a:lnSpc>
                <a:spcPct val="150000"/>
              </a:lnSpc>
              <a:buFont typeface="Arial" pitchFamily="34" charset="0"/>
              <a:buChar char="•"/>
            </a:pPr>
            <a:r>
              <a:rPr lang="en-US" sz="3200" b="1" dirty="0" smtClean="0"/>
              <a:t>Impulse Control</a:t>
            </a:r>
            <a:endParaRPr lang="en-US" sz="3200" dirty="0" smtClean="0"/>
          </a:p>
          <a:p>
            <a:pPr marL="569913" indent="-225425">
              <a:lnSpc>
                <a:spcPct val="150000"/>
              </a:lnSpc>
              <a:buFont typeface="Arial" pitchFamily="34" charset="0"/>
              <a:buChar char="•"/>
            </a:pPr>
            <a:r>
              <a:rPr lang="en-US" sz="3200" b="1" dirty="0" smtClean="0"/>
              <a:t>Sensitivity</a:t>
            </a:r>
            <a:endParaRPr lang="en-US" sz="3200" dirty="0" smtClean="0"/>
          </a:p>
          <a:p>
            <a:pPr marL="569913" indent="-225425">
              <a:lnSpc>
                <a:spcPct val="150000"/>
              </a:lnSpc>
              <a:buFont typeface="Arial" pitchFamily="34" charset="0"/>
              <a:buChar char="•"/>
            </a:pPr>
            <a:r>
              <a:rPr lang="en-US" sz="3200" b="1" dirty="0" smtClean="0"/>
              <a:t>Courtesy</a:t>
            </a:r>
            <a:endParaRPr lang="pt-BR" sz="3200" dirty="0"/>
          </a:p>
        </p:txBody>
      </p:sp>
    </p:spTree>
    <p:extLst>
      <p:ext uri="{BB962C8B-B14F-4D97-AF65-F5344CB8AC3E}">
        <p14:creationId xmlns:p14="http://schemas.microsoft.com/office/powerpoint/2010/main" val="4236553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B. </a:t>
            </a:r>
            <a:r>
              <a:rPr lang="en-US" sz="4000" b="1" dirty="0" smtClean="0">
                <a:solidFill>
                  <a:srgbClr val="276B01"/>
                </a:solidFill>
              </a:rPr>
              <a:t>The Bearing of a Leader</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539552" y="2276872"/>
            <a:ext cx="5688632" cy="4524315"/>
          </a:xfrm>
          <a:prstGeom prst="rect">
            <a:avLst/>
          </a:prstGeom>
        </p:spPr>
        <p:txBody>
          <a:bodyPr wrap="square">
            <a:spAutoFit/>
          </a:bodyPr>
          <a:lstStyle/>
          <a:p>
            <a:pPr algn="ctr"/>
            <a:r>
              <a:rPr lang="en-US" sz="3200" dirty="0"/>
              <a:t>Women are of inestimable value to our heavenly Father. We are daughters of the King.  As you develop your leadership skills, don’t let Christian humility keep you hovering in a corner. </a:t>
            </a:r>
            <a:r>
              <a:rPr lang="en-US" sz="3200" dirty="0" smtClean="0"/>
              <a:t>Stand </a:t>
            </a:r>
            <a:r>
              <a:rPr lang="en-US" sz="3200" dirty="0"/>
              <a:t>up straight, walk with confidence, speak with conviction. </a:t>
            </a:r>
          </a:p>
        </p:txBody>
      </p:sp>
      <p:pic>
        <p:nvPicPr>
          <p:cNvPr id="7" name="Picture 6"/>
          <p:cNvPicPr>
            <a:picLocks noChangeAspect="1"/>
          </p:cNvPicPr>
          <p:nvPr/>
        </p:nvPicPr>
        <p:blipFill>
          <a:blip r:embed="rId4"/>
          <a:stretch>
            <a:fillRect/>
          </a:stretch>
        </p:blipFill>
        <p:spPr>
          <a:xfrm>
            <a:off x="6228184" y="2348880"/>
            <a:ext cx="2561022" cy="4132867"/>
          </a:xfrm>
          <a:prstGeom prst="rect">
            <a:avLst/>
          </a:prstGeom>
          <a:ln>
            <a:noFill/>
          </a:ln>
          <a:effectLst>
            <a:softEdge rad="112500"/>
          </a:effectLst>
        </p:spPr>
      </p:pic>
    </p:spTree>
    <p:extLst>
      <p:ext uri="{BB962C8B-B14F-4D97-AF65-F5344CB8AC3E}">
        <p14:creationId xmlns:p14="http://schemas.microsoft.com/office/powerpoint/2010/main" val="76862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124744"/>
            <a:ext cx="9144000" cy="1015663"/>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lnSpc>
                <a:spcPct val="150000"/>
              </a:lnSpc>
              <a:spcAft>
                <a:spcPts val="0"/>
              </a:spcAft>
            </a:pPr>
            <a:r>
              <a:rPr lang="en-US" sz="4000" b="1">
                <a:solidFill>
                  <a:srgbClr val="276B01"/>
                </a:solidFill>
                <a:ea typeface="Times New Roman" panose="02020603050405020304" pitchFamily="18" charset="0"/>
              </a:rPr>
              <a:t>Showing Confidence</a:t>
            </a:r>
            <a:endParaRPr lang="en-US" sz="4000" b="1" dirty="0">
              <a:solidFill>
                <a:srgbClr val="276B01"/>
              </a:solidFill>
              <a:ea typeface="Times New Roman" panose="02020603050405020304" pitchFamily="18" charset="0"/>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1097868" y="2420888"/>
            <a:ext cx="4986300" cy="3724096"/>
          </a:xfrm>
          <a:prstGeom prst="rect">
            <a:avLst/>
          </a:prstGeom>
        </p:spPr>
        <p:txBody>
          <a:bodyPr wrap="square">
            <a:spAutoFit/>
          </a:bodyPr>
          <a:lstStyle/>
          <a:p>
            <a:pPr marL="514350" indent="-514350">
              <a:spcAft>
                <a:spcPts val="0"/>
              </a:spcAft>
              <a:buFont typeface="+mj-lt"/>
              <a:buAutoNum type="arabicPeriod"/>
            </a:pPr>
            <a:r>
              <a:rPr lang="en-US" sz="3200" dirty="0" smtClean="0">
                <a:latin typeface="+mj-lt"/>
                <a:ea typeface="Times New Roman" panose="02020603050405020304" pitchFamily="18" charset="0"/>
              </a:rPr>
              <a:t>Your bearing expresses your degree of self-confidence</a:t>
            </a:r>
            <a:r>
              <a:rPr lang="en-US" sz="2800" dirty="0" smtClean="0">
                <a:latin typeface="+mj-lt"/>
                <a:ea typeface="Times New Roman" panose="02020603050405020304" pitchFamily="18" charset="0"/>
              </a:rPr>
              <a:t>.</a:t>
            </a:r>
          </a:p>
          <a:p>
            <a:pPr marL="514350" indent="-514350">
              <a:spcAft>
                <a:spcPts val="0"/>
              </a:spcAft>
              <a:buFont typeface="+mj-lt"/>
              <a:buAutoNum type="arabicPeriod"/>
            </a:pPr>
            <a:r>
              <a:rPr lang="en-US" sz="2800" dirty="0" smtClean="0">
                <a:latin typeface="+mj-lt"/>
                <a:ea typeface="Times New Roman" panose="02020603050405020304" pitchFamily="18" charset="0"/>
              </a:rPr>
              <a:t>People believe what they see and you can control what they see.</a:t>
            </a:r>
          </a:p>
          <a:p>
            <a:pPr marL="514350" indent="-514350">
              <a:spcAft>
                <a:spcPts val="0"/>
              </a:spcAft>
              <a:buFont typeface="+mj-lt"/>
              <a:buAutoNum type="arabicPeriod"/>
            </a:pPr>
            <a:r>
              <a:rPr lang="en-US" sz="2800" dirty="0" smtClean="0">
                <a:latin typeface="+mj-lt"/>
                <a:ea typeface="Times New Roman" panose="02020603050405020304" pitchFamily="18" charset="0"/>
              </a:rPr>
              <a:t>Act in a slow and deliberate, </a:t>
            </a:r>
            <a:r>
              <a:rPr lang="en-US" sz="2800" dirty="0" err="1" smtClean="0">
                <a:latin typeface="+mj-lt"/>
                <a:ea typeface="Times New Roman" panose="02020603050405020304" pitchFamily="18" charset="0"/>
              </a:rPr>
              <a:t>purposel</a:t>
            </a:r>
            <a:r>
              <a:rPr lang="en-US" sz="2800" dirty="0" smtClean="0">
                <a:latin typeface="+mj-lt"/>
                <a:ea typeface="Times New Roman" panose="02020603050405020304" pitchFamily="18" charset="0"/>
              </a:rPr>
              <a:t> manner.   </a:t>
            </a:r>
            <a:endParaRPr lang="pt-BR" dirty="0">
              <a:effectLst/>
              <a:latin typeface="+mj-lt"/>
              <a:ea typeface="Times New Roman" panose="02020603050405020304"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16" y="2177690"/>
            <a:ext cx="1947082" cy="4680310"/>
          </a:xfrm>
          <a:prstGeom prst="rect">
            <a:avLst/>
          </a:prstGeom>
        </p:spPr>
      </p:pic>
    </p:spTree>
    <p:extLst>
      <p:ext uri="{BB962C8B-B14F-4D97-AF65-F5344CB8AC3E}">
        <p14:creationId xmlns:p14="http://schemas.microsoft.com/office/powerpoint/2010/main" val="768628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After a Flub</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51520" y="2368502"/>
            <a:ext cx="5040560" cy="3970318"/>
          </a:xfrm>
          <a:prstGeom prst="rect">
            <a:avLst/>
          </a:prstGeom>
        </p:spPr>
        <p:txBody>
          <a:bodyPr wrap="square">
            <a:spAutoFit/>
          </a:bodyPr>
          <a:lstStyle/>
          <a:p>
            <a:pPr algn="ctr">
              <a:spcAft>
                <a:spcPts val="0"/>
              </a:spcAft>
            </a:pPr>
            <a:r>
              <a:rPr lang="en-US" sz="2800" dirty="0" smtClean="0">
                <a:latin typeface="+mj-lt"/>
                <a:ea typeface="Times New Roman" panose="02020603050405020304" pitchFamily="18" charset="0"/>
              </a:rPr>
              <a:t>Take </a:t>
            </a:r>
            <a:r>
              <a:rPr lang="en-US" sz="2800" dirty="0">
                <a:latin typeface="+mj-lt"/>
                <a:ea typeface="Times New Roman" panose="02020603050405020304" pitchFamily="18" charset="0"/>
              </a:rPr>
              <a:t>courage; the best and most capable leaders have shared these same feelings.  Take a look at what happened. What can you learn? Take time to have a good talk with God.  He’s interested in every aspect of our lives, and He will lift you out of your discouragement.  </a:t>
            </a:r>
            <a:endParaRPr lang="pt-BR" dirty="0">
              <a:effectLst/>
              <a:latin typeface="+mj-lt"/>
              <a:ea typeface="Times New Roman" panose="02020603050405020304" pitchFamily="18" charset="0"/>
            </a:endParaRPr>
          </a:p>
        </p:txBody>
      </p:sp>
      <p:pic>
        <p:nvPicPr>
          <p:cNvPr id="6" name="Picture 2" descr="http://4.bp.blogspot.com/_SnkNeRRmSjM/TR6hdET2gvI/AAAAAAAABuk/qaazSXUl4_A/s1600/jesus-lov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00513" y="2276872"/>
            <a:ext cx="3419959" cy="430085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8628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108520" y="1268760"/>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The Promise</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467544" y="2204864"/>
            <a:ext cx="5688632" cy="4524315"/>
          </a:xfrm>
          <a:prstGeom prst="rect">
            <a:avLst/>
          </a:prstGeom>
        </p:spPr>
        <p:txBody>
          <a:bodyPr wrap="square">
            <a:spAutoFit/>
          </a:bodyPr>
          <a:lstStyle/>
          <a:p>
            <a:pPr algn="ctr">
              <a:lnSpc>
                <a:spcPct val="150000"/>
              </a:lnSpc>
            </a:pPr>
            <a:r>
              <a:rPr lang="en-US" sz="3200" i="1" dirty="0"/>
              <a:t>“Never will I leave you; never will I forsake you.  So, we say with confidence, ‘The Lord is my helper; I will not be afraid.  What can man do to me</a:t>
            </a:r>
            <a:r>
              <a:rPr lang="en-US" sz="3200" i="1" dirty="0" smtClean="0"/>
              <a:t>?’”</a:t>
            </a:r>
          </a:p>
          <a:p>
            <a:pPr algn="ctr">
              <a:lnSpc>
                <a:spcPct val="150000"/>
              </a:lnSpc>
            </a:pPr>
            <a:r>
              <a:rPr lang="en-US" sz="2800" i="1" dirty="0" smtClean="0"/>
              <a:t>Hebrews 13:5-6, ESV</a:t>
            </a:r>
            <a:r>
              <a:rPr lang="en-US" sz="2800" i="1" dirty="0" smtClean="0"/>
              <a:t>   </a:t>
            </a:r>
            <a:endParaRPr lang="pt-BR" sz="2800" i="1" dirty="0"/>
          </a:p>
        </p:txBody>
      </p:sp>
    </p:spTree>
    <p:extLst>
      <p:ext uri="{BB962C8B-B14F-4D97-AF65-F5344CB8AC3E}">
        <p14:creationId xmlns:p14="http://schemas.microsoft.com/office/powerpoint/2010/main" val="68960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C. Clothes of a Leader</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131840" y="2276872"/>
            <a:ext cx="5544616" cy="4228850"/>
          </a:xfrm>
          <a:prstGeom prst="rect">
            <a:avLst/>
          </a:prstGeom>
        </p:spPr>
        <p:txBody>
          <a:bodyPr wrap="square">
            <a:spAutoFit/>
          </a:bodyPr>
          <a:lstStyle/>
          <a:p>
            <a:pPr algn="ctr">
              <a:lnSpc>
                <a:spcPct val="120000"/>
              </a:lnSpc>
            </a:pPr>
            <a:r>
              <a:rPr lang="en-US" sz="2800" b="1" i="1" dirty="0" smtClean="0"/>
              <a:t>The Bible reminds us that true beauty does not depend upon outward adornment.  </a:t>
            </a:r>
            <a:r>
              <a:rPr lang="en-US" sz="2800" dirty="0" smtClean="0"/>
              <a:t>Yet the virtuous woman of Proverbs 31 was clothed in tapestry and scarlet and in purple silks.  She had the look and bearing of a woman of elegance befitting a queen—or a leader.</a:t>
            </a:r>
            <a:endParaRPr lang="pt-BR" sz="2800" dirty="0"/>
          </a:p>
        </p:txBody>
      </p:sp>
    </p:spTree>
    <p:extLst>
      <p:ext uri="{BB962C8B-B14F-4D97-AF65-F5344CB8AC3E}">
        <p14:creationId xmlns:p14="http://schemas.microsoft.com/office/powerpoint/2010/main" val="371440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555776" y="2276673"/>
            <a:ext cx="6372200" cy="3785652"/>
          </a:xfrm>
          <a:prstGeom prst="rect">
            <a:avLst/>
          </a:prstGeom>
        </p:spPr>
        <p:txBody>
          <a:bodyPr wrap="square">
            <a:spAutoFit/>
          </a:bodyPr>
          <a:lstStyle/>
          <a:p>
            <a:pPr algn="ctr">
              <a:lnSpc>
                <a:spcPct val="150000"/>
              </a:lnSpc>
            </a:pPr>
            <a:r>
              <a:rPr lang="en-US" sz="3200" dirty="0"/>
              <a:t>Our aim should be to look well-put-together, in clean, appropriate clothing.  </a:t>
            </a:r>
            <a:r>
              <a:rPr lang="en-US" sz="3200" b="1" i="1" dirty="0"/>
              <a:t>If we succeed, those following our leadership will see us and not our clothes.</a:t>
            </a:r>
            <a:endParaRPr lang="pt-BR" sz="3200" b="1" i="1" dirty="0"/>
          </a:p>
        </p:txBody>
      </p:sp>
    </p:spTree>
    <p:extLst>
      <p:ext uri="{BB962C8B-B14F-4D97-AF65-F5344CB8AC3E}">
        <p14:creationId xmlns:p14="http://schemas.microsoft.com/office/powerpoint/2010/main" val="279090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558533"/>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Choosing to Look Good</a:t>
            </a:r>
            <a:endParaRPr lang="en-US" sz="4000" b="1" dirty="0" smtClean="0">
              <a:solidFill>
                <a:srgbClr val="276B01"/>
              </a:solidFill>
            </a:endParaRPr>
          </a:p>
        </p:txBody>
      </p:sp>
      <p:sp>
        <p:nvSpPr>
          <p:cNvPr id="5" name="Rectangle 13"/>
          <p:cNvSpPr/>
          <p:nvPr/>
        </p:nvSpPr>
        <p:spPr>
          <a:xfrm>
            <a:off x="0" y="2204864"/>
            <a:ext cx="9144000" cy="54101"/>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Rectangle 1"/>
          <p:cNvSpPr/>
          <p:nvPr/>
        </p:nvSpPr>
        <p:spPr>
          <a:xfrm>
            <a:off x="3563888" y="2001029"/>
            <a:ext cx="5417840" cy="4524315"/>
          </a:xfrm>
          <a:prstGeom prst="rect">
            <a:avLst/>
          </a:prstGeom>
        </p:spPr>
        <p:txBody>
          <a:bodyPr wrap="square">
            <a:spAutoFit/>
          </a:bodyPr>
          <a:lstStyle/>
          <a:p>
            <a:pPr algn="ctr"/>
            <a:r>
              <a:rPr lang="en-US" sz="3200" dirty="0"/>
              <a:t> </a:t>
            </a:r>
          </a:p>
          <a:p>
            <a:pPr algn="ctr"/>
            <a:r>
              <a:rPr lang="en-US" sz="3200" dirty="0"/>
              <a:t> Treat your clothes well and they’ll serve you well.  If you select new purchases wisely, in time you’ll build a complementary wardrobe, and you’ll have the right outfit for most occasions.  You will look your best from top to toe.</a:t>
            </a:r>
          </a:p>
        </p:txBody>
      </p:sp>
    </p:spTree>
    <p:extLst>
      <p:ext uri="{BB962C8B-B14F-4D97-AF65-F5344CB8AC3E}">
        <p14:creationId xmlns:p14="http://schemas.microsoft.com/office/powerpoint/2010/main" val="2397416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414517"/>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a:solidFill>
                  <a:srgbClr val="276B01"/>
                </a:solidFill>
              </a:rPr>
              <a:t>Time Savers!</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107504" y="2255767"/>
            <a:ext cx="5004048" cy="3621505"/>
          </a:xfrm>
          <a:prstGeom prst="rect">
            <a:avLst/>
          </a:prstGeom>
        </p:spPr>
        <p:txBody>
          <a:bodyPr wrap="square">
            <a:spAutoFit/>
          </a:bodyPr>
          <a:lstStyle/>
          <a:p>
            <a:pPr algn="ctr">
              <a:lnSpc>
                <a:spcPct val="120000"/>
              </a:lnSpc>
            </a:pPr>
            <a:r>
              <a:rPr lang="en-US" sz="3200" dirty="0"/>
              <a:t>To save time, and look well groomed, keep a clothes brush or lint brush, shoe polish, spot remover, and a small repair kit in your clothes closet.</a:t>
            </a:r>
            <a:endParaRPr lang="pt-BR" sz="3200" dirty="0"/>
          </a:p>
        </p:txBody>
      </p:sp>
    </p:spTree>
    <p:extLst>
      <p:ext uri="{BB962C8B-B14F-4D97-AF65-F5344CB8AC3E}">
        <p14:creationId xmlns:p14="http://schemas.microsoft.com/office/powerpoint/2010/main" val="114220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4968552" cy="2952328"/>
          </a:xfrm>
        </p:spPr>
        <p:txBody>
          <a:bodyPr>
            <a:noAutofit/>
          </a:bodyPr>
          <a:lstStyle/>
          <a:p>
            <a:r>
              <a:rPr lang="en-US" sz="4800" b="1" dirty="0">
                <a:solidFill>
                  <a:srgbClr val="276B01"/>
                </a:solidFill>
                <a:effectLst>
                  <a:outerShdw blurRad="38100" dist="38100" dir="2700000" algn="tl">
                    <a:srgbClr val="000000">
                      <a:alpha val="43137"/>
                    </a:srgbClr>
                  </a:outerShdw>
                </a:effectLst>
              </a:rPr>
              <a:t>Professional Appearance:</a:t>
            </a:r>
            <a:r>
              <a:rPr lang="pt-BR" sz="4800" b="1" dirty="0">
                <a:solidFill>
                  <a:srgbClr val="276B01"/>
                </a:solidFill>
                <a:effectLst>
                  <a:outerShdw blurRad="38100" dist="38100" dir="2700000" algn="tl">
                    <a:srgbClr val="000000">
                      <a:alpha val="43137"/>
                    </a:srgbClr>
                  </a:outerShdw>
                </a:effectLst>
              </a:rPr>
              <a:t/>
            </a:r>
            <a:br>
              <a:rPr lang="pt-BR" sz="4800" b="1" dirty="0">
                <a:solidFill>
                  <a:srgbClr val="276B01"/>
                </a:solidFill>
                <a:effectLst>
                  <a:outerShdw blurRad="38100" dist="38100" dir="2700000" algn="tl">
                    <a:srgbClr val="000000">
                      <a:alpha val="43137"/>
                    </a:srgbClr>
                  </a:outerShdw>
                </a:effectLst>
              </a:rPr>
            </a:br>
            <a:r>
              <a:rPr lang="en-US" sz="3600" b="1" i="1" dirty="0">
                <a:solidFill>
                  <a:schemeClr val="accent6">
                    <a:lumMod val="50000"/>
                  </a:schemeClr>
                </a:solidFill>
                <a:effectLst>
                  <a:outerShdw blurRad="38100" dist="38100" dir="2700000" algn="tl">
                    <a:srgbClr val="000000">
                      <a:alpha val="43137"/>
                    </a:srgbClr>
                  </a:outerShdw>
                </a:effectLst>
              </a:rPr>
              <a:t>The ABCs—Attitude</a:t>
            </a:r>
            <a:r>
              <a:rPr lang="en-US" sz="3600" b="1" i="1" dirty="0" smtClean="0">
                <a:solidFill>
                  <a:schemeClr val="accent6">
                    <a:lumMod val="50000"/>
                  </a:schemeClr>
                </a:solidFill>
                <a:effectLst>
                  <a:outerShdw blurRad="38100" dist="38100" dir="2700000" algn="tl">
                    <a:srgbClr val="000000">
                      <a:alpha val="43137"/>
                    </a:srgbClr>
                  </a:outerShdw>
                </a:effectLst>
              </a:rPr>
              <a:t>, Bearing, </a:t>
            </a:r>
            <a:r>
              <a:rPr lang="en-US" sz="3600" b="1" i="1" dirty="0">
                <a:solidFill>
                  <a:schemeClr val="accent6">
                    <a:lumMod val="50000"/>
                  </a:schemeClr>
                </a:solidFill>
                <a:effectLst>
                  <a:outerShdw blurRad="38100" dist="38100" dir="2700000" algn="tl">
                    <a:srgbClr val="000000">
                      <a:alpha val="43137"/>
                    </a:srgbClr>
                  </a:outerShdw>
                </a:effectLst>
              </a:rPr>
              <a:t>and Clothing</a:t>
            </a:r>
            <a:endParaRPr lang="en-US" sz="3600" b="1" i="1" spc="50" dirty="0">
              <a:ln w="13500">
                <a:solidFill>
                  <a:schemeClr val="accent1">
                    <a:shade val="2500"/>
                    <a:alpha val="6500"/>
                  </a:schemeClr>
                </a:solidFill>
                <a:prstDash val="solid"/>
              </a:ln>
              <a:solidFill>
                <a:schemeClr val="accent6">
                  <a:lumMod val="50000"/>
                </a:schemeClr>
              </a:solidFill>
              <a:effectLst>
                <a:outerShdw blurRad="38100" dist="38100" dir="2700000" algn="tl">
                  <a:srgbClr val="000000">
                    <a:alpha val="43137"/>
                  </a:srgbClr>
                </a:outerShdw>
              </a:effectLst>
            </a:endParaRPr>
          </a:p>
        </p:txBody>
      </p:sp>
      <p:sp>
        <p:nvSpPr>
          <p:cNvPr id="6" name="Rectangle 5"/>
          <p:cNvSpPr/>
          <p:nvPr/>
        </p:nvSpPr>
        <p:spPr>
          <a:xfrm>
            <a:off x="539552" y="5877272"/>
            <a:ext cx="9144000" cy="584776"/>
          </a:xfrm>
          <a:prstGeom prst="rect">
            <a:avLst/>
          </a:prstGeom>
        </p:spPr>
        <p:txBody>
          <a:bodyPr wrap="square">
            <a:spAutoFit/>
          </a:bodyPr>
          <a:lstStyle/>
          <a:p>
            <a:pPr algn="ct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Leadership Certification Program - Level 1</a:t>
            </a:r>
            <a:endParaRPr lang="en-US" sz="3200" b="1" dirty="0">
              <a:latin typeface="+mj-lt"/>
            </a:endParaRPr>
          </a:p>
        </p:txBody>
      </p:sp>
      <p:sp>
        <p:nvSpPr>
          <p:cNvPr id="9" name="Rectangle 8"/>
          <p:cNvSpPr/>
          <p:nvPr/>
        </p:nvSpPr>
        <p:spPr>
          <a:xfrm>
            <a:off x="0" y="5517232"/>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5" name="Title 1"/>
          <p:cNvSpPr txBox="1">
            <a:spLocks/>
          </p:cNvSpPr>
          <p:nvPr/>
        </p:nvSpPr>
        <p:spPr>
          <a:xfrm>
            <a:off x="323528" y="2924944"/>
            <a:ext cx="49685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276B01"/>
                </a:solidFill>
                <a:effectLst>
                  <a:outerShdw blurRad="38100" dist="38100" dir="2700000" algn="tl">
                    <a:srgbClr val="000000">
                      <a:alpha val="43137"/>
                    </a:srgbClr>
                  </a:outerShdw>
                </a:effectLst>
                <a:uLnTx/>
                <a:uFillTx/>
                <a:ea typeface="+mj-ea"/>
                <a:cs typeface="+mj-cs"/>
              </a:rPr>
              <a:t>by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50" normalizeH="0" baseline="0" noProof="0" dirty="0" smtClean="0">
                <a:ln w="13500">
                  <a:solidFill>
                    <a:schemeClr val="accent1">
                      <a:shade val="2500"/>
                      <a:alpha val="6500"/>
                    </a:schemeClr>
                  </a:solidFill>
                  <a:prstDash val="solid"/>
                </a:ln>
                <a:solidFill>
                  <a:srgbClr val="276B01"/>
                </a:solidFill>
                <a:effectLst>
                  <a:outerShdw blurRad="38100" dist="38100" dir="2700000" algn="tl">
                    <a:srgbClr val="000000">
                      <a:alpha val="43137"/>
                    </a:srgbClr>
                  </a:outerShdw>
                </a:effectLst>
                <a:uLnTx/>
                <a:uFillTx/>
                <a:ea typeface="+mj-ea"/>
                <a:cs typeface="+mj-cs"/>
              </a:rPr>
              <a:t>Rose Otis</a:t>
            </a:r>
            <a:endParaRPr kumimoji="0" lang="en-US" sz="2000" b="1" i="0" u="none" strike="noStrike" kern="1200" cap="none" spc="50" normalizeH="0" baseline="0" noProof="0" dirty="0">
              <a:ln w="13500">
                <a:solidFill>
                  <a:schemeClr val="accent1">
                    <a:shade val="2500"/>
                    <a:alpha val="6500"/>
                  </a:schemeClr>
                </a:solidFill>
                <a:prstDash val="solid"/>
              </a:ln>
              <a:solidFill>
                <a:srgbClr val="276B01"/>
              </a:solidFill>
              <a:effectLst>
                <a:outerShdw blurRad="38100" dist="38100" dir="2700000" algn="tl">
                  <a:srgbClr val="000000">
                    <a:alpha val="43137"/>
                  </a:srgbClr>
                </a:outerShdw>
              </a:effectLst>
              <a:uLnTx/>
              <a:uFillTx/>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180528" y="1342509"/>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Colors and Care</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323528" y="2686268"/>
            <a:ext cx="5328592" cy="3046988"/>
          </a:xfrm>
          <a:prstGeom prst="rect">
            <a:avLst/>
          </a:prstGeom>
        </p:spPr>
        <p:txBody>
          <a:bodyPr wrap="square">
            <a:spAutoFit/>
          </a:bodyPr>
          <a:lstStyle/>
          <a:p>
            <a:pPr marL="571500" indent="-571500">
              <a:buFont typeface="Arial"/>
              <a:buChar char="•"/>
            </a:pPr>
            <a:r>
              <a:rPr lang="en-US" sz="3200" dirty="0" smtClean="0"/>
              <a:t>Learn what colors complement your natural skin and hair colors.  </a:t>
            </a:r>
          </a:p>
          <a:p>
            <a:pPr marL="571500" indent="-571500">
              <a:buFont typeface="Arial"/>
              <a:buChar char="•"/>
            </a:pPr>
            <a:endParaRPr lang="en-US" sz="3200" dirty="0" smtClean="0"/>
          </a:p>
          <a:p>
            <a:pPr marL="571500" indent="-571500">
              <a:buFont typeface="Arial"/>
              <a:buChar char="•"/>
            </a:pPr>
            <a:r>
              <a:rPr lang="en-US" sz="3200" dirty="0" smtClean="0"/>
              <a:t>Keep clothes clean and ready to wear. </a:t>
            </a:r>
          </a:p>
        </p:txBody>
      </p:sp>
      <p:pic>
        <p:nvPicPr>
          <p:cNvPr id="6" name="Picture 5"/>
          <p:cNvPicPr>
            <a:picLocks noChangeAspect="1"/>
          </p:cNvPicPr>
          <p:nvPr/>
        </p:nvPicPr>
        <p:blipFill>
          <a:blip r:embed="rId4"/>
          <a:stretch>
            <a:fillRect/>
          </a:stretch>
        </p:blipFill>
        <p:spPr>
          <a:xfrm rot="16200000">
            <a:off x="5267052" y="3165996"/>
            <a:ext cx="3810000" cy="2463800"/>
          </a:xfrm>
          <a:prstGeom prst="rect">
            <a:avLst/>
          </a:prstGeom>
          <a:ln>
            <a:noFill/>
          </a:ln>
          <a:effectLst>
            <a:softEdge rad="112500"/>
          </a:effectLst>
        </p:spPr>
      </p:pic>
    </p:spTree>
    <p:extLst>
      <p:ext uri="{BB962C8B-B14F-4D97-AF65-F5344CB8AC3E}">
        <p14:creationId xmlns:p14="http://schemas.microsoft.com/office/powerpoint/2010/main" val="768628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276B01"/>
                </a:solidFill>
              </a:rPr>
              <a:t>My Personal Grooming Check List</a:t>
            </a:r>
            <a:endParaRPr lang="pt-BR" sz="36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tângulo 2"/>
          <p:cNvSpPr/>
          <p:nvPr/>
        </p:nvSpPr>
        <p:spPr>
          <a:xfrm>
            <a:off x="755576" y="2647863"/>
            <a:ext cx="8208912" cy="3301417"/>
          </a:xfrm>
          <a:prstGeom prst="rect">
            <a:avLst/>
          </a:prstGeom>
        </p:spPr>
        <p:txBody>
          <a:bodyPr wrap="square">
            <a:spAutoFit/>
          </a:bodyPr>
          <a:lstStyle/>
          <a:p>
            <a:pPr marL="342900" lvl="0" indent="-342900">
              <a:lnSpc>
                <a:spcPct val="70000"/>
              </a:lnSpc>
              <a:buFont typeface="Arial" panose="020B0604020202020204" pitchFamily="34" charset="0"/>
              <a:buChar char="•"/>
            </a:pPr>
            <a:r>
              <a:rPr lang="en-US" sz="3200" dirty="0"/>
              <a:t>Is my skin fresh and clean</a:t>
            </a:r>
            <a:r>
              <a:rPr lang="en-US" sz="3200" dirty="0" smtClean="0"/>
              <a:t>?</a:t>
            </a:r>
          </a:p>
          <a:p>
            <a:pPr marL="342900" lvl="0" indent="-342900">
              <a:lnSpc>
                <a:spcPct val="70000"/>
              </a:lnSpc>
              <a:buFont typeface="Arial" panose="020B0604020202020204" pitchFamily="34" charset="0"/>
              <a:buChar char="•"/>
            </a:pPr>
            <a:endParaRPr lang="pt-BR" sz="3200" dirty="0"/>
          </a:p>
          <a:p>
            <a:pPr marL="342900" lvl="0" indent="-342900">
              <a:lnSpc>
                <a:spcPct val="70000"/>
              </a:lnSpc>
              <a:buFont typeface="Arial" panose="020B0604020202020204" pitchFamily="34" charset="0"/>
              <a:buChar char="•"/>
            </a:pPr>
            <a:r>
              <a:rPr lang="en-US" sz="3200" dirty="0"/>
              <a:t>Am I wearing deodorant</a:t>
            </a:r>
            <a:r>
              <a:rPr lang="en-US" sz="3200" dirty="0" smtClean="0"/>
              <a:t>?</a:t>
            </a:r>
          </a:p>
          <a:p>
            <a:pPr marL="342900" lvl="0" indent="-342900">
              <a:lnSpc>
                <a:spcPct val="70000"/>
              </a:lnSpc>
              <a:buFont typeface="Arial" panose="020B0604020202020204" pitchFamily="34" charset="0"/>
              <a:buChar char="•"/>
            </a:pPr>
            <a:endParaRPr lang="pt-BR" sz="3200" dirty="0"/>
          </a:p>
          <a:p>
            <a:pPr marL="342900" lvl="0" indent="-342900">
              <a:lnSpc>
                <a:spcPct val="70000"/>
              </a:lnSpc>
              <a:buFont typeface="Arial" panose="020B0604020202020204" pitchFamily="34" charset="0"/>
              <a:buChar char="•"/>
            </a:pPr>
            <a:r>
              <a:rPr lang="en-US" sz="3200" dirty="0"/>
              <a:t>Are my teeth freshly brushed</a:t>
            </a:r>
            <a:r>
              <a:rPr lang="en-US" sz="3200" dirty="0" smtClean="0"/>
              <a:t>?</a:t>
            </a:r>
          </a:p>
          <a:p>
            <a:pPr marL="342900" lvl="0" indent="-342900">
              <a:lnSpc>
                <a:spcPct val="70000"/>
              </a:lnSpc>
              <a:buFont typeface="Arial" panose="020B0604020202020204" pitchFamily="34" charset="0"/>
              <a:buChar char="•"/>
            </a:pPr>
            <a:endParaRPr lang="pt-BR" sz="3200" dirty="0"/>
          </a:p>
          <a:p>
            <a:pPr marL="342900" lvl="0" indent="-342900">
              <a:lnSpc>
                <a:spcPct val="70000"/>
              </a:lnSpc>
              <a:buFont typeface="Arial" panose="020B0604020202020204" pitchFamily="34" charset="0"/>
              <a:buChar char="•"/>
            </a:pPr>
            <a:r>
              <a:rPr lang="en-US" sz="3200" dirty="0"/>
              <a:t>Is my hair clean and well groomed</a:t>
            </a:r>
            <a:r>
              <a:rPr lang="en-US" sz="3200" dirty="0" smtClean="0"/>
              <a:t>?</a:t>
            </a:r>
          </a:p>
          <a:p>
            <a:pPr marL="342900" lvl="0" indent="-342900">
              <a:lnSpc>
                <a:spcPct val="70000"/>
              </a:lnSpc>
              <a:buFont typeface="Arial" panose="020B0604020202020204" pitchFamily="34" charset="0"/>
              <a:buChar char="•"/>
            </a:pPr>
            <a:endParaRPr lang="pt-BR" sz="3200" dirty="0"/>
          </a:p>
          <a:p>
            <a:pPr marL="342900" lvl="0" indent="-342900">
              <a:lnSpc>
                <a:spcPct val="90000"/>
              </a:lnSpc>
              <a:buFont typeface="Arial" panose="020B0604020202020204" pitchFamily="34" charset="0"/>
              <a:buChar char="•"/>
            </a:pPr>
            <a:r>
              <a:rPr lang="en-US" sz="3200" dirty="0"/>
              <a:t>Are my hands and nails clean and smooth?</a:t>
            </a:r>
            <a:endParaRPr lang="pt-BR" sz="3200" dirty="0"/>
          </a:p>
        </p:txBody>
      </p:sp>
    </p:spTree>
    <p:extLst>
      <p:ext uri="{BB962C8B-B14F-4D97-AF65-F5344CB8AC3E}">
        <p14:creationId xmlns:p14="http://schemas.microsoft.com/office/powerpoint/2010/main" val="76862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My Appearance Check List</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4283968" y="2204864"/>
            <a:ext cx="5040560" cy="1815882"/>
          </a:xfrm>
          <a:prstGeom prst="rect">
            <a:avLst/>
          </a:prstGeom>
        </p:spPr>
        <p:txBody>
          <a:bodyPr wrap="square">
            <a:spAutoFit/>
          </a:bodyPr>
          <a:lstStyle/>
          <a:p>
            <a:pPr marL="457200" lvl="0" indent="-457200">
              <a:buFont typeface="Arial"/>
              <a:buChar char="•"/>
            </a:pPr>
            <a:r>
              <a:rPr lang="en-US" sz="2800" dirty="0"/>
              <a:t>Are my clothes appropriate </a:t>
            </a:r>
            <a:endParaRPr lang="en-US" sz="2800" dirty="0" smtClean="0"/>
          </a:p>
          <a:p>
            <a:pPr lvl="0"/>
            <a:r>
              <a:rPr lang="en-US" sz="2800" dirty="0" smtClean="0"/>
              <a:t>     for </a:t>
            </a:r>
            <a:r>
              <a:rPr lang="en-US" sz="2800" dirty="0"/>
              <a:t>the occasion</a:t>
            </a:r>
            <a:r>
              <a:rPr lang="en-US" sz="2800" dirty="0" smtClean="0"/>
              <a:t>?</a:t>
            </a:r>
            <a:endParaRPr lang="pt-BR" sz="2800" dirty="0"/>
          </a:p>
          <a:p>
            <a:pPr marL="457200" lvl="0" indent="-457200">
              <a:buFont typeface="Arial"/>
              <a:buChar char="•"/>
            </a:pPr>
            <a:r>
              <a:rPr lang="en-US" sz="2800" dirty="0"/>
              <a:t>Do my clothes fit me properly</a:t>
            </a:r>
            <a:r>
              <a:rPr lang="en-US" sz="2800" dirty="0" smtClean="0"/>
              <a:t>?</a:t>
            </a:r>
          </a:p>
        </p:txBody>
      </p:sp>
      <p:sp>
        <p:nvSpPr>
          <p:cNvPr id="6" name="Retângulo 5"/>
          <p:cNvSpPr/>
          <p:nvPr/>
        </p:nvSpPr>
        <p:spPr>
          <a:xfrm>
            <a:off x="2502024" y="4293096"/>
            <a:ext cx="6318448" cy="2246769"/>
          </a:xfrm>
          <a:prstGeom prst="rect">
            <a:avLst/>
          </a:prstGeom>
        </p:spPr>
        <p:txBody>
          <a:bodyPr wrap="square">
            <a:spAutoFit/>
          </a:bodyPr>
          <a:lstStyle/>
          <a:p>
            <a:pPr marL="342900" lvl="0" indent="-342900">
              <a:buFont typeface="Arial" panose="020B0604020202020204" pitchFamily="34" charset="0"/>
              <a:buChar char="•"/>
            </a:pPr>
            <a:r>
              <a:rPr lang="en-US" sz="2800" dirty="0"/>
              <a:t>Are my clothes clean, neatly pressed, </a:t>
            </a:r>
            <a:r>
              <a:rPr lang="en-US" sz="2800" dirty="0" smtClean="0"/>
              <a:t/>
            </a:r>
            <a:br>
              <a:rPr lang="en-US" sz="2800" dirty="0" smtClean="0"/>
            </a:br>
            <a:r>
              <a:rPr lang="en-US" sz="2800" dirty="0" smtClean="0"/>
              <a:t>and </a:t>
            </a:r>
            <a:r>
              <a:rPr lang="en-US" sz="2800" dirty="0"/>
              <a:t>in good repair</a:t>
            </a:r>
            <a:r>
              <a:rPr lang="en-US" sz="2800" dirty="0" smtClean="0"/>
              <a:t>?</a:t>
            </a:r>
            <a:endParaRPr lang="pt-BR" sz="2800" dirty="0"/>
          </a:p>
          <a:p>
            <a:pPr marL="342900" lvl="0" indent="-342900">
              <a:buFont typeface="Arial" panose="020B0604020202020204" pitchFamily="34" charset="0"/>
              <a:buChar char="•"/>
            </a:pPr>
            <a:r>
              <a:rPr lang="en-US" sz="2800" dirty="0"/>
              <a:t>Are my shoes polished and in good repair</a:t>
            </a:r>
            <a:r>
              <a:rPr lang="en-US" sz="2800" dirty="0" smtClean="0"/>
              <a:t>?</a:t>
            </a:r>
            <a:endParaRPr lang="pt-BR" sz="2800" dirty="0"/>
          </a:p>
          <a:p>
            <a:pPr marL="342900" lvl="0" indent="-342900">
              <a:buFont typeface="Arial" panose="020B0604020202020204" pitchFamily="34" charset="0"/>
              <a:buChar char="•"/>
            </a:pPr>
            <a:r>
              <a:rPr lang="en-US" sz="2800" dirty="0"/>
              <a:t>If I’m wearing a fragrance, is it light?</a:t>
            </a:r>
            <a:endParaRPr lang="pt-BR" sz="2800" b="1" dirty="0"/>
          </a:p>
        </p:txBody>
      </p:sp>
    </p:spTree>
    <p:extLst>
      <p:ext uri="{BB962C8B-B14F-4D97-AF65-F5344CB8AC3E}">
        <p14:creationId xmlns:p14="http://schemas.microsoft.com/office/powerpoint/2010/main" val="401425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108520" y="1280954"/>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Keep Learning</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TextBox 5"/>
          <p:cNvSpPr txBox="1"/>
          <p:nvPr/>
        </p:nvSpPr>
        <p:spPr>
          <a:xfrm rot="10800000" flipV="1">
            <a:off x="1009178" y="2407410"/>
            <a:ext cx="7307238" cy="3397853"/>
          </a:xfrm>
          <a:prstGeom prst="rect">
            <a:avLst/>
          </a:prstGeom>
          <a:noFill/>
        </p:spPr>
        <p:txBody>
          <a:bodyPr wrap="square" rtlCol="0">
            <a:spAutoFit/>
          </a:bodyPr>
          <a:lstStyle/>
          <a:p>
            <a:pPr algn="ctr">
              <a:lnSpc>
                <a:spcPct val="120000"/>
              </a:lnSpc>
            </a:pPr>
            <a:r>
              <a:rPr lang="en-US" sz="3600" dirty="0"/>
              <a:t>You should not be discouraged if you are just becoming aware of the importance of looking like a leader. </a:t>
            </a:r>
            <a:r>
              <a:rPr lang="en-US" sz="3600" dirty="0" smtClean="0"/>
              <a:t>Women's </a:t>
            </a:r>
            <a:r>
              <a:rPr lang="en-US" sz="3600" dirty="0"/>
              <a:t>Ministries exists to help women be all they can be.</a:t>
            </a:r>
          </a:p>
        </p:txBody>
      </p:sp>
    </p:spTree>
    <p:extLst>
      <p:ext uri="{BB962C8B-B14F-4D97-AF65-F5344CB8AC3E}">
        <p14:creationId xmlns:p14="http://schemas.microsoft.com/office/powerpoint/2010/main" val="76862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2"/>
          <p:cNvSpPr/>
          <p:nvPr/>
        </p:nvSpPr>
        <p:spPr>
          <a:xfrm>
            <a:off x="0"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Face, Hair and Hands</a:t>
            </a:r>
            <a:endParaRPr lang="pt-BR" sz="4000" b="1" dirty="0">
              <a:solidFill>
                <a:srgbClr val="276B01"/>
              </a:solidFill>
            </a:endParaRPr>
          </a:p>
        </p:txBody>
      </p:sp>
      <p:sp>
        <p:nvSpPr>
          <p:cNvPr id="5"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3" name="Retângulo 2"/>
          <p:cNvSpPr/>
          <p:nvPr/>
        </p:nvSpPr>
        <p:spPr>
          <a:xfrm>
            <a:off x="251520" y="2276872"/>
            <a:ext cx="5472608" cy="3370153"/>
          </a:xfrm>
          <a:prstGeom prst="rect">
            <a:avLst/>
          </a:prstGeom>
        </p:spPr>
        <p:txBody>
          <a:bodyPr wrap="square">
            <a:spAutoFit/>
          </a:bodyPr>
          <a:lstStyle/>
          <a:p>
            <a:pPr algn="ctr">
              <a:lnSpc>
                <a:spcPct val="150000"/>
              </a:lnSpc>
            </a:pPr>
            <a:r>
              <a:rPr lang="en-US" sz="3600" dirty="0" smtClean="0"/>
              <a:t>Good grooming includes a healthy complexion and well-cared-for hair</a:t>
            </a:r>
          </a:p>
          <a:p>
            <a:pPr algn="ctr">
              <a:lnSpc>
                <a:spcPct val="150000"/>
              </a:lnSpc>
            </a:pPr>
            <a:r>
              <a:rPr lang="en-US" sz="3600" dirty="0" smtClean="0"/>
              <a:t>and hands.</a:t>
            </a:r>
            <a:endParaRPr lang="en-US" sz="3600" dirty="0"/>
          </a:p>
        </p:txBody>
      </p:sp>
    </p:spTree>
    <p:extLst>
      <p:ext uri="{BB962C8B-B14F-4D97-AF65-F5344CB8AC3E}">
        <p14:creationId xmlns:p14="http://schemas.microsoft.com/office/powerpoint/2010/main" val="387351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80528" y="1340768"/>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dirty="0" smtClean="0">
                <a:solidFill>
                  <a:srgbClr val="276B01"/>
                </a:solidFill>
              </a:rPr>
              <a:t>Conclusion</a:t>
            </a:r>
            <a:endParaRPr lang="pt-BR" sz="4000"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288032" y="2481858"/>
            <a:ext cx="3491880" cy="3539430"/>
          </a:xfrm>
          <a:prstGeom prst="rect">
            <a:avLst/>
          </a:prstGeom>
        </p:spPr>
        <p:txBody>
          <a:bodyPr wrap="square">
            <a:spAutoFit/>
          </a:bodyPr>
          <a:lstStyle/>
          <a:p>
            <a:pPr algn="ctr"/>
            <a:r>
              <a:rPr lang="en-US" sz="3200" dirty="0" smtClean="0"/>
              <a:t>Remember, when you act like a leader, walk like a leader, and look like a leader, people will want to follow you.</a:t>
            </a:r>
            <a:endParaRPr lang="en-US" sz="3200" dirty="0"/>
          </a:p>
        </p:txBody>
      </p:sp>
    </p:spTree>
    <p:extLst>
      <p:ext uri="{BB962C8B-B14F-4D97-AF65-F5344CB8AC3E}">
        <p14:creationId xmlns:p14="http://schemas.microsoft.com/office/powerpoint/2010/main" val="218396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216024" y="1556593"/>
            <a:ext cx="8604448" cy="3785652"/>
          </a:xfrm>
          <a:prstGeom prst="rect">
            <a:avLst/>
          </a:prstGeom>
        </p:spPr>
        <p:txBody>
          <a:bodyPr wrap="square">
            <a:spAutoFit/>
          </a:bodyPr>
          <a:lstStyle/>
          <a:p>
            <a:pPr algn="ctr">
              <a:lnSpc>
                <a:spcPct val="150000"/>
              </a:lnSpc>
            </a:pPr>
            <a:r>
              <a:rPr lang="en-US" sz="3200" dirty="0"/>
              <a:t>In this course we will be focusing on the ABCs of a leader’s </a:t>
            </a:r>
            <a:r>
              <a:rPr lang="en-US" sz="3200" dirty="0" smtClean="0"/>
              <a:t>appearance</a:t>
            </a:r>
            <a:r>
              <a:rPr lang="pt-BR" sz="3200" dirty="0" smtClean="0"/>
              <a:t>—</a:t>
            </a:r>
            <a:r>
              <a:rPr lang="en-US" sz="4800" b="1" dirty="0" smtClean="0">
                <a:ln w="12700">
                  <a:solidFill>
                    <a:schemeClr val="tx2">
                      <a:satMod val="155000"/>
                    </a:schemeClr>
                  </a:solidFill>
                  <a:prstDash val="solid"/>
                </a:ln>
                <a:solidFill>
                  <a:srgbClr val="276B01"/>
                </a:solidFill>
                <a:effectLst>
                  <a:outerShdw blurRad="41275" dist="20320" dir="1800000" algn="tl" rotWithShape="0">
                    <a:srgbClr val="000000">
                      <a:alpha val="40000"/>
                    </a:srgbClr>
                  </a:outerShdw>
                </a:effectLst>
              </a:rPr>
              <a:t>Attitude</a:t>
            </a:r>
            <a:r>
              <a:rPr lang="en-US" sz="3200" b="1" dirty="0">
                <a:ln w="12700">
                  <a:solidFill>
                    <a:schemeClr val="tx2">
                      <a:satMod val="155000"/>
                    </a:schemeClr>
                  </a:solidFill>
                  <a:prstDash val="solid"/>
                </a:ln>
                <a:solidFill>
                  <a:srgbClr val="276B01"/>
                </a:solidFill>
                <a:effectLst>
                  <a:outerShdw blurRad="41275" dist="20320" dir="1800000" algn="tl" rotWithShape="0">
                    <a:srgbClr val="000000">
                      <a:alpha val="40000"/>
                    </a:srgbClr>
                  </a:outerShdw>
                </a:effectLst>
              </a:rPr>
              <a:t>, </a:t>
            </a:r>
            <a:r>
              <a:rPr lang="en-US" sz="4800" b="1" dirty="0">
                <a:ln w="12700">
                  <a:solidFill>
                    <a:schemeClr val="tx2">
                      <a:satMod val="155000"/>
                    </a:schemeClr>
                  </a:solidFill>
                  <a:prstDash val="solid"/>
                </a:ln>
                <a:solidFill>
                  <a:srgbClr val="276B01"/>
                </a:solidFill>
                <a:effectLst>
                  <a:outerShdw blurRad="41275" dist="20320" dir="1800000" algn="tl" rotWithShape="0">
                    <a:srgbClr val="000000">
                      <a:alpha val="40000"/>
                    </a:srgbClr>
                  </a:outerShdw>
                </a:effectLst>
              </a:rPr>
              <a:t>Bearing</a:t>
            </a:r>
            <a:r>
              <a:rPr lang="en-US" sz="3200" dirty="0">
                <a:solidFill>
                  <a:srgbClr val="276B01"/>
                </a:solidFill>
              </a:rPr>
              <a:t>, and </a:t>
            </a:r>
            <a:r>
              <a:rPr lang="en-US" sz="4800" b="1" dirty="0">
                <a:ln w="12700">
                  <a:solidFill>
                    <a:schemeClr val="tx2">
                      <a:satMod val="155000"/>
                    </a:schemeClr>
                  </a:solidFill>
                  <a:prstDash val="solid"/>
                </a:ln>
                <a:solidFill>
                  <a:srgbClr val="276B01"/>
                </a:solidFill>
                <a:effectLst>
                  <a:outerShdw blurRad="41275" dist="20320" dir="1800000" algn="tl" rotWithShape="0">
                    <a:srgbClr val="000000">
                      <a:alpha val="40000"/>
                    </a:srgbClr>
                  </a:outerShdw>
                </a:effectLst>
              </a:rPr>
              <a:t>Clothing</a:t>
            </a:r>
            <a:r>
              <a:rPr lang="en-US" sz="3200" dirty="0">
                <a:solidFill>
                  <a:srgbClr val="276B01"/>
                </a:solidFill>
              </a:rPr>
              <a:t>.  </a:t>
            </a:r>
            <a:r>
              <a:rPr lang="en-US" sz="3200" dirty="0"/>
              <a:t>So let’s begin looking at these </a:t>
            </a:r>
            <a:r>
              <a:rPr lang="en-US" sz="3200" b="1" dirty="0"/>
              <a:t>three ABCs of a Christian Leader</a:t>
            </a:r>
            <a:r>
              <a:rPr lang="en-US" sz="3200" b="1" dirty="0" smtClean="0"/>
              <a:t>!</a:t>
            </a:r>
            <a:endParaRPr lang="pt-BR" sz="3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52962"/>
            <a:ext cx="9144000" cy="707886"/>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4000" b="1" smtClean="0">
                <a:solidFill>
                  <a:srgbClr val="276B01"/>
                </a:solidFill>
              </a:rPr>
              <a:t>A. </a:t>
            </a:r>
            <a:r>
              <a:rPr lang="en-US" sz="4000" b="1" dirty="0" smtClean="0">
                <a:solidFill>
                  <a:srgbClr val="276B01"/>
                </a:solidFill>
              </a:rPr>
              <a:t>Attitude of a Servant</a:t>
            </a:r>
            <a:endParaRPr lang="pt-BR" sz="4000" b="1"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6" name="Rectangle 5"/>
          <p:cNvSpPr/>
          <p:nvPr/>
        </p:nvSpPr>
        <p:spPr>
          <a:xfrm>
            <a:off x="323528" y="2323866"/>
            <a:ext cx="8424936" cy="3697422"/>
          </a:xfrm>
          <a:prstGeom prst="rect">
            <a:avLst/>
          </a:prstGeom>
        </p:spPr>
        <p:txBody>
          <a:bodyPr wrap="square">
            <a:spAutoFit/>
          </a:bodyPr>
          <a:lstStyle/>
          <a:p>
            <a:pPr algn="ctr">
              <a:lnSpc>
                <a:spcPct val="120000"/>
              </a:lnSpc>
            </a:pPr>
            <a:r>
              <a:rPr lang="en-US" sz="2800" dirty="0"/>
              <a:t>“The Lord is disappointed when His people place a low estimate upon themselves.  He desires His chosen heritage to value themselves according to the price He has placed upon them.  God wanted them, or else He would not have sent His Son on such an expensive errand to redeem them.” </a:t>
            </a:r>
            <a:endParaRPr lang="en-US" sz="2800" dirty="0" smtClean="0"/>
          </a:p>
          <a:p>
            <a:pPr algn="ctr">
              <a:lnSpc>
                <a:spcPct val="120000"/>
              </a:lnSpc>
            </a:pPr>
            <a:r>
              <a:rPr lang="en-US" sz="2800" dirty="0" smtClean="0"/>
              <a:t>Ellen </a:t>
            </a:r>
            <a:r>
              <a:rPr lang="en-US" sz="2800" dirty="0"/>
              <a:t>White, </a:t>
            </a:r>
            <a:r>
              <a:rPr lang="en-US" sz="2800" i="1" dirty="0"/>
              <a:t>Desire of Ages</a:t>
            </a:r>
            <a:r>
              <a:rPr lang="en-US" sz="2800" dirty="0"/>
              <a:t>, p. 657</a:t>
            </a:r>
            <a:endParaRPr lang="pt-BR" sz="2800" dirty="0"/>
          </a:p>
        </p:txBody>
      </p:sp>
    </p:spTree>
    <p:extLst>
      <p:ext uri="{BB962C8B-B14F-4D97-AF65-F5344CB8AC3E}">
        <p14:creationId xmlns:p14="http://schemas.microsoft.com/office/powerpoint/2010/main" val="4236553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smtClean="0">
                <a:solidFill>
                  <a:srgbClr val="276B01"/>
                </a:solidFill>
              </a:rPr>
              <a:t>1. </a:t>
            </a:r>
            <a:r>
              <a:rPr lang="en-US" sz="3600" b="1" dirty="0" smtClean="0">
                <a:solidFill>
                  <a:srgbClr val="276B01"/>
                </a:solidFill>
              </a:rPr>
              <a:t>Receiving </a:t>
            </a:r>
            <a:r>
              <a:rPr lang="en-US" sz="3600" b="1" dirty="0">
                <a:solidFill>
                  <a:srgbClr val="276B01"/>
                </a:solidFill>
              </a:rPr>
              <a:t>a </a:t>
            </a:r>
            <a:r>
              <a:rPr lang="en-US" sz="3600" b="1" dirty="0" smtClean="0">
                <a:solidFill>
                  <a:srgbClr val="276B01"/>
                </a:solidFill>
              </a:rPr>
              <a:t>Compliment Gracefully</a:t>
            </a:r>
            <a:endParaRPr lang="pt-BR" sz="3600"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6512" y="2276872"/>
            <a:ext cx="4032448" cy="3539430"/>
          </a:xfrm>
          <a:prstGeom prst="rect">
            <a:avLst/>
          </a:prstGeom>
        </p:spPr>
        <p:txBody>
          <a:bodyPr wrap="square">
            <a:spAutoFit/>
          </a:bodyPr>
          <a:lstStyle/>
          <a:p>
            <a:pPr algn="ctr"/>
            <a:r>
              <a:rPr lang="en-US" sz="3200" dirty="0"/>
              <a:t>None of us enjoys being criticized, yet we seem equally uncomfortable with praise</a:t>
            </a:r>
            <a:r>
              <a:rPr lang="en-US" sz="3200" dirty="0" smtClean="0"/>
              <a:t>. How </a:t>
            </a:r>
            <a:r>
              <a:rPr lang="en-US" sz="3200" dirty="0"/>
              <a:t>does a woman of God accept a compliment</a:t>
            </a:r>
            <a:r>
              <a:rPr lang="en-US" sz="3200" dirty="0" smtClean="0"/>
              <a:t>? </a:t>
            </a:r>
            <a:endParaRPr lang="pt-B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860519"/>
            <a:ext cx="9144000" cy="1200329"/>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smtClean="0">
                <a:solidFill>
                  <a:srgbClr val="276B01"/>
                </a:solidFill>
              </a:rPr>
              <a:t>2. </a:t>
            </a:r>
            <a:r>
              <a:rPr lang="en-US" sz="3600" b="1" dirty="0" smtClean="0">
                <a:solidFill>
                  <a:srgbClr val="276B01"/>
                </a:solidFill>
              </a:rPr>
              <a:t>Accepting </a:t>
            </a:r>
          </a:p>
          <a:p>
            <a:pPr lvl="0" algn="ctr"/>
            <a:r>
              <a:rPr lang="en-US" sz="3600" b="1" dirty="0" smtClean="0">
                <a:solidFill>
                  <a:srgbClr val="276B01"/>
                </a:solidFill>
              </a:rPr>
              <a:t>“</a:t>
            </a:r>
            <a:r>
              <a:rPr lang="en-US" sz="3600" b="1" dirty="0">
                <a:solidFill>
                  <a:srgbClr val="276B01"/>
                </a:solidFill>
              </a:rPr>
              <a:t>Constructive Criticism” </a:t>
            </a:r>
            <a:r>
              <a:rPr lang="en-US" sz="3600" b="1" dirty="0" smtClean="0">
                <a:solidFill>
                  <a:srgbClr val="276B01"/>
                </a:solidFill>
              </a:rPr>
              <a:t>Graciously</a:t>
            </a:r>
            <a:endParaRPr lang="pt-BR" sz="3600"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79512" y="2409850"/>
            <a:ext cx="3600400" cy="3539430"/>
          </a:xfrm>
          <a:prstGeom prst="rect">
            <a:avLst/>
          </a:prstGeom>
        </p:spPr>
        <p:txBody>
          <a:bodyPr wrap="square">
            <a:spAutoFit/>
          </a:bodyPr>
          <a:lstStyle/>
          <a:p>
            <a:pPr algn="ctr"/>
            <a:r>
              <a:rPr lang="en-US" sz="3200" dirty="0"/>
              <a:t>Leaders do well to remember Proverbs 12:16: “</a:t>
            </a:r>
            <a:r>
              <a:rPr lang="en-US" sz="3200" b="1" i="1" dirty="0"/>
              <a:t>A fool is quick-tempered; but a wise man [woman] stays cool when insulted.”</a:t>
            </a:r>
            <a:endParaRPr lang="pt-BR" sz="3200" b="1" i="1" dirty="0"/>
          </a:p>
        </p:txBody>
      </p:sp>
    </p:spTree>
    <p:extLst>
      <p:ext uri="{BB962C8B-B14F-4D97-AF65-F5344CB8AC3E}">
        <p14:creationId xmlns:p14="http://schemas.microsoft.com/office/powerpoint/2010/main" val="2183966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276B01"/>
                </a:solidFill>
              </a:rPr>
              <a:t>Some Possible Responses to Criticism:</a:t>
            </a:r>
            <a:endParaRPr lang="pt-BR" sz="3600" b="1"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179512" y="2323866"/>
            <a:ext cx="6300192" cy="3697422"/>
          </a:xfrm>
          <a:prstGeom prst="rect">
            <a:avLst/>
          </a:prstGeom>
        </p:spPr>
        <p:txBody>
          <a:bodyPr wrap="square">
            <a:spAutoFit/>
          </a:bodyPr>
          <a:lstStyle/>
          <a:p>
            <a:pPr marL="457200" indent="-457200">
              <a:lnSpc>
                <a:spcPct val="120000"/>
              </a:lnSpc>
              <a:buFont typeface="+mj-lt"/>
              <a:buAutoNum type="arabicPeriod"/>
            </a:pPr>
            <a:r>
              <a:rPr lang="en-US" sz="2800" dirty="0" smtClean="0"/>
              <a:t>“</a:t>
            </a:r>
            <a:r>
              <a:rPr lang="en-US" sz="2800" dirty="0"/>
              <a:t>Thank you for sharing that thought with me.”</a:t>
            </a:r>
            <a:endParaRPr lang="pt-BR" sz="2800" dirty="0"/>
          </a:p>
          <a:p>
            <a:pPr marL="457200" lvl="0" indent="-457200">
              <a:lnSpc>
                <a:spcPct val="120000"/>
              </a:lnSpc>
              <a:buFont typeface="+mj-lt"/>
              <a:buAutoNum type="arabicPeriod"/>
            </a:pPr>
            <a:r>
              <a:rPr lang="en-US" sz="2800" dirty="0"/>
              <a:t>“Thank you for your analysis.”</a:t>
            </a:r>
            <a:endParaRPr lang="pt-BR" sz="2800" dirty="0"/>
          </a:p>
          <a:p>
            <a:pPr marL="457200" lvl="0" indent="-457200">
              <a:lnSpc>
                <a:spcPct val="120000"/>
              </a:lnSpc>
              <a:buFont typeface="+mj-lt"/>
              <a:buAutoNum type="arabicPeriod"/>
            </a:pPr>
            <a:r>
              <a:rPr lang="en-US" sz="2800" dirty="0"/>
              <a:t>“Thank you for caring enough to point this out to me personally.”</a:t>
            </a:r>
            <a:endParaRPr lang="pt-BR" sz="2800" dirty="0"/>
          </a:p>
          <a:p>
            <a:pPr marL="457200" lvl="0" indent="-457200">
              <a:lnSpc>
                <a:spcPct val="120000"/>
              </a:lnSpc>
              <a:buFont typeface="+mj-lt"/>
              <a:buAutoNum type="arabicPeriod"/>
            </a:pPr>
            <a:r>
              <a:rPr lang="en-US" sz="2800" dirty="0"/>
              <a:t>“I appreciate your comments, and I’ll give them some thought.”</a:t>
            </a:r>
            <a:endParaRPr lang="pt-BR" sz="28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0192" y="2605518"/>
            <a:ext cx="2866854" cy="4017157"/>
          </a:xfrm>
          <a:prstGeom prst="rect">
            <a:avLst/>
          </a:prstGeom>
        </p:spPr>
      </p:pic>
      <p:sp>
        <p:nvSpPr>
          <p:cNvPr id="5" name="TextBox 4"/>
          <p:cNvSpPr txBox="1"/>
          <p:nvPr/>
        </p:nvSpPr>
        <p:spPr>
          <a:xfrm>
            <a:off x="7380312" y="3573016"/>
            <a:ext cx="1478289" cy="461665"/>
          </a:xfrm>
          <a:prstGeom prst="rect">
            <a:avLst/>
          </a:prstGeom>
          <a:noFill/>
        </p:spPr>
        <p:txBody>
          <a:bodyPr wrap="none" rtlCol="0">
            <a:spAutoFit/>
          </a:bodyPr>
          <a:lstStyle/>
          <a:p>
            <a:r>
              <a:rPr lang="en-US" sz="2400" dirty="0" smtClean="0">
                <a:solidFill>
                  <a:schemeClr val="bg1"/>
                </a:solidFill>
              </a:rPr>
              <a:t>Thank you</a:t>
            </a:r>
            <a:endParaRPr lang="en-US" sz="2400" dirty="0">
              <a:solidFill>
                <a:schemeClr val="bg1"/>
              </a:solidFill>
            </a:endParaRPr>
          </a:p>
        </p:txBody>
      </p:sp>
    </p:spTree>
    <p:extLst>
      <p:ext uri="{BB962C8B-B14F-4D97-AF65-F5344CB8AC3E}">
        <p14:creationId xmlns:p14="http://schemas.microsoft.com/office/powerpoint/2010/main" val="423655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276B01"/>
                </a:solidFill>
              </a:rPr>
              <a:t>Ask these three questions:</a:t>
            </a:r>
            <a:endParaRPr lang="pt-BR" sz="3600" b="1" dirty="0">
              <a:solidFill>
                <a:srgbClr val="276B01"/>
              </a:solidFill>
            </a:endParaRPr>
          </a:p>
        </p:txBody>
      </p:sp>
      <p:sp>
        <p:nvSpPr>
          <p:cNvPr id="14" name="Rectangle 13"/>
          <p:cNvSpPr/>
          <p:nvPr/>
        </p:nvSpPr>
        <p:spPr>
          <a:xfrm>
            <a:off x="0" y="1988840"/>
            <a:ext cx="9144000" cy="72008"/>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5" name="Rectangle 14"/>
          <p:cNvSpPr/>
          <p:nvPr/>
        </p:nvSpPr>
        <p:spPr>
          <a:xfrm>
            <a:off x="323528" y="2068961"/>
            <a:ext cx="5184576" cy="4031873"/>
          </a:xfrm>
          <a:prstGeom prst="rect">
            <a:avLst/>
          </a:prstGeom>
        </p:spPr>
        <p:txBody>
          <a:bodyPr wrap="square">
            <a:spAutoFit/>
          </a:bodyPr>
          <a:lstStyle/>
          <a:p>
            <a:endParaRPr lang="pt-BR" sz="3200" dirty="0"/>
          </a:p>
          <a:p>
            <a:pPr marL="342900" lvl="0" indent="-342900">
              <a:buFont typeface="Arial" panose="020B0604020202020204" pitchFamily="34" charset="0"/>
              <a:buChar char="•"/>
            </a:pPr>
            <a:r>
              <a:rPr lang="en-US" sz="3200" dirty="0"/>
              <a:t>Am I willing to take criticism</a:t>
            </a:r>
            <a:r>
              <a:rPr lang="en-US" sz="3200" dirty="0" smtClean="0"/>
              <a:t>?</a:t>
            </a:r>
          </a:p>
          <a:p>
            <a:pPr marL="342900" lvl="0" indent="-342900">
              <a:buFont typeface="Arial" panose="020B0604020202020204" pitchFamily="34" charset="0"/>
              <a:buChar char="•"/>
            </a:pPr>
            <a:endParaRPr lang="pt-BR" sz="3200" dirty="0"/>
          </a:p>
          <a:p>
            <a:pPr marL="342900" lvl="0" indent="-342900">
              <a:buFont typeface="Arial" panose="020B0604020202020204" pitchFamily="34" charset="0"/>
              <a:buChar char="•"/>
            </a:pPr>
            <a:r>
              <a:rPr lang="en-US" sz="3200" dirty="0"/>
              <a:t>Am I willing to take it cheerfully</a:t>
            </a:r>
            <a:r>
              <a:rPr lang="en-US" sz="3200" dirty="0" smtClean="0"/>
              <a:t>?</a:t>
            </a:r>
          </a:p>
          <a:p>
            <a:pPr marL="342900" lvl="0" indent="-342900">
              <a:buFont typeface="Arial" panose="020B0604020202020204" pitchFamily="34" charset="0"/>
              <a:buChar char="•"/>
            </a:pPr>
            <a:endParaRPr lang="pt-BR" sz="3200" dirty="0"/>
          </a:p>
          <a:p>
            <a:pPr marL="342900" lvl="0" indent="-342900">
              <a:buFont typeface="Arial" panose="020B0604020202020204" pitchFamily="34" charset="0"/>
              <a:buChar char="•"/>
            </a:pPr>
            <a:r>
              <a:rPr lang="en-US" sz="3200" dirty="0"/>
              <a:t>Am I willing to ask for it?</a:t>
            </a:r>
            <a:endParaRPr lang="pt-BR" sz="3200" dirty="0"/>
          </a:p>
        </p:txBody>
      </p:sp>
    </p:spTree>
    <p:extLst>
      <p:ext uri="{BB962C8B-B14F-4D97-AF65-F5344CB8AC3E}">
        <p14:creationId xmlns:p14="http://schemas.microsoft.com/office/powerpoint/2010/main" val="53243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539552" y="2204864"/>
            <a:ext cx="5040560" cy="4124206"/>
          </a:xfrm>
          <a:prstGeom prst="rect">
            <a:avLst/>
          </a:prstGeom>
        </p:spPr>
        <p:txBody>
          <a:bodyPr wrap="square">
            <a:spAutoFit/>
          </a:bodyPr>
          <a:lstStyle/>
          <a:p>
            <a:pPr algn="ctr"/>
            <a:r>
              <a:rPr lang="en-US" sz="3200" dirty="0"/>
              <a:t>“If you will be a servant to these people today, and serve them, and answer them, and speak to them, and speak good words to them, then they will be your servants forever.” </a:t>
            </a:r>
            <a:endParaRPr lang="en-US" sz="3200" dirty="0" smtClean="0"/>
          </a:p>
          <a:p>
            <a:pPr algn="ctr"/>
            <a:endParaRPr lang="en-US" sz="1000" dirty="0" smtClean="0"/>
          </a:p>
          <a:p>
            <a:pPr algn="ctr"/>
            <a:r>
              <a:rPr lang="en-US" sz="2800" dirty="0" smtClean="0"/>
              <a:t>1 Kings </a:t>
            </a:r>
            <a:r>
              <a:rPr lang="en-US" sz="2800" dirty="0"/>
              <a:t>12:7</a:t>
            </a:r>
            <a:endParaRPr lang="pt-BR" sz="2400" dirty="0"/>
          </a:p>
        </p:txBody>
      </p:sp>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3059832" y="3284984"/>
            <a:ext cx="6235893" cy="3897433"/>
          </a:xfrm>
          <a:prstGeom prst="rect">
            <a:avLst/>
          </a:prstGeom>
        </p:spPr>
      </p:pic>
      <p:cxnSp>
        <p:nvCxnSpPr>
          <p:cNvPr id="5" name="Straight Connector 4"/>
          <p:cNvCxnSpPr/>
          <p:nvPr/>
        </p:nvCxnSpPr>
        <p:spPr>
          <a:xfrm flipV="1">
            <a:off x="0" y="1916832"/>
            <a:ext cx="9144000" cy="72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1342509"/>
            <a:ext cx="9144000" cy="646331"/>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sz="3600" b="1" dirty="0" smtClean="0">
                <a:solidFill>
                  <a:srgbClr val="276B01"/>
                </a:solidFill>
              </a:rPr>
              <a:t>3. Attitude Shows</a:t>
            </a:r>
            <a:endParaRPr lang="pt-BR" sz="3600" b="1" dirty="0">
              <a:solidFill>
                <a:srgbClr val="276B01"/>
              </a:solidFill>
            </a:endParaRPr>
          </a:p>
        </p:txBody>
      </p:sp>
    </p:spTree>
    <p:extLst>
      <p:ext uri="{BB962C8B-B14F-4D97-AF65-F5344CB8AC3E}">
        <p14:creationId xmlns:p14="http://schemas.microsoft.com/office/powerpoint/2010/main" val="331975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1638</TotalTime>
  <Words>1278</Words>
  <Application>Microsoft Macintosh PowerPoint</Application>
  <PresentationFormat>On-screen Show (4:3)</PresentationFormat>
  <Paragraphs>374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 New Roman</vt:lpstr>
      <vt:lpstr>Wingdings</vt:lpstr>
      <vt:lpstr>Arial</vt:lpstr>
      <vt:lpstr>Calibri</vt:lpstr>
      <vt:lpstr>Office Theme</vt:lpstr>
      <vt:lpstr>LEADERSHIP Certification  Program Level 1</vt:lpstr>
      <vt:lpstr>Professional Appearance: The ABCs—Attitude, Bearing, and Clothing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Certification Program level 1</dc:title>
  <dc:creator>Erika</dc:creator>
  <cp:lastModifiedBy>Arrais, Raquel</cp:lastModifiedBy>
  <cp:revision>232</cp:revision>
  <dcterms:created xsi:type="dcterms:W3CDTF">2013-01-31T11:34:30Z</dcterms:created>
  <dcterms:modified xsi:type="dcterms:W3CDTF">2016-02-14T17:08:20Z</dcterms:modified>
</cp:coreProperties>
</file>