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3"/>
  </p:notesMasterIdLst>
  <p:sldIdLst>
    <p:sldId id="256" r:id="rId2"/>
    <p:sldId id="257" r:id="rId3"/>
    <p:sldId id="280" r:id="rId4"/>
    <p:sldId id="258" r:id="rId5"/>
    <p:sldId id="290" r:id="rId6"/>
    <p:sldId id="282" r:id="rId7"/>
    <p:sldId id="260" r:id="rId8"/>
    <p:sldId id="261" r:id="rId9"/>
    <p:sldId id="262" r:id="rId10"/>
    <p:sldId id="263" r:id="rId11"/>
    <p:sldId id="264" r:id="rId12"/>
    <p:sldId id="265" r:id="rId13"/>
    <p:sldId id="266" r:id="rId14"/>
    <p:sldId id="292" r:id="rId15"/>
    <p:sldId id="289" r:id="rId16"/>
    <p:sldId id="268" r:id="rId17"/>
    <p:sldId id="293" r:id="rId18"/>
    <p:sldId id="283" r:id="rId19"/>
    <p:sldId id="284" r:id="rId20"/>
    <p:sldId id="285" r:id="rId21"/>
    <p:sldId id="272" r:id="rId22"/>
    <p:sldId id="273" r:id="rId23"/>
    <p:sldId id="274" r:id="rId24"/>
    <p:sldId id="275" r:id="rId25"/>
    <p:sldId id="287" r:id="rId26"/>
    <p:sldId id="294" r:id="rId27"/>
    <p:sldId id="286" r:id="rId28"/>
    <p:sldId id="291" r:id="rId29"/>
    <p:sldId id="278" r:id="rId30"/>
    <p:sldId id="295"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08"/>
    <p:restoredTop sz="86494"/>
  </p:normalViewPr>
  <p:slideViewPr>
    <p:cSldViewPr snapToGrid="0" snapToObjects="1">
      <p:cViewPr>
        <p:scale>
          <a:sx n="57" d="100"/>
          <a:sy n="57" d="100"/>
        </p:scale>
        <p:origin x="1896" y="56"/>
      </p:cViewPr>
      <p:guideLst/>
    </p:cSldViewPr>
  </p:slideViewPr>
  <p:notesTextViewPr>
    <p:cViewPr>
      <p:scale>
        <a:sx n="1" d="1"/>
        <a:sy n="1" d="1"/>
      </p:scale>
      <p:origin x="0" y="0"/>
    </p:cViewPr>
  </p:notesTextViewPr>
  <p:notesViewPr>
    <p:cSldViewPr snapToGrid="0" snapToObjects="1">
      <p:cViewPr>
        <p:scale>
          <a:sx n="49" d="100"/>
          <a:sy n="49" d="100"/>
        </p:scale>
        <p:origin x="3496" y="16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41484B-E41E-DF4C-8FA5-18CC36B04BB8}" type="datetimeFigureOut">
              <a:rPr lang="en-US" smtClean="0"/>
              <a:t>2/29/16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9D7DBA-3545-D948-90E4-CB491F3DA7E4}" type="slidenum">
              <a:rPr lang="en-US" smtClean="0"/>
              <a:t>‹#›</a:t>
            </a:fld>
            <a:endParaRPr lang="en-US"/>
          </a:p>
        </p:txBody>
      </p:sp>
    </p:spTree>
    <p:extLst>
      <p:ext uri="{BB962C8B-B14F-4D97-AF65-F5344CB8AC3E}">
        <p14:creationId xmlns:p14="http://schemas.microsoft.com/office/powerpoint/2010/main" val="207417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9D7DBA-3545-D948-90E4-CB491F3DA7E4}" type="slidenum">
              <a:rPr lang="en-US" smtClean="0"/>
              <a:t>1</a:t>
            </a:fld>
            <a:endParaRPr lang="en-US"/>
          </a:p>
        </p:txBody>
      </p:sp>
    </p:spTree>
    <p:extLst>
      <p:ext uri="{BB962C8B-B14F-4D97-AF65-F5344CB8AC3E}">
        <p14:creationId xmlns:p14="http://schemas.microsoft.com/office/powerpoint/2010/main" val="1231905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smtClean="0">
                <a:solidFill>
                  <a:schemeClr val="tx1"/>
                </a:solidFill>
                <a:effectLst/>
                <a:latin typeface="+mn-lt"/>
                <a:ea typeface="+mn-ea"/>
                <a:cs typeface="+mn-cs"/>
              </a:rPr>
              <a:t>2.</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We believe in the idea of a “just world.”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Another reason it is so hard for us to forgive is because we believe in the idea of a “just world,” and we want to bring justice. Perhaps we have this idea from the Garden of Eden and subconsciously expect that good things will happen to good people and bad things to bad people. But in reality this is not so. The world is not just; bad things can happen to good people, and it is not our responsibility to pay back and bring justice. Only God is the true judge.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desire to bring justice and punish the offender sometimes is so intense we forget that God is the only one who can bring justice. We want to play the role of the judge ourselves, especially when we think that people were unjust to us. When we cannot do anything about it, we punish them by refusing to give forgiveness.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10</a:t>
            </a:fld>
            <a:endParaRPr lang="en-US"/>
          </a:p>
        </p:txBody>
      </p:sp>
    </p:spTree>
    <p:extLst>
      <p:ext uri="{BB962C8B-B14F-4D97-AF65-F5344CB8AC3E}">
        <p14:creationId xmlns:p14="http://schemas.microsoft.com/office/powerpoint/2010/main" val="980165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smtClean="0">
                <a:solidFill>
                  <a:schemeClr val="tx1"/>
                </a:solidFill>
                <a:effectLst/>
                <a:latin typeface="+mn-lt"/>
                <a:ea typeface="+mn-ea"/>
                <a:cs typeface="+mn-cs"/>
              </a:rPr>
              <a:t>3. We don’t understand why God allowed the offense to happen.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Perhaps we can accept the idea that God is the only true judge, but we don’t understand why He allows such things to happen to us. This thought can be very painful and prevent us from forgiving. We need to learn to trust Him, to trust that in His wisdom. He knows why He chose to lead us through this experience. It could be that He wants us to develop His character or become His help to others. Often people who were victims of mistreatment later become powerful tools in the hands of the Lord, helping others to overcome the same circumstances or recover from similar tragedies.</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11</a:t>
            </a:fld>
            <a:endParaRPr lang="en-US"/>
          </a:p>
        </p:txBody>
      </p:sp>
    </p:spTree>
    <p:extLst>
      <p:ext uri="{BB962C8B-B14F-4D97-AF65-F5344CB8AC3E}">
        <p14:creationId xmlns:p14="http://schemas.microsoft.com/office/powerpoint/2010/main" val="1521619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smtClean="0">
                <a:solidFill>
                  <a:schemeClr val="tx1"/>
                </a:solidFill>
                <a:effectLst/>
                <a:latin typeface="+mn-lt"/>
                <a:ea typeface="+mn-ea"/>
                <a:cs typeface="+mn-cs"/>
              </a:rPr>
              <a:t>4. We do not know the various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stages of forgiveness.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may find it difficult to forgive because we do not realize there are specific stages in the process of forgiveness. These stages are: </a:t>
            </a:r>
          </a:p>
          <a:p>
            <a:endParaRPr lang="en-US" sz="1200" kern="1200" dirty="0" smtClean="0">
              <a:solidFill>
                <a:schemeClr val="tx1"/>
              </a:solidFill>
              <a:effectLst/>
              <a:latin typeface="+mn-lt"/>
              <a:ea typeface="+mn-ea"/>
              <a:cs typeface="+mn-cs"/>
            </a:endParaRPr>
          </a:p>
          <a:p>
            <a:pPr marL="171450" indent="-171450">
              <a:buFont typeface="Arial" charset="0"/>
              <a:buChar char="•"/>
            </a:pPr>
            <a:r>
              <a:rPr lang="en-US" sz="1200" kern="1200" dirty="0" smtClean="0">
                <a:solidFill>
                  <a:schemeClr val="tx1"/>
                </a:solidFill>
                <a:effectLst/>
                <a:latin typeface="+mn-lt"/>
                <a:ea typeface="+mn-ea"/>
                <a:cs typeface="+mn-cs"/>
              </a:rPr>
              <a:t>Hurt </a:t>
            </a:r>
          </a:p>
          <a:p>
            <a:pPr marL="171450" indent="-171450">
              <a:buFont typeface="Arial" charset="0"/>
              <a:buChar char="•"/>
            </a:pPr>
            <a:r>
              <a:rPr lang="en-US" sz="1200" kern="1200" dirty="0" smtClean="0">
                <a:solidFill>
                  <a:schemeClr val="tx1"/>
                </a:solidFill>
                <a:effectLst/>
                <a:latin typeface="+mn-lt"/>
                <a:ea typeface="+mn-ea"/>
                <a:cs typeface="+mn-cs"/>
              </a:rPr>
              <a:t>Pain </a:t>
            </a:r>
          </a:p>
          <a:p>
            <a:pPr marL="171450" indent="-171450">
              <a:buFont typeface="Arial" charset="0"/>
              <a:buChar char="•"/>
            </a:pPr>
            <a:r>
              <a:rPr lang="en-US" sz="1200" kern="1200" dirty="0" smtClean="0">
                <a:solidFill>
                  <a:schemeClr val="tx1"/>
                </a:solidFill>
                <a:effectLst/>
                <a:latin typeface="+mn-lt"/>
                <a:ea typeface="+mn-ea"/>
                <a:cs typeface="+mn-cs"/>
              </a:rPr>
              <a:t>Healing  </a:t>
            </a:r>
            <a:r>
              <a:rPr lang="ru-RU"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71450" indent="-171450">
              <a:buFont typeface="Arial" charset="0"/>
              <a:buChar char="•"/>
            </a:pPr>
            <a:r>
              <a:rPr lang="en-US" sz="1200" kern="1200" dirty="0" smtClean="0">
                <a:solidFill>
                  <a:schemeClr val="tx1"/>
                </a:solidFill>
                <a:effectLst/>
                <a:latin typeface="+mn-lt"/>
                <a:ea typeface="+mn-ea"/>
                <a:cs typeface="+mn-cs"/>
              </a:rPr>
              <a:t>Forgiveness</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and perhaps </a:t>
            </a:r>
            <a:r>
              <a:rPr lang="en-US" sz="1200" kern="1200" dirty="0" smtClean="0">
                <a:solidFill>
                  <a:schemeClr val="tx1"/>
                </a:solidFill>
                <a:effectLst/>
                <a:latin typeface="+mn-lt"/>
                <a:ea typeface="+mn-ea"/>
                <a:cs typeface="+mn-cs"/>
              </a:rPr>
              <a:t>Reconciliation!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usually hard to forgive when you are in stage one or two. We need some time to recover from our hurt before we are able to think clearly and calmly. It is also important to recognize that sometimes we can forgive but not reconcile, since reconciliation requires good will of both </a:t>
            </a:r>
            <a:r>
              <a:rPr lang="en-US" sz="1200" kern="1200" dirty="0" err="1" smtClean="0">
                <a:solidFill>
                  <a:schemeClr val="tx1"/>
                </a:solidFill>
                <a:effectLst/>
                <a:latin typeface="+mn-lt"/>
                <a:ea typeface="+mn-ea"/>
                <a:cs typeface="+mn-cs"/>
              </a:rPr>
              <a:t>partie</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789D7DBA-3545-D948-90E4-CB491F3DA7E4}" type="slidenum">
              <a:rPr lang="en-US" smtClean="0"/>
              <a:t>12</a:t>
            </a:fld>
            <a:endParaRPr lang="en-US"/>
          </a:p>
        </p:txBody>
      </p:sp>
    </p:spTree>
    <p:extLst>
      <p:ext uri="{BB962C8B-B14F-4D97-AF65-F5344CB8AC3E}">
        <p14:creationId xmlns:p14="http://schemas.microsoft.com/office/powerpoint/2010/main" val="1534579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smtClean="0">
                <a:solidFill>
                  <a:schemeClr val="tx1"/>
                </a:solidFill>
                <a:effectLst/>
                <a:latin typeface="+mn-lt"/>
                <a:ea typeface="+mn-ea"/>
                <a:cs typeface="+mn-cs"/>
              </a:rPr>
              <a:t>5. We do not understand the “injustice gap.”</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According to research on forgiveness, figuratively speaking each offence creates a “gap.” It is difficult to forgive when that “injustice gap” is very big. The offender can reduce this “gap” by offering an apology or doing something to reduce the harm done. Or the offender can increase the size of the “gap” by denying his or her fault or behaving in such a way that the hurt is increased. It is easier to forgive when the offender tries to decrease the “injustice gap,” but we need to remember that we should be able to forgive even when there is no apology or the “injustice gap” has not been decrease</a:t>
            </a:r>
            <a:r>
              <a:rPr lang="en-US" dirty="0" smtClean="0">
                <a:effectLst/>
              </a:rPr>
              <a:t> </a:t>
            </a:r>
            <a:r>
              <a:rPr lang="en-US" sz="1200" kern="1200" dirty="0" smtClean="0">
                <a:solidFill>
                  <a:schemeClr val="tx1"/>
                </a:solidFill>
                <a:effectLst/>
                <a:latin typeface="+mn-lt"/>
                <a:ea typeface="+mn-ea"/>
                <a:cs typeface="+mn-cs"/>
              </a:rPr>
              <a:t>Everett Washington. Forgiveness research, “What Does Forgiveness Mean?” http://</a:t>
            </a:r>
            <a:r>
              <a:rPr lang="en-US" sz="1200" kern="1200" dirty="0" err="1" smtClean="0">
                <a:solidFill>
                  <a:schemeClr val="tx1"/>
                </a:solidFill>
                <a:effectLst/>
                <a:latin typeface="+mn-lt"/>
                <a:ea typeface="+mn-ea"/>
                <a:cs typeface="+mn-cs"/>
              </a:rPr>
              <a:t>www.evworthington-forgiveness.com</a:t>
            </a:r>
            <a:r>
              <a:rPr lang="en-US" sz="1200" kern="1200" dirty="0" smtClean="0">
                <a:solidFill>
                  <a:schemeClr val="tx1"/>
                </a:solidFill>
                <a:effectLst/>
                <a:latin typeface="+mn-lt"/>
                <a:ea typeface="+mn-ea"/>
                <a:cs typeface="+mn-cs"/>
              </a:rPr>
              <a:t>/research/</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13</a:t>
            </a:fld>
            <a:endParaRPr lang="en-US"/>
          </a:p>
        </p:txBody>
      </p:sp>
    </p:spTree>
    <p:extLst>
      <p:ext uri="{BB962C8B-B14F-4D97-AF65-F5344CB8AC3E}">
        <p14:creationId xmlns:p14="http://schemas.microsoft.com/office/powerpoint/2010/main" val="2017382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sz="1600" b="1" dirty="0" smtClean="0">
                <a:solidFill>
                  <a:schemeClr val="bg2">
                    <a:lumMod val="50000"/>
                  </a:schemeClr>
                </a:solidFill>
              </a:rPr>
              <a:t>6. We don’t know what forgiveness is</a:t>
            </a:r>
            <a:r>
              <a:rPr lang="en-US" sz="1200" i="1" dirty="0" smtClean="0"/>
              <a:t>.</a:t>
            </a:r>
            <a:endParaRPr lang="en-US" sz="1200" i="0" dirty="0" smtClean="0"/>
          </a:p>
          <a:p>
            <a:pPr marL="0" lvl="0" indent="0">
              <a:buNone/>
            </a:pPr>
            <a:endParaRPr lang="en-US" sz="1200" i="0" dirty="0" smtClean="0"/>
          </a:p>
          <a:p>
            <a:pPr marL="0" lvl="0" indent="0">
              <a:buNone/>
            </a:pPr>
            <a:r>
              <a:rPr lang="en-US" sz="1200" dirty="0" smtClean="0"/>
              <a:t>It is hard to forgive because very often we don’t know what true forgiveness is and how to forgive. As mentioned earlier, forgiveness is grace in action. Grace has a divine origin. As Alexander Pope said, “To err is human; to forgive, Divine.” Our ability to forgive depends on how we understand God’s forgiveness, how we treat ourselves, and whether we have experienced God’s grace in our lives. </a:t>
            </a:r>
            <a:endParaRPr lang="en-US" sz="1200" dirty="0"/>
          </a:p>
        </p:txBody>
      </p:sp>
      <p:sp>
        <p:nvSpPr>
          <p:cNvPr id="4" name="Slide Number Placeholder 3"/>
          <p:cNvSpPr>
            <a:spLocks noGrp="1"/>
          </p:cNvSpPr>
          <p:nvPr>
            <p:ph type="sldNum" sz="quarter" idx="10"/>
          </p:nvPr>
        </p:nvSpPr>
        <p:spPr/>
        <p:txBody>
          <a:bodyPr/>
          <a:lstStyle/>
          <a:p>
            <a:fld id="{789D7DBA-3545-D948-90E4-CB491F3DA7E4}" type="slidenum">
              <a:rPr lang="en-US" smtClean="0"/>
              <a:t>14</a:t>
            </a:fld>
            <a:endParaRPr lang="en-US"/>
          </a:p>
        </p:txBody>
      </p:sp>
    </p:spTree>
    <p:extLst>
      <p:ext uri="{BB962C8B-B14F-4D97-AF65-F5344CB8AC3E}">
        <p14:creationId xmlns:p14="http://schemas.microsoft.com/office/powerpoint/2010/main" val="1324425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remarkable thing is that we really love our neighbor as ourselves: we do unto others as we do unto ourselves. We hate others when we hate ourselves. We are tolerant toward others when we tolerate ourselves. We forgive others when we forgive ourselves. We are prone to sacrifice others when we are ready to sacrifice ourselves.” (Eric Hoffer)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15</a:t>
            </a:fld>
            <a:endParaRPr lang="en-US"/>
          </a:p>
        </p:txBody>
      </p:sp>
    </p:spTree>
    <p:extLst>
      <p:ext uri="{BB962C8B-B14F-4D97-AF65-F5344CB8AC3E}">
        <p14:creationId xmlns:p14="http://schemas.microsoft.com/office/powerpoint/2010/main" val="1046541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758825"/>
            <a:ext cx="3200400" cy="2400300"/>
          </a:xfrm>
        </p:spPr>
      </p:sp>
      <p:sp>
        <p:nvSpPr>
          <p:cNvPr id="3" name="Notes Placeholder 2"/>
          <p:cNvSpPr>
            <a:spLocks noGrp="1"/>
          </p:cNvSpPr>
          <p:nvPr>
            <p:ph type="body" idx="1"/>
          </p:nvPr>
        </p:nvSpPr>
        <p:spPr>
          <a:xfrm>
            <a:off x="685800" y="3307730"/>
            <a:ext cx="5486400" cy="3600450"/>
          </a:xfrm>
        </p:spPr>
        <p:txBody>
          <a:bodyPr/>
          <a:lstStyle/>
          <a:p>
            <a:r>
              <a:rPr lang="en-US" sz="1200" kern="1200" dirty="0" smtClean="0">
                <a:solidFill>
                  <a:schemeClr val="tx1"/>
                </a:solidFill>
                <a:effectLst/>
                <a:latin typeface="+mn-lt"/>
                <a:ea typeface="+mn-ea"/>
                <a:cs typeface="+mn-cs"/>
              </a:rPr>
              <a:t>We may think of the passage where Peter asked Jesus about forgiveness: “Peter </a:t>
            </a:r>
            <a:r>
              <a:rPr lang="ru-RU" sz="1200" kern="1200" dirty="0" err="1" smtClean="0">
                <a:solidFill>
                  <a:schemeClr val="tx1"/>
                </a:solidFill>
                <a:effectLst/>
                <a:latin typeface="+mn-lt"/>
                <a:ea typeface="+mn-ea"/>
                <a:cs typeface="+mn-cs"/>
              </a:rPr>
              <a:t>came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Jesus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asked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Lord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how</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many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times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shall</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forgive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my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brother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when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sins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against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me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Up</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seven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times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Jesus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answered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tell</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you</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not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seven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times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but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seventy-seven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times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or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seventy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times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seven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Matt</a:t>
            </a:r>
            <a:r>
              <a:rPr lang="en-US" sz="1200" kern="1200" dirty="0" smtClean="0">
                <a:solidFill>
                  <a:schemeClr val="tx1"/>
                </a:solidFill>
                <a:effectLst/>
                <a:latin typeface="+mn-lt"/>
                <a:ea typeface="+mn-ea"/>
                <a:cs typeface="+mn-cs"/>
              </a:rPr>
              <a:t>.</a:t>
            </a:r>
            <a:r>
              <a:rPr lang="ru-RU" sz="1200" kern="1200" dirty="0" smtClean="0">
                <a:solidFill>
                  <a:schemeClr val="tx1"/>
                </a:solidFill>
                <a:effectLst/>
                <a:latin typeface="+mn-lt"/>
                <a:ea typeface="+mn-ea"/>
                <a:cs typeface="+mn-cs"/>
              </a:rPr>
              <a:t> 18:21-22).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Jesus also added a parable about the unforgiving servant (</a:t>
            </a:r>
            <a:r>
              <a:rPr lang="ru-RU" sz="1200" kern="1200" dirty="0" smtClean="0">
                <a:solidFill>
                  <a:schemeClr val="tx1"/>
                </a:solidFill>
                <a:effectLst/>
                <a:latin typeface="+mn-lt"/>
                <a:ea typeface="+mn-ea"/>
                <a:cs typeface="+mn-cs"/>
              </a:rPr>
              <a:t>М</a:t>
            </a:r>
            <a:r>
              <a:rPr lang="en-US" sz="1200" kern="1200" dirty="0" err="1" smtClean="0">
                <a:solidFill>
                  <a:schemeClr val="tx1"/>
                </a:solidFill>
                <a:effectLst/>
                <a:latin typeface="+mn-lt"/>
                <a:ea typeface="+mn-ea"/>
                <a:cs typeface="+mn-cs"/>
              </a:rPr>
              <a:t>att</a:t>
            </a:r>
            <a:r>
              <a:rPr lang="ru-RU" sz="1200" kern="1200" dirty="0" smtClean="0">
                <a:solidFill>
                  <a:schemeClr val="tx1"/>
                </a:solidFill>
                <a:effectLst/>
                <a:latin typeface="+mn-lt"/>
                <a:ea typeface="+mn-ea"/>
                <a:cs typeface="+mn-cs"/>
              </a:rPr>
              <a:t>. 18:21-35)</a:t>
            </a:r>
            <a:r>
              <a:rPr lang="en-US" sz="1200" kern="1200" dirty="0" smtClean="0">
                <a:solidFill>
                  <a:schemeClr val="tx1"/>
                </a:solidFill>
                <a:effectLst/>
                <a:latin typeface="+mn-lt"/>
                <a:ea typeface="+mn-ea"/>
                <a:cs typeface="+mn-cs"/>
              </a:rPr>
              <a:t>. In this story one person had a debt of 10,000 talents and he was forgiven. However, he found another person who owned him only </a:t>
            </a:r>
            <a:r>
              <a:rPr lang="ru-RU" sz="1200" kern="1200" dirty="0" smtClean="0">
                <a:solidFill>
                  <a:schemeClr val="tx1"/>
                </a:solidFill>
                <a:effectLst/>
                <a:latin typeface="+mn-lt"/>
                <a:ea typeface="+mn-ea"/>
                <a:cs typeface="+mn-cs"/>
              </a:rPr>
              <a:t>100 </a:t>
            </a:r>
            <a:r>
              <a:rPr lang="en-US" sz="1200" kern="1200" dirty="0" smtClean="0">
                <a:solidFill>
                  <a:schemeClr val="tx1"/>
                </a:solidFill>
                <a:effectLst/>
                <a:latin typeface="+mn-lt"/>
                <a:ea typeface="+mn-ea"/>
                <a:cs typeface="+mn-cs"/>
              </a:rPr>
              <a:t>denarii and began to press him. Let’s look at how long it would take to earn 10,000 talents and 100 denarii.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denarius was one day’s wage for a typical day laborer, who worked six days a week with a Sabbath day of rest. Allowing approximately two weeks for various Jewish holidays, the typical laborer worked 50 weeks of the year and earned an annual wage of 300 denarii (50 weeks x 6 days). Therefore, 100 denarii was one-third of a year’s salary, or four months’ wages.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suppose you continued to work as a day laborer earning 300 denarii each year. After 20 years of such labor, you will have earned 6,000 denarii. At this point, the king would say to his debtor, “Congratulations. You have worked for 20 years and have now earned 6,000 denarii. That’s enough to pay back one talent. You owe only 9,999 more talents.”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From this, we can easily see that if it takes 20 years to earn one talent, then repaying 10,000 talents would require working 200,000 YEARS!”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Jesus used this example to show us how small the hurts we receive from others are in comparison to what we all did and are doing to Him. Yet He forgives us—time and again.</a:t>
            </a:r>
          </a:p>
          <a:p>
            <a:r>
              <a:rPr lang="en-US" sz="1200" kern="1200" dirty="0" smtClean="0">
                <a:solidFill>
                  <a:schemeClr val="tx1"/>
                </a:solidFill>
                <a:effectLst/>
                <a:latin typeface="+mn-lt"/>
                <a:ea typeface="+mn-ea"/>
                <a:cs typeface="+mn-cs"/>
              </a:rPr>
              <a:t>Philip Massey, “The parable of two debtors in modern terms,” The </a:t>
            </a:r>
            <a:r>
              <a:rPr lang="en-US" sz="1200" kern="1200" dirty="0" err="1" smtClean="0">
                <a:solidFill>
                  <a:schemeClr val="tx1"/>
                </a:solidFill>
                <a:effectLst/>
                <a:latin typeface="+mn-lt"/>
                <a:ea typeface="+mn-ea"/>
                <a:cs typeface="+mn-cs"/>
              </a:rPr>
              <a:t>Biola</a:t>
            </a:r>
            <a:r>
              <a:rPr lang="en-US" sz="1200" kern="1200" dirty="0" smtClean="0">
                <a:solidFill>
                  <a:schemeClr val="tx1"/>
                </a:solidFill>
                <a:effectLst/>
                <a:latin typeface="+mn-lt"/>
                <a:ea typeface="+mn-ea"/>
                <a:cs typeface="+mn-cs"/>
              </a:rPr>
              <a:t> University CHIMES. http://</a:t>
            </a:r>
            <a:r>
              <a:rPr lang="en-US" sz="1200" kern="1200" dirty="0" err="1" smtClean="0">
                <a:solidFill>
                  <a:schemeClr val="tx1"/>
                </a:solidFill>
                <a:effectLst/>
                <a:latin typeface="+mn-lt"/>
                <a:ea typeface="+mn-ea"/>
                <a:cs typeface="+mn-cs"/>
              </a:rPr>
              <a:t>chimes.biola.edu</a:t>
            </a:r>
            <a:r>
              <a:rPr lang="en-US" sz="1200" kern="1200" dirty="0" smtClean="0">
                <a:solidFill>
                  <a:schemeClr val="tx1"/>
                </a:solidFill>
                <a:effectLst/>
                <a:latin typeface="+mn-lt"/>
                <a:ea typeface="+mn-ea"/>
                <a:cs typeface="+mn-cs"/>
              </a:rPr>
              <a:t>/story/2010/</a:t>
            </a:r>
            <a:r>
              <a:rPr lang="en-US" sz="1200" kern="1200" dirty="0" err="1" smtClean="0">
                <a:solidFill>
                  <a:schemeClr val="tx1"/>
                </a:solidFill>
                <a:effectLst/>
                <a:latin typeface="+mn-lt"/>
                <a:ea typeface="+mn-ea"/>
                <a:cs typeface="+mn-cs"/>
              </a:rPr>
              <a:t>oct</a:t>
            </a:r>
            <a:r>
              <a:rPr lang="en-US" sz="1200" kern="1200" dirty="0" smtClean="0">
                <a:solidFill>
                  <a:schemeClr val="tx1"/>
                </a:solidFill>
                <a:effectLst/>
                <a:latin typeface="+mn-lt"/>
                <a:ea typeface="+mn-ea"/>
                <a:cs typeface="+mn-cs"/>
              </a:rPr>
              <a:t>/27/parable-two-debtors/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16</a:t>
            </a:fld>
            <a:endParaRPr lang="en-US"/>
          </a:p>
        </p:txBody>
      </p:sp>
    </p:spTree>
    <p:extLst>
      <p:ext uri="{BB962C8B-B14F-4D97-AF65-F5344CB8AC3E}">
        <p14:creationId xmlns:p14="http://schemas.microsoft.com/office/powerpoint/2010/main" val="2126897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So we see that forgiveness is:</a:t>
            </a:r>
          </a:p>
          <a:p>
            <a:endParaRPr lang="en-US"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Grace in action. When we think about forgiveness, we surely will look to the character of God and God’s grace. Grace is unconditional; it is undeserved mercy.</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“Forgiveness is the fragrance the violet sheds on the heel that has crushed it” (Mark Twain).</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Micah 7:19 tells us that when God forgives our sins, He casts them into the depths of the sea. Someone has added “and puts a sign there: ‘Fishing is forbidden</a:t>
            </a:r>
            <a:r>
              <a:rPr lang="ru-R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However, what we usually like to do is fish our own sins and mistakes. We also enjoy fishing the sins of other people. But we must remember, “Fishing is forbidden</a:t>
            </a:r>
            <a:r>
              <a:rPr lang="ru-R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When it is hard for you to forgive yourselves or other people and the offenses are coming back again and again in your mind, remind yourself “Fishing is forbidden</a:t>
            </a:r>
            <a:r>
              <a:rPr lang="ru-R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Let us also remember that… </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kern="1200" dirty="0" smtClean="0">
                <a:solidFill>
                  <a:schemeClr val="tx1"/>
                </a:solidFill>
                <a:effectLst/>
                <a:latin typeface="+mn-lt"/>
                <a:ea typeface="+mn-ea"/>
                <a:cs typeface="+mn-cs"/>
              </a:rPr>
              <a:t>If we are at war with others, we cannot be at peace with ourselves.</a:t>
            </a:r>
          </a:p>
          <a:p>
            <a:pPr marL="171450" lvl="0" indent="-171450">
              <a:buFont typeface="Arial" charset="0"/>
              <a:buChar char="•"/>
            </a:pPr>
            <a:r>
              <a:rPr lang="en-US" sz="1200" kern="1200" dirty="0" smtClean="0">
                <a:solidFill>
                  <a:schemeClr val="tx1"/>
                </a:solidFill>
                <a:effectLst/>
                <a:latin typeface="+mn-lt"/>
                <a:ea typeface="+mn-ea"/>
                <a:cs typeface="+mn-cs"/>
              </a:rPr>
              <a:t>Hurt people hurt people. </a:t>
            </a:r>
          </a:p>
          <a:p>
            <a:pPr marL="171450" lvl="0" indent="-171450">
              <a:buFont typeface="Arial" charset="0"/>
              <a:buChar char="•"/>
            </a:pPr>
            <a:r>
              <a:rPr lang="en-US" sz="1200" kern="1200" dirty="0" smtClean="0">
                <a:solidFill>
                  <a:schemeClr val="tx1"/>
                </a:solidFill>
                <a:effectLst/>
                <a:latin typeface="+mn-lt"/>
                <a:ea typeface="+mn-ea"/>
                <a:cs typeface="+mn-cs"/>
              </a:rPr>
              <a:t>Forgiveness changes us from prisoners of the past to the people of peace.</a:t>
            </a:r>
          </a:p>
          <a:p>
            <a:pPr marL="171450" lvl="0" indent="-171450">
              <a:buFont typeface="Arial" charset="0"/>
              <a:buChar char="•"/>
            </a:pPr>
            <a:r>
              <a:rPr lang="en-US" sz="1200" kern="1200" dirty="0" smtClean="0">
                <a:solidFill>
                  <a:schemeClr val="tx1"/>
                </a:solidFill>
                <a:effectLst/>
                <a:latin typeface="+mn-lt"/>
                <a:ea typeface="+mn-ea"/>
                <a:cs typeface="+mn-cs"/>
              </a:rPr>
              <a:t>Forgiveness helps us to reconcile with our past. </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17</a:t>
            </a:fld>
            <a:endParaRPr lang="en-US"/>
          </a:p>
        </p:txBody>
      </p:sp>
    </p:spTree>
    <p:extLst>
      <p:ext uri="{BB962C8B-B14F-4D97-AF65-F5344CB8AC3E}">
        <p14:creationId xmlns:p14="http://schemas.microsoft.com/office/powerpoint/2010/main" val="596918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you may want to include these quotations in your notes:</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“Any fool can criticize, condemn, and complain but it takes character and self-control to be understanding and forgiving.” (Dale Carnegie)</a:t>
            </a:r>
          </a:p>
          <a:p>
            <a:endParaRPr lang="en-US" dirty="0"/>
          </a:p>
        </p:txBody>
      </p:sp>
      <p:sp>
        <p:nvSpPr>
          <p:cNvPr id="4" name="Slide Number Placeholder 3"/>
          <p:cNvSpPr>
            <a:spLocks noGrp="1"/>
          </p:cNvSpPr>
          <p:nvPr>
            <p:ph type="sldNum" sz="quarter" idx="10"/>
          </p:nvPr>
        </p:nvSpPr>
        <p:spPr/>
        <p:txBody>
          <a:bodyPr/>
          <a:lstStyle/>
          <a:p>
            <a:fld id="{789D7DBA-3545-D948-90E4-CB491F3DA7E4}" type="slidenum">
              <a:rPr lang="en-US" smtClean="0"/>
              <a:t>18</a:t>
            </a:fld>
            <a:endParaRPr lang="en-US"/>
          </a:p>
        </p:txBody>
      </p:sp>
    </p:spTree>
    <p:extLst>
      <p:ext uri="{BB962C8B-B14F-4D97-AF65-F5344CB8AC3E}">
        <p14:creationId xmlns:p14="http://schemas.microsoft.com/office/powerpoint/2010/main" val="1023120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“To forgive means to understand.” (French proverb)</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19</a:t>
            </a:fld>
            <a:endParaRPr lang="en-US"/>
          </a:p>
        </p:txBody>
      </p:sp>
    </p:spTree>
    <p:extLst>
      <p:ext uri="{BB962C8B-B14F-4D97-AF65-F5344CB8AC3E}">
        <p14:creationId xmlns:p14="http://schemas.microsoft.com/office/powerpoint/2010/main" val="1923209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Introduction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need for forgiveness is woven into the fabric of our lives. It is so probably because we all are sinners. Forgiveness played a remarkable role in the lives of Bible heroes too. People of Israel would not exist if Esau had not forgiven Jacob. Solomon would not be a king of Israel if God had not forgiven David. And neither you nor I would exist if God had not forgiven Adam and Eve. None of us would have any future if God stopped forgiving us. Interestingly, we may find it easy to accept God’s forgiveness, but most of us find it difficult to forgive others or to be forgiven by another.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a:t>
            </a:fld>
            <a:endParaRPr lang="en-US"/>
          </a:p>
        </p:txBody>
      </p:sp>
    </p:spTree>
    <p:extLst>
      <p:ext uri="{BB962C8B-B14F-4D97-AF65-F5344CB8AC3E}">
        <p14:creationId xmlns:p14="http://schemas.microsoft.com/office/powerpoint/2010/main" val="5930830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“Only great people can forgive.” </a:t>
            </a:r>
            <a:r>
              <a:rPr lang="en-US" sz="1200" i="1"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O. </a:t>
            </a:r>
            <a:r>
              <a:rPr lang="en-US" sz="1200" kern="1200" dirty="0" err="1" smtClean="0">
                <a:solidFill>
                  <a:schemeClr val="tx1"/>
                </a:solidFill>
                <a:effectLst/>
                <a:latin typeface="+mn-lt"/>
                <a:ea typeface="+mn-ea"/>
                <a:cs typeface="+mn-cs"/>
              </a:rPr>
              <a:t>Ozheshko</a:t>
            </a:r>
            <a:r>
              <a:rPr lang="ru-RU"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20</a:t>
            </a:fld>
            <a:endParaRPr lang="en-US"/>
          </a:p>
        </p:txBody>
      </p:sp>
    </p:spTree>
    <p:extLst>
      <p:ext uri="{BB962C8B-B14F-4D97-AF65-F5344CB8AC3E}">
        <p14:creationId xmlns:p14="http://schemas.microsoft.com/office/powerpoint/2010/main" val="16125191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smtClean="0">
                <a:solidFill>
                  <a:schemeClr val="tx1"/>
                </a:solidFill>
                <a:effectLst/>
                <a:latin typeface="+mn-lt"/>
                <a:ea typeface="+mn-ea"/>
                <a:cs typeface="+mn-cs"/>
              </a:rPr>
              <a:t>7. We don’t know how to forgive.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leads us to the most important point: how do we forgive? People often don’t forgive because they don’t know how. The most important thing to remember is that forgiveness never happens without your personal, definite decision to forgive. It is true that it is easier to forgive when a person says he or she is sorry. But interestingly, it is not necessary to receive an apology in order for us to forgive. Forgiveness is a choice. We perform forgiveness in our head. It does not depend on the repentance of the other person. Forgiveness is our own decision. And we should be able to forgive even when we receive no apology or cannot be reconciled.</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21</a:t>
            </a:fld>
            <a:endParaRPr lang="en-US"/>
          </a:p>
        </p:txBody>
      </p:sp>
    </p:spTree>
    <p:extLst>
      <p:ext uri="{BB962C8B-B14F-4D97-AF65-F5344CB8AC3E}">
        <p14:creationId xmlns:p14="http://schemas.microsoft.com/office/powerpoint/2010/main" val="589027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Steps in the process of forgiveness:</a:t>
            </a:r>
            <a:endParaRPr lang="en-US"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several steps that can help us through the process of forgiveness, especially when we find it hard to forgive.</a:t>
            </a:r>
            <a:endParaRPr lang="en-US" sz="14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Step 1</a:t>
            </a:r>
            <a:endParaRPr lang="en-US"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Write a list of or think about people/events that have hurt you.</a:t>
            </a:r>
          </a:p>
          <a:p>
            <a:pPr lvl="0"/>
            <a:endParaRPr lang="en-US"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Ask yourself:</a:t>
            </a:r>
            <a:endParaRPr lang="en-US" sz="1400" kern="1200" dirty="0" smtClean="0">
              <a:solidFill>
                <a:schemeClr val="tx1"/>
              </a:solidFill>
              <a:effectLst/>
              <a:latin typeface="+mn-lt"/>
              <a:ea typeface="+mn-ea"/>
              <a:cs typeface="+mn-cs"/>
            </a:endParaRPr>
          </a:p>
          <a:p>
            <a:pPr marL="628650" lvl="1" indent="-171450">
              <a:buFont typeface="Arial" charset="0"/>
              <a:buChar char="•"/>
            </a:pPr>
            <a:r>
              <a:rPr lang="en-US" sz="1200" kern="1200" dirty="0" smtClean="0">
                <a:solidFill>
                  <a:schemeClr val="tx1"/>
                </a:solidFill>
                <a:effectLst/>
                <a:latin typeface="+mn-lt"/>
                <a:ea typeface="+mn-ea"/>
                <a:cs typeface="+mn-cs"/>
              </a:rPr>
              <a:t>Why is it so difficult to forgive this particular one?</a:t>
            </a:r>
            <a:endParaRPr lang="en-US" sz="1400" kern="1200" dirty="0" smtClean="0">
              <a:solidFill>
                <a:schemeClr val="tx1"/>
              </a:solidFill>
              <a:effectLst/>
              <a:latin typeface="+mn-lt"/>
              <a:ea typeface="+mn-ea"/>
              <a:cs typeface="+mn-cs"/>
            </a:endParaRPr>
          </a:p>
          <a:p>
            <a:pPr marL="628650" lvl="1" indent="-171450">
              <a:buFont typeface="Arial" charset="0"/>
              <a:buChar char="•"/>
            </a:pPr>
            <a:r>
              <a:rPr lang="en-US" sz="1200" kern="1200" dirty="0" smtClean="0">
                <a:solidFill>
                  <a:schemeClr val="tx1"/>
                </a:solidFill>
                <a:effectLst/>
                <a:latin typeface="+mn-lt"/>
                <a:ea typeface="+mn-ea"/>
                <a:cs typeface="+mn-cs"/>
              </a:rPr>
              <a:t>How does this unsolved problem affect my life, my health, and my relationships with God and other people?</a:t>
            </a:r>
            <a:endParaRPr lang="en-US" sz="1400" kern="1200" dirty="0" smtClean="0">
              <a:solidFill>
                <a:schemeClr val="tx1"/>
              </a:solidFill>
              <a:effectLst/>
              <a:latin typeface="+mn-lt"/>
              <a:ea typeface="+mn-ea"/>
              <a:cs typeface="+mn-cs"/>
            </a:endParaRPr>
          </a:p>
          <a:p>
            <a:pPr marL="628650" lvl="1" indent="-171450">
              <a:buFont typeface="Arial" charset="0"/>
              <a:buChar char="•"/>
            </a:pPr>
            <a:r>
              <a:rPr lang="en-US" sz="1200" kern="1200" dirty="0" smtClean="0">
                <a:solidFill>
                  <a:schemeClr val="tx1"/>
                </a:solidFill>
                <a:effectLst/>
                <a:latin typeface="+mn-lt"/>
                <a:ea typeface="+mn-ea"/>
                <a:cs typeface="+mn-cs"/>
              </a:rPr>
              <a:t>What kind of feelings do I have every time I remember this?</a:t>
            </a:r>
            <a:endParaRPr lang="en-US" sz="1400" kern="1200" dirty="0" smtClean="0">
              <a:solidFill>
                <a:schemeClr val="tx1"/>
              </a:solidFill>
              <a:effectLst/>
              <a:latin typeface="+mn-lt"/>
              <a:ea typeface="+mn-ea"/>
              <a:cs typeface="+mn-cs"/>
            </a:endParaRPr>
          </a:p>
          <a:p>
            <a:pPr marL="628650" lvl="1" indent="-171450">
              <a:buFont typeface="Arial" charset="0"/>
              <a:buChar char="•"/>
            </a:pPr>
            <a:r>
              <a:rPr lang="en-US" sz="1200" kern="1200" dirty="0" smtClean="0">
                <a:solidFill>
                  <a:schemeClr val="tx1"/>
                </a:solidFill>
                <a:effectLst/>
                <a:latin typeface="+mn-lt"/>
                <a:ea typeface="+mn-ea"/>
                <a:cs typeface="+mn-cs"/>
              </a:rPr>
              <a:t>What would I like to happen to help me forgive?</a:t>
            </a:r>
            <a:endParaRPr lang="en-US" sz="1400" kern="1200" dirty="0" smtClean="0">
              <a:solidFill>
                <a:schemeClr val="tx1"/>
              </a:solidFill>
              <a:effectLst/>
              <a:latin typeface="+mn-lt"/>
              <a:ea typeface="+mn-ea"/>
              <a:cs typeface="+mn-cs"/>
            </a:endParaRPr>
          </a:p>
          <a:p>
            <a:pPr marL="628650" lvl="1" indent="-171450">
              <a:buFont typeface="Arial" charset="0"/>
              <a:buChar char="•"/>
            </a:pPr>
            <a:r>
              <a:rPr lang="en-US" sz="1200" kern="1200" dirty="0" smtClean="0">
                <a:solidFill>
                  <a:schemeClr val="tx1"/>
                </a:solidFill>
                <a:effectLst/>
                <a:latin typeface="+mn-lt"/>
                <a:ea typeface="+mn-ea"/>
                <a:cs typeface="+mn-cs"/>
              </a:rPr>
              <a:t>What in particular do I need to forgive and forget?</a:t>
            </a:r>
          </a:p>
          <a:p>
            <a:pPr marL="628650" lvl="1" indent="-171450">
              <a:buFont typeface="Arial" charset="0"/>
              <a:buChar cha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Although the answers to each of these questions may vary, the reality is that there is nothing we need in order to forgive. We just need to make the choice, to decide that we will forgive.</a:t>
            </a:r>
            <a:endParaRPr lang="en-US"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pPr marL="457200" lvl="1" indent="0">
              <a:buFont typeface="Arial" charset="0"/>
              <a:buNone/>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22</a:t>
            </a:fld>
            <a:endParaRPr lang="en-US"/>
          </a:p>
        </p:txBody>
      </p:sp>
    </p:spTree>
    <p:extLst>
      <p:ext uri="{BB962C8B-B14F-4D97-AF65-F5344CB8AC3E}">
        <p14:creationId xmlns:p14="http://schemas.microsoft.com/office/powerpoint/2010/main" val="389922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Step 2</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kern="1200" dirty="0" smtClean="0">
                <a:solidFill>
                  <a:schemeClr val="tx1"/>
                </a:solidFill>
                <a:effectLst/>
                <a:latin typeface="+mn-lt"/>
                <a:ea typeface="+mn-ea"/>
                <a:cs typeface="+mn-cs"/>
              </a:rPr>
              <a:t>Make your decision to forgive. </a:t>
            </a:r>
          </a:p>
          <a:p>
            <a:pPr marL="171450" lvl="0" indent="-171450">
              <a:buFont typeface="Arial" charset="0"/>
              <a:buChar char="•"/>
            </a:pPr>
            <a:r>
              <a:rPr lang="en-US" sz="1200" kern="1200" dirty="0" smtClean="0">
                <a:solidFill>
                  <a:schemeClr val="tx1"/>
                </a:solidFill>
                <a:effectLst/>
                <a:latin typeface="+mn-lt"/>
                <a:ea typeface="+mn-ea"/>
                <a:cs typeface="+mn-cs"/>
              </a:rPr>
              <a:t>Pray about it.</a:t>
            </a:r>
          </a:p>
          <a:p>
            <a:pPr marL="171450" lvl="0" indent="-171450">
              <a:buFont typeface="Arial" charset="0"/>
              <a:buChar char="•"/>
            </a:pPr>
            <a:r>
              <a:rPr lang="en-US" sz="1200" kern="1200" dirty="0" smtClean="0">
                <a:solidFill>
                  <a:schemeClr val="tx1"/>
                </a:solidFill>
                <a:effectLst/>
                <a:latin typeface="+mn-lt"/>
                <a:ea typeface="+mn-ea"/>
                <a:cs typeface="+mn-cs"/>
              </a:rPr>
              <a:t>Tell God about all your feelings, hurts, etc.</a:t>
            </a:r>
          </a:p>
          <a:p>
            <a:pPr marL="171450" lvl="0" indent="-171450">
              <a:buFont typeface="Arial" charset="0"/>
              <a:buChar char="•"/>
            </a:pPr>
            <a:r>
              <a:rPr lang="en-US" sz="1200" kern="1200" dirty="0" smtClean="0">
                <a:solidFill>
                  <a:schemeClr val="tx1"/>
                </a:solidFill>
                <a:effectLst/>
                <a:latin typeface="+mn-lt"/>
                <a:ea typeface="+mn-ea"/>
                <a:cs typeface="+mn-cs"/>
              </a:rPr>
              <a:t>Put the offender and the consequences in the hands of the Lord.</a:t>
            </a:r>
          </a:p>
          <a:p>
            <a:pPr marL="171450" lvl="0" indent="-171450">
              <a:buFont typeface="Arial" charset="0"/>
              <a:buChar char="•"/>
            </a:pPr>
            <a:r>
              <a:rPr lang="en-US" sz="1200" kern="1200" dirty="0" smtClean="0">
                <a:solidFill>
                  <a:schemeClr val="tx1"/>
                </a:solidFill>
                <a:effectLst/>
                <a:latin typeface="+mn-lt"/>
                <a:ea typeface="+mn-ea"/>
                <a:cs typeface="+mn-cs"/>
              </a:rPr>
              <a:t>Pray for your offender. (Matt. 5:44)</a:t>
            </a:r>
          </a:p>
          <a:p>
            <a:pPr marL="171450" indent="-171450">
              <a:buFont typeface="Arial"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23</a:t>
            </a:fld>
            <a:endParaRPr lang="en-US"/>
          </a:p>
        </p:txBody>
      </p:sp>
    </p:spTree>
    <p:extLst>
      <p:ext uri="{BB962C8B-B14F-4D97-AF65-F5344CB8AC3E}">
        <p14:creationId xmlns:p14="http://schemas.microsoft.com/office/powerpoint/2010/main" val="12673112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Step 3</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Think: Who was responsible for my feeling of hurt and pain? For my inability to forgive? </a:t>
            </a:r>
          </a:p>
          <a:p>
            <a:pPr lvl="0"/>
            <a:r>
              <a:rPr lang="en-US" sz="1200" kern="1200" dirty="0" smtClean="0">
                <a:solidFill>
                  <a:schemeClr val="tx1"/>
                </a:solidFill>
                <a:effectLst/>
                <a:latin typeface="+mn-lt"/>
                <a:ea typeface="+mn-ea"/>
                <a:cs typeface="+mn-cs"/>
              </a:rPr>
              <a:t>Decide on a strategy: What would I do if the feelings of pain and hurt come back in the future? The best thing is to remind yourself of your decision and say to yourself: “Stop it! I don’t live in the past anymore! I live in the present, and I am going into the future a free person!”</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24</a:t>
            </a:fld>
            <a:endParaRPr lang="en-US"/>
          </a:p>
        </p:txBody>
      </p:sp>
    </p:spTree>
    <p:extLst>
      <p:ext uri="{BB962C8B-B14F-4D97-AF65-F5344CB8AC3E}">
        <p14:creationId xmlns:p14="http://schemas.microsoft.com/office/powerpoint/2010/main" val="19521329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Forgiveness releases others from our criticism and also releases us from being imprisoned by our own negative thoughts and feelings. As someone said “We cannot take the poison every day and expect someone else to die.” </a:t>
            </a:r>
            <a:r>
              <a:rPr lang="en-US" sz="1200" b="1" kern="1200" dirty="0" smtClean="0">
                <a:solidFill>
                  <a:schemeClr val="tx1"/>
                </a:solidFill>
                <a:effectLst/>
                <a:latin typeface="+mn-lt"/>
                <a:ea typeface="+mn-ea"/>
                <a:cs typeface="+mn-cs"/>
              </a:rPr>
              <a:t>Remember also that when God sees gaps, He builds bridges (Robert </a:t>
            </a:r>
            <a:r>
              <a:rPr lang="en-US" sz="1200" b="1" kern="1200" dirty="0" err="1" smtClean="0">
                <a:solidFill>
                  <a:schemeClr val="tx1"/>
                </a:solidFill>
                <a:effectLst/>
                <a:latin typeface="+mn-lt"/>
                <a:ea typeface="+mn-ea"/>
                <a:cs typeface="+mn-cs"/>
              </a:rPr>
              <a:t>Schuller</a:t>
            </a:r>
            <a:r>
              <a:rPr lang="en-US" sz="1200" b="1" kern="1200" dirty="0" smtClean="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25</a:t>
            </a:fld>
            <a:endParaRPr lang="en-US"/>
          </a:p>
        </p:txBody>
      </p:sp>
    </p:spTree>
    <p:extLst>
      <p:ext uri="{BB962C8B-B14F-4D97-AF65-F5344CB8AC3E}">
        <p14:creationId xmlns:p14="http://schemas.microsoft.com/office/powerpoint/2010/main" val="12563355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 Mark 11:25, we read: </a:t>
            </a:r>
            <a:r>
              <a:rPr lang="ru-RU" sz="1200" b="1" i="1" kern="1200" dirty="0" smtClean="0">
                <a:solidFill>
                  <a:schemeClr val="tx1"/>
                </a:solidFill>
                <a:effectLst/>
                <a:latin typeface="+mn-lt"/>
                <a:ea typeface="+mn-ea"/>
                <a:cs typeface="+mn-cs"/>
              </a:rPr>
              <a:t>"</a:t>
            </a:r>
            <a:r>
              <a:rPr lang="ru-RU" sz="1200" b="1" i="1" kern="1200" dirty="0" err="1" smtClean="0">
                <a:solidFill>
                  <a:schemeClr val="tx1"/>
                </a:solidFill>
                <a:effectLst/>
                <a:latin typeface="+mn-lt"/>
                <a:ea typeface="+mn-ea"/>
                <a:cs typeface="+mn-cs"/>
              </a:rPr>
              <a:t>And</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when</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you</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stand</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praying</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if</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you</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hold</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anything</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against</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anyone</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forgive</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him</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so</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that</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your</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Father</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in</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heaven</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may</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forgive</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you</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your</a:t>
            </a:r>
            <a:r>
              <a:rPr lang="ru-RU" sz="1200" b="1" i="1" kern="1200" dirty="0" smtClean="0">
                <a:solidFill>
                  <a:schemeClr val="tx1"/>
                </a:solidFill>
                <a:effectLst/>
                <a:latin typeface="+mn-lt"/>
                <a:ea typeface="+mn-ea"/>
                <a:cs typeface="+mn-cs"/>
              </a:rPr>
              <a:t> </a:t>
            </a:r>
            <a:r>
              <a:rPr lang="ru-RU" sz="1200" b="1" i="1" kern="1200" dirty="0" err="1" smtClean="0">
                <a:solidFill>
                  <a:schemeClr val="tx1"/>
                </a:solidFill>
                <a:effectLst/>
                <a:latin typeface="+mn-lt"/>
                <a:ea typeface="+mn-ea"/>
                <a:cs typeface="+mn-cs"/>
              </a:rPr>
              <a:t>sins</a:t>
            </a:r>
            <a:r>
              <a:rPr lang="ru-RU" sz="1200" b="1" i="1" kern="1200" dirty="0" smtClean="0">
                <a:solidFill>
                  <a:schemeClr val="tx1"/>
                </a:solidFill>
                <a:effectLst/>
                <a:latin typeface="+mn-lt"/>
                <a:ea typeface="+mn-ea"/>
                <a:cs typeface="+mn-cs"/>
              </a:rPr>
              <a:t>."</a:t>
            </a:r>
            <a:r>
              <a:rPr lang="ru-RU"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Paul counsels us, </a:t>
            </a:r>
            <a:r>
              <a:rPr lang="ru-RU" sz="1200" i="1" kern="1200" dirty="0" smtClean="0">
                <a:solidFill>
                  <a:schemeClr val="tx1"/>
                </a:solidFill>
                <a:effectLst/>
                <a:latin typeface="+mn-lt"/>
                <a:ea typeface="+mn-ea"/>
                <a:cs typeface="+mn-cs"/>
              </a:rPr>
              <a:t>"</a:t>
            </a:r>
            <a:r>
              <a:rPr lang="ru-RU" sz="1200" i="1" kern="1200" dirty="0" err="1" smtClean="0">
                <a:solidFill>
                  <a:schemeClr val="tx1"/>
                </a:solidFill>
                <a:effectLst/>
                <a:latin typeface="+mn-lt"/>
                <a:ea typeface="+mn-ea"/>
                <a:cs typeface="+mn-cs"/>
              </a:rPr>
              <a:t>Be</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kind</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and</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compassionate</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to</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one</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another</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forgiving</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each</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other</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just</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as</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in</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Christ</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God</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forgave</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you</a:t>
            </a:r>
            <a:r>
              <a:rPr lang="ru-RU" sz="1200" i="1" kern="1200" dirty="0" smtClean="0">
                <a:solidFill>
                  <a:schemeClr val="tx1"/>
                </a:solidFill>
                <a:effectLst/>
                <a:latin typeface="+mn-lt"/>
                <a:ea typeface="+mn-ea"/>
                <a:cs typeface="+mn-cs"/>
              </a:rPr>
              <a: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Ephesians</a:t>
            </a:r>
            <a:r>
              <a:rPr lang="ru-RU" sz="1200" kern="1200" dirty="0" smtClean="0">
                <a:solidFill>
                  <a:schemeClr val="tx1"/>
                </a:solidFill>
                <a:effectLst/>
                <a:latin typeface="+mn-lt"/>
                <a:ea typeface="+mn-ea"/>
                <a:cs typeface="+mn-cs"/>
              </a:rPr>
              <a:t> 4:32).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26</a:t>
            </a:fld>
            <a:endParaRPr lang="en-US"/>
          </a:p>
        </p:txBody>
      </p:sp>
    </p:spTree>
    <p:extLst>
      <p:ext uri="{BB962C8B-B14F-4D97-AF65-F5344CB8AC3E}">
        <p14:creationId xmlns:p14="http://schemas.microsoft.com/office/powerpoint/2010/main" val="5911891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“The Bible teaches us to love our neighbors and to forgive our enemies. Maybe because very often they are the same people.”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27</a:t>
            </a:fld>
            <a:endParaRPr lang="en-US"/>
          </a:p>
        </p:txBody>
      </p:sp>
    </p:spTree>
    <p:extLst>
      <p:ext uri="{BB962C8B-B14F-4D97-AF65-F5344CB8AC3E}">
        <p14:creationId xmlns:p14="http://schemas.microsoft.com/office/powerpoint/2010/main" val="11721194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a difference between the decision to forgive and emotional forgiveness. They are not the same, and you can still feel some emotions even when you have made your decision to forgive. It may require some time to heal emotionally. Nevertheless, continue to remind yourself about your decision. Don’t allow negative thinking. The real healing takes place when your decisional and emotional forgiveness say the same thing: you forgave that person. How do you know you are there? </a:t>
            </a:r>
            <a:r>
              <a:rPr lang="en-US" sz="1200" b="1" kern="1200" dirty="0" smtClean="0">
                <a:solidFill>
                  <a:schemeClr val="tx1"/>
                </a:solidFill>
                <a:effectLst/>
                <a:latin typeface="+mn-lt"/>
                <a:ea typeface="+mn-ea"/>
                <a:cs typeface="+mn-cs"/>
              </a:rPr>
              <a:t>“You know you have forgiven someone when he or she has harmless passage through your mind” (</a:t>
            </a:r>
            <a:r>
              <a:rPr lang="en-US" sz="1200" b="1" kern="1200" dirty="0" err="1" smtClean="0">
                <a:solidFill>
                  <a:schemeClr val="tx1"/>
                </a:solidFill>
                <a:effectLst/>
                <a:latin typeface="+mn-lt"/>
                <a:ea typeface="+mn-ea"/>
                <a:cs typeface="+mn-cs"/>
              </a:rPr>
              <a:t>Karyl</a:t>
            </a:r>
            <a:r>
              <a:rPr lang="en-US" sz="1200" b="1" kern="1200" dirty="0" smtClean="0">
                <a:solidFill>
                  <a:schemeClr val="tx1"/>
                </a:solidFill>
                <a:effectLst/>
                <a:latin typeface="+mn-lt"/>
                <a:ea typeface="+mn-ea"/>
                <a:cs typeface="+mn-cs"/>
              </a:rPr>
              <a:t> Huntley).</a:t>
            </a:r>
          </a:p>
          <a:p>
            <a:r>
              <a:rPr lang="en-US" sz="1200" b="1" kern="1200" dirty="0" smtClean="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28</a:t>
            </a:fld>
            <a:endParaRPr lang="en-US"/>
          </a:p>
        </p:txBody>
      </p:sp>
    </p:spTree>
    <p:extLst>
      <p:ext uri="{BB962C8B-B14F-4D97-AF65-F5344CB8AC3E}">
        <p14:creationId xmlns:p14="http://schemas.microsoft.com/office/powerpoint/2010/main" val="9439509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Conclusion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cannot control certain things in our lives. People make their own right and wrong decisions; people are on different levels of maturity. They can hurt and offend others. However, forgiveness is a sign of maturity</a:t>
            </a:r>
            <a:r>
              <a:rPr lang="ru-RU"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can choose to be an agent of positive change no matter what. The power to do so and the power to forgive are available from above.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story is told of a lady who brought a wonderful change to her landscape. She kept planting daffodils for many years and eventually five acres of land were transformed into a lovely garden! Everyone who visited that beautiful spot saw a sign with the following words: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“Answers to the Questions You Probably Want to Ask:</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kern="1200" dirty="0" smtClean="0">
                <a:solidFill>
                  <a:schemeClr val="tx1"/>
                </a:solidFill>
                <a:effectLst/>
                <a:latin typeface="+mn-lt"/>
                <a:ea typeface="+mn-ea"/>
                <a:cs typeface="+mn-cs"/>
              </a:rPr>
              <a:t>50,000 bulbs </a:t>
            </a:r>
          </a:p>
          <a:p>
            <a:pPr marL="171450" lvl="0" indent="-171450">
              <a:buFont typeface="Arial" charset="0"/>
              <a:buChar char="•"/>
            </a:pPr>
            <a:r>
              <a:rPr lang="en-US" sz="1200" kern="1200" dirty="0" smtClean="0">
                <a:solidFill>
                  <a:schemeClr val="tx1"/>
                </a:solidFill>
                <a:effectLst/>
                <a:latin typeface="+mn-lt"/>
                <a:ea typeface="+mn-ea"/>
                <a:cs typeface="+mn-cs"/>
              </a:rPr>
              <a:t>One at a time, by one woman. Two hands, two feet, and one brain.</a:t>
            </a:r>
          </a:p>
          <a:p>
            <a:pPr marL="171450" lvl="0" indent="-171450">
              <a:buFont typeface="Arial" charset="0"/>
              <a:buChar char="•"/>
            </a:pPr>
            <a:r>
              <a:rPr lang="en-US" sz="1200" kern="1200" dirty="0" smtClean="0">
                <a:solidFill>
                  <a:schemeClr val="tx1"/>
                </a:solidFill>
                <a:effectLst/>
                <a:latin typeface="+mn-lt"/>
                <a:ea typeface="+mn-ea"/>
                <a:cs typeface="+mn-cs"/>
              </a:rPr>
              <a:t>Began in 1958."</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a delightful project! One bulb at a time. One step at a time in positive direction can eventually change the landscape of your life.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29</a:t>
            </a:fld>
            <a:endParaRPr lang="en-US"/>
          </a:p>
        </p:txBody>
      </p:sp>
    </p:spTree>
    <p:extLst>
      <p:ext uri="{BB962C8B-B14F-4D97-AF65-F5344CB8AC3E}">
        <p14:creationId xmlns:p14="http://schemas.microsoft.com/office/powerpoint/2010/main" val="1522017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Throughout our lives we will often need to forgive. And sometimes it is really hard to forgive. Many people struggle with this. They may want to forgive, but they don’t know how to do it in such a way that their memories and feelings do not come back again. Why is it so hard for us to forgive? What is forgiveness? What do I need to do to forgive a person? And how do I learn to forgive </a:t>
            </a:r>
            <a:r>
              <a:rPr lang="en-US" sz="1200" i="1"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forget?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if we did not forgive? What if we preferred payback when someone hurt or harmed us? Mahatma Gandhi wisely points out that “An eye-for-an-eye and a-tooth-for-a-tooth would lead to a world of the blind and toothless.”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3</a:t>
            </a:fld>
            <a:endParaRPr lang="en-US"/>
          </a:p>
        </p:txBody>
      </p:sp>
    </p:spTree>
    <p:extLst>
      <p:ext uri="{BB962C8B-B14F-4D97-AF65-F5344CB8AC3E}">
        <p14:creationId xmlns:p14="http://schemas.microsoft.com/office/powerpoint/2010/main" val="1267062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 us remember that those who make other people happy are the happiest people</a:t>
            </a:r>
            <a:r>
              <a:rPr lang="ru-RU"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171450" indent="-171450">
              <a:buFont typeface="Arial" charset="0"/>
              <a:buChar char="•"/>
            </a:pPr>
            <a:r>
              <a:rPr lang="en-US" sz="1200" kern="1200" dirty="0" smtClean="0">
                <a:solidFill>
                  <a:schemeClr val="tx1"/>
                </a:solidFill>
                <a:effectLst/>
                <a:latin typeface="+mn-lt"/>
                <a:ea typeface="+mn-ea"/>
                <a:cs typeface="+mn-cs"/>
              </a:rPr>
              <a:t>Let us hurry up to give people happy minutes, because:</a:t>
            </a:r>
          </a:p>
          <a:p>
            <a:pPr marL="171450" lvl="0" indent="-171450">
              <a:buFont typeface="Arial" charset="0"/>
              <a:buChar char="•"/>
            </a:pPr>
            <a:r>
              <a:rPr lang="en-US" sz="1200" kern="1200" dirty="0" smtClean="0">
                <a:solidFill>
                  <a:schemeClr val="tx1"/>
                </a:solidFill>
                <a:effectLst/>
                <a:latin typeface="+mn-lt"/>
                <a:ea typeface="+mn-ea"/>
                <a:cs typeface="+mn-cs"/>
              </a:rPr>
              <a:t>Happy minutes make happy hours;</a:t>
            </a:r>
          </a:p>
          <a:p>
            <a:pPr marL="171450" lvl="0" indent="-171450">
              <a:buFont typeface="Arial" charset="0"/>
              <a:buChar char="•"/>
            </a:pPr>
            <a:r>
              <a:rPr lang="en-US" sz="1200" kern="1200" dirty="0" smtClean="0">
                <a:solidFill>
                  <a:schemeClr val="tx1"/>
                </a:solidFill>
                <a:effectLst/>
                <a:latin typeface="+mn-lt"/>
                <a:ea typeface="+mn-ea"/>
                <a:cs typeface="+mn-cs"/>
              </a:rPr>
              <a:t>Happy hours make happy days;</a:t>
            </a:r>
          </a:p>
          <a:p>
            <a:pPr marL="171450" lvl="0" indent="-171450">
              <a:buFont typeface="Arial" charset="0"/>
              <a:buChar char="•"/>
            </a:pPr>
            <a:r>
              <a:rPr lang="en-US" sz="1200" kern="1200" dirty="0" smtClean="0">
                <a:solidFill>
                  <a:schemeClr val="tx1"/>
                </a:solidFill>
                <a:effectLst/>
                <a:latin typeface="+mn-lt"/>
                <a:ea typeface="+mn-ea"/>
                <a:cs typeface="+mn-cs"/>
              </a:rPr>
              <a:t>Happy days make happy months;</a:t>
            </a:r>
          </a:p>
          <a:p>
            <a:pPr marL="171450" lvl="0" indent="-171450">
              <a:buFont typeface="Arial" charset="0"/>
              <a:buChar char="•"/>
            </a:pPr>
            <a:r>
              <a:rPr lang="en-US" sz="1200" kern="1200" dirty="0" smtClean="0">
                <a:solidFill>
                  <a:schemeClr val="tx1"/>
                </a:solidFill>
                <a:effectLst/>
                <a:latin typeface="+mn-lt"/>
                <a:ea typeface="+mn-ea"/>
                <a:cs typeface="+mn-cs"/>
              </a:rPr>
              <a:t>Happy months make happy years; and</a:t>
            </a:r>
          </a:p>
          <a:p>
            <a:pPr marL="171450" lvl="0" indent="-171450">
              <a:buFont typeface="Arial" charset="0"/>
              <a:buChar char="•"/>
            </a:pPr>
            <a:r>
              <a:rPr lang="en-US" sz="1200" kern="1200" dirty="0" smtClean="0">
                <a:solidFill>
                  <a:schemeClr val="tx1"/>
                </a:solidFill>
                <a:effectLst/>
                <a:latin typeface="+mn-lt"/>
                <a:ea typeface="+mn-ea"/>
                <a:cs typeface="+mn-cs"/>
              </a:rPr>
              <a:t>Happy years make a happy life!</a:t>
            </a:r>
          </a:p>
          <a:p>
            <a:pPr marL="0" indent="0">
              <a:buFont typeface="Arial" charset="0"/>
              <a:buNone/>
            </a:pPr>
            <a:endParaRPr lang="en-US" sz="1200" kern="1200" dirty="0" smtClean="0">
              <a:solidFill>
                <a:schemeClr val="tx1"/>
              </a:solidFill>
              <a:effectLst/>
              <a:latin typeface="+mn-lt"/>
              <a:ea typeface="+mn-ea"/>
              <a:cs typeface="+mn-cs"/>
            </a:endParaRPr>
          </a:p>
          <a:p>
            <a:pPr marL="0" indent="0">
              <a:buFont typeface="Arial" charset="0"/>
              <a:buNone/>
            </a:pPr>
            <a:r>
              <a:rPr lang="en-US" sz="1200" kern="1200" dirty="0" smtClean="0">
                <a:solidFill>
                  <a:schemeClr val="tx1"/>
                </a:solidFill>
                <a:effectLst/>
                <a:latin typeface="+mn-lt"/>
                <a:ea typeface="+mn-ea"/>
                <a:cs typeface="+mn-cs"/>
              </a:rPr>
              <a:t>http://</a:t>
            </a:r>
            <a:r>
              <a:rPr lang="en-US" sz="1200" kern="1200" dirty="0" err="1" smtClean="0">
                <a:solidFill>
                  <a:schemeClr val="tx1"/>
                </a:solidFill>
                <a:effectLst/>
                <a:latin typeface="+mn-lt"/>
                <a:ea typeface="+mn-ea"/>
                <a:cs typeface="+mn-cs"/>
              </a:rPr>
              <a:t>www.poeticexpressions.co.uk</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ThedaffodilPrinciple.htm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30</a:t>
            </a:fld>
            <a:endParaRPr lang="en-US"/>
          </a:p>
        </p:txBody>
      </p:sp>
    </p:spTree>
    <p:extLst>
      <p:ext uri="{BB962C8B-B14F-4D97-AF65-F5344CB8AC3E}">
        <p14:creationId xmlns:p14="http://schemas.microsoft.com/office/powerpoint/2010/main" val="1180792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Choose to Be Free</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“One of the most lasting pleasures you can experience is the feeling that comes over you when you genuinely forgive an enemy—whether he knows about it or not.” (A. Battista) </a:t>
            </a:r>
          </a:p>
          <a:p>
            <a:r>
              <a:rPr lang="en-US" sz="1200" b="1"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 forgive or not? It is your choice! But your heavenly Father is ready to help you to practice divine grace in action and to go free into the future!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31</a:t>
            </a:fld>
            <a:endParaRPr lang="en-US"/>
          </a:p>
        </p:txBody>
      </p:sp>
    </p:spTree>
    <p:extLst>
      <p:ext uri="{BB962C8B-B14F-4D97-AF65-F5344CB8AC3E}">
        <p14:creationId xmlns:p14="http://schemas.microsoft.com/office/powerpoint/2010/main" val="1448561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crucial to remember that if we are unforgiving, this harms not only the other person, it harms us. Research has shown that an unforgiving spirit can cause many health problems. On the other hand, when we forgive, we improve our own health. </a:t>
            </a:r>
          </a:p>
          <a:p>
            <a:r>
              <a:rPr lang="en-US" sz="1200" kern="1200" dirty="0" smtClean="0">
                <a:solidFill>
                  <a:schemeClr val="tx1"/>
                </a:solidFill>
                <a:effectLst/>
                <a:latin typeface="+mn-lt"/>
                <a:ea typeface="+mn-ea"/>
                <a:cs typeface="+mn-cs"/>
              </a:rPr>
              <a:t> </a:t>
            </a:r>
          </a:p>
          <a:p>
            <a:pPr marL="171450" indent="-171450">
              <a:buFont typeface="Arial" charset="0"/>
              <a:buChar char="•"/>
            </a:pPr>
            <a:r>
              <a:rPr lang="en-US" sz="1200" kern="1200" dirty="0" smtClean="0">
                <a:solidFill>
                  <a:schemeClr val="tx1"/>
                </a:solidFill>
                <a:effectLst/>
                <a:latin typeface="+mn-lt"/>
                <a:ea typeface="+mn-ea"/>
                <a:cs typeface="+mn-cs"/>
              </a:rPr>
              <a:t>Forgiveness brings many health benefits. It…</a:t>
            </a:r>
          </a:p>
          <a:p>
            <a:pPr marL="171450" lvl="0" indent="-171450">
              <a:buFont typeface="Arial" charset="0"/>
              <a:buChar char="•"/>
            </a:pPr>
            <a:r>
              <a:rPr lang="en-US" sz="1200" kern="1200" dirty="0" smtClean="0">
                <a:solidFill>
                  <a:schemeClr val="tx1"/>
                </a:solidFill>
                <a:effectLst/>
                <a:latin typeface="+mn-lt"/>
                <a:ea typeface="+mn-ea"/>
                <a:cs typeface="+mn-cs"/>
              </a:rPr>
              <a:t>Lowers blood pressure</a:t>
            </a:r>
          </a:p>
          <a:p>
            <a:pPr marL="171450" lvl="0" indent="-171450">
              <a:buFont typeface="Arial" charset="0"/>
              <a:buChar char="•"/>
            </a:pPr>
            <a:r>
              <a:rPr lang="en-US" sz="1200" kern="1200" dirty="0" smtClean="0">
                <a:solidFill>
                  <a:schemeClr val="tx1"/>
                </a:solidFill>
                <a:effectLst/>
                <a:latin typeface="+mn-lt"/>
                <a:ea typeface="+mn-ea"/>
                <a:cs typeface="+mn-cs"/>
              </a:rPr>
              <a:t>Lowers stress </a:t>
            </a:r>
          </a:p>
          <a:p>
            <a:pPr marL="171450" lvl="0" indent="-171450">
              <a:buFont typeface="Arial" charset="0"/>
              <a:buChar char="•"/>
            </a:pPr>
            <a:r>
              <a:rPr lang="en-US" sz="1200" kern="1200" dirty="0" smtClean="0">
                <a:solidFill>
                  <a:schemeClr val="tx1"/>
                </a:solidFill>
                <a:effectLst/>
                <a:latin typeface="+mn-lt"/>
                <a:ea typeface="+mn-ea"/>
                <a:cs typeface="+mn-cs"/>
              </a:rPr>
              <a:t>Lowers level of hostility and aggressiveness</a:t>
            </a:r>
          </a:p>
          <a:p>
            <a:pPr marL="171450" lvl="0" indent="-171450">
              <a:buFont typeface="Arial" charset="0"/>
              <a:buChar char="•"/>
            </a:pPr>
            <a:r>
              <a:rPr lang="en-US" sz="1200" kern="1200" dirty="0" smtClean="0">
                <a:solidFill>
                  <a:schemeClr val="tx1"/>
                </a:solidFill>
                <a:effectLst/>
                <a:latin typeface="+mn-lt"/>
                <a:ea typeface="+mn-ea"/>
                <a:cs typeface="+mn-cs"/>
              </a:rPr>
              <a:t>Lowers risk of alcohol and other addictions </a:t>
            </a:r>
          </a:p>
          <a:p>
            <a:pPr marL="171450" lvl="0" indent="-171450">
              <a:buFont typeface="Arial" charset="0"/>
              <a:buChar char="•"/>
            </a:pPr>
            <a:r>
              <a:rPr lang="en-US" sz="1200" kern="1200" dirty="0" smtClean="0">
                <a:solidFill>
                  <a:schemeClr val="tx1"/>
                </a:solidFill>
                <a:effectLst/>
                <a:latin typeface="+mn-lt"/>
                <a:ea typeface="+mn-ea"/>
                <a:cs typeface="+mn-cs"/>
              </a:rPr>
              <a:t>Lowers symptoms of depression and anxiety</a:t>
            </a:r>
          </a:p>
          <a:p>
            <a:pPr marL="171450" lvl="0" indent="-171450">
              <a:buFont typeface="Arial" charset="0"/>
              <a:buChar char="•"/>
            </a:pPr>
            <a:r>
              <a:rPr lang="en-US" sz="1200" kern="1200" dirty="0" smtClean="0">
                <a:solidFill>
                  <a:schemeClr val="tx1"/>
                </a:solidFill>
                <a:effectLst/>
                <a:latin typeface="+mn-lt"/>
                <a:ea typeface="+mn-ea"/>
                <a:cs typeface="+mn-cs"/>
              </a:rPr>
              <a:t>Lowers pain</a:t>
            </a:r>
          </a:p>
          <a:p>
            <a:pPr marL="171450" lvl="0" indent="-171450">
              <a:buFont typeface="Arial" charset="0"/>
              <a:buChar char="•"/>
            </a:pPr>
            <a:r>
              <a:rPr lang="en-US" sz="1200" kern="1200" dirty="0" smtClean="0">
                <a:solidFill>
                  <a:schemeClr val="tx1"/>
                </a:solidFill>
                <a:effectLst/>
                <a:latin typeface="+mn-lt"/>
                <a:ea typeface="+mn-ea"/>
                <a:cs typeface="+mn-cs"/>
              </a:rPr>
              <a:t>Keeps one’s heart healthy</a:t>
            </a:r>
          </a:p>
          <a:p>
            <a:pPr marL="171450" lvl="0" indent="-171450">
              <a:buFont typeface="Arial" charset="0"/>
              <a:buChar char="•"/>
            </a:pPr>
            <a:r>
              <a:rPr lang="en-US" sz="1200" kern="1200" dirty="0" smtClean="0">
                <a:solidFill>
                  <a:schemeClr val="tx1"/>
                </a:solidFill>
                <a:effectLst/>
                <a:latin typeface="+mn-lt"/>
                <a:ea typeface="+mn-ea"/>
                <a:cs typeface="+mn-cs"/>
              </a:rPr>
              <a:t>Helps one to recover from various illnesses</a:t>
            </a:r>
          </a:p>
          <a:p>
            <a:pPr marL="171450" lvl="0" indent="-171450">
              <a:buFont typeface="Arial" charset="0"/>
              <a:buChar char="•"/>
            </a:pPr>
            <a:r>
              <a:rPr lang="en-US" sz="1200" kern="1200" dirty="0" smtClean="0">
                <a:solidFill>
                  <a:schemeClr val="tx1"/>
                </a:solidFill>
                <a:effectLst/>
                <a:latin typeface="+mn-lt"/>
                <a:ea typeface="+mn-ea"/>
                <a:cs typeface="+mn-cs"/>
              </a:rPr>
              <a:t>Brings emotional balance and harmony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4</a:t>
            </a:fld>
            <a:endParaRPr lang="en-US"/>
          </a:p>
        </p:txBody>
      </p:sp>
    </p:spTree>
    <p:extLst>
      <p:ext uri="{BB962C8B-B14F-4D97-AF65-F5344CB8AC3E}">
        <p14:creationId xmlns:p14="http://schemas.microsoft.com/office/powerpoint/2010/main" val="293885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595" y="416776"/>
            <a:ext cx="2635405" cy="1976554"/>
          </a:xfrm>
        </p:spPr>
      </p:sp>
      <p:sp>
        <p:nvSpPr>
          <p:cNvPr id="3" name="Notes Placeholder 2"/>
          <p:cNvSpPr>
            <a:spLocks noGrp="1"/>
          </p:cNvSpPr>
          <p:nvPr>
            <p:ph type="body" idx="1"/>
          </p:nvPr>
        </p:nvSpPr>
        <p:spPr>
          <a:xfrm>
            <a:off x="685800" y="2460236"/>
            <a:ext cx="5486400" cy="3600450"/>
          </a:xfrm>
        </p:spPr>
        <p:txBody>
          <a:bodyPr/>
          <a:lstStyle/>
          <a:p>
            <a:r>
              <a:rPr lang="en-US" sz="1200" kern="1200" dirty="0" smtClean="0">
                <a:solidFill>
                  <a:schemeClr val="tx1"/>
                </a:solidFill>
                <a:effectLst/>
                <a:latin typeface="+mn-lt"/>
                <a:ea typeface="+mn-ea"/>
                <a:cs typeface="+mn-cs"/>
              </a:rPr>
              <a:t>So, people who practice forgiveness are happier and healthier than those who hold resentment and keep counting their hurts.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Interestingly, according to one research study by Gallup Organization in 1988 in USA: </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94% of respondents said it was important to forgive.</a:t>
            </a:r>
          </a:p>
          <a:p>
            <a:pPr lvl="0"/>
            <a:r>
              <a:rPr lang="en-US" sz="1200" kern="1200" dirty="0" smtClean="0">
                <a:solidFill>
                  <a:schemeClr val="tx1"/>
                </a:solidFill>
                <a:effectLst/>
                <a:latin typeface="+mn-lt"/>
                <a:ea typeface="+mn-ea"/>
                <a:cs typeface="+mn-cs"/>
              </a:rPr>
              <a:t>85% said that they needed some outside help to be able to forgive.</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statistics probably change very little from decade to decade. People know they should forgive but they fail; they need someone to assist them, someone to explain how to forgive. Nancy Van Pelt shares a good illustration in her book </a:t>
            </a:r>
            <a:r>
              <a:rPr lang="en-US" sz="1200" i="1" kern="1200" dirty="0" smtClean="0">
                <a:solidFill>
                  <a:schemeClr val="tx1"/>
                </a:solidFill>
                <a:effectLst/>
                <a:latin typeface="+mn-lt"/>
                <a:ea typeface="+mn-ea"/>
                <a:cs typeface="+mn-cs"/>
              </a:rPr>
              <a:t>To Have and to Hold, </a:t>
            </a:r>
            <a:r>
              <a:rPr lang="en-US" sz="1200" kern="1200" dirty="0" smtClean="0">
                <a:solidFill>
                  <a:schemeClr val="tx1"/>
                </a:solidFill>
                <a:effectLst/>
                <a:latin typeface="+mn-lt"/>
                <a:ea typeface="+mn-ea"/>
                <a:cs typeface="+mn-cs"/>
              </a:rPr>
              <a:t>citing a brilliant answer from Ann Landers (pen name of newspaper advice columnist). </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http://</a:t>
            </a:r>
            <a:r>
              <a:rPr lang="en-US" sz="1200" kern="1200" dirty="0" err="1" smtClean="0">
                <a:solidFill>
                  <a:schemeClr val="tx1"/>
                </a:solidFill>
                <a:effectLst/>
                <a:latin typeface="+mn-lt"/>
                <a:ea typeface="+mn-ea"/>
                <a:cs typeface="+mn-cs"/>
              </a:rPr>
              <a:t>www.gutenberg.us</a:t>
            </a:r>
            <a:r>
              <a:rPr lang="en-US" sz="1200" kern="1200" dirty="0" smtClean="0">
                <a:solidFill>
                  <a:schemeClr val="tx1"/>
                </a:solidFill>
                <a:effectLst/>
                <a:latin typeface="+mn-lt"/>
                <a:ea typeface="+mn-ea"/>
                <a:cs typeface="+mn-cs"/>
              </a:rPr>
              <a:t>/articles/Forgiveness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“Dear Ann Landers,</a:t>
            </a:r>
          </a:p>
          <a:p>
            <a:r>
              <a:rPr lang="en-US" sz="1200" kern="1200" dirty="0" smtClean="0">
                <a:solidFill>
                  <a:schemeClr val="tx1"/>
                </a:solidFill>
                <a:effectLst/>
                <a:latin typeface="+mn-lt"/>
                <a:ea typeface="+mn-ea"/>
                <a:cs typeface="+mn-cs"/>
              </a:rPr>
              <a:t>You must be made of stone. You tell every wronged husband or wife or daughter or son, sweetheart, friend, or neighbor to ‘forgive and forget.’ Did it ever occur to you that some people just CAN’T? They are too deeply hurt, too badly damaged. Please pull your head out of the sand, or the clouds, or wherever it is, and use it to think with. It’s preposterous to expect mere mortals to behave like saints.  </a:t>
            </a:r>
          </a:p>
          <a:p>
            <a:r>
              <a:rPr lang="en-US" sz="1200" kern="1200" dirty="0" smtClean="0">
                <a:solidFill>
                  <a:schemeClr val="tx1"/>
                </a:solidFill>
                <a:effectLst/>
                <a:latin typeface="+mn-lt"/>
                <a:ea typeface="+mn-ea"/>
                <a:cs typeface="+mn-cs"/>
              </a:rPr>
              <a:t>Signed: NO SAINT” Ann Landers answered as follows: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“Dear No Saint,</a:t>
            </a:r>
          </a:p>
          <a:p>
            <a:r>
              <a:rPr lang="en-US" sz="1200" kern="1200" dirty="0" smtClean="0">
                <a:solidFill>
                  <a:schemeClr val="tx1"/>
                </a:solidFill>
                <a:effectLst/>
                <a:latin typeface="+mn-lt"/>
                <a:ea typeface="+mn-ea"/>
                <a:cs typeface="+mn-cs"/>
              </a:rPr>
              <a:t>For those who don’t like my advice to forgive and forget, here’s an alternative. Don’t forgive and don’t forget. Keep alive every agonizing, torturous detail of the past. Talk about it. Dream about it. Cry a lot and feel sorry for yourself. Lose weight and look haggard so friends will worry about you. Build an ulcer. Get a migraine. Break a leg. Anything to create pain and serve as a reminder to what the dirty louse did to you. If you follow this advice, you are sure to end up miserable, sick, bitter, and alone.”</a:t>
            </a:r>
          </a:p>
          <a:p>
            <a:r>
              <a:rPr lang="en-US" sz="1200" kern="1200" dirty="0" smtClean="0">
                <a:solidFill>
                  <a:schemeClr val="tx1"/>
                </a:solidFill>
                <a:effectLst/>
                <a:latin typeface="+mn-lt"/>
                <a:ea typeface="+mn-ea"/>
                <a:cs typeface="+mn-cs"/>
              </a:rPr>
              <a:t>Nancy Van Pelt, </a:t>
            </a:r>
            <a:r>
              <a:rPr lang="en-US" sz="1200" i="1" kern="1200" dirty="0" smtClean="0">
                <a:solidFill>
                  <a:schemeClr val="tx1"/>
                </a:solidFill>
                <a:effectLst/>
                <a:latin typeface="+mn-lt"/>
                <a:ea typeface="+mn-ea"/>
                <a:cs typeface="+mn-cs"/>
              </a:rPr>
              <a:t>To Have and to Hold: A Guide to Successful Marriage </a:t>
            </a:r>
            <a:r>
              <a:rPr lang="en-US" sz="1200" kern="1200" dirty="0" smtClean="0">
                <a:solidFill>
                  <a:schemeClr val="tx1"/>
                </a:solidFill>
                <a:effectLst/>
                <a:latin typeface="+mn-lt"/>
                <a:ea typeface="+mn-ea"/>
                <a:cs typeface="+mn-cs"/>
              </a:rPr>
              <a:t>(Nashville, TN: Southern Publishing Association, 1980), p. 21.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5</a:t>
            </a:fld>
            <a:endParaRPr lang="en-US"/>
          </a:p>
        </p:txBody>
      </p:sp>
    </p:spTree>
    <p:extLst>
      <p:ext uri="{BB962C8B-B14F-4D97-AF65-F5344CB8AC3E}">
        <p14:creationId xmlns:p14="http://schemas.microsoft.com/office/powerpoint/2010/main" val="2145097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Why is it so hard to forgive?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Mother Theresa tells us, “If we really want to love, we must learn how to forgive.” But before we go into how to forgive, let’s look at </a:t>
            </a:r>
            <a:r>
              <a:rPr lang="en-US" sz="1200" i="1" kern="1200" dirty="0" smtClean="0">
                <a:solidFill>
                  <a:schemeClr val="tx1"/>
                </a:solidFill>
                <a:effectLst/>
                <a:latin typeface="+mn-lt"/>
                <a:ea typeface="+mn-ea"/>
                <a:cs typeface="+mn-cs"/>
              </a:rPr>
              <a:t>why</a:t>
            </a:r>
            <a:r>
              <a:rPr lang="en-US" sz="1200" kern="1200" dirty="0" smtClean="0">
                <a:solidFill>
                  <a:schemeClr val="tx1"/>
                </a:solidFill>
                <a:effectLst/>
                <a:latin typeface="+mn-lt"/>
                <a:ea typeface="+mn-ea"/>
                <a:cs typeface="+mn-cs"/>
              </a:rPr>
              <a:t> it is sometimes so difficult to practice forgiveness.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6</a:t>
            </a:fld>
            <a:endParaRPr lang="en-US"/>
          </a:p>
        </p:txBody>
      </p:sp>
    </p:spTree>
    <p:extLst>
      <p:ext uri="{BB962C8B-B14F-4D97-AF65-F5344CB8AC3E}">
        <p14:creationId xmlns:p14="http://schemas.microsoft.com/office/powerpoint/2010/main" val="134283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hard to forgive for several reasons:</a:t>
            </a:r>
          </a:p>
          <a:p>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We believe some myths about forgiveness.</a:t>
            </a:r>
          </a:p>
          <a:p>
            <a:pPr marL="228600" lvl="0" indent="-228600">
              <a:buFont typeface="+mj-lt"/>
              <a:buAutoNum type="arabicPeriod"/>
            </a:pPr>
            <a:r>
              <a:rPr lang="en-US" sz="1200" kern="1200" dirty="0" smtClean="0">
                <a:solidFill>
                  <a:schemeClr val="tx1"/>
                </a:solidFill>
                <a:effectLst/>
                <a:latin typeface="+mn-lt"/>
                <a:ea typeface="+mn-ea"/>
                <a:cs typeface="+mn-cs"/>
              </a:rPr>
              <a:t>We believe in the idea of a “just world” and want to bring justice.</a:t>
            </a:r>
          </a:p>
          <a:p>
            <a:pPr marL="228600" lvl="0" indent="-228600">
              <a:buFont typeface="+mj-lt"/>
              <a:buAutoNum type="arabicPeriod"/>
            </a:pPr>
            <a:r>
              <a:rPr lang="en-US" sz="1200" kern="1200" dirty="0" smtClean="0">
                <a:solidFill>
                  <a:schemeClr val="tx1"/>
                </a:solidFill>
                <a:effectLst/>
                <a:latin typeface="+mn-lt"/>
                <a:ea typeface="+mn-ea"/>
                <a:cs typeface="+mn-cs"/>
              </a:rPr>
              <a:t>We don’t understand why God allowed the offense to happen and cannot accept it.</a:t>
            </a:r>
          </a:p>
          <a:p>
            <a:pPr marL="228600" lvl="0" indent="-228600">
              <a:buFont typeface="+mj-lt"/>
              <a:buAutoNum type="arabicPeriod"/>
            </a:pPr>
            <a:r>
              <a:rPr lang="en-US" sz="1200" kern="1200" dirty="0" smtClean="0">
                <a:solidFill>
                  <a:schemeClr val="tx1"/>
                </a:solidFill>
                <a:effectLst/>
                <a:latin typeface="+mn-lt"/>
                <a:ea typeface="+mn-ea"/>
                <a:cs typeface="+mn-cs"/>
              </a:rPr>
              <a:t>We do not know the various stages of forgiveness. </a:t>
            </a:r>
          </a:p>
          <a:p>
            <a:pPr marL="228600" lvl="0" indent="-228600">
              <a:buFont typeface="+mj-lt"/>
              <a:buAutoNum type="arabicPeriod"/>
            </a:pPr>
            <a:r>
              <a:rPr lang="en-US" sz="1200" kern="1200" dirty="0" smtClean="0">
                <a:solidFill>
                  <a:schemeClr val="tx1"/>
                </a:solidFill>
                <a:effectLst/>
                <a:latin typeface="+mn-lt"/>
                <a:ea typeface="+mn-ea"/>
                <a:cs typeface="+mn-cs"/>
              </a:rPr>
              <a:t>We do not understand the “injustice gap.”</a:t>
            </a:r>
          </a:p>
          <a:p>
            <a:pPr marL="228600" lvl="0" indent="-228600">
              <a:buFont typeface="+mj-lt"/>
              <a:buAutoNum type="arabicPeriod"/>
            </a:pPr>
            <a:r>
              <a:rPr lang="en-US" sz="1200" kern="1200" dirty="0" smtClean="0">
                <a:solidFill>
                  <a:schemeClr val="tx1"/>
                </a:solidFill>
                <a:effectLst/>
                <a:latin typeface="+mn-lt"/>
                <a:ea typeface="+mn-ea"/>
                <a:cs typeface="+mn-cs"/>
              </a:rPr>
              <a:t>We don’t know what forgiveness is.</a:t>
            </a:r>
          </a:p>
          <a:p>
            <a:pPr marL="228600" lvl="0" indent="-228600">
              <a:buFont typeface="+mj-lt"/>
              <a:buAutoNum type="arabicPeriod"/>
            </a:pPr>
            <a:r>
              <a:rPr lang="en-US" sz="1200" kern="1200" dirty="0" smtClean="0">
                <a:solidFill>
                  <a:schemeClr val="tx1"/>
                </a:solidFill>
                <a:effectLst/>
                <a:latin typeface="+mn-lt"/>
                <a:ea typeface="+mn-ea"/>
                <a:cs typeface="+mn-cs"/>
              </a:rPr>
              <a:t>We don’t know how to forgive.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7</a:t>
            </a:fld>
            <a:endParaRPr lang="en-US"/>
          </a:p>
        </p:txBody>
      </p:sp>
    </p:spTree>
    <p:extLst>
      <p:ext uri="{BB962C8B-B14F-4D97-AF65-F5344CB8AC3E}">
        <p14:creationId xmlns:p14="http://schemas.microsoft.com/office/powerpoint/2010/main" val="1777756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Let’s look briefly at each of these.</a:t>
            </a:r>
          </a:p>
          <a:p>
            <a:r>
              <a:rPr lang="en-US" sz="1200" kern="1200" dirty="0" smtClean="0">
                <a:solidFill>
                  <a:schemeClr val="tx1"/>
                </a:solidFill>
                <a:effectLst/>
                <a:latin typeface="+mn-lt"/>
                <a:ea typeface="+mn-ea"/>
                <a:cs typeface="+mn-cs"/>
              </a:rPr>
              <a:t> </a:t>
            </a:r>
          </a:p>
          <a:p>
            <a:pPr lvl="0"/>
            <a:r>
              <a:rPr lang="en-US" sz="1200" b="1" i="1" kern="1200" dirty="0" smtClean="0">
                <a:solidFill>
                  <a:schemeClr val="tx1"/>
                </a:solidFill>
                <a:effectLst/>
                <a:latin typeface="+mn-lt"/>
                <a:ea typeface="+mn-ea"/>
                <a:cs typeface="+mn-cs"/>
              </a:rPr>
              <a:t>1. We believe some myths about forgiveness.</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several myths that people believe regarding forgiveness. They may think that to forgive means:</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kern="1200" dirty="0" smtClean="0">
                <a:solidFill>
                  <a:schemeClr val="tx1"/>
                </a:solidFill>
                <a:effectLst/>
                <a:latin typeface="+mn-lt"/>
                <a:ea typeface="+mn-ea"/>
                <a:cs typeface="+mn-cs"/>
              </a:rPr>
              <a:t>To nullify the evil or damage that has been done.  </a:t>
            </a:r>
          </a:p>
          <a:p>
            <a:pPr marL="171450" lvl="0" indent="-171450">
              <a:buFont typeface="Arial" charset="0"/>
              <a:buChar char="•"/>
            </a:pPr>
            <a:r>
              <a:rPr lang="en-US" sz="1200" kern="1200" dirty="0" smtClean="0">
                <a:solidFill>
                  <a:schemeClr val="tx1"/>
                </a:solidFill>
                <a:effectLst/>
                <a:latin typeface="+mn-lt"/>
                <a:ea typeface="+mn-ea"/>
                <a:cs typeface="+mn-cs"/>
              </a:rPr>
              <a:t>To forget and never remember it anymore.</a:t>
            </a:r>
          </a:p>
          <a:p>
            <a:pPr marL="171450" lvl="0" indent="-171450">
              <a:buFont typeface="Arial" charset="0"/>
              <a:buChar char="•"/>
            </a:pPr>
            <a:r>
              <a:rPr lang="en-US" sz="1200" kern="1200" dirty="0" smtClean="0">
                <a:solidFill>
                  <a:schemeClr val="tx1"/>
                </a:solidFill>
                <a:effectLst/>
                <a:latin typeface="+mn-lt"/>
                <a:ea typeface="+mn-ea"/>
                <a:cs typeface="+mn-cs"/>
              </a:rPr>
              <a:t>To say the offense was not important.</a:t>
            </a:r>
          </a:p>
          <a:p>
            <a:pPr marL="171450" lvl="0" indent="-171450">
              <a:buFont typeface="Arial" charset="0"/>
              <a:buChar char="•"/>
            </a:pPr>
            <a:r>
              <a:rPr lang="en-US" sz="1200" kern="1200" dirty="0" smtClean="0">
                <a:solidFill>
                  <a:schemeClr val="tx1"/>
                </a:solidFill>
                <a:effectLst/>
                <a:latin typeface="+mn-lt"/>
                <a:ea typeface="+mn-ea"/>
                <a:cs typeface="+mn-cs"/>
              </a:rPr>
              <a:t>To allow someone to do the same thing again.</a:t>
            </a:r>
          </a:p>
          <a:p>
            <a:pPr marL="171450" lvl="0" indent="-171450">
              <a:buFont typeface="Arial" charset="0"/>
              <a:buChar char="•"/>
            </a:pPr>
            <a:r>
              <a:rPr lang="en-US" sz="1200" kern="1200" dirty="0" smtClean="0">
                <a:solidFill>
                  <a:schemeClr val="tx1"/>
                </a:solidFill>
                <a:effectLst/>
                <a:latin typeface="+mn-lt"/>
                <a:ea typeface="+mn-ea"/>
                <a:cs typeface="+mn-cs"/>
              </a:rPr>
              <a:t>That there will be no consequences.</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89D7DBA-3545-D948-90E4-CB491F3DA7E4}" type="slidenum">
              <a:rPr lang="en-US" smtClean="0"/>
              <a:t>8</a:t>
            </a:fld>
            <a:endParaRPr lang="en-US"/>
          </a:p>
        </p:txBody>
      </p:sp>
    </p:spTree>
    <p:extLst>
      <p:ext uri="{BB962C8B-B14F-4D97-AF65-F5344CB8AC3E}">
        <p14:creationId xmlns:p14="http://schemas.microsoft.com/office/powerpoint/2010/main" val="1675211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myths suggest why it is so hard for some people to forgive, because they think that an offender will then think that the offense was not a big deal! It is important for us to understand the truth. Forgiveness is…</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kern="1200" dirty="0" smtClean="0">
                <a:solidFill>
                  <a:schemeClr val="tx1"/>
                </a:solidFill>
                <a:effectLst/>
                <a:latin typeface="+mn-lt"/>
                <a:ea typeface="+mn-ea"/>
                <a:cs typeface="+mn-cs"/>
              </a:rPr>
              <a:t>Not a green light to repeat the same offense.</a:t>
            </a:r>
          </a:p>
          <a:p>
            <a:pPr marL="171450" lvl="0" indent="-171450">
              <a:buFont typeface="Arial" charset="0"/>
              <a:buChar char="•"/>
            </a:pPr>
            <a:r>
              <a:rPr lang="en-US" sz="1200" kern="1200" dirty="0" smtClean="0">
                <a:solidFill>
                  <a:schemeClr val="tx1"/>
                </a:solidFill>
                <a:effectLst/>
                <a:latin typeface="+mn-lt"/>
                <a:ea typeface="+mn-ea"/>
                <a:cs typeface="+mn-cs"/>
              </a:rPr>
              <a:t>Not amnesty.</a:t>
            </a:r>
          </a:p>
          <a:p>
            <a:pPr marL="171450" lvl="0" indent="-171450">
              <a:buFont typeface="Arial" charset="0"/>
              <a:buChar char="•"/>
            </a:pPr>
            <a:r>
              <a:rPr lang="en-US" sz="1200" kern="1200" dirty="0" smtClean="0">
                <a:solidFill>
                  <a:schemeClr val="tx1"/>
                </a:solidFill>
                <a:effectLst/>
                <a:latin typeface="+mn-lt"/>
                <a:ea typeface="+mn-ea"/>
                <a:cs typeface="+mn-cs"/>
              </a:rPr>
              <a:t>Not amnesia. </a:t>
            </a:r>
          </a:p>
          <a:p>
            <a:pPr marL="171450" lvl="0" indent="-171450">
              <a:buFont typeface="Arial" charset="0"/>
              <a:buChar char="•"/>
            </a:pPr>
            <a:r>
              <a:rPr lang="en-US" sz="1200" kern="1200" dirty="0" smtClean="0">
                <a:solidFill>
                  <a:schemeClr val="tx1"/>
                </a:solidFill>
                <a:effectLst/>
                <a:latin typeface="+mn-lt"/>
                <a:ea typeface="+mn-ea"/>
                <a:cs typeface="+mn-cs"/>
              </a:rPr>
              <a:t>Not a denial of the damage or harm done.</a:t>
            </a:r>
          </a:p>
          <a:p>
            <a:pPr marL="171450" lvl="0" indent="-171450">
              <a:buFont typeface="Arial" charset="0"/>
              <a:buChar char="•"/>
            </a:pPr>
            <a:r>
              <a:rPr lang="en-US" sz="1200" kern="1200" dirty="0" smtClean="0">
                <a:solidFill>
                  <a:schemeClr val="tx1"/>
                </a:solidFill>
                <a:effectLst/>
                <a:latin typeface="+mn-lt"/>
                <a:ea typeface="+mn-ea"/>
                <a:cs typeface="+mn-cs"/>
              </a:rPr>
              <a:t>Not an acknowledgement that we are guilty.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Forgiveness is none of the above. It is grace in action, and a bit later in this seminar we will clarify what it is. For now, we will continue looking at our list of reasons why it is hard to forgive.</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9D7DBA-3545-D948-90E4-CB491F3DA7E4}" type="slidenum">
              <a:rPr lang="en-US" smtClean="0"/>
              <a:t>9</a:t>
            </a:fld>
            <a:endParaRPr lang="en-US"/>
          </a:p>
        </p:txBody>
      </p:sp>
    </p:spTree>
    <p:extLst>
      <p:ext uri="{BB962C8B-B14F-4D97-AF65-F5344CB8AC3E}">
        <p14:creationId xmlns:p14="http://schemas.microsoft.com/office/powerpoint/2010/main" val="1554922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cstate="email">
              <a:alphaModFix amt="45000"/>
              <a:duotone>
                <a:schemeClr val="accent1">
                  <a:shade val="45000"/>
                  <a:satMod val="135000"/>
                </a:schemeClr>
                <a:prstClr val="white"/>
              </a:duotone>
              <a:extLst>
                <a:ext uri="{28A0092B-C50C-407E-A947-70E740481C1C}">
                  <a14:useLocalDpi xmlns:a14="http://schemas.microsoft.com/office/drawing/2010/main"/>
                </a:ext>
              </a:extLst>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1E3D4BF8-BC6F-1046-9B62-A17D40CCEF50}" type="datetimeFigureOut">
              <a:rPr lang="en-US" smtClean="0"/>
              <a:t>2/29/16</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8EB79F92-0670-CE4A-BF23-2A36C7C0EA0F}" type="slidenum">
              <a:rPr lang="en-US" smtClean="0"/>
              <a:t>‹#›</a:t>
            </a:fld>
            <a:endParaRPr lang="en-US"/>
          </a:p>
        </p:txBody>
      </p:sp>
    </p:spTree>
    <p:extLst>
      <p:ext uri="{BB962C8B-B14F-4D97-AF65-F5344CB8AC3E}">
        <p14:creationId xmlns:p14="http://schemas.microsoft.com/office/powerpoint/2010/main" val="7663644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3D4BF8-BC6F-1046-9B62-A17D40CCEF50}"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97184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3D4BF8-BC6F-1046-9B62-A17D40CCEF50}"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85517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3D4BF8-BC6F-1046-9B62-A17D40CCEF50}" type="datetimeFigureOut">
              <a:rPr lang="en-US" smtClean="0"/>
              <a:t>2/29/16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82806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cstate="email">
              <a:alphaModFix amt="45000"/>
              <a:duotone>
                <a:schemeClr val="accent2">
                  <a:shade val="45000"/>
                  <a:satMod val="135000"/>
                </a:schemeClr>
                <a:prstClr val="white"/>
              </a:duotone>
              <a:extLst>
                <a:ext uri="{28A0092B-C50C-407E-A947-70E740481C1C}">
                  <a14:useLocalDpi xmlns:a14="http://schemas.microsoft.com/office/drawing/2010/main"/>
                </a:ext>
              </a:extLst>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1E3D4BF8-BC6F-1046-9B62-A17D40CCEF50}" type="datetimeFigureOut">
              <a:rPr lang="en-US" smtClean="0"/>
              <a:t>2/29/16</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6453378" y="5211060"/>
            <a:ext cx="1584198" cy="228600"/>
          </a:xfrm>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2393795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3D4BF8-BC6F-1046-9B62-A17D40CCEF50}"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01517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3D4BF8-BC6F-1046-9B62-A17D40CCEF50}" type="datetimeFigureOut">
              <a:rPr lang="en-US" smtClean="0"/>
              <a:t>2/29/16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298700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3D4BF8-BC6F-1046-9B62-A17D40CCEF50}" type="datetimeFigureOut">
              <a:rPr lang="en-US" smtClean="0"/>
              <a:t>2/29/16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58449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D4BF8-BC6F-1046-9B62-A17D40CCEF50}" type="datetimeFigureOut">
              <a:rPr lang="en-US" smtClean="0"/>
              <a:t>2/29/16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79F92-0670-CE4A-BF23-2A36C7C0EA0F}" type="slidenum">
              <a:rPr lang="en-US" smtClean="0"/>
              <a:t>‹#›</a:t>
            </a:fld>
            <a:endParaRPr lang="en-US"/>
          </a:p>
        </p:txBody>
      </p:sp>
    </p:spTree>
    <p:extLst>
      <p:ext uri="{BB962C8B-B14F-4D97-AF65-F5344CB8AC3E}">
        <p14:creationId xmlns:p14="http://schemas.microsoft.com/office/powerpoint/2010/main" val="174230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E3D4BF8-BC6F-1046-9B62-A17D40CCEF50}" type="datetimeFigureOut">
              <a:rPr lang="en-US" smtClean="0"/>
              <a:t>2/29/16</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8EB79F92-0670-CE4A-BF23-2A36C7C0EA0F}" type="slidenum">
              <a:rPr lang="en-US" smtClean="0"/>
              <a:t>‹#›</a:t>
            </a:fld>
            <a:endParaRPr 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617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E3D4BF8-BC6F-1046-9B62-A17D40CCEF50}" type="datetimeFigureOut">
              <a:rPr lang="en-US" smtClean="0"/>
              <a:t>2/29/16</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8EB79F92-0670-CE4A-BF23-2A36C7C0EA0F}" type="slidenum">
              <a:rPr lang="en-US" smtClean="0"/>
              <a:t>‹#›</a:t>
            </a:fld>
            <a:endParaRPr lang="en-US"/>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2519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1E3D4BF8-BC6F-1046-9B62-A17D40CCEF50}" type="datetimeFigureOut">
              <a:rPr lang="en-US" smtClean="0"/>
              <a:t>2/29/16</a:t>
            </a:fld>
            <a:endParaRPr 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8EB79F92-0670-CE4A-BF23-2A36C7C0EA0F}" type="slidenum">
              <a:rPr lang="en-US" smtClean="0"/>
              <a:t>‹#›</a:t>
            </a:fld>
            <a:endParaRPr lang="en-US"/>
          </a:p>
        </p:txBody>
      </p:sp>
    </p:spTree>
    <p:extLst>
      <p:ext uri="{BB962C8B-B14F-4D97-AF65-F5344CB8AC3E}">
        <p14:creationId xmlns:p14="http://schemas.microsoft.com/office/powerpoint/2010/main" val="12063520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4.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lumMod val="50000"/>
                  </a:schemeClr>
                </a:solidFill>
                <a:latin typeface="+mn-lt"/>
                <a:ea typeface="Cooper Black" charset="0"/>
                <a:cs typeface="Cooper Black" charset="0"/>
              </a:rPr>
              <a:t>Power</a:t>
            </a:r>
            <a:r>
              <a:rPr lang="en-US" dirty="0" smtClean="0">
                <a:latin typeface="+mn-lt"/>
              </a:rPr>
              <a:t> </a:t>
            </a:r>
            <a:r>
              <a:rPr lang="en-US" i="1" cap="none" dirty="0" smtClean="0">
                <a:latin typeface="Palatino" charset="0"/>
                <a:ea typeface="Palatino" charset="0"/>
                <a:cs typeface="Palatino" charset="0"/>
              </a:rPr>
              <a:t>to </a:t>
            </a:r>
            <a:r>
              <a:rPr lang="en-US" b="1" dirty="0" smtClean="0">
                <a:solidFill>
                  <a:schemeClr val="accent1">
                    <a:lumMod val="50000"/>
                  </a:schemeClr>
                </a:solidFill>
                <a:latin typeface="+mn-lt"/>
                <a:ea typeface="Trajan Pro" charset="0"/>
                <a:cs typeface="Trajan Pro" charset="0"/>
              </a:rPr>
              <a:t>Forgive</a:t>
            </a:r>
            <a:endParaRPr lang="en-US" b="1" dirty="0">
              <a:solidFill>
                <a:schemeClr val="accent1">
                  <a:lumMod val="50000"/>
                </a:schemeClr>
              </a:solidFill>
              <a:latin typeface="+mn-lt"/>
              <a:ea typeface="Trajan Pro" charset="0"/>
              <a:cs typeface="Trajan Pro" charset="0"/>
            </a:endParaRPr>
          </a:p>
        </p:txBody>
      </p:sp>
      <p:sp>
        <p:nvSpPr>
          <p:cNvPr id="4" name="Subtitle 2"/>
          <p:cNvSpPr>
            <a:spLocks noGrp="1"/>
          </p:cNvSpPr>
          <p:nvPr>
            <p:ph type="subTitle" idx="1"/>
          </p:nvPr>
        </p:nvSpPr>
        <p:spPr>
          <a:xfrm>
            <a:off x="1171575" y="4148255"/>
            <a:ext cx="6803136" cy="533808"/>
          </a:xfrm>
        </p:spPr>
        <p:txBody>
          <a:bodyPr>
            <a:noAutofit/>
          </a:bodyPr>
          <a:lstStyle/>
          <a:p>
            <a:r>
              <a:rPr lang="en-US" sz="1600" i="1" dirty="0" smtClean="0">
                <a:solidFill>
                  <a:schemeClr val="accent1">
                    <a:lumMod val="75000"/>
                  </a:schemeClr>
                </a:solidFill>
                <a:latin typeface="Palatino" charset="0"/>
                <a:ea typeface="Palatino" charset="0"/>
                <a:cs typeface="Palatino" charset="0"/>
              </a:rPr>
              <a:t>by Galina Stele, </a:t>
            </a:r>
            <a:r>
              <a:rPr lang="en-US" sz="1600" i="1" dirty="0" err="1" smtClean="0">
                <a:solidFill>
                  <a:schemeClr val="accent1">
                    <a:lumMod val="75000"/>
                  </a:schemeClr>
                </a:solidFill>
                <a:latin typeface="Palatino" charset="0"/>
                <a:ea typeface="Palatino" charset="0"/>
                <a:cs typeface="Palatino" charset="0"/>
              </a:rPr>
              <a:t>D.Min</a:t>
            </a:r>
            <a:r>
              <a:rPr lang="en-US" sz="1600" i="1" dirty="0" smtClean="0">
                <a:solidFill>
                  <a:schemeClr val="accent1">
                    <a:lumMod val="75000"/>
                  </a:schemeClr>
                </a:solidFill>
                <a:latin typeface="Palatino" charset="0"/>
                <a:ea typeface="Palatino" charset="0"/>
                <a:cs typeface="Palatino" charset="0"/>
              </a:rPr>
              <a:t>.</a:t>
            </a:r>
          </a:p>
          <a:p>
            <a:endParaRPr lang="en-US" sz="1600" i="1" dirty="0">
              <a:solidFill>
                <a:schemeClr val="accent1">
                  <a:lumMod val="75000"/>
                </a:schemeClr>
              </a:solidFill>
              <a:latin typeface="Palatino" charset="0"/>
              <a:ea typeface="Palatino" charset="0"/>
              <a:cs typeface="Palatino" charset="0"/>
            </a:endParaRPr>
          </a:p>
          <a:p>
            <a:endParaRPr lang="en-US" sz="1600" dirty="0" smtClean="0">
              <a:solidFill>
                <a:srgbClr val="002060"/>
              </a:solidFill>
            </a:endParaRPr>
          </a:p>
          <a:p>
            <a:r>
              <a:rPr lang="en-US" sz="1200" b="1" spc="300" dirty="0" smtClean="0">
                <a:solidFill>
                  <a:schemeClr val="tx2">
                    <a:lumMod val="75000"/>
                  </a:schemeClr>
                </a:solidFill>
                <a:latin typeface="Trajan Pro" charset="0"/>
                <a:ea typeface="Trajan Pro" charset="0"/>
                <a:cs typeface="Trajan Pro" charset="0"/>
              </a:rPr>
              <a:t>General Conference </a:t>
            </a:r>
          </a:p>
          <a:p>
            <a:r>
              <a:rPr lang="en-US" sz="1100" b="1" spc="300" dirty="0" smtClean="0">
                <a:solidFill>
                  <a:schemeClr val="tx2">
                    <a:lumMod val="75000"/>
                  </a:schemeClr>
                </a:solidFill>
                <a:latin typeface="Trajan Pro" charset="0"/>
                <a:ea typeface="Trajan Pro" charset="0"/>
                <a:cs typeface="Trajan Pro" charset="0"/>
              </a:rPr>
              <a:t>2016 Women’s Ministries Emphasis Day</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53626" y="5011803"/>
            <a:ext cx="506738" cy="354806"/>
          </a:xfrm>
          <a:prstGeom prst="rect">
            <a:avLst/>
          </a:prstGeom>
        </p:spPr>
      </p:pic>
    </p:spTree>
    <p:extLst>
      <p:ext uri="{BB962C8B-B14F-4D97-AF65-F5344CB8AC3E}">
        <p14:creationId xmlns:p14="http://schemas.microsoft.com/office/powerpoint/2010/main" val="1882800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lumMod val="75000"/>
                  </a:schemeClr>
                </a:solidFill>
              </a:rPr>
              <a:t>It is </a:t>
            </a:r>
            <a:r>
              <a:rPr lang="en-US" sz="3600" b="1" i="1" dirty="0" smtClean="0">
                <a:solidFill>
                  <a:schemeClr val="bg2">
                    <a:lumMod val="25000"/>
                  </a:schemeClr>
                </a:solidFill>
                <a:latin typeface="Palatino Linotype" charset="0"/>
                <a:ea typeface="Palatino Linotype" charset="0"/>
                <a:cs typeface="Palatino Linotype" charset="0"/>
              </a:rPr>
              <a:t>difficult to forgive </a:t>
            </a:r>
            <a:r>
              <a:rPr lang="en-US" sz="3600" b="1" dirty="0" smtClean="0">
                <a:solidFill>
                  <a:schemeClr val="accent1">
                    <a:lumMod val="75000"/>
                  </a:schemeClr>
                </a:solidFill>
              </a:rPr>
              <a:t>because:</a:t>
            </a:r>
            <a:endParaRPr lang="en-US" sz="3600" b="1" dirty="0">
              <a:solidFill>
                <a:schemeClr val="accent1">
                  <a:lumMod val="75000"/>
                </a:schemeClr>
              </a:solidFill>
            </a:endParaRPr>
          </a:p>
        </p:txBody>
      </p:sp>
      <p:sp>
        <p:nvSpPr>
          <p:cNvPr id="3" name="Content Placeholder 2"/>
          <p:cNvSpPr>
            <a:spLocks noGrp="1"/>
          </p:cNvSpPr>
          <p:nvPr>
            <p:ph idx="1"/>
          </p:nvPr>
        </p:nvSpPr>
        <p:spPr>
          <a:xfrm>
            <a:off x="731519" y="1964575"/>
            <a:ext cx="7414953" cy="3931920"/>
          </a:xfrm>
        </p:spPr>
        <p:txBody>
          <a:bodyPr/>
          <a:lstStyle/>
          <a:p>
            <a:pPr marL="0" indent="0">
              <a:buNone/>
            </a:pPr>
            <a:r>
              <a:rPr lang="en-US" sz="2400" b="1" dirty="0" smtClean="0">
                <a:solidFill>
                  <a:schemeClr val="bg2">
                    <a:lumMod val="50000"/>
                  </a:schemeClr>
                </a:solidFill>
              </a:rPr>
              <a:t>2. WE BELIEVE IN THE IDEA OF A “JUST WORLD.”</a:t>
            </a:r>
          </a:p>
          <a:p>
            <a:pPr marL="0" indent="0">
              <a:buNone/>
            </a:pPr>
            <a:endParaRPr lang="en-US" dirty="0" smtClean="0"/>
          </a:p>
          <a:p>
            <a:pPr marL="0" indent="0">
              <a:buNone/>
            </a:pPr>
            <a:r>
              <a:rPr lang="en-US" sz="2000" b="1" dirty="0" smtClean="0"/>
              <a:t>THIS IS NOT A JUST WORLD</a:t>
            </a:r>
          </a:p>
          <a:p>
            <a:pPr marL="0" indent="0">
              <a:buNone/>
            </a:pPr>
            <a:endParaRPr lang="en-US" sz="800" b="1" dirty="0" smtClean="0"/>
          </a:p>
          <a:p>
            <a:r>
              <a:rPr lang="en-US" sz="2000" dirty="0" smtClean="0"/>
              <a:t>It is not our responsibility to pay back and bring justice.</a:t>
            </a:r>
          </a:p>
          <a:p>
            <a:r>
              <a:rPr lang="en-US" sz="2000" dirty="0" smtClean="0"/>
              <a:t>We punish the offender by refusing to forgive.</a:t>
            </a:r>
          </a:p>
          <a:p>
            <a:r>
              <a:rPr lang="en-US" sz="2000" dirty="0" smtClean="0"/>
              <a:t>Only God is the true judge.</a:t>
            </a:r>
            <a:endParaRPr lang="en-US" dirty="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86024" y="3846057"/>
            <a:ext cx="2078093" cy="2687628"/>
          </a:xfrm>
          <a:prstGeom prst="rect">
            <a:avLst/>
          </a:prstGeom>
          <a:ln>
            <a:noFill/>
          </a:ln>
          <a:effectLst>
            <a:softEdge rad="112500"/>
          </a:effectLst>
        </p:spPr>
      </p:pic>
    </p:spTree>
    <p:extLst>
      <p:ext uri="{BB962C8B-B14F-4D97-AF65-F5344CB8AC3E}">
        <p14:creationId xmlns:p14="http://schemas.microsoft.com/office/powerpoint/2010/main" val="13847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lumMod val="75000"/>
                  </a:schemeClr>
                </a:solidFill>
              </a:rPr>
              <a:t>It is </a:t>
            </a:r>
            <a:r>
              <a:rPr lang="en-US" sz="3600" b="1" i="1" dirty="0" smtClean="0">
                <a:solidFill>
                  <a:schemeClr val="bg2">
                    <a:lumMod val="25000"/>
                  </a:schemeClr>
                </a:solidFill>
                <a:latin typeface="Palatino Linotype" charset="0"/>
                <a:ea typeface="Palatino Linotype" charset="0"/>
                <a:cs typeface="Palatino Linotype" charset="0"/>
              </a:rPr>
              <a:t>difficult to forgive </a:t>
            </a:r>
            <a:r>
              <a:rPr lang="en-US" sz="3600" b="1" dirty="0" smtClean="0">
                <a:solidFill>
                  <a:schemeClr val="accent1">
                    <a:lumMod val="75000"/>
                  </a:schemeClr>
                </a:solidFill>
              </a:rPr>
              <a:t>because:</a:t>
            </a:r>
            <a:endParaRPr lang="en-US" sz="3600" b="1" dirty="0">
              <a:solidFill>
                <a:schemeClr val="accent1">
                  <a:lumMod val="75000"/>
                </a:schemeClr>
              </a:solidFill>
            </a:endParaRPr>
          </a:p>
        </p:txBody>
      </p:sp>
      <p:sp>
        <p:nvSpPr>
          <p:cNvPr id="3" name="Content Placeholder 2"/>
          <p:cNvSpPr>
            <a:spLocks noGrp="1"/>
          </p:cNvSpPr>
          <p:nvPr>
            <p:ph idx="1"/>
          </p:nvPr>
        </p:nvSpPr>
        <p:spPr>
          <a:xfrm>
            <a:off x="731520" y="2103120"/>
            <a:ext cx="7988734" cy="3931920"/>
          </a:xfrm>
        </p:spPr>
        <p:txBody>
          <a:bodyPr/>
          <a:lstStyle/>
          <a:p>
            <a:pPr marL="0" indent="0">
              <a:buNone/>
            </a:pPr>
            <a:r>
              <a:rPr lang="en-US" sz="2400" b="1" dirty="0" smtClean="0">
                <a:solidFill>
                  <a:schemeClr val="bg2">
                    <a:lumMod val="50000"/>
                  </a:schemeClr>
                </a:solidFill>
              </a:rPr>
              <a:t>3. WE DO NOT UNDERSTAND WHY GOD ALLOWS THE OFFENSE TO HAPPEN</a:t>
            </a:r>
            <a:r>
              <a:rPr lang="en-US" dirty="0" smtClean="0">
                <a:solidFill>
                  <a:schemeClr val="bg2">
                    <a:lumMod val="50000"/>
                  </a:schemeClr>
                </a:solidFill>
              </a:rPr>
              <a:t>.</a:t>
            </a:r>
          </a:p>
          <a:p>
            <a:pPr marL="0" indent="0">
              <a:buNone/>
            </a:pPr>
            <a:endParaRPr lang="en-US" dirty="0" smtClean="0"/>
          </a:p>
          <a:p>
            <a:pPr marL="0" indent="0">
              <a:buNone/>
            </a:pPr>
            <a:r>
              <a:rPr lang="en-US" sz="2000" b="1" dirty="0" smtClean="0"/>
              <a:t>EVEN IF WE DON’T UNDERSTAND:</a:t>
            </a:r>
          </a:p>
          <a:p>
            <a:r>
              <a:rPr lang="en-US" sz="2000" dirty="0" smtClean="0"/>
              <a:t>We need to learn to trust God.</a:t>
            </a:r>
          </a:p>
          <a:p>
            <a:r>
              <a:rPr lang="en-US" sz="2000" dirty="0" smtClean="0"/>
              <a:t>We need to develop His character. </a:t>
            </a:r>
          </a:p>
          <a:p>
            <a:r>
              <a:rPr lang="en-US" sz="2000" dirty="0" smtClean="0"/>
              <a:t>We need to help others</a:t>
            </a:r>
            <a:r>
              <a:rPr lang="en-US" dirty="0" smtClean="0"/>
              <a:t>.</a:t>
            </a:r>
            <a:endParaRPr lang="en-US"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84133" y="2701937"/>
            <a:ext cx="2390075" cy="3091118"/>
          </a:xfrm>
          <a:prstGeom prst="rect">
            <a:avLst/>
          </a:prstGeom>
          <a:ln>
            <a:noFill/>
          </a:ln>
          <a:effectLst>
            <a:softEdge rad="112500"/>
          </a:effectLst>
        </p:spPr>
      </p:pic>
    </p:spTree>
    <p:extLst>
      <p:ext uri="{BB962C8B-B14F-4D97-AF65-F5344CB8AC3E}">
        <p14:creationId xmlns:p14="http://schemas.microsoft.com/office/powerpoint/2010/main" val="1668339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731520" y="2103120"/>
            <a:ext cx="8412480" cy="3931920"/>
          </a:xfrm>
        </p:spPr>
        <p:txBody>
          <a:bodyPr/>
          <a:lstStyle/>
          <a:p>
            <a:pPr marL="0" indent="0">
              <a:buNone/>
            </a:pPr>
            <a:r>
              <a:rPr lang="en-US" sz="2400" b="1" dirty="0" smtClean="0">
                <a:solidFill>
                  <a:schemeClr val="bg2">
                    <a:lumMod val="50000"/>
                  </a:schemeClr>
                </a:solidFill>
              </a:rPr>
              <a:t>4.  WE DO NOT KNOW THE STAGES OF FORGIVENESS.</a:t>
            </a:r>
          </a:p>
          <a:p>
            <a:pPr marL="0" indent="0">
              <a:buNone/>
            </a:pPr>
            <a:endParaRPr lang="en-US" sz="1000" dirty="0" smtClean="0"/>
          </a:p>
          <a:p>
            <a:pPr marL="0" indent="0">
              <a:buNone/>
            </a:pPr>
            <a:r>
              <a:rPr lang="en-US" sz="2000" b="1" dirty="0" smtClean="0"/>
              <a:t>STAGES of FORGIVENESS:</a:t>
            </a:r>
          </a:p>
          <a:p>
            <a:r>
              <a:rPr lang="en-US" sz="2400" dirty="0" smtClean="0"/>
              <a:t>Hurt</a:t>
            </a:r>
          </a:p>
          <a:p>
            <a:r>
              <a:rPr lang="en-US" sz="2400" dirty="0" smtClean="0"/>
              <a:t>Pain</a:t>
            </a:r>
          </a:p>
          <a:p>
            <a:r>
              <a:rPr lang="en-US" sz="2400" dirty="0" smtClean="0"/>
              <a:t>Healing</a:t>
            </a:r>
          </a:p>
          <a:p>
            <a:r>
              <a:rPr lang="en-US" sz="2400" dirty="0" smtClean="0"/>
              <a:t>Forgiveness</a:t>
            </a:r>
          </a:p>
          <a:p>
            <a:r>
              <a:rPr lang="en-US" sz="2400" i="1" dirty="0" smtClean="0"/>
              <a:t>And perhaps </a:t>
            </a:r>
            <a:r>
              <a:rPr lang="en-US" sz="2400" dirty="0" smtClean="0"/>
              <a:t>Reconciliation</a:t>
            </a:r>
            <a:endParaRPr lang="en-US" sz="2400" dirty="0"/>
          </a:p>
        </p:txBody>
      </p:sp>
      <p:sp>
        <p:nvSpPr>
          <p:cNvPr id="5" name="Title 1"/>
          <p:cNvSpPr txBox="1">
            <a:spLocks/>
          </p:cNvSpPr>
          <p:nvPr/>
        </p:nvSpPr>
        <p:spPr>
          <a:xfrm>
            <a:off x="742950" y="977766"/>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accent1">
                    <a:lumMod val="75000"/>
                  </a:schemeClr>
                </a:solidFill>
              </a:rPr>
              <a:t>It is </a:t>
            </a:r>
            <a:r>
              <a:rPr lang="en-US" sz="3300" b="1" i="1" dirty="0">
                <a:solidFill>
                  <a:schemeClr val="bg2">
                    <a:lumMod val="25000"/>
                  </a:schemeClr>
                </a:solidFill>
                <a:latin typeface="Palatino Linotype" charset="0"/>
                <a:ea typeface="Palatino Linotype" charset="0"/>
                <a:cs typeface="Palatino Linotype" charset="0"/>
              </a:rPr>
              <a:t>difficult to forgive </a:t>
            </a:r>
            <a:r>
              <a:rPr lang="en-US" sz="3300" b="1" dirty="0">
                <a:solidFill>
                  <a:schemeClr val="accent1">
                    <a:lumMod val="75000"/>
                  </a:schemeClr>
                </a:solidFill>
              </a:rPr>
              <a:t>because:</a:t>
            </a:r>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53350" y="2702240"/>
            <a:ext cx="2576946" cy="3332800"/>
          </a:xfrm>
          <a:prstGeom prst="rect">
            <a:avLst/>
          </a:prstGeom>
          <a:ln>
            <a:noFill/>
          </a:ln>
          <a:effectLst>
            <a:softEdge rad="112500"/>
          </a:effectLst>
        </p:spPr>
      </p:pic>
    </p:spTree>
    <p:extLst>
      <p:ext uri="{BB962C8B-B14F-4D97-AF65-F5344CB8AC3E}">
        <p14:creationId xmlns:p14="http://schemas.microsoft.com/office/powerpoint/2010/main" val="135901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lumMod val="75000"/>
                  </a:schemeClr>
                </a:solidFill>
              </a:rPr>
              <a:t>It is </a:t>
            </a:r>
            <a:r>
              <a:rPr lang="en-US" sz="3600" b="1" i="1" dirty="0" smtClean="0">
                <a:solidFill>
                  <a:schemeClr val="bg2">
                    <a:lumMod val="25000"/>
                  </a:schemeClr>
                </a:solidFill>
                <a:latin typeface="Palatino Linotype" charset="0"/>
                <a:ea typeface="Palatino Linotype" charset="0"/>
                <a:cs typeface="Palatino Linotype" charset="0"/>
              </a:rPr>
              <a:t>difficult to forgive</a:t>
            </a:r>
            <a:r>
              <a:rPr lang="en-US" sz="3600" b="1" dirty="0" smtClean="0">
                <a:solidFill>
                  <a:schemeClr val="accent1">
                    <a:lumMod val="75000"/>
                  </a:schemeClr>
                </a:solidFill>
              </a:rPr>
              <a:t> because:</a:t>
            </a:r>
            <a:endParaRPr lang="en-US" sz="3600" b="1" dirty="0">
              <a:solidFill>
                <a:schemeClr val="accent1">
                  <a:lumMod val="75000"/>
                </a:schemeClr>
              </a:solidFill>
            </a:endParaRPr>
          </a:p>
        </p:txBody>
      </p:sp>
      <p:sp>
        <p:nvSpPr>
          <p:cNvPr id="3" name="Content Placeholder 2"/>
          <p:cNvSpPr>
            <a:spLocks noGrp="1"/>
          </p:cNvSpPr>
          <p:nvPr>
            <p:ph idx="1"/>
          </p:nvPr>
        </p:nvSpPr>
        <p:spPr/>
        <p:txBody>
          <a:bodyPr/>
          <a:lstStyle/>
          <a:p>
            <a:pPr marL="0" indent="0">
              <a:buNone/>
            </a:pPr>
            <a:r>
              <a:rPr lang="en-US" sz="2400" b="1" dirty="0" smtClean="0">
                <a:solidFill>
                  <a:schemeClr val="bg2">
                    <a:lumMod val="50000"/>
                  </a:schemeClr>
                </a:solidFill>
              </a:rPr>
              <a:t>5.  WE DO NOT UNDERSTAND THE “INJUSTICE GAP.”</a:t>
            </a:r>
          </a:p>
          <a:p>
            <a:pPr marL="0" indent="0">
              <a:buNone/>
            </a:pPr>
            <a:endParaRPr lang="en-US" b="1" dirty="0" smtClean="0"/>
          </a:p>
          <a:p>
            <a:pPr marL="0" indent="0">
              <a:buNone/>
            </a:pPr>
            <a:r>
              <a:rPr lang="en-US" sz="2000" b="1" dirty="0" smtClean="0"/>
              <a:t>GAPS</a:t>
            </a:r>
          </a:p>
          <a:p>
            <a:r>
              <a:rPr lang="en-US" sz="2000" dirty="0" smtClean="0"/>
              <a:t>THE OFFENDER REDUCES THE GAP BY:</a:t>
            </a:r>
          </a:p>
          <a:p>
            <a:pPr lvl="1"/>
            <a:r>
              <a:rPr lang="en-US" sz="1800" dirty="0" smtClean="0"/>
              <a:t>OFFERING AN APOLOGY.</a:t>
            </a:r>
          </a:p>
          <a:p>
            <a:pPr lvl="1"/>
            <a:r>
              <a:rPr lang="en-US" sz="1800" dirty="0" smtClean="0"/>
              <a:t>PROVIDING RESTITUTION.</a:t>
            </a:r>
          </a:p>
          <a:p>
            <a:r>
              <a:rPr lang="en-US" sz="2000" dirty="0" smtClean="0"/>
              <a:t>THE OFFENDER INCREASES THE GAP BY:</a:t>
            </a:r>
          </a:p>
          <a:p>
            <a:pPr lvl="1"/>
            <a:r>
              <a:rPr lang="en-US" sz="1800" dirty="0" smtClean="0"/>
              <a:t>DENYING THE FAULT.</a:t>
            </a:r>
          </a:p>
          <a:p>
            <a:pPr lvl="1"/>
            <a:r>
              <a:rPr lang="en-US" sz="1800" dirty="0" smtClean="0"/>
              <a:t>BEHAVING BADLY.</a:t>
            </a:r>
          </a:p>
          <a:p>
            <a:pPr marL="342900" lvl="1" indent="0">
              <a:buNone/>
            </a:pPr>
            <a:endParaRPr lang="en-US" b="1" dirty="0" smtClean="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21687" y="2768845"/>
            <a:ext cx="2390075" cy="3091118"/>
          </a:xfrm>
          <a:prstGeom prst="rect">
            <a:avLst/>
          </a:prstGeom>
          <a:ln>
            <a:noFill/>
          </a:ln>
          <a:effectLst>
            <a:softEdge rad="112500"/>
          </a:effectLst>
        </p:spPr>
      </p:pic>
    </p:spTree>
    <p:extLst>
      <p:ext uri="{BB962C8B-B14F-4D97-AF65-F5344CB8AC3E}">
        <p14:creationId xmlns:p14="http://schemas.microsoft.com/office/powerpoint/2010/main" val="1087554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2103120"/>
            <a:ext cx="7680960" cy="3521825"/>
          </a:xfrm>
        </p:spPr>
        <p:txBody>
          <a:bodyPr>
            <a:normAutofit/>
          </a:bodyPr>
          <a:lstStyle/>
          <a:p>
            <a:pPr marL="0" lvl="0" indent="0">
              <a:buNone/>
            </a:pPr>
            <a:r>
              <a:rPr lang="en-US" sz="2800" b="1" dirty="0" smtClean="0">
                <a:solidFill>
                  <a:schemeClr val="bg2">
                    <a:lumMod val="50000"/>
                  </a:schemeClr>
                </a:solidFill>
              </a:rPr>
              <a:t>6. WE DON’T KNOW WHAT FORGIVENESS IS</a:t>
            </a:r>
            <a:r>
              <a:rPr lang="en-US" sz="2000" i="1" dirty="0" smtClean="0"/>
              <a:t>.</a:t>
            </a:r>
            <a:endParaRPr lang="en-US" sz="2000" dirty="0"/>
          </a:p>
          <a:p>
            <a:pPr marL="0" indent="0">
              <a:buNone/>
            </a:pPr>
            <a:endParaRPr lang="en-US" sz="800" dirty="0"/>
          </a:p>
          <a:p>
            <a:pPr marL="0" indent="0" algn="ctr">
              <a:buNone/>
            </a:pPr>
            <a:r>
              <a:rPr lang="en-US" sz="2000" dirty="0" smtClean="0"/>
              <a:t>It </a:t>
            </a:r>
            <a:r>
              <a:rPr lang="en-US" sz="2000" dirty="0"/>
              <a:t>is hard to forgive because very often we don’t know what true forgiveness is and how to forgive. As mentioned earlier, forgiveness is grace in action. Grace has a divine origin. As Alexander Pope said, “To err is human; to forgive, Divine.” Our ability to forgive depends on how we understand God’s forgiveness, how we treat ourselves, and whether we have experienced God’s grace in our lives. </a:t>
            </a:r>
          </a:p>
        </p:txBody>
      </p:sp>
      <p:sp>
        <p:nvSpPr>
          <p:cNvPr id="4" name="Title 1"/>
          <p:cNvSpPr>
            <a:spLocks noGrp="1"/>
          </p:cNvSpPr>
          <p:nvPr>
            <p:ph type="title"/>
          </p:nvPr>
        </p:nvSpPr>
        <p:spPr/>
        <p:txBody>
          <a:bodyPr>
            <a:normAutofit/>
          </a:bodyPr>
          <a:lstStyle/>
          <a:p>
            <a:r>
              <a:rPr lang="en-US" sz="3600" b="1" dirty="0" smtClean="0">
                <a:solidFill>
                  <a:schemeClr val="accent1">
                    <a:lumMod val="75000"/>
                  </a:schemeClr>
                </a:solidFill>
              </a:rPr>
              <a:t>It is </a:t>
            </a:r>
            <a:r>
              <a:rPr lang="en-US" sz="3600" b="1" i="1" dirty="0" smtClean="0">
                <a:solidFill>
                  <a:schemeClr val="bg2">
                    <a:lumMod val="25000"/>
                  </a:schemeClr>
                </a:solidFill>
                <a:latin typeface="Palatino Linotype" charset="0"/>
                <a:ea typeface="Palatino Linotype" charset="0"/>
                <a:cs typeface="Palatino Linotype" charset="0"/>
              </a:rPr>
              <a:t>difficult to forgive </a:t>
            </a:r>
            <a:r>
              <a:rPr lang="en-US" sz="3600" b="1" dirty="0" smtClean="0">
                <a:solidFill>
                  <a:schemeClr val="accent1">
                    <a:lumMod val="75000"/>
                  </a:schemeClr>
                </a:solidFill>
              </a:rPr>
              <a:t>because:</a:t>
            </a:r>
            <a:endParaRPr lang="en-US" sz="3600" b="1" dirty="0">
              <a:solidFill>
                <a:schemeClr val="accent1">
                  <a:lumMod val="75000"/>
                </a:schemeClr>
              </a:solidFill>
            </a:endParaRPr>
          </a:p>
        </p:txBody>
      </p:sp>
    </p:spTree>
    <p:extLst>
      <p:ext uri="{BB962C8B-B14F-4D97-AF65-F5344CB8AC3E}">
        <p14:creationId xmlns:p14="http://schemas.microsoft.com/office/powerpoint/2010/main" val="2107933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816" y="2076231"/>
            <a:ext cx="7351966" cy="2473467"/>
          </a:xfrm>
        </p:spPr>
        <p:txBody>
          <a:bodyPr>
            <a:noAutofit/>
          </a:bodyPr>
          <a:lstStyle/>
          <a:p>
            <a:pPr algn="ctr">
              <a:lnSpc>
                <a:spcPct val="150000"/>
              </a:lnSpc>
            </a:pPr>
            <a:r>
              <a:rPr lang="en-US" sz="2000" b="1" dirty="0"/>
              <a:t>We really love our neighbor as ourselves:</a:t>
            </a:r>
            <a:br>
              <a:rPr lang="en-US" sz="2000" b="1" dirty="0"/>
            </a:br>
            <a:r>
              <a:rPr lang="en-US" sz="2000" dirty="0"/>
              <a:t>We do unto others as we do to ourselves.</a:t>
            </a:r>
            <a:br>
              <a:rPr lang="en-US" sz="2000" dirty="0"/>
            </a:br>
            <a:r>
              <a:rPr lang="en-US" sz="2000" dirty="0"/>
              <a:t>We hate others when we hate ourselves.</a:t>
            </a:r>
            <a:br>
              <a:rPr lang="en-US" sz="2000" dirty="0"/>
            </a:br>
            <a:r>
              <a:rPr lang="en-US" sz="2000" dirty="0"/>
              <a:t>We are tolerant toward others</a:t>
            </a:r>
            <a:br>
              <a:rPr lang="en-US" sz="2000" dirty="0"/>
            </a:br>
            <a:r>
              <a:rPr lang="en-US" sz="2000" dirty="0"/>
              <a:t>when we tolerate ourselves.</a:t>
            </a:r>
            <a:br>
              <a:rPr lang="en-US" sz="2000" dirty="0"/>
            </a:br>
            <a:r>
              <a:rPr lang="en-US" sz="2000" b="1" dirty="0"/>
              <a:t>We forgive others when we forgive ourselves.</a:t>
            </a:r>
          </a:p>
        </p:txBody>
      </p:sp>
      <p:sp>
        <p:nvSpPr>
          <p:cNvPr id="3" name="Text Placeholder 2"/>
          <p:cNvSpPr>
            <a:spLocks noGrp="1"/>
          </p:cNvSpPr>
          <p:nvPr>
            <p:ph type="body" idx="1"/>
          </p:nvPr>
        </p:nvSpPr>
        <p:spPr>
          <a:xfrm>
            <a:off x="1172718" y="5038899"/>
            <a:ext cx="6803136" cy="502920"/>
          </a:xfrm>
        </p:spPr>
        <p:txBody>
          <a:bodyPr/>
          <a:lstStyle/>
          <a:p>
            <a:pPr algn="ctr"/>
            <a:r>
              <a:rPr lang="en-US" dirty="0" smtClean="0"/>
              <a:t>Eric Hoffer</a:t>
            </a:r>
            <a:endParaRPr lang="en-US" dirty="0"/>
          </a:p>
        </p:txBody>
      </p:sp>
    </p:spTree>
    <p:extLst>
      <p:ext uri="{BB962C8B-B14F-4D97-AF65-F5344CB8AC3E}">
        <p14:creationId xmlns:p14="http://schemas.microsoft.com/office/powerpoint/2010/main" val="573824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1">
                    <a:lumMod val="75000"/>
                  </a:schemeClr>
                </a:solidFill>
              </a:rPr>
              <a:t>Parable of the </a:t>
            </a:r>
            <a:br>
              <a:rPr lang="en-US" sz="3600" b="1" dirty="0" smtClean="0">
                <a:solidFill>
                  <a:schemeClr val="accent1">
                    <a:lumMod val="75000"/>
                  </a:schemeClr>
                </a:solidFill>
              </a:rPr>
            </a:br>
            <a:r>
              <a:rPr lang="en-US" sz="3600" b="1" i="1" dirty="0" smtClean="0">
                <a:solidFill>
                  <a:schemeClr val="bg2">
                    <a:lumMod val="50000"/>
                  </a:schemeClr>
                </a:solidFill>
                <a:latin typeface="Palatino" charset="0"/>
                <a:ea typeface="Palatino" charset="0"/>
                <a:cs typeface="Palatino" charset="0"/>
              </a:rPr>
              <a:t>unforgiving servant</a:t>
            </a:r>
            <a:endParaRPr lang="en-US" sz="3600" b="1" i="1" dirty="0">
              <a:solidFill>
                <a:schemeClr val="bg2">
                  <a:lumMod val="50000"/>
                </a:schemeClr>
              </a:solidFill>
              <a:latin typeface="Palatino" charset="0"/>
              <a:ea typeface="Palatino" charset="0"/>
              <a:cs typeface="Palatino" charset="0"/>
            </a:endParaRPr>
          </a:p>
        </p:txBody>
      </p:sp>
      <p:sp>
        <p:nvSpPr>
          <p:cNvPr id="3" name="Content Placeholder 2"/>
          <p:cNvSpPr>
            <a:spLocks noGrp="1"/>
          </p:cNvSpPr>
          <p:nvPr>
            <p:ph idx="1"/>
          </p:nvPr>
        </p:nvSpPr>
        <p:spPr>
          <a:xfrm>
            <a:off x="843030" y="2214631"/>
            <a:ext cx="5535465" cy="3931920"/>
          </a:xfrm>
        </p:spPr>
        <p:txBody>
          <a:bodyPr>
            <a:normAutofit lnSpcReduction="10000"/>
          </a:bodyPr>
          <a:lstStyle/>
          <a:p>
            <a:pPr marL="0" indent="0">
              <a:buNone/>
            </a:pPr>
            <a:r>
              <a:rPr lang="en-US" sz="2000" b="1" u="sng" dirty="0" smtClean="0"/>
              <a:t>DENARII:</a:t>
            </a:r>
          </a:p>
          <a:p>
            <a:r>
              <a:rPr lang="en-US" sz="2000" dirty="0" smtClean="0"/>
              <a:t>One day’s wage was one denarii; one year’s wage was 300 denarii.</a:t>
            </a:r>
            <a:endParaRPr lang="en-US" sz="2000" dirty="0"/>
          </a:p>
          <a:p>
            <a:r>
              <a:rPr lang="en-US" sz="2000" dirty="0" smtClean="0"/>
              <a:t>Debt of 100 denarii equals one-third of a year’s wages.</a:t>
            </a:r>
          </a:p>
          <a:p>
            <a:pPr marL="0" indent="0">
              <a:buNone/>
            </a:pPr>
            <a:endParaRPr lang="en-US" sz="2000" u="sng" dirty="0" smtClean="0"/>
          </a:p>
          <a:p>
            <a:pPr marL="0" indent="0">
              <a:buNone/>
            </a:pPr>
            <a:r>
              <a:rPr lang="en-US" sz="2000" b="1" u="sng" dirty="0" smtClean="0"/>
              <a:t>TALENTS:</a:t>
            </a:r>
          </a:p>
          <a:p>
            <a:r>
              <a:rPr lang="en-US" sz="2000" dirty="0" smtClean="0"/>
              <a:t>Twenty years wages equals one talent (6,000 denarii).</a:t>
            </a:r>
          </a:p>
          <a:p>
            <a:r>
              <a:rPr lang="en-US" sz="2000" dirty="0" smtClean="0"/>
              <a:t>Debt of 10,000 talents equals 200,000 years wages.</a:t>
            </a: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89287" y="2676293"/>
            <a:ext cx="2365502" cy="3059337"/>
          </a:xfrm>
          <a:prstGeom prst="rect">
            <a:avLst/>
          </a:prstGeom>
          <a:ln>
            <a:noFill/>
          </a:ln>
          <a:effectLst>
            <a:softEdge rad="112500"/>
          </a:effectLst>
        </p:spPr>
      </p:pic>
    </p:spTree>
    <p:extLst>
      <p:ext uri="{BB962C8B-B14F-4D97-AF65-F5344CB8AC3E}">
        <p14:creationId xmlns:p14="http://schemas.microsoft.com/office/powerpoint/2010/main" val="1450243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1" y="858981"/>
            <a:ext cx="5253644" cy="5453149"/>
          </a:xfrm>
        </p:spPr>
        <p:txBody>
          <a:bodyPr>
            <a:normAutofit fontScale="92500" lnSpcReduction="10000"/>
          </a:bodyPr>
          <a:lstStyle/>
          <a:p>
            <a:pPr lvl="0">
              <a:lnSpc>
                <a:spcPct val="150000"/>
              </a:lnSpc>
            </a:pPr>
            <a:r>
              <a:rPr lang="en-US" sz="2800" dirty="0"/>
              <a:t>If we are at war with others, we cannot </a:t>
            </a:r>
            <a:r>
              <a:rPr lang="en-US" sz="2800" b="1" i="1" dirty="0">
                <a:solidFill>
                  <a:schemeClr val="accent2">
                    <a:lumMod val="75000"/>
                  </a:schemeClr>
                </a:solidFill>
                <a:latin typeface="Palatino" charset="0"/>
                <a:ea typeface="Palatino" charset="0"/>
                <a:cs typeface="Palatino" charset="0"/>
              </a:rPr>
              <a:t>be at peace with ourselves.</a:t>
            </a:r>
          </a:p>
          <a:p>
            <a:pPr lvl="0">
              <a:lnSpc>
                <a:spcPct val="150000"/>
              </a:lnSpc>
            </a:pPr>
            <a:r>
              <a:rPr lang="en-US" sz="2800" dirty="0"/>
              <a:t>Hurt people </a:t>
            </a:r>
            <a:r>
              <a:rPr lang="en-US" sz="2800" b="1" i="1" dirty="0">
                <a:solidFill>
                  <a:schemeClr val="accent2">
                    <a:lumMod val="75000"/>
                  </a:schemeClr>
                </a:solidFill>
                <a:latin typeface="Palatino" charset="0"/>
                <a:ea typeface="Palatino" charset="0"/>
                <a:cs typeface="Palatino" charset="0"/>
              </a:rPr>
              <a:t>hurt people. </a:t>
            </a:r>
          </a:p>
          <a:p>
            <a:pPr lvl="0">
              <a:lnSpc>
                <a:spcPct val="150000"/>
              </a:lnSpc>
            </a:pPr>
            <a:r>
              <a:rPr lang="en-US" sz="2800" b="1" i="1" dirty="0">
                <a:solidFill>
                  <a:schemeClr val="accent2">
                    <a:lumMod val="75000"/>
                  </a:schemeClr>
                </a:solidFill>
                <a:latin typeface="Palatino" charset="0"/>
                <a:ea typeface="Palatino" charset="0"/>
                <a:cs typeface="Palatino" charset="0"/>
              </a:rPr>
              <a:t>Forgiveness changes us</a:t>
            </a:r>
            <a:r>
              <a:rPr lang="en-US" sz="2800" i="1" dirty="0">
                <a:solidFill>
                  <a:schemeClr val="accent2">
                    <a:lumMod val="75000"/>
                  </a:schemeClr>
                </a:solidFill>
                <a:latin typeface="Palatino" charset="0"/>
                <a:ea typeface="Palatino" charset="0"/>
                <a:cs typeface="Palatino" charset="0"/>
              </a:rPr>
              <a:t> </a:t>
            </a:r>
            <a:r>
              <a:rPr lang="en-US" sz="2800" dirty="0"/>
              <a:t>from prisoners of the past to the people of peace.</a:t>
            </a:r>
          </a:p>
          <a:p>
            <a:pPr lvl="0">
              <a:lnSpc>
                <a:spcPct val="150000"/>
              </a:lnSpc>
            </a:pPr>
            <a:r>
              <a:rPr lang="en-US" sz="2800" b="1" i="1" dirty="0">
                <a:solidFill>
                  <a:schemeClr val="accent2">
                    <a:lumMod val="75000"/>
                  </a:schemeClr>
                </a:solidFill>
                <a:latin typeface="Palatino" charset="0"/>
                <a:ea typeface="Palatino" charset="0"/>
                <a:cs typeface="Palatino" charset="0"/>
              </a:rPr>
              <a:t>Forgiveness helps us </a:t>
            </a:r>
            <a:r>
              <a:rPr lang="en-US" sz="2800" dirty="0"/>
              <a:t>to reconcile with our past. </a:t>
            </a: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17537" y="1716824"/>
            <a:ext cx="2944177" cy="3807746"/>
          </a:xfrm>
          <a:prstGeom prst="rect">
            <a:avLst/>
          </a:prstGeom>
          <a:ln>
            <a:noFill/>
          </a:ln>
          <a:effectLst>
            <a:softEdge rad="112500"/>
          </a:effectLst>
        </p:spPr>
      </p:pic>
    </p:spTree>
    <p:extLst>
      <p:ext uri="{BB962C8B-B14F-4D97-AF65-F5344CB8AC3E}">
        <p14:creationId xmlns:p14="http://schemas.microsoft.com/office/powerpoint/2010/main" val="1873723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8832" y="2049705"/>
            <a:ext cx="6677745" cy="2587752"/>
          </a:xfrm>
        </p:spPr>
        <p:txBody>
          <a:bodyPr>
            <a:normAutofit fontScale="90000"/>
          </a:bodyPr>
          <a:lstStyle/>
          <a:p>
            <a:pPr algn="ctr">
              <a:lnSpc>
                <a:spcPct val="100000"/>
              </a:lnSpc>
            </a:pPr>
            <a:r>
              <a:rPr lang="en-US" sz="2800" dirty="0"/>
              <a:t>Any fool can criticize, condemn, </a:t>
            </a:r>
            <a:r>
              <a:rPr lang="en-US" sz="2800" dirty="0" smtClean="0"/>
              <a:t/>
            </a:r>
            <a:br>
              <a:rPr lang="en-US" sz="2800" dirty="0" smtClean="0"/>
            </a:br>
            <a:r>
              <a:rPr lang="en-US" sz="2800" dirty="0" smtClean="0"/>
              <a:t>and </a:t>
            </a:r>
            <a:r>
              <a:rPr lang="en-US" sz="2800" dirty="0"/>
              <a:t>complain,</a:t>
            </a:r>
            <a:br>
              <a:rPr lang="en-US" sz="2800" dirty="0"/>
            </a:br>
            <a:r>
              <a:rPr lang="en-US" sz="2800" dirty="0"/>
              <a:t>but it takes character </a:t>
            </a:r>
            <a:r>
              <a:rPr lang="en-US" sz="2800" dirty="0" smtClean="0"/>
              <a:t/>
            </a:r>
            <a:br>
              <a:rPr lang="en-US" sz="2800" dirty="0" smtClean="0"/>
            </a:br>
            <a:r>
              <a:rPr lang="en-US" sz="2800" dirty="0" smtClean="0"/>
              <a:t>and </a:t>
            </a:r>
            <a:r>
              <a:rPr lang="en-US" sz="2800" dirty="0"/>
              <a:t>self-control</a:t>
            </a:r>
            <a:br>
              <a:rPr lang="en-US" sz="2800" dirty="0"/>
            </a:br>
            <a:r>
              <a:rPr lang="en-US" sz="2800" dirty="0"/>
              <a:t>to be understanding and forgiving.</a:t>
            </a:r>
          </a:p>
        </p:txBody>
      </p:sp>
      <p:sp>
        <p:nvSpPr>
          <p:cNvPr id="3" name="Text Placeholder 2"/>
          <p:cNvSpPr>
            <a:spLocks noGrp="1"/>
          </p:cNvSpPr>
          <p:nvPr>
            <p:ph type="body" idx="1"/>
          </p:nvPr>
        </p:nvSpPr>
        <p:spPr/>
        <p:txBody>
          <a:bodyPr/>
          <a:lstStyle/>
          <a:p>
            <a:pPr algn="ctr"/>
            <a:r>
              <a:rPr lang="en-US" dirty="0" smtClean="0"/>
              <a:t>Dale Carnegie</a:t>
            </a:r>
            <a:endParaRPr lang="en-US" dirty="0"/>
          </a:p>
        </p:txBody>
      </p:sp>
    </p:spTree>
    <p:extLst>
      <p:ext uri="{BB962C8B-B14F-4D97-AF65-F5344CB8AC3E}">
        <p14:creationId xmlns:p14="http://schemas.microsoft.com/office/powerpoint/2010/main" val="308079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4400" dirty="0" smtClean="0"/>
              <a:t>To forgive means </a:t>
            </a:r>
            <a:br>
              <a:rPr lang="en-US" sz="4400" dirty="0" smtClean="0"/>
            </a:br>
            <a:r>
              <a:rPr lang="en-US" sz="4400" dirty="0" smtClean="0"/>
              <a:t>to understand.</a:t>
            </a:r>
            <a:endParaRPr lang="en-US" sz="4400" dirty="0"/>
          </a:p>
        </p:txBody>
      </p:sp>
      <p:sp>
        <p:nvSpPr>
          <p:cNvPr id="3" name="Text Placeholder 2"/>
          <p:cNvSpPr>
            <a:spLocks noGrp="1"/>
          </p:cNvSpPr>
          <p:nvPr>
            <p:ph type="body" idx="1"/>
          </p:nvPr>
        </p:nvSpPr>
        <p:spPr>
          <a:xfrm>
            <a:off x="1172718" y="4459040"/>
            <a:ext cx="6803136" cy="502920"/>
          </a:xfrm>
        </p:spPr>
        <p:txBody>
          <a:bodyPr/>
          <a:lstStyle/>
          <a:p>
            <a:r>
              <a:rPr lang="en-US" dirty="0" smtClean="0"/>
              <a:t>French Proverb</a:t>
            </a:r>
            <a:endParaRPr lang="en-US" dirty="0"/>
          </a:p>
        </p:txBody>
      </p:sp>
    </p:spTree>
    <p:extLst>
      <p:ext uri="{BB962C8B-B14F-4D97-AF65-F5344CB8AC3E}">
        <p14:creationId xmlns:p14="http://schemas.microsoft.com/office/powerpoint/2010/main" val="5214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rPr>
              <a:t>Forgiveness</a:t>
            </a:r>
            <a:endParaRPr lang="en-US" b="1" dirty="0">
              <a:solidFill>
                <a:schemeClr val="accent1">
                  <a:lumMod val="75000"/>
                </a:schemeClr>
              </a:solidFill>
            </a:endParaRPr>
          </a:p>
        </p:txBody>
      </p:sp>
      <p:sp>
        <p:nvSpPr>
          <p:cNvPr id="4" name="Content Placeholder 3"/>
          <p:cNvSpPr>
            <a:spLocks noGrp="1"/>
          </p:cNvSpPr>
          <p:nvPr>
            <p:ph idx="1"/>
          </p:nvPr>
        </p:nvSpPr>
        <p:spPr>
          <a:xfrm>
            <a:off x="463892" y="1947002"/>
            <a:ext cx="8523992" cy="3931920"/>
          </a:xfrm>
        </p:spPr>
        <p:txBody>
          <a:bodyPr>
            <a:noAutofit/>
          </a:bodyPr>
          <a:lstStyle/>
          <a:p>
            <a:pPr marL="0" indent="0" algn="ctr">
              <a:buNone/>
            </a:pPr>
            <a:r>
              <a:rPr lang="en-US" sz="2400" b="1" i="1" dirty="0" smtClean="0">
                <a:latin typeface="Palatino" charset="0"/>
                <a:ea typeface="Palatino" charset="0"/>
                <a:cs typeface="Palatino" charset="0"/>
              </a:rPr>
              <a:t>The need for forgiveness is woven </a:t>
            </a:r>
          </a:p>
          <a:p>
            <a:pPr marL="0" indent="0" algn="ctr">
              <a:buNone/>
            </a:pPr>
            <a:r>
              <a:rPr lang="en-US" sz="2400" b="1" i="1" dirty="0" smtClean="0">
                <a:latin typeface="Palatino" charset="0"/>
                <a:ea typeface="Palatino" charset="0"/>
                <a:cs typeface="Palatino" charset="0"/>
              </a:rPr>
              <a:t>into the fabric of our lives:</a:t>
            </a:r>
          </a:p>
          <a:p>
            <a:pPr marL="0" indent="0">
              <a:buNone/>
            </a:pPr>
            <a:endParaRPr lang="en-US" sz="1200" b="1" dirty="0" smtClean="0"/>
          </a:p>
          <a:p>
            <a:r>
              <a:rPr lang="en-US" sz="2000" dirty="0" smtClean="0"/>
              <a:t>People of Israel would not exist if </a:t>
            </a:r>
            <a:r>
              <a:rPr lang="en-US" sz="2000" b="1" i="1" dirty="0" smtClean="0">
                <a:solidFill>
                  <a:schemeClr val="bg2">
                    <a:lumMod val="50000"/>
                  </a:schemeClr>
                </a:solidFill>
              </a:rPr>
              <a:t>Esau had not forgiven Jacob</a:t>
            </a:r>
            <a:r>
              <a:rPr lang="en-US" sz="2000" i="1" dirty="0" smtClean="0">
                <a:solidFill>
                  <a:schemeClr val="bg2">
                    <a:lumMod val="50000"/>
                  </a:schemeClr>
                </a:solidFill>
              </a:rPr>
              <a:t>.</a:t>
            </a:r>
          </a:p>
          <a:p>
            <a:r>
              <a:rPr lang="en-US" sz="2000" dirty="0" smtClean="0"/>
              <a:t>Solomon would not be a king of Israel if </a:t>
            </a:r>
            <a:r>
              <a:rPr lang="en-US" sz="2000" b="1" i="1" dirty="0" smtClean="0">
                <a:solidFill>
                  <a:schemeClr val="bg2">
                    <a:lumMod val="50000"/>
                  </a:schemeClr>
                </a:solidFill>
              </a:rPr>
              <a:t>God had not forgiven David.</a:t>
            </a:r>
          </a:p>
          <a:p>
            <a:r>
              <a:rPr lang="en-US" sz="2000" dirty="0" smtClean="0"/>
              <a:t>Neither you nor I would be here if </a:t>
            </a:r>
            <a:r>
              <a:rPr lang="en-US" sz="2000" b="1" i="1" dirty="0" smtClean="0">
                <a:solidFill>
                  <a:schemeClr val="bg2">
                    <a:lumMod val="50000"/>
                  </a:schemeClr>
                </a:solidFill>
              </a:rPr>
              <a:t>God had not forgiven Adam and Eve.</a:t>
            </a:r>
          </a:p>
          <a:p>
            <a:r>
              <a:rPr lang="en-US" sz="2000" dirty="0" smtClean="0"/>
              <a:t>None of us would have a future if God stopped forgiving us.</a:t>
            </a:r>
            <a:endParaRPr lang="en-US" sz="2000" dirty="0"/>
          </a:p>
        </p:txBody>
      </p:sp>
    </p:spTree>
    <p:extLst>
      <p:ext uri="{BB962C8B-B14F-4D97-AF65-F5344CB8AC3E}">
        <p14:creationId xmlns:p14="http://schemas.microsoft.com/office/powerpoint/2010/main" val="1444902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Only great people can forgive.</a:t>
            </a:r>
            <a:endParaRPr lang="en-US" sz="4400" dirty="0"/>
          </a:p>
        </p:txBody>
      </p:sp>
      <p:sp>
        <p:nvSpPr>
          <p:cNvPr id="3" name="Text Placeholder 2"/>
          <p:cNvSpPr>
            <a:spLocks noGrp="1"/>
          </p:cNvSpPr>
          <p:nvPr>
            <p:ph type="body" idx="1"/>
          </p:nvPr>
        </p:nvSpPr>
        <p:spPr>
          <a:xfrm>
            <a:off x="1172718" y="4191410"/>
            <a:ext cx="6803136" cy="502920"/>
          </a:xfrm>
        </p:spPr>
        <p:txBody>
          <a:bodyPr/>
          <a:lstStyle/>
          <a:p>
            <a:r>
              <a:rPr lang="en-US" dirty="0" smtClean="0"/>
              <a:t>O. </a:t>
            </a:r>
            <a:r>
              <a:rPr lang="en-US" dirty="0" err="1" smtClean="0"/>
              <a:t>Ozheshko</a:t>
            </a:r>
            <a:endParaRPr lang="en-US" dirty="0"/>
          </a:p>
        </p:txBody>
      </p:sp>
    </p:spTree>
    <p:extLst>
      <p:ext uri="{BB962C8B-B14F-4D97-AF65-F5344CB8AC3E}">
        <p14:creationId xmlns:p14="http://schemas.microsoft.com/office/powerpoint/2010/main" val="1768778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lumMod val="75000"/>
                  </a:schemeClr>
                </a:solidFill>
              </a:rPr>
              <a:t>It is difficult to forgive because:</a:t>
            </a:r>
            <a:endParaRPr lang="en-US" sz="3600" b="1" dirty="0">
              <a:solidFill>
                <a:schemeClr val="accent1">
                  <a:lumMod val="75000"/>
                </a:schemeClr>
              </a:solidFill>
            </a:endParaRPr>
          </a:p>
        </p:txBody>
      </p:sp>
      <p:sp>
        <p:nvSpPr>
          <p:cNvPr id="3" name="Content Placeholder 2"/>
          <p:cNvSpPr>
            <a:spLocks noGrp="1"/>
          </p:cNvSpPr>
          <p:nvPr>
            <p:ph idx="1"/>
          </p:nvPr>
        </p:nvSpPr>
        <p:spPr>
          <a:xfrm>
            <a:off x="954543" y="2297152"/>
            <a:ext cx="5778766" cy="3693284"/>
          </a:xfrm>
        </p:spPr>
        <p:txBody>
          <a:bodyPr/>
          <a:lstStyle/>
          <a:p>
            <a:pPr marL="0" indent="0">
              <a:buNone/>
            </a:pPr>
            <a:r>
              <a:rPr lang="en-US" sz="2400" b="1" dirty="0" smtClean="0">
                <a:solidFill>
                  <a:schemeClr val="bg2">
                    <a:lumMod val="50000"/>
                  </a:schemeClr>
                </a:solidFill>
              </a:rPr>
              <a:t>7. WE DO NOT KNOW HOW TO FORGIVE.</a:t>
            </a:r>
          </a:p>
          <a:p>
            <a:pPr marL="0" indent="0">
              <a:buNone/>
            </a:pPr>
            <a:endParaRPr lang="en-US" sz="1000" dirty="0" smtClean="0"/>
          </a:p>
          <a:p>
            <a:pPr marL="0" indent="0">
              <a:buNone/>
            </a:pPr>
            <a:r>
              <a:rPr lang="en-US" sz="2000" b="1" dirty="0" smtClean="0"/>
              <a:t>HOW TO FORGIVE</a:t>
            </a:r>
          </a:p>
          <a:p>
            <a:r>
              <a:rPr lang="en-US" sz="2400" dirty="0" smtClean="0"/>
              <a:t>Forgiveness is the choice and decision to forgive.</a:t>
            </a:r>
          </a:p>
          <a:p>
            <a:r>
              <a:rPr lang="en-US" sz="2400" dirty="0" smtClean="0"/>
              <a:t>Forgiveness can be given even without receiving an apology or being reconciled</a:t>
            </a:r>
            <a:r>
              <a:rPr lang="en-US" sz="2000" dirty="0" smtClean="0"/>
              <a:t>.</a:t>
            </a:r>
            <a:endParaRPr lang="en-US" sz="2000" dirty="0"/>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54371" y="2622999"/>
            <a:ext cx="2351779" cy="3041589"/>
          </a:xfrm>
          <a:prstGeom prst="rect">
            <a:avLst/>
          </a:prstGeom>
          <a:ln>
            <a:noFill/>
          </a:ln>
          <a:effectLst>
            <a:softEdge rad="112500"/>
          </a:effectLst>
        </p:spPr>
      </p:pic>
    </p:spTree>
    <p:extLst>
      <p:ext uri="{BB962C8B-B14F-4D97-AF65-F5344CB8AC3E}">
        <p14:creationId xmlns:p14="http://schemas.microsoft.com/office/powerpoint/2010/main" val="1252982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1">
                    <a:lumMod val="75000"/>
                  </a:schemeClr>
                </a:solidFill>
              </a:rPr>
              <a:t>Steps in the</a:t>
            </a:r>
            <a:br>
              <a:rPr lang="en-US" sz="3600" b="1" dirty="0" smtClean="0">
                <a:solidFill>
                  <a:schemeClr val="accent1">
                    <a:lumMod val="75000"/>
                  </a:schemeClr>
                </a:solidFill>
              </a:rPr>
            </a:br>
            <a:r>
              <a:rPr lang="en-US" sz="3600" b="1" dirty="0" smtClean="0">
                <a:solidFill>
                  <a:schemeClr val="accent1">
                    <a:lumMod val="75000"/>
                  </a:schemeClr>
                </a:solidFill>
              </a:rPr>
              <a:t> </a:t>
            </a:r>
            <a:r>
              <a:rPr lang="en-US" sz="3600" b="1" i="1" dirty="0" smtClean="0">
                <a:solidFill>
                  <a:schemeClr val="bg2">
                    <a:lumMod val="50000"/>
                  </a:schemeClr>
                </a:solidFill>
                <a:latin typeface="Palatino" charset="0"/>
                <a:ea typeface="Palatino" charset="0"/>
                <a:cs typeface="Palatino" charset="0"/>
              </a:rPr>
              <a:t>process of forgiveness</a:t>
            </a:r>
            <a:endParaRPr lang="en-US" sz="3600" b="1" i="1" dirty="0">
              <a:solidFill>
                <a:schemeClr val="bg2">
                  <a:lumMod val="50000"/>
                </a:schemeClr>
              </a:solidFill>
              <a:latin typeface="Palatino" charset="0"/>
              <a:ea typeface="Palatino" charset="0"/>
              <a:cs typeface="Palatino" charset="0"/>
            </a:endParaRPr>
          </a:p>
        </p:txBody>
      </p:sp>
      <p:sp>
        <p:nvSpPr>
          <p:cNvPr id="3" name="Content Placeholder 2"/>
          <p:cNvSpPr>
            <a:spLocks noGrp="1"/>
          </p:cNvSpPr>
          <p:nvPr>
            <p:ph idx="1"/>
          </p:nvPr>
        </p:nvSpPr>
        <p:spPr>
          <a:xfrm>
            <a:off x="1068085" y="2197735"/>
            <a:ext cx="7494025" cy="3931920"/>
          </a:xfrm>
        </p:spPr>
        <p:txBody>
          <a:bodyPr/>
          <a:lstStyle/>
          <a:p>
            <a:pPr marL="0" indent="0">
              <a:buNone/>
            </a:pPr>
            <a:r>
              <a:rPr lang="en-US" sz="2800" b="1" dirty="0" smtClean="0">
                <a:solidFill>
                  <a:schemeClr val="bg2">
                    <a:lumMod val="50000"/>
                  </a:schemeClr>
                </a:solidFill>
              </a:rPr>
              <a:t> STEP 1</a:t>
            </a:r>
          </a:p>
          <a:p>
            <a:pPr marL="0" indent="0">
              <a:buNone/>
            </a:pPr>
            <a:endParaRPr lang="en-US" sz="800" b="1" dirty="0" smtClean="0">
              <a:solidFill>
                <a:schemeClr val="bg2">
                  <a:lumMod val="50000"/>
                </a:schemeClr>
              </a:solidFill>
            </a:endParaRPr>
          </a:p>
          <a:p>
            <a:r>
              <a:rPr lang="en-US" sz="2000" b="1" dirty="0" smtClean="0"/>
              <a:t>Write a list of the people and events that have hurt you.</a:t>
            </a:r>
          </a:p>
          <a:p>
            <a:r>
              <a:rPr lang="en-US" sz="2000" b="1" dirty="0" smtClean="0"/>
              <a:t>Ask yourself some questions:</a:t>
            </a:r>
          </a:p>
          <a:p>
            <a:endParaRPr lang="en-US" sz="800" b="1" dirty="0" smtClean="0"/>
          </a:p>
          <a:p>
            <a:pPr lvl="1"/>
            <a:r>
              <a:rPr lang="en-US" sz="1800" dirty="0" smtClean="0"/>
              <a:t>Why is it so difficult to forgive this person?</a:t>
            </a:r>
          </a:p>
          <a:p>
            <a:pPr lvl="1"/>
            <a:r>
              <a:rPr lang="en-US" sz="1800" dirty="0" smtClean="0"/>
              <a:t>How does the unsolved problem affect my life, my health, and my relationship with God and other people?</a:t>
            </a:r>
          </a:p>
          <a:p>
            <a:pPr lvl="1"/>
            <a:r>
              <a:rPr lang="en-US" sz="1800" dirty="0" smtClean="0"/>
              <a:t>What in particular do I need to forgive and forget?</a:t>
            </a:r>
            <a:endParaRPr lang="en-US" sz="1800" dirty="0"/>
          </a:p>
        </p:txBody>
      </p:sp>
    </p:spTree>
    <p:extLst>
      <p:ext uri="{BB962C8B-B14F-4D97-AF65-F5344CB8AC3E}">
        <p14:creationId xmlns:p14="http://schemas.microsoft.com/office/powerpoint/2010/main" val="1412117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5194" y="2303838"/>
            <a:ext cx="4761641" cy="2825723"/>
          </a:xfrm>
        </p:spPr>
        <p:txBody>
          <a:bodyPr>
            <a:normAutofit/>
          </a:bodyPr>
          <a:lstStyle/>
          <a:p>
            <a:pPr marL="0" indent="0">
              <a:buNone/>
            </a:pPr>
            <a:r>
              <a:rPr lang="en-US" sz="2800" b="1" dirty="0" smtClean="0">
                <a:solidFill>
                  <a:schemeClr val="bg2">
                    <a:lumMod val="50000"/>
                  </a:schemeClr>
                </a:solidFill>
              </a:rPr>
              <a:t>  STEP 2</a:t>
            </a:r>
          </a:p>
          <a:p>
            <a:pPr marL="0" indent="0">
              <a:buNone/>
            </a:pPr>
            <a:endParaRPr lang="en-US" sz="800" b="1" dirty="0" smtClean="0">
              <a:solidFill>
                <a:schemeClr val="bg2">
                  <a:lumMod val="50000"/>
                </a:schemeClr>
              </a:solidFill>
            </a:endParaRPr>
          </a:p>
          <a:p>
            <a:r>
              <a:rPr lang="en-US" sz="2000" dirty="0" smtClean="0"/>
              <a:t>Make your decision to forgive.</a:t>
            </a:r>
          </a:p>
          <a:p>
            <a:r>
              <a:rPr lang="en-US" sz="2000" dirty="0" smtClean="0"/>
              <a:t>Put the offender and the consequences in the hands of the Lord.</a:t>
            </a:r>
          </a:p>
          <a:p>
            <a:r>
              <a:rPr lang="en-US" sz="2000" dirty="0" smtClean="0"/>
              <a:t>Pray for your offender.</a:t>
            </a:r>
            <a:endParaRPr lang="en-US" sz="2000" dirty="0"/>
          </a:p>
        </p:txBody>
      </p:sp>
      <p:sp>
        <p:nvSpPr>
          <p:cNvPr id="5" name="Title 1"/>
          <p:cNvSpPr>
            <a:spLocks noGrp="1"/>
          </p:cNvSpPr>
          <p:nvPr>
            <p:ph type="title"/>
          </p:nvPr>
        </p:nvSpPr>
        <p:spPr>
          <a:xfrm>
            <a:off x="731520" y="709500"/>
            <a:ext cx="7680960" cy="1371600"/>
          </a:xfrm>
        </p:spPr>
        <p:txBody>
          <a:bodyPr>
            <a:normAutofit/>
          </a:bodyPr>
          <a:lstStyle/>
          <a:p>
            <a:pPr algn="ctr"/>
            <a:r>
              <a:rPr lang="en-US" sz="3600" b="1" dirty="0" smtClean="0">
                <a:solidFill>
                  <a:schemeClr val="accent1">
                    <a:lumMod val="75000"/>
                  </a:schemeClr>
                </a:solidFill>
              </a:rPr>
              <a:t>Steps in the</a:t>
            </a:r>
            <a:br>
              <a:rPr lang="en-US" sz="3600" b="1" dirty="0" smtClean="0">
                <a:solidFill>
                  <a:schemeClr val="accent1">
                    <a:lumMod val="75000"/>
                  </a:schemeClr>
                </a:solidFill>
              </a:rPr>
            </a:br>
            <a:r>
              <a:rPr lang="en-US" sz="3600" b="1" i="1" dirty="0" smtClean="0">
                <a:solidFill>
                  <a:schemeClr val="bg2">
                    <a:lumMod val="50000"/>
                  </a:schemeClr>
                </a:solidFill>
                <a:latin typeface="Palatino" charset="0"/>
                <a:ea typeface="Palatino" charset="0"/>
                <a:cs typeface="Palatino" charset="0"/>
              </a:rPr>
              <a:t> process of forgiveness</a:t>
            </a:r>
            <a:endParaRPr lang="en-US" sz="3600" b="1" i="1" dirty="0">
              <a:solidFill>
                <a:schemeClr val="bg2">
                  <a:lumMod val="50000"/>
                </a:schemeClr>
              </a:solidFill>
              <a:latin typeface="Palatino" charset="0"/>
              <a:ea typeface="Palatino" charset="0"/>
              <a:cs typeface="Palatino" charset="0"/>
            </a:endParaRPr>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06835" y="2303838"/>
            <a:ext cx="2549925" cy="3297856"/>
          </a:xfrm>
          <a:prstGeom prst="rect">
            <a:avLst/>
          </a:prstGeom>
          <a:ln>
            <a:noFill/>
          </a:ln>
          <a:effectLst>
            <a:softEdge rad="112500"/>
          </a:effectLst>
        </p:spPr>
      </p:pic>
    </p:spTree>
    <p:extLst>
      <p:ext uri="{BB962C8B-B14F-4D97-AF65-F5344CB8AC3E}">
        <p14:creationId xmlns:p14="http://schemas.microsoft.com/office/powerpoint/2010/main" val="4852772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2103120"/>
            <a:ext cx="5580070" cy="3931920"/>
          </a:xfrm>
        </p:spPr>
        <p:txBody>
          <a:bodyPr/>
          <a:lstStyle/>
          <a:p>
            <a:pPr marL="0" indent="0">
              <a:buNone/>
            </a:pPr>
            <a:r>
              <a:rPr lang="en-US" sz="2800" b="1" dirty="0" smtClean="0">
                <a:solidFill>
                  <a:schemeClr val="bg2">
                    <a:lumMod val="50000"/>
                  </a:schemeClr>
                </a:solidFill>
              </a:rPr>
              <a:t>  STEP 3</a:t>
            </a:r>
          </a:p>
          <a:p>
            <a:r>
              <a:rPr lang="en-US" sz="2000" dirty="0" smtClean="0"/>
              <a:t>Tell yourself: “I don’t live in the past, I live in the present, and I am going into the future a free person</a:t>
            </a:r>
            <a:r>
              <a:rPr lang="en-US" sz="2000" dirty="0" smtClean="0"/>
              <a:t>!”</a:t>
            </a:r>
          </a:p>
          <a:p>
            <a:endParaRPr lang="en-US" sz="900" dirty="0" smtClean="0"/>
          </a:p>
          <a:p>
            <a:r>
              <a:rPr lang="en-US" sz="2000" dirty="0" smtClean="0"/>
              <a:t>Forgiveness releases others from our criticism</a:t>
            </a:r>
            <a:r>
              <a:rPr lang="en-US" sz="2000" dirty="0" smtClean="0"/>
              <a:t>.</a:t>
            </a:r>
          </a:p>
          <a:p>
            <a:endParaRPr lang="en-US" sz="1000" dirty="0" smtClean="0"/>
          </a:p>
          <a:p>
            <a:r>
              <a:rPr lang="en-US" sz="2000" dirty="0" smtClean="0"/>
              <a:t>Forgiveness releases us from the prison of negative thoughts.</a:t>
            </a:r>
          </a:p>
        </p:txBody>
      </p:sp>
      <p:sp>
        <p:nvSpPr>
          <p:cNvPr id="5" name="Title 1"/>
          <p:cNvSpPr>
            <a:spLocks noGrp="1"/>
          </p:cNvSpPr>
          <p:nvPr>
            <p:ph type="title"/>
          </p:nvPr>
        </p:nvSpPr>
        <p:spPr/>
        <p:txBody>
          <a:bodyPr>
            <a:normAutofit/>
          </a:bodyPr>
          <a:lstStyle/>
          <a:p>
            <a:pPr algn="ctr"/>
            <a:r>
              <a:rPr lang="en-US" sz="3600" b="1" dirty="0" smtClean="0">
                <a:solidFill>
                  <a:schemeClr val="accent1">
                    <a:lumMod val="75000"/>
                  </a:schemeClr>
                </a:solidFill>
              </a:rPr>
              <a:t>Steps in the</a:t>
            </a:r>
            <a:br>
              <a:rPr lang="en-US" sz="3600" b="1" dirty="0" smtClean="0">
                <a:solidFill>
                  <a:schemeClr val="accent1">
                    <a:lumMod val="75000"/>
                  </a:schemeClr>
                </a:solidFill>
              </a:rPr>
            </a:br>
            <a:r>
              <a:rPr lang="en-US" sz="3600" b="1" dirty="0" smtClean="0">
                <a:solidFill>
                  <a:schemeClr val="accent1">
                    <a:lumMod val="75000"/>
                  </a:schemeClr>
                </a:solidFill>
              </a:rPr>
              <a:t> </a:t>
            </a:r>
            <a:r>
              <a:rPr lang="en-US" sz="3600" b="1" i="1" dirty="0" smtClean="0">
                <a:solidFill>
                  <a:schemeClr val="bg2">
                    <a:lumMod val="50000"/>
                  </a:schemeClr>
                </a:solidFill>
                <a:latin typeface="Palatino" charset="0"/>
                <a:ea typeface="Palatino" charset="0"/>
                <a:cs typeface="Palatino" charset="0"/>
              </a:rPr>
              <a:t>process of forgiveness</a:t>
            </a:r>
            <a:endParaRPr lang="en-US" sz="3600" b="1" i="1" dirty="0">
              <a:solidFill>
                <a:schemeClr val="bg2">
                  <a:lumMod val="50000"/>
                </a:schemeClr>
              </a:solidFill>
              <a:latin typeface="Palatino" charset="0"/>
              <a:ea typeface="Palatino" charset="0"/>
              <a:cs typeface="Palatino" charset="0"/>
            </a:endParaRPr>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33170" y="2631686"/>
            <a:ext cx="2438098" cy="3153227"/>
          </a:xfrm>
          <a:prstGeom prst="rect">
            <a:avLst/>
          </a:prstGeom>
          <a:ln>
            <a:noFill/>
          </a:ln>
          <a:effectLst>
            <a:softEdge rad="112500"/>
          </a:effectLst>
        </p:spPr>
      </p:pic>
    </p:spTree>
    <p:extLst>
      <p:ext uri="{BB962C8B-B14F-4D97-AF65-F5344CB8AC3E}">
        <p14:creationId xmlns:p14="http://schemas.microsoft.com/office/powerpoint/2010/main" val="1108569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00000"/>
              </a:lnSpc>
            </a:pPr>
            <a:r>
              <a:rPr lang="en-US" sz="3000" dirty="0" smtClean="0"/>
              <a:t>When God sees gaps,</a:t>
            </a:r>
            <a:br>
              <a:rPr lang="en-US" sz="3000" dirty="0" smtClean="0"/>
            </a:br>
            <a:r>
              <a:rPr lang="en-US" sz="3000" dirty="0" smtClean="0"/>
              <a:t>He builds bridges.</a:t>
            </a:r>
            <a:endParaRPr lang="en-US" sz="3000" dirty="0"/>
          </a:p>
        </p:txBody>
      </p:sp>
      <p:sp>
        <p:nvSpPr>
          <p:cNvPr id="3" name="Text Placeholder 2"/>
          <p:cNvSpPr>
            <a:spLocks noGrp="1"/>
          </p:cNvSpPr>
          <p:nvPr>
            <p:ph type="body" idx="1"/>
          </p:nvPr>
        </p:nvSpPr>
        <p:spPr/>
        <p:txBody>
          <a:bodyPr/>
          <a:lstStyle/>
          <a:p>
            <a:pPr algn="ctr"/>
            <a:r>
              <a:rPr lang="en-US" dirty="0" smtClean="0"/>
              <a:t>Robert </a:t>
            </a:r>
            <a:r>
              <a:rPr lang="en-US" dirty="0" err="1" smtClean="0"/>
              <a:t>Schuller</a:t>
            </a:r>
            <a:endParaRPr lang="en-US" dirty="0"/>
          </a:p>
        </p:txBody>
      </p:sp>
    </p:spTree>
    <p:extLst>
      <p:ext uri="{BB962C8B-B14F-4D97-AF65-F5344CB8AC3E}">
        <p14:creationId xmlns:p14="http://schemas.microsoft.com/office/powerpoint/2010/main" val="14038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100000"/>
              </a:lnSpc>
            </a:pPr>
            <a:r>
              <a:rPr lang="en-US" sz="3000" dirty="0"/>
              <a:t>And when you stand praying,</a:t>
            </a:r>
            <a:br>
              <a:rPr lang="en-US" sz="3000" dirty="0"/>
            </a:br>
            <a:r>
              <a:rPr lang="en-US" sz="3000" dirty="0"/>
              <a:t>if you hold anything against anyone,</a:t>
            </a:r>
            <a:br>
              <a:rPr lang="en-US" sz="3000" dirty="0"/>
            </a:br>
            <a:r>
              <a:rPr lang="en-US" sz="3000" dirty="0"/>
              <a:t>forgive him,</a:t>
            </a:r>
            <a:br>
              <a:rPr lang="en-US" sz="3000" dirty="0"/>
            </a:br>
            <a:r>
              <a:rPr lang="en-US" sz="3000" dirty="0"/>
              <a:t>so that your Father in heaven</a:t>
            </a:r>
            <a:br>
              <a:rPr lang="en-US" sz="3000" dirty="0"/>
            </a:br>
            <a:r>
              <a:rPr lang="en-US" sz="3000" dirty="0"/>
              <a:t>may forgive you your sins.</a:t>
            </a:r>
          </a:p>
        </p:txBody>
      </p:sp>
      <p:sp>
        <p:nvSpPr>
          <p:cNvPr id="3" name="Text Placeholder 2"/>
          <p:cNvSpPr>
            <a:spLocks noGrp="1"/>
          </p:cNvSpPr>
          <p:nvPr>
            <p:ph type="body" idx="1"/>
          </p:nvPr>
        </p:nvSpPr>
        <p:spPr/>
        <p:txBody>
          <a:bodyPr/>
          <a:lstStyle/>
          <a:p>
            <a:pPr algn="ctr"/>
            <a:r>
              <a:rPr lang="en-US" dirty="0" smtClean="0"/>
              <a:t>Mark 11:25</a:t>
            </a:r>
            <a:endParaRPr lang="en-US" dirty="0"/>
          </a:p>
        </p:txBody>
      </p:sp>
    </p:spTree>
    <p:extLst>
      <p:ext uri="{BB962C8B-B14F-4D97-AF65-F5344CB8AC3E}">
        <p14:creationId xmlns:p14="http://schemas.microsoft.com/office/powerpoint/2010/main" val="1592344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lnSpc>
                <a:spcPct val="100000"/>
              </a:lnSpc>
            </a:pPr>
            <a:r>
              <a:rPr lang="en-US" sz="3300" dirty="0"/>
              <a:t>The Bible teaches us</a:t>
            </a:r>
            <a:br>
              <a:rPr lang="en-US" sz="3300" dirty="0"/>
            </a:br>
            <a:r>
              <a:rPr lang="en-US" sz="3300" dirty="0"/>
              <a:t>to love our neighbors</a:t>
            </a:r>
            <a:br>
              <a:rPr lang="en-US" sz="3300" dirty="0"/>
            </a:br>
            <a:r>
              <a:rPr lang="en-US" sz="3300" dirty="0"/>
              <a:t>and to forgive our enemies.</a:t>
            </a:r>
            <a:br>
              <a:rPr lang="en-US" sz="3300" dirty="0"/>
            </a:br>
            <a:r>
              <a:rPr lang="en-US" sz="3300" dirty="0"/>
              <a:t>Maybe because very often</a:t>
            </a:r>
            <a:br>
              <a:rPr lang="en-US" sz="3300" dirty="0"/>
            </a:br>
            <a:r>
              <a:rPr lang="en-US" sz="3300" dirty="0"/>
              <a:t>they are the same people.</a:t>
            </a:r>
            <a:endParaRPr lang="en-US" dirty="0"/>
          </a:p>
        </p:txBody>
      </p:sp>
      <p:sp>
        <p:nvSpPr>
          <p:cNvPr id="5" name="Text Placeholder 4"/>
          <p:cNvSpPr>
            <a:spLocks noGrp="1"/>
          </p:cNvSpPr>
          <p:nvPr>
            <p:ph type="body" idx="1"/>
          </p:nvPr>
        </p:nvSpPr>
        <p:spPr/>
        <p:txBody>
          <a:bodyPr/>
          <a:lstStyle/>
          <a:p>
            <a:pPr algn="ctr"/>
            <a:r>
              <a:rPr lang="en-US" dirty="0" smtClean="0"/>
              <a:t>Galina Stele</a:t>
            </a:r>
            <a:endParaRPr lang="en-US" dirty="0"/>
          </a:p>
        </p:txBody>
      </p:sp>
    </p:spTree>
    <p:extLst>
      <p:ext uri="{BB962C8B-B14F-4D97-AF65-F5344CB8AC3E}">
        <p14:creationId xmlns:p14="http://schemas.microsoft.com/office/powerpoint/2010/main" val="5589704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252" y="2049705"/>
            <a:ext cx="6008668" cy="2587752"/>
          </a:xfrm>
        </p:spPr>
        <p:txBody>
          <a:bodyPr>
            <a:noAutofit/>
          </a:bodyPr>
          <a:lstStyle/>
          <a:p>
            <a:pPr>
              <a:lnSpc>
                <a:spcPct val="100000"/>
              </a:lnSpc>
            </a:pPr>
            <a:r>
              <a:rPr lang="en-US" sz="2800" dirty="0" smtClean="0"/>
              <a:t>You know you have forgiven someone when he or she has harmless passage through your mind.</a:t>
            </a:r>
            <a:endParaRPr lang="en-US" sz="2800" dirty="0"/>
          </a:p>
        </p:txBody>
      </p:sp>
      <p:sp>
        <p:nvSpPr>
          <p:cNvPr id="3" name="Text Placeholder 2"/>
          <p:cNvSpPr>
            <a:spLocks noGrp="1"/>
          </p:cNvSpPr>
          <p:nvPr>
            <p:ph type="body" idx="1"/>
          </p:nvPr>
        </p:nvSpPr>
        <p:spPr/>
        <p:txBody>
          <a:bodyPr/>
          <a:lstStyle/>
          <a:p>
            <a:r>
              <a:rPr lang="en-US" dirty="0" err="1" smtClean="0"/>
              <a:t>Karyl</a:t>
            </a:r>
            <a:r>
              <a:rPr lang="en-US" dirty="0" smtClean="0"/>
              <a:t> Huntley</a:t>
            </a:r>
            <a:endParaRPr lang="en-US" dirty="0"/>
          </a:p>
        </p:txBody>
      </p:sp>
    </p:spTree>
    <p:extLst>
      <p:ext uri="{BB962C8B-B14F-4D97-AF65-F5344CB8AC3E}">
        <p14:creationId xmlns:p14="http://schemas.microsoft.com/office/powerpoint/2010/main" val="9795883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Forgiveness is a sign of </a:t>
            </a:r>
            <a:r>
              <a:rPr lang="en-US" b="1" i="1" dirty="0" smtClean="0">
                <a:solidFill>
                  <a:schemeClr val="bg2">
                    <a:lumMod val="50000"/>
                  </a:schemeClr>
                </a:solidFill>
                <a:latin typeface="Palatino" charset="0"/>
                <a:ea typeface="Palatino" charset="0"/>
                <a:cs typeface="Palatino" charset="0"/>
              </a:rPr>
              <a:t>maturity</a:t>
            </a:r>
            <a:endParaRPr lang="en-US" b="1" i="1" dirty="0">
              <a:solidFill>
                <a:schemeClr val="bg2">
                  <a:lumMod val="50000"/>
                </a:schemeClr>
              </a:solidFill>
              <a:latin typeface="Palatino" charset="0"/>
              <a:ea typeface="Palatino" charset="0"/>
              <a:cs typeface="Palatino" charset="0"/>
            </a:endParaRPr>
          </a:p>
        </p:txBody>
      </p:sp>
      <p:sp>
        <p:nvSpPr>
          <p:cNvPr id="3" name="Content Placeholder 2"/>
          <p:cNvSpPr>
            <a:spLocks noGrp="1"/>
          </p:cNvSpPr>
          <p:nvPr>
            <p:ph idx="1"/>
          </p:nvPr>
        </p:nvSpPr>
        <p:spPr>
          <a:xfrm>
            <a:off x="664614" y="2303839"/>
            <a:ext cx="5178625" cy="2959534"/>
          </a:xfrm>
        </p:spPr>
        <p:txBody>
          <a:bodyPr>
            <a:normAutofit/>
          </a:bodyPr>
          <a:lstStyle/>
          <a:p>
            <a:pPr>
              <a:spcBef>
                <a:spcPts val="0"/>
              </a:spcBef>
              <a:buClrTx/>
            </a:pPr>
            <a:r>
              <a:rPr lang="en-US" sz="2400" dirty="0" smtClean="0"/>
              <a:t>We can </a:t>
            </a:r>
            <a:r>
              <a:rPr lang="en-US" sz="2400" b="1" dirty="0" smtClean="0">
                <a:solidFill>
                  <a:schemeClr val="accent1">
                    <a:lumMod val="75000"/>
                  </a:schemeClr>
                </a:solidFill>
              </a:rPr>
              <a:t>choose </a:t>
            </a:r>
            <a:r>
              <a:rPr lang="en-US" sz="2400" dirty="0" smtClean="0"/>
              <a:t>to be agents of positive </a:t>
            </a:r>
            <a:r>
              <a:rPr lang="en-US" sz="2400" smtClean="0"/>
              <a:t>change.</a:t>
            </a:r>
          </a:p>
          <a:p>
            <a:pPr marL="0" indent="0">
              <a:spcBef>
                <a:spcPts val="0"/>
              </a:spcBef>
              <a:buClrTx/>
              <a:buNone/>
            </a:pPr>
            <a:endParaRPr lang="en-US" sz="2400" dirty="0" smtClean="0"/>
          </a:p>
          <a:p>
            <a:pPr>
              <a:spcBef>
                <a:spcPts val="0"/>
              </a:spcBef>
              <a:buClrTx/>
            </a:pPr>
            <a:r>
              <a:rPr lang="en-US" sz="2400" dirty="0" smtClean="0"/>
              <a:t>The power to change and the power to forgive are available </a:t>
            </a:r>
            <a:r>
              <a:rPr lang="en-US" sz="2400" b="1" dirty="0" smtClean="0">
                <a:solidFill>
                  <a:schemeClr val="accent1">
                    <a:lumMod val="75000"/>
                  </a:schemeClr>
                </a:solidFill>
              </a:rPr>
              <a:t>from above</a:t>
            </a:r>
            <a:r>
              <a:rPr lang="en-US" sz="2400" dirty="0" smtClean="0">
                <a:solidFill>
                  <a:schemeClr val="accent1">
                    <a:lumMod val="75000"/>
                  </a:schemeClr>
                </a:solidFill>
              </a:rPr>
              <a:t>.</a:t>
            </a:r>
            <a:endParaRPr lang="en-US" sz="2400" dirty="0">
              <a:solidFill>
                <a:schemeClr val="accent1">
                  <a:lumMod val="75000"/>
                </a:schemeClr>
              </a:solidFill>
            </a:endParaRP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00079" y="2103120"/>
            <a:ext cx="2438098" cy="3153227"/>
          </a:xfrm>
          <a:prstGeom prst="rect">
            <a:avLst/>
          </a:prstGeom>
          <a:ln>
            <a:noFill/>
          </a:ln>
          <a:effectLst>
            <a:softEdge rad="112500"/>
          </a:effectLst>
        </p:spPr>
      </p:pic>
    </p:spTree>
    <p:extLst>
      <p:ext uri="{BB962C8B-B14F-4D97-AF65-F5344CB8AC3E}">
        <p14:creationId xmlns:p14="http://schemas.microsoft.com/office/powerpoint/2010/main" val="396183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544" y="687198"/>
            <a:ext cx="3866838" cy="1371600"/>
          </a:xfrm>
        </p:spPr>
        <p:txBody>
          <a:bodyPr/>
          <a:lstStyle/>
          <a:p>
            <a:pPr algn="ctr"/>
            <a:r>
              <a:rPr lang="en-US" b="1" dirty="0" smtClean="0">
                <a:solidFill>
                  <a:schemeClr val="accent1">
                    <a:lumMod val="75000"/>
                  </a:schemeClr>
                </a:solidFill>
              </a:rPr>
              <a:t>Forgiveness</a:t>
            </a:r>
            <a:endParaRPr lang="en-US" b="1" dirty="0">
              <a:solidFill>
                <a:schemeClr val="accent1">
                  <a:lumMod val="75000"/>
                </a:schemeClr>
              </a:solidFill>
            </a:endParaRPr>
          </a:p>
        </p:txBody>
      </p:sp>
      <p:sp>
        <p:nvSpPr>
          <p:cNvPr id="3" name="Content Placeholder 2"/>
          <p:cNvSpPr>
            <a:spLocks noGrp="1"/>
          </p:cNvSpPr>
          <p:nvPr>
            <p:ph idx="1"/>
          </p:nvPr>
        </p:nvSpPr>
        <p:spPr>
          <a:xfrm>
            <a:off x="537557" y="2103120"/>
            <a:ext cx="4977904" cy="3931920"/>
          </a:xfrm>
        </p:spPr>
        <p:txBody>
          <a:bodyPr>
            <a:normAutofit/>
          </a:bodyPr>
          <a:lstStyle/>
          <a:p>
            <a:pPr marL="0" indent="0" algn="ctr">
              <a:buNone/>
            </a:pPr>
            <a:r>
              <a:rPr lang="en-US" sz="2400" dirty="0" smtClean="0"/>
              <a:t>We </a:t>
            </a:r>
            <a:r>
              <a:rPr lang="en-US" sz="2400" dirty="0"/>
              <a:t>may find it easy to accept God’s forgiveness, </a:t>
            </a:r>
            <a:endParaRPr lang="en-US" sz="2400" dirty="0" smtClean="0"/>
          </a:p>
          <a:p>
            <a:pPr marL="0" indent="0" algn="ctr">
              <a:buNone/>
            </a:pPr>
            <a:r>
              <a:rPr lang="en-US" sz="2400" dirty="0" smtClean="0"/>
              <a:t>but </a:t>
            </a:r>
            <a:r>
              <a:rPr lang="en-US" sz="2400" dirty="0"/>
              <a:t>most of us find it difficult </a:t>
            </a:r>
            <a:endParaRPr lang="en-US" sz="2400" dirty="0" smtClean="0"/>
          </a:p>
          <a:p>
            <a:pPr marL="0" indent="0" algn="ctr">
              <a:buNone/>
            </a:pPr>
            <a:r>
              <a:rPr lang="en-US" sz="2400" dirty="0" smtClean="0"/>
              <a:t>to </a:t>
            </a:r>
            <a:r>
              <a:rPr lang="en-US" sz="2400" dirty="0"/>
              <a:t>forgive others or </a:t>
            </a:r>
            <a:endParaRPr lang="en-US" sz="2400" dirty="0" smtClean="0"/>
          </a:p>
          <a:p>
            <a:pPr marL="0" indent="0" algn="ctr">
              <a:buNone/>
            </a:pPr>
            <a:r>
              <a:rPr lang="en-US" sz="2400" dirty="0" smtClean="0"/>
              <a:t>to </a:t>
            </a:r>
            <a:r>
              <a:rPr lang="en-US" sz="2400" dirty="0"/>
              <a:t>be forgiven by another.</a:t>
            </a:r>
            <a:r>
              <a:rPr lang="en-US" sz="2400" dirty="0" smtClean="0">
                <a:effectLst/>
              </a:rPr>
              <a:t> </a:t>
            </a:r>
          </a:p>
          <a:p>
            <a:pPr marL="0" indent="0" algn="ctr">
              <a:buNone/>
            </a:pPr>
            <a:r>
              <a:rPr lang="en-US" sz="2400" i="1" dirty="0" smtClean="0">
                <a:solidFill>
                  <a:schemeClr val="tx2">
                    <a:lumMod val="75000"/>
                  </a:schemeClr>
                </a:solidFill>
              </a:rPr>
              <a:t>Sometimes it is hard to forgive.</a:t>
            </a:r>
          </a:p>
          <a:p>
            <a:pPr marL="0" indent="0" algn="ctr">
              <a:buNone/>
            </a:pPr>
            <a:r>
              <a:rPr lang="en-US" sz="2400" i="1" dirty="0" smtClean="0">
                <a:solidFill>
                  <a:schemeClr val="tx2">
                    <a:lumMod val="75000"/>
                  </a:schemeClr>
                </a:solidFill>
              </a:rPr>
              <a:t>Sometimes it is a struggle to want to forgive.</a:t>
            </a:r>
          </a:p>
          <a:p>
            <a:endParaRPr lang="en-US" sz="24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687122" y="2274848"/>
            <a:ext cx="2866164" cy="3706851"/>
          </a:xfrm>
          <a:prstGeom prst="rect">
            <a:avLst/>
          </a:prstGeom>
          <a:ln>
            <a:noFill/>
          </a:ln>
          <a:effectLst>
            <a:softEdge rad="112500"/>
          </a:effectLst>
        </p:spPr>
      </p:pic>
    </p:spTree>
    <p:extLst>
      <p:ext uri="{BB962C8B-B14F-4D97-AF65-F5344CB8AC3E}">
        <p14:creationId xmlns:p14="http://schemas.microsoft.com/office/powerpoint/2010/main" val="201074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Give people </a:t>
            </a:r>
            <a:r>
              <a:rPr lang="en-US" b="1" i="1" dirty="0" smtClean="0">
                <a:solidFill>
                  <a:schemeClr val="bg2">
                    <a:lumMod val="50000"/>
                  </a:schemeClr>
                </a:solidFill>
                <a:latin typeface="Palatino" charset="0"/>
                <a:ea typeface="Palatino" charset="0"/>
                <a:cs typeface="Palatino" charset="0"/>
              </a:rPr>
              <a:t>happy minutes</a:t>
            </a:r>
            <a:endParaRPr lang="en-US" b="1" i="1" dirty="0">
              <a:solidFill>
                <a:schemeClr val="bg2">
                  <a:lumMod val="50000"/>
                </a:schemeClr>
              </a:solidFill>
              <a:latin typeface="Palatino" charset="0"/>
              <a:ea typeface="Palatino" charset="0"/>
              <a:cs typeface="Palatino" charset="0"/>
            </a:endParaRPr>
          </a:p>
        </p:txBody>
      </p:sp>
      <p:sp>
        <p:nvSpPr>
          <p:cNvPr id="3" name="Content Placeholder 2"/>
          <p:cNvSpPr>
            <a:spLocks noGrp="1"/>
          </p:cNvSpPr>
          <p:nvPr>
            <p:ph idx="1"/>
          </p:nvPr>
        </p:nvSpPr>
        <p:spPr>
          <a:xfrm>
            <a:off x="664614" y="2236933"/>
            <a:ext cx="5870002" cy="2959534"/>
          </a:xfrm>
        </p:spPr>
        <p:txBody>
          <a:bodyPr>
            <a:normAutofit/>
          </a:bodyPr>
          <a:lstStyle/>
          <a:p>
            <a:r>
              <a:rPr lang="en-US" sz="2400" dirty="0" smtClean="0"/>
              <a:t>Happy minutes make </a:t>
            </a:r>
            <a:r>
              <a:rPr lang="en-US" sz="2400" dirty="0" smtClean="0">
                <a:solidFill>
                  <a:schemeClr val="accent1">
                    <a:lumMod val="75000"/>
                  </a:schemeClr>
                </a:solidFill>
              </a:rPr>
              <a:t>happy hours</a:t>
            </a:r>
          </a:p>
          <a:p>
            <a:r>
              <a:rPr lang="en-US" sz="2400" dirty="0" smtClean="0"/>
              <a:t>Happy hours make </a:t>
            </a:r>
            <a:r>
              <a:rPr lang="en-US" sz="2400" dirty="0" smtClean="0">
                <a:solidFill>
                  <a:schemeClr val="accent1">
                    <a:lumMod val="75000"/>
                  </a:schemeClr>
                </a:solidFill>
              </a:rPr>
              <a:t>happy days</a:t>
            </a:r>
          </a:p>
          <a:p>
            <a:r>
              <a:rPr lang="en-US" sz="2400" dirty="0" smtClean="0"/>
              <a:t>Happy days make </a:t>
            </a:r>
            <a:r>
              <a:rPr lang="en-US" sz="2400" dirty="0" smtClean="0">
                <a:solidFill>
                  <a:schemeClr val="accent1">
                    <a:lumMod val="75000"/>
                  </a:schemeClr>
                </a:solidFill>
              </a:rPr>
              <a:t>happy months</a:t>
            </a:r>
          </a:p>
          <a:p>
            <a:r>
              <a:rPr lang="en-US" sz="2400" dirty="0" smtClean="0"/>
              <a:t>Happy months make </a:t>
            </a:r>
            <a:r>
              <a:rPr lang="en-US" sz="2400" dirty="0" smtClean="0">
                <a:solidFill>
                  <a:schemeClr val="accent1">
                    <a:lumMod val="75000"/>
                  </a:schemeClr>
                </a:solidFill>
              </a:rPr>
              <a:t>happy years</a:t>
            </a:r>
          </a:p>
          <a:p>
            <a:r>
              <a:rPr lang="en-US" sz="2400" dirty="0" smtClean="0"/>
              <a:t>Happy years make </a:t>
            </a:r>
            <a:r>
              <a:rPr lang="en-US" sz="2400" dirty="0" smtClean="0">
                <a:solidFill>
                  <a:schemeClr val="accent1">
                    <a:lumMod val="75000"/>
                  </a:schemeClr>
                </a:solidFill>
              </a:rPr>
              <a:t>a happy life</a:t>
            </a:r>
            <a:endParaRPr lang="en-US" sz="2400" dirty="0">
              <a:solidFill>
                <a:schemeClr val="accent1">
                  <a:lumMod val="75000"/>
                </a:schemeClr>
              </a:solidFill>
            </a:endParaRP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00079" y="2103120"/>
            <a:ext cx="2438098" cy="3153227"/>
          </a:xfrm>
          <a:prstGeom prst="rect">
            <a:avLst/>
          </a:prstGeom>
          <a:ln>
            <a:noFill/>
          </a:ln>
          <a:effectLst>
            <a:softEdge rad="112500"/>
          </a:effectLst>
        </p:spPr>
      </p:pic>
    </p:spTree>
    <p:extLst>
      <p:ext uri="{BB962C8B-B14F-4D97-AF65-F5344CB8AC3E}">
        <p14:creationId xmlns:p14="http://schemas.microsoft.com/office/powerpoint/2010/main" val="6204735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4368" y="1471960"/>
            <a:ext cx="7592143" cy="4103645"/>
          </a:xfrm>
        </p:spPr>
        <p:txBody>
          <a:bodyPr>
            <a:normAutofit/>
          </a:bodyPr>
          <a:lstStyle/>
          <a:p>
            <a:pPr algn="ctr">
              <a:lnSpc>
                <a:spcPct val="150000"/>
              </a:lnSpc>
            </a:pPr>
            <a:r>
              <a:rPr lang="en-US" sz="2400" dirty="0"/>
              <a:t>One of the most lasting pleasures</a:t>
            </a:r>
            <a:br>
              <a:rPr lang="en-US" sz="2400" dirty="0"/>
            </a:br>
            <a:r>
              <a:rPr lang="en-US" sz="2400" dirty="0"/>
              <a:t>you can experience</a:t>
            </a:r>
            <a:br>
              <a:rPr lang="en-US" sz="2400" dirty="0"/>
            </a:br>
            <a:r>
              <a:rPr lang="en-US" sz="2400" dirty="0"/>
              <a:t>is the feeling that comes over you</a:t>
            </a:r>
            <a:br>
              <a:rPr lang="en-US" sz="2400" dirty="0"/>
            </a:br>
            <a:r>
              <a:rPr lang="en-US" sz="2400" dirty="0"/>
              <a:t>when you genuinely forgive an enemy</a:t>
            </a:r>
            <a:br>
              <a:rPr lang="en-US" sz="2400" dirty="0"/>
            </a:br>
            <a:r>
              <a:rPr lang="en-US" sz="2400" dirty="0"/>
              <a:t>—whether he knows about it or not.</a:t>
            </a:r>
          </a:p>
        </p:txBody>
      </p:sp>
      <p:sp>
        <p:nvSpPr>
          <p:cNvPr id="5" name="Text Placeholder 4"/>
          <p:cNvSpPr>
            <a:spLocks noGrp="1"/>
          </p:cNvSpPr>
          <p:nvPr>
            <p:ph type="body" idx="1"/>
          </p:nvPr>
        </p:nvSpPr>
        <p:spPr>
          <a:xfrm>
            <a:off x="1172718" y="4938200"/>
            <a:ext cx="6803136" cy="502920"/>
          </a:xfrm>
        </p:spPr>
        <p:txBody>
          <a:bodyPr/>
          <a:lstStyle/>
          <a:p>
            <a:pPr algn="ctr"/>
            <a:r>
              <a:rPr lang="en-US" dirty="0" smtClean="0"/>
              <a:t>A. Battista</a:t>
            </a:r>
            <a:endParaRPr lang="en-US" dirty="0"/>
          </a:p>
        </p:txBody>
      </p:sp>
    </p:spTree>
    <p:extLst>
      <p:ext uri="{BB962C8B-B14F-4D97-AF65-F5344CB8AC3E}">
        <p14:creationId xmlns:p14="http://schemas.microsoft.com/office/powerpoint/2010/main" val="1970718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Practicing forgiveness </a:t>
            </a:r>
            <a:r>
              <a:rPr lang="en-US" sz="3600" b="1" i="1" dirty="0" smtClean="0">
                <a:solidFill>
                  <a:schemeClr val="bg2">
                    <a:lumMod val="50000"/>
                  </a:schemeClr>
                </a:solidFill>
              </a:rPr>
              <a:t>improves our health</a:t>
            </a:r>
            <a:endParaRPr lang="en-US" sz="3600" b="1" i="1" dirty="0">
              <a:solidFill>
                <a:schemeClr val="bg2">
                  <a:lumMod val="50000"/>
                </a:schemeClr>
              </a:solidFill>
            </a:endParaRPr>
          </a:p>
        </p:txBody>
      </p:sp>
      <p:sp>
        <p:nvSpPr>
          <p:cNvPr id="3" name="Content Placeholder 2"/>
          <p:cNvSpPr>
            <a:spLocks noGrp="1"/>
          </p:cNvSpPr>
          <p:nvPr>
            <p:ph idx="1"/>
          </p:nvPr>
        </p:nvSpPr>
        <p:spPr>
          <a:xfrm>
            <a:off x="731521" y="2147725"/>
            <a:ext cx="5624674" cy="3931920"/>
          </a:xfrm>
        </p:spPr>
        <p:txBody>
          <a:bodyPr>
            <a:noAutofit/>
          </a:bodyPr>
          <a:lstStyle/>
          <a:p>
            <a:r>
              <a:rPr lang="en-US" sz="2000" dirty="0" smtClean="0"/>
              <a:t>Lowers blood pressure</a:t>
            </a:r>
          </a:p>
          <a:p>
            <a:r>
              <a:rPr lang="en-US" sz="2000" dirty="0" smtClean="0"/>
              <a:t>Lowers stress</a:t>
            </a:r>
          </a:p>
          <a:p>
            <a:r>
              <a:rPr lang="en-US" sz="2000" dirty="0" smtClean="0"/>
              <a:t>Lowers level of hostility and aggressiveness</a:t>
            </a:r>
          </a:p>
          <a:p>
            <a:r>
              <a:rPr lang="en-US" sz="2000" dirty="0" smtClean="0"/>
              <a:t>Lowers risk of alcohol and other addictions</a:t>
            </a:r>
          </a:p>
          <a:p>
            <a:r>
              <a:rPr lang="en-US" sz="2000" dirty="0" smtClean="0"/>
              <a:t>Lowers pain</a:t>
            </a:r>
          </a:p>
          <a:p>
            <a:r>
              <a:rPr lang="en-US" sz="2000" dirty="0" smtClean="0"/>
              <a:t>Keeps one’s heart healthy</a:t>
            </a:r>
          </a:p>
          <a:p>
            <a:r>
              <a:rPr lang="en-US" sz="2000" dirty="0" smtClean="0"/>
              <a:t>Helps one to recover from various illnesses</a:t>
            </a:r>
          </a:p>
          <a:p>
            <a:r>
              <a:rPr lang="en-US" sz="2000" dirty="0" smtClean="0"/>
              <a:t>Brings emotional balance and harmony</a:t>
            </a:r>
            <a:endParaRPr lang="en-US" sz="2000" dirty="0"/>
          </a:p>
        </p:txBody>
      </p:sp>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356196" y="1764813"/>
            <a:ext cx="2295200" cy="4065451"/>
          </a:xfrm>
          <a:prstGeom prst="rect">
            <a:avLst/>
          </a:prstGeom>
          <a:ln>
            <a:noFill/>
          </a:ln>
          <a:effectLst>
            <a:softEdge rad="112500"/>
          </a:effectLst>
        </p:spPr>
      </p:pic>
    </p:spTree>
    <p:extLst>
      <p:ext uri="{BB962C8B-B14F-4D97-AF65-F5344CB8AC3E}">
        <p14:creationId xmlns:p14="http://schemas.microsoft.com/office/powerpoint/2010/main" val="427647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1">
                    <a:lumMod val="75000"/>
                  </a:schemeClr>
                </a:solidFill>
              </a:rPr>
              <a:t>People who </a:t>
            </a:r>
            <a:r>
              <a:rPr lang="en-US" b="1" i="1" dirty="0" smtClean="0">
                <a:solidFill>
                  <a:schemeClr val="bg2">
                    <a:lumMod val="50000"/>
                  </a:schemeClr>
                </a:solidFill>
                <a:latin typeface="Palatino" charset="0"/>
                <a:ea typeface="Palatino" charset="0"/>
                <a:cs typeface="Palatino" charset="0"/>
              </a:rPr>
              <a:t>practice</a:t>
            </a:r>
            <a:r>
              <a:rPr lang="en-US" b="1" dirty="0" smtClean="0">
                <a:solidFill>
                  <a:schemeClr val="accent1">
                    <a:lumMod val="75000"/>
                  </a:schemeClr>
                </a:solidFill>
                <a:latin typeface="Palatino" charset="0"/>
                <a:ea typeface="Palatino" charset="0"/>
                <a:cs typeface="Palatino" charset="0"/>
              </a:rPr>
              <a:t> </a:t>
            </a:r>
            <a:r>
              <a:rPr lang="en-US" b="1" dirty="0" smtClean="0">
                <a:solidFill>
                  <a:schemeClr val="accent1">
                    <a:lumMod val="75000"/>
                  </a:schemeClr>
                </a:solidFill>
              </a:rPr>
              <a:t>forgiveness </a:t>
            </a:r>
            <a:r>
              <a:rPr lang="en-US" b="1" i="1" dirty="0" smtClean="0">
                <a:solidFill>
                  <a:schemeClr val="bg2">
                    <a:lumMod val="50000"/>
                  </a:schemeClr>
                </a:solidFill>
                <a:latin typeface="Palatino" charset="0"/>
                <a:ea typeface="Palatino" charset="0"/>
                <a:cs typeface="Palatino" charset="0"/>
              </a:rPr>
              <a:t>are happier </a:t>
            </a:r>
            <a:r>
              <a:rPr lang="en-US" b="1" dirty="0" smtClean="0">
                <a:solidFill>
                  <a:schemeClr val="accent1">
                    <a:lumMod val="75000"/>
                  </a:schemeClr>
                </a:solidFill>
              </a:rPr>
              <a:t>and </a:t>
            </a:r>
            <a:r>
              <a:rPr lang="en-US" b="1" i="1" dirty="0" smtClean="0">
                <a:solidFill>
                  <a:schemeClr val="bg2">
                    <a:lumMod val="50000"/>
                  </a:schemeClr>
                </a:solidFill>
                <a:latin typeface="Palatino" charset="0"/>
                <a:ea typeface="Palatino" charset="0"/>
                <a:cs typeface="Palatino" charset="0"/>
              </a:rPr>
              <a:t>healthier.</a:t>
            </a:r>
            <a:endParaRPr lang="en-US" b="1" i="1" dirty="0">
              <a:solidFill>
                <a:schemeClr val="bg2">
                  <a:lumMod val="50000"/>
                </a:schemeClr>
              </a:solidFill>
              <a:latin typeface="Palatino" charset="0"/>
              <a:ea typeface="Palatino" charset="0"/>
              <a:cs typeface="Palatino" charset="0"/>
            </a:endParaRPr>
          </a:p>
        </p:txBody>
      </p:sp>
      <p:sp>
        <p:nvSpPr>
          <p:cNvPr id="3" name="Text Placeholder 2"/>
          <p:cNvSpPr>
            <a:spLocks noGrp="1"/>
          </p:cNvSpPr>
          <p:nvPr>
            <p:ph type="body" idx="1"/>
          </p:nvPr>
        </p:nvSpPr>
        <p:spPr>
          <a:xfrm>
            <a:off x="820728" y="2386566"/>
            <a:ext cx="3657600" cy="640080"/>
          </a:xfrm>
          <a:solidFill>
            <a:schemeClr val="bg1"/>
          </a:solidFill>
        </p:spPr>
        <p:txBody>
          <a:bodyPr>
            <a:normAutofit/>
          </a:bodyPr>
          <a:lstStyle/>
          <a:p>
            <a:r>
              <a:rPr lang="en-US" sz="2800" b="1" dirty="0" smtClean="0">
                <a:solidFill>
                  <a:schemeClr val="accent1">
                    <a:lumMod val="75000"/>
                  </a:schemeClr>
                </a:solidFill>
              </a:rPr>
              <a:t>94% respondents</a:t>
            </a:r>
          </a:p>
        </p:txBody>
      </p:sp>
      <p:sp>
        <p:nvSpPr>
          <p:cNvPr id="4" name="Content Placeholder 3"/>
          <p:cNvSpPr>
            <a:spLocks noGrp="1"/>
          </p:cNvSpPr>
          <p:nvPr>
            <p:ph sz="half" idx="2"/>
          </p:nvPr>
        </p:nvSpPr>
        <p:spPr>
          <a:xfrm>
            <a:off x="731520" y="3157340"/>
            <a:ext cx="3657600" cy="3200400"/>
          </a:xfrm>
        </p:spPr>
        <p:txBody>
          <a:bodyPr>
            <a:normAutofit/>
          </a:bodyPr>
          <a:lstStyle/>
          <a:p>
            <a:pPr marL="0" indent="0" algn="ctr">
              <a:buNone/>
            </a:pPr>
            <a:r>
              <a:rPr lang="en-US" sz="2400" dirty="0" smtClean="0"/>
              <a:t>in a research study believe,</a:t>
            </a:r>
          </a:p>
          <a:p>
            <a:pPr marL="0" indent="0" algn="ctr">
              <a:buNone/>
            </a:pPr>
            <a:r>
              <a:rPr lang="en-US" sz="2400" dirty="0" smtClean="0">
                <a:solidFill>
                  <a:schemeClr val="accent1">
                    <a:lumMod val="75000"/>
                  </a:schemeClr>
                </a:solidFill>
              </a:rPr>
              <a:t>“It is important to forgive.”</a:t>
            </a:r>
          </a:p>
        </p:txBody>
      </p:sp>
      <p:sp>
        <p:nvSpPr>
          <p:cNvPr id="5" name="Text Placeholder 4"/>
          <p:cNvSpPr>
            <a:spLocks noGrp="1"/>
          </p:cNvSpPr>
          <p:nvPr>
            <p:ph type="body" sz="quarter" idx="3"/>
          </p:nvPr>
        </p:nvSpPr>
        <p:spPr>
          <a:xfrm>
            <a:off x="4754880" y="2386566"/>
            <a:ext cx="3657600" cy="640080"/>
          </a:xfrm>
          <a:solidFill>
            <a:schemeClr val="bg1"/>
          </a:solidFill>
        </p:spPr>
        <p:txBody>
          <a:bodyPr>
            <a:normAutofit/>
          </a:bodyPr>
          <a:lstStyle/>
          <a:p>
            <a:r>
              <a:rPr lang="en-US" sz="2800" b="1" dirty="0" smtClean="0">
                <a:solidFill>
                  <a:schemeClr val="accent1">
                    <a:lumMod val="75000"/>
                  </a:schemeClr>
                </a:solidFill>
              </a:rPr>
              <a:t>85% respondents</a:t>
            </a:r>
            <a:endParaRPr lang="en-US" sz="2800" b="1" dirty="0">
              <a:solidFill>
                <a:schemeClr val="accent1">
                  <a:lumMod val="75000"/>
                </a:schemeClr>
              </a:solidFill>
            </a:endParaRPr>
          </a:p>
        </p:txBody>
      </p:sp>
      <p:sp>
        <p:nvSpPr>
          <p:cNvPr id="6" name="Content Placeholder 5"/>
          <p:cNvSpPr>
            <a:spLocks noGrp="1"/>
          </p:cNvSpPr>
          <p:nvPr>
            <p:ph sz="quarter" idx="4"/>
          </p:nvPr>
        </p:nvSpPr>
        <p:spPr>
          <a:xfrm>
            <a:off x="4754880" y="3224931"/>
            <a:ext cx="3657600" cy="3200400"/>
          </a:xfrm>
        </p:spPr>
        <p:txBody>
          <a:bodyPr>
            <a:normAutofit/>
          </a:bodyPr>
          <a:lstStyle/>
          <a:p>
            <a:pPr marL="0" indent="0" algn="ctr">
              <a:buNone/>
            </a:pPr>
            <a:r>
              <a:rPr lang="en-US" sz="2400" dirty="0" smtClean="0"/>
              <a:t>in a research study confessed, </a:t>
            </a:r>
          </a:p>
          <a:p>
            <a:pPr marL="0" indent="0" algn="ctr">
              <a:buNone/>
            </a:pPr>
            <a:r>
              <a:rPr lang="en-US" sz="2400" dirty="0" smtClean="0">
                <a:solidFill>
                  <a:schemeClr val="accent1">
                    <a:lumMod val="75000"/>
                  </a:schemeClr>
                </a:solidFill>
              </a:rPr>
              <a:t>“I need outside help to be able to forgive.”</a:t>
            </a:r>
          </a:p>
        </p:txBody>
      </p:sp>
    </p:spTree>
    <p:extLst>
      <p:ext uri="{BB962C8B-B14F-4D97-AF65-F5344CB8AC3E}">
        <p14:creationId xmlns:p14="http://schemas.microsoft.com/office/powerpoint/2010/main" val="1240733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If we really want to </a:t>
            </a:r>
            <a:r>
              <a:rPr lang="en-US" sz="4400" dirty="0" smtClean="0">
                <a:solidFill>
                  <a:schemeClr val="tx2">
                    <a:lumMod val="75000"/>
                  </a:schemeClr>
                </a:solidFill>
              </a:rPr>
              <a:t>love, </a:t>
            </a:r>
            <a:r>
              <a:rPr lang="en-US" sz="4400" dirty="0" smtClean="0"/>
              <a:t/>
            </a:r>
            <a:br>
              <a:rPr lang="en-US" sz="4400" dirty="0" smtClean="0"/>
            </a:br>
            <a:r>
              <a:rPr lang="en-US" sz="4400" dirty="0" smtClean="0"/>
              <a:t>we must learn how to </a:t>
            </a:r>
            <a:r>
              <a:rPr lang="en-US" sz="4400" dirty="0" smtClean="0">
                <a:solidFill>
                  <a:schemeClr val="tx2">
                    <a:lumMod val="75000"/>
                  </a:schemeClr>
                </a:solidFill>
              </a:rPr>
              <a:t>forgive.</a:t>
            </a:r>
            <a:endParaRPr lang="en-US" sz="4400" dirty="0">
              <a:solidFill>
                <a:schemeClr val="tx2">
                  <a:lumMod val="75000"/>
                </a:schemeClr>
              </a:solidFill>
            </a:endParaRPr>
          </a:p>
        </p:txBody>
      </p:sp>
      <p:sp>
        <p:nvSpPr>
          <p:cNvPr id="3" name="Text Placeholder 2"/>
          <p:cNvSpPr>
            <a:spLocks noGrp="1"/>
          </p:cNvSpPr>
          <p:nvPr>
            <p:ph type="body" idx="1"/>
          </p:nvPr>
        </p:nvSpPr>
        <p:spPr/>
        <p:txBody>
          <a:bodyPr/>
          <a:lstStyle/>
          <a:p>
            <a:r>
              <a:rPr lang="en-US" dirty="0" smtClean="0"/>
              <a:t>Mother Theresa</a:t>
            </a:r>
            <a:endParaRPr lang="en-US" dirty="0"/>
          </a:p>
        </p:txBody>
      </p:sp>
    </p:spTree>
    <p:extLst>
      <p:ext uri="{BB962C8B-B14F-4D97-AF65-F5344CB8AC3E}">
        <p14:creationId xmlns:p14="http://schemas.microsoft.com/office/powerpoint/2010/main" val="1002862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lumMod val="75000"/>
                  </a:schemeClr>
                </a:solidFill>
              </a:rPr>
              <a:t>It is </a:t>
            </a:r>
            <a:r>
              <a:rPr lang="en-US" sz="3600" b="1" i="1" dirty="0" smtClean="0">
                <a:solidFill>
                  <a:schemeClr val="bg2">
                    <a:lumMod val="25000"/>
                  </a:schemeClr>
                </a:solidFill>
                <a:latin typeface="Palatino Linotype" charset="0"/>
                <a:ea typeface="Palatino Linotype" charset="0"/>
                <a:cs typeface="Palatino Linotype" charset="0"/>
              </a:rPr>
              <a:t>difficult to forgive </a:t>
            </a:r>
            <a:r>
              <a:rPr lang="en-US" sz="3600" b="1" dirty="0" smtClean="0">
                <a:solidFill>
                  <a:schemeClr val="accent1">
                    <a:lumMod val="75000"/>
                  </a:schemeClr>
                </a:solidFill>
              </a:rPr>
              <a:t>because:</a:t>
            </a:r>
            <a:endParaRPr lang="en-US" sz="3600" b="1" dirty="0">
              <a:solidFill>
                <a:schemeClr val="accent1">
                  <a:lumMod val="75000"/>
                </a:schemeClr>
              </a:solidFill>
            </a:endParaRPr>
          </a:p>
        </p:txBody>
      </p:sp>
      <p:sp>
        <p:nvSpPr>
          <p:cNvPr id="3" name="Content Placeholder 2"/>
          <p:cNvSpPr>
            <a:spLocks noGrp="1"/>
          </p:cNvSpPr>
          <p:nvPr>
            <p:ph idx="1"/>
          </p:nvPr>
        </p:nvSpPr>
        <p:spPr>
          <a:xfrm>
            <a:off x="709218" y="1947006"/>
            <a:ext cx="7680960" cy="3931920"/>
          </a:xfrm>
        </p:spPr>
        <p:txBody>
          <a:bodyPr>
            <a:normAutofit/>
          </a:bodyPr>
          <a:lstStyle/>
          <a:p>
            <a:pPr marL="385763" indent="-385763">
              <a:buFont typeface="+mj-lt"/>
              <a:buAutoNum type="arabicPeriod"/>
            </a:pPr>
            <a:r>
              <a:rPr lang="en-US" sz="2000" dirty="0" smtClean="0"/>
              <a:t>We believe some myths about forgiveness.</a:t>
            </a:r>
          </a:p>
          <a:p>
            <a:pPr marL="385763" indent="-385763">
              <a:buFont typeface="+mj-lt"/>
              <a:buAutoNum type="arabicPeriod"/>
            </a:pPr>
            <a:r>
              <a:rPr lang="en-US" sz="2000" dirty="0" smtClean="0"/>
              <a:t>We believe in the idea of a “just world” and want to bring justice.</a:t>
            </a:r>
          </a:p>
          <a:p>
            <a:pPr marL="385763" indent="-385763">
              <a:buFont typeface="+mj-lt"/>
              <a:buAutoNum type="arabicPeriod"/>
            </a:pPr>
            <a:r>
              <a:rPr lang="en-US" sz="2000" dirty="0" smtClean="0"/>
              <a:t>We do not understand why God allowed the offense to happen, and therefore, we cannot accept it.</a:t>
            </a:r>
          </a:p>
          <a:p>
            <a:pPr marL="385763" indent="-385763">
              <a:buFont typeface="+mj-lt"/>
              <a:buAutoNum type="arabicPeriod"/>
            </a:pPr>
            <a:r>
              <a:rPr lang="en-US" sz="2000" dirty="0" smtClean="0"/>
              <a:t>We do not know the various stages of forgiveness.</a:t>
            </a:r>
          </a:p>
          <a:p>
            <a:pPr marL="385763" indent="-385763">
              <a:buFont typeface="+mj-lt"/>
              <a:buAutoNum type="arabicPeriod"/>
            </a:pPr>
            <a:r>
              <a:rPr lang="en-US" sz="2000" dirty="0" smtClean="0"/>
              <a:t>We do not understand the “injustice gap.”</a:t>
            </a:r>
          </a:p>
          <a:p>
            <a:pPr marL="385763" indent="-385763">
              <a:buFont typeface="+mj-lt"/>
              <a:buAutoNum type="arabicPeriod"/>
            </a:pPr>
            <a:r>
              <a:rPr lang="en-US" sz="2000" dirty="0" smtClean="0"/>
              <a:t>We do not know what forgiveness is.</a:t>
            </a:r>
          </a:p>
          <a:p>
            <a:pPr marL="385763" indent="-385763">
              <a:buFont typeface="+mj-lt"/>
              <a:buAutoNum type="arabicPeriod"/>
            </a:pPr>
            <a:r>
              <a:rPr lang="en-US" sz="2000" dirty="0" smtClean="0"/>
              <a:t>We do not know how to forgive.</a:t>
            </a: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019786" y="4103649"/>
            <a:ext cx="1905648" cy="2464603"/>
          </a:xfrm>
          <a:prstGeom prst="rect">
            <a:avLst/>
          </a:prstGeom>
          <a:ln>
            <a:noFill/>
          </a:ln>
          <a:effectLst>
            <a:softEdge rad="112500"/>
          </a:effectLst>
        </p:spPr>
      </p:pic>
    </p:spTree>
    <p:extLst>
      <p:ext uri="{BB962C8B-B14F-4D97-AF65-F5344CB8AC3E}">
        <p14:creationId xmlns:p14="http://schemas.microsoft.com/office/powerpoint/2010/main" val="1297920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lumMod val="75000"/>
                  </a:schemeClr>
                </a:solidFill>
              </a:rPr>
              <a:t>It is </a:t>
            </a:r>
            <a:r>
              <a:rPr lang="en-US" sz="3600" b="1" i="1" dirty="0" smtClean="0">
                <a:solidFill>
                  <a:schemeClr val="bg2">
                    <a:lumMod val="25000"/>
                  </a:schemeClr>
                </a:solidFill>
                <a:latin typeface="Palatino Linotype" charset="0"/>
                <a:ea typeface="Palatino Linotype" charset="0"/>
                <a:cs typeface="Palatino Linotype" charset="0"/>
              </a:rPr>
              <a:t>difficult to forgive </a:t>
            </a:r>
            <a:r>
              <a:rPr lang="en-US" sz="3600" b="1" dirty="0" smtClean="0">
                <a:solidFill>
                  <a:schemeClr val="accent1">
                    <a:lumMod val="75000"/>
                  </a:schemeClr>
                </a:solidFill>
              </a:rPr>
              <a:t>because:</a:t>
            </a:r>
            <a:endParaRPr lang="en-US" sz="3600" b="1" dirty="0">
              <a:solidFill>
                <a:schemeClr val="accent1">
                  <a:lumMod val="75000"/>
                </a:schemeClr>
              </a:solidFill>
            </a:endParaRPr>
          </a:p>
        </p:txBody>
      </p:sp>
      <p:sp>
        <p:nvSpPr>
          <p:cNvPr id="3" name="Content Placeholder 2"/>
          <p:cNvSpPr>
            <a:spLocks noGrp="1"/>
          </p:cNvSpPr>
          <p:nvPr>
            <p:ph idx="1"/>
          </p:nvPr>
        </p:nvSpPr>
        <p:spPr>
          <a:xfrm>
            <a:off x="530802" y="1880097"/>
            <a:ext cx="6494470" cy="3931920"/>
          </a:xfrm>
        </p:spPr>
        <p:txBody>
          <a:bodyPr>
            <a:normAutofit/>
          </a:bodyPr>
          <a:lstStyle/>
          <a:p>
            <a:pPr marL="0" indent="0">
              <a:buNone/>
            </a:pPr>
            <a:r>
              <a:rPr lang="en-US" sz="2400" b="1" dirty="0" smtClean="0">
                <a:solidFill>
                  <a:schemeClr val="bg2">
                    <a:lumMod val="50000"/>
                  </a:schemeClr>
                </a:solidFill>
              </a:rPr>
              <a:t>1.  WE BELIEVE MYTHS ABOUT FORGIVENESS.</a:t>
            </a:r>
          </a:p>
          <a:p>
            <a:pPr marL="0" indent="0">
              <a:buNone/>
            </a:pPr>
            <a:endParaRPr lang="en-US" dirty="0" smtClean="0"/>
          </a:p>
          <a:p>
            <a:pPr marL="0" indent="0">
              <a:buNone/>
            </a:pPr>
            <a:r>
              <a:rPr lang="en-US" sz="2000" b="1" dirty="0" smtClean="0"/>
              <a:t>MYTHS – Forgiveness means:</a:t>
            </a:r>
          </a:p>
          <a:p>
            <a:r>
              <a:rPr lang="en-US" sz="2000" dirty="0" smtClean="0"/>
              <a:t>To nullify the evil or damage that has been done.</a:t>
            </a:r>
          </a:p>
          <a:p>
            <a:r>
              <a:rPr lang="en-US" sz="2000" dirty="0" smtClean="0"/>
              <a:t>To forget and never remember it again.</a:t>
            </a:r>
          </a:p>
          <a:p>
            <a:r>
              <a:rPr lang="en-US" sz="2000" dirty="0" smtClean="0"/>
              <a:t>To say the offense was not important.</a:t>
            </a:r>
          </a:p>
          <a:p>
            <a:r>
              <a:rPr lang="en-US" sz="2000" dirty="0" smtClean="0"/>
              <a:t>To allow someone to do the same thing again.</a:t>
            </a:r>
          </a:p>
          <a:p>
            <a:endParaRPr lang="en-US"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869151" y="3846057"/>
            <a:ext cx="2078093" cy="2687628"/>
          </a:xfrm>
          <a:prstGeom prst="rect">
            <a:avLst/>
          </a:prstGeom>
          <a:ln>
            <a:noFill/>
          </a:ln>
          <a:effectLst>
            <a:softEdge rad="112500"/>
          </a:effectLst>
        </p:spPr>
      </p:pic>
    </p:spTree>
    <p:extLst>
      <p:ext uri="{BB962C8B-B14F-4D97-AF65-F5344CB8AC3E}">
        <p14:creationId xmlns:p14="http://schemas.microsoft.com/office/powerpoint/2010/main" val="425758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The </a:t>
            </a:r>
            <a:r>
              <a:rPr lang="en-US" b="1" i="1" dirty="0" smtClean="0">
                <a:solidFill>
                  <a:schemeClr val="bg2">
                    <a:lumMod val="50000"/>
                  </a:schemeClr>
                </a:solidFill>
                <a:latin typeface="Palatino Linotype" charset="0"/>
                <a:ea typeface="Palatino Linotype" charset="0"/>
                <a:cs typeface="Palatino Linotype" charset="0"/>
              </a:rPr>
              <a:t>truth</a:t>
            </a:r>
            <a:r>
              <a:rPr lang="en-US" b="1" dirty="0" smtClean="0">
                <a:solidFill>
                  <a:schemeClr val="accent1">
                    <a:lumMod val="75000"/>
                  </a:schemeClr>
                </a:solidFill>
              </a:rPr>
              <a:t> about </a:t>
            </a:r>
            <a:r>
              <a:rPr lang="en-US" b="1" i="1" dirty="0" smtClean="0">
                <a:solidFill>
                  <a:schemeClr val="bg2">
                    <a:lumMod val="50000"/>
                  </a:schemeClr>
                </a:solidFill>
                <a:latin typeface="Palatino Linotype" charset="0"/>
                <a:ea typeface="Palatino Linotype" charset="0"/>
                <a:cs typeface="Palatino Linotype" charset="0"/>
              </a:rPr>
              <a:t>forgiveness</a:t>
            </a:r>
            <a:endParaRPr lang="en-US" b="1" i="1" dirty="0">
              <a:solidFill>
                <a:schemeClr val="bg2">
                  <a:lumMod val="50000"/>
                </a:schemeClr>
              </a:solidFill>
              <a:latin typeface="Palatino Linotype" charset="0"/>
              <a:ea typeface="Palatino Linotype" charset="0"/>
              <a:cs typeface="Palatino Linotype" charset="0"/>
            </a:endParaRPr>
          </a:p>
        </p:txBody>
      </p:sp>
      <p:sp>
        <p:nvSpPr>
          <p:cNvPr id="3" name="Content Placeholder 2"/>
          <p:cNvSpPr>
            <a:spLocks noGrp="1"/>
          </p:cNvSpPr>
          <p:nvPr>
            <p:ph idx="1"/>
          </p:nvPr>
        </p:nvSpPr>
        <p:spPr>
          <a:xfrm>
            <a:off x="731519" y="2103120"/>
            <a:ext cx="7453475" cy="3931920"/>
          </a:xfrm>
        </p:spPr>
        <p:txBody>
          <a:bodyPr>
            <a:normAutofit/>
          </a:bodyPr>
          <a:lstStyle/>
          <a:p>
            <a:pPr marL="0" indent="0">
              <a:buNone/>
            </a:pPr>
            <a:r>
              <a:rPr lang="en-US" sz="2400" b="1" dirty="0" smtClean="0"/>
              <a:t>  Forgiveness is: </a:t>
            </a:r>
          </a:p>
          <a:p>
            <a:r>
              <a:rPr lang="en-US" sz="2400" dirty="0" smtClean="0"/>
              <a:t>Not permission to repeat the same offense.</a:t>
            </a:r>
          </a:p>
          <a:p>
            <a:r>
              <a:rPr lang="en-US" sz="2400" dirty="0" smtClean="0"/>
              <a:t>Not amnesty.</a:t>
            </a:r>
          </a:p>
          <a:p>
            <a:r>
              <a:rPr lang="en-US" sz="2400" dirty="0" smtClean="0"/>
              <a:t>Not amnesia.</a:t>
            </a:r>
          </a:p>
          <a:p>
            <a:r>
              <a:rPr lang="en-US" sz="2400" dirty="0" smtClean="0"/>
              <a:t>Not denial of the damage or harm done.</a:t>
            </a:r>
          </a:p>
          <a:p>
            <a:r>
              <a:rPr lang="en-US" sz="2400" dirty="0" smtClean="0"/>
              <a:t>Not an acknowledgement that we are guilty.</a:t>
            </a:r>
          </a:p>
          <a:p>
            <a:pPr marL="0" indent="0">
              <a:buNone/>
            </a:pPr>
            <a:endParaRPr lang="en-US" sz="2400" dirty="0" smtClean="0"/>
          </a:p>
          <a:p>
            <a:pPr marL="0" indent="0" algn="ctr">
              <a:buNone/>
            </a:pPr>
            <a:r>
              <a:rPr lang="en-US" sz="2400" b="1" dirty="0" smtClean="0">
                <a:solidFill>
                  <a:schemeClr val="accent1">
                    <a:lumMod val="75000"/>
                  </a:schemeClr>
                </a:solidFill>
              </a:rPr>
              <a:t>FORGIVENESS IS GRACE IN ACTION.</a:t>
            </a:r>
          </a:p>
        </p:txBody>
      </p:sp>
    </p:spTree>
    <p:extLst>
      <p:ext uri="{BB962C8B-B14F-4D97-AF65-F5344CB8AC3E}">
        <p14:creationId xmlns:p14="http://schemas.microsoft.com/office/powerpoint/2010/main" val="1527186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1752</TotalTime>
  <Words>2536</Words>
  <Application>Microsoft Macintosh PowerPoint</Application>
  <PresentationFormat>On-screen Show (4:3)</PresentationFormat>
  <Paragraphs>401</Paragraphs>
  <Slides>31</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Calibri</vt:lpstr>
      <vt:lpstr>Century Gothic</vt:lpstr>
      <vt:lpstr>Cooper Black</vt:lpstr>
      <vt:lpstr>Garamond</vt:lpstr>
      <vt:lpstr>Palatino</vt:lpstr>
      <vt:lpstr>Palatino Linotype</vt:lpstr>
      <vt:lpstr>Trajan Pro</vt:lpstr>
      <vt:lpstr>Arial</vt:lpstr>
      <vt:lpstr>Savon</vt:lpstr>
      <vt:lpstr>Power to Forgive</vt:lpstr>
      <vt:lpstr>Forgiveness</vt:lpstr>
      <vt:lpstr>Forgiveness</vt:lpstr>
      <vt:lpstr>Practicing forgiveness improves our health</vt:lpstr>
      <vt:lpstr>People who practice forgiveness are happier and healthier.</vt:lpstr>
      <vt:lpstr>If we really want to love,  we must learn how to forgive.</vt:lpstr>
      <vt:lpstr>It is difficult to forgive because:</vt:lpstr>
      <vt:lpstr>It is difficult to forgive because:</vt:lpstr>
      <vt:lpstr>The truth about forgiveness</vt:lpstr>
      <vt:lpstr>It is difficult to forgive because:</vt:lpstr>
      <vt:lpstr>It is difficult to forgive because:</vt:lpstr>
      <vt:lpstr> </vt:lpstr>
      <vt:lpstr>It is difficult to forgive because:</vt:lpstr>
      <vt:lpstr>It is difficult to forgive because:</vt:lpstr>
      <vt:lpstr>We really love our neighbor as ourselves: We do unto others as we do to ourselves. We hate others when we hate ourselves. We are tolerant toward others when we tolerate ourselves. We forgive others when we forgive ourselves.</vt:lpstr>
      <vt:lpstr>Parable of the  unforgiving servant</vt:lpstr>
      <vt:lpstr>PowerPoint Presentation</vt:lpstr>
      <vt:lpstr>Any fool can criticize, condemn,  and complain, but it takes character  and self-control to be understanding and forgiving.</vt:lpstr>
      <vt:lpstr>To forgive means  to understand.</vt:lpstr>
      <vt:lpstr>Only great people can forgive.</vt:lpstr>
      <vt:lpstr>It is difficult to forgive because:</vt:lpstr>
      <vt:lpstr>Steps in the  process of forgiveness</vt:lpstr>
      <vt:lpstr>Steps in the  process of forgiveness</vt:lpstr>
      <vt:lpstr>Steps in the  process of forgiveness</vt:lpstr>
      <vt:lpstr>When God sees gaps, He builds bridges.</vt:lpstr>
      <vt:lpstr>And when you stand praying, if you hold anything against anyone, forgive him, so that your Father in heaven may forgive you your sins.</vt:lpstr>
      <vt:lpstr>The Bible teaches us to love our neighbors and to forgive our enemies. Maybe because very often they are the same people.</vt:lpstr>
      <vt:lpstr>You know you have forgiven someone when he or she has harmless passage through your mind.</vt:lpstr>
      <vt:lpstr>Forgiveness is a sign of maturity</vt:lpstr>
      <vt:lpstr>Give people happy minutes</vt:lpstr>
      <vt:lpstr>One of the most lasting pleasures you can experience is the feeling that comes over you when you genuinely forgive an enemy —whether he knows about it or not.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to Forgive</dc:title>
  <dc:creator>Timon, Rebecca</dc:creator>
  <cp:lastModifiedBy>Arrais, Raquel</cp:lastModifiedBy>
  <cp:revision>54</cp:revision>
  <dcterms:created xsi:type="dcterms:W3CDTF">2016-02-23T01:20:27Z</dcterms:created>
  <dcterms:modified xsi:type="dcterms:W3CDTF">2016-02-29T19:00:55Z</dcterms:modified>
</cp:coreProperties>
</file>