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3" r:id="rId17"/>
    <p:sldId id="272" r:id="rId18"/>
    <p:sldId id="271" r:id="rId1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726"/>
    <a:srgbClr val="5E6373"/>
    <a:srgbClr val="A8B1AA"/>
    <a:srgbClr val="A1646A"/>
    <a:srgbClr val="DE8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92" autoAdjust="0"/>
    <p:restoredTop sz="94691"/>
  </p:normalViewPr>
  <p:slideViewPr>
    <p:cSldViewPr snapToGrid="0">
      <p:cViewPr varScale="1">
        <p:scale>
          <a:sx n="139" d="100"/>
          <a:sy n="139" d="100"/>
        </p:scale>
        <p:origin x="176" y="1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F92EC-0351-2543-88CD-96E941229909}" type="datetimeFigureOut">
              <a:rPr lang="en-US" smtClean="0"/>
              <a:t>7/16/25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F3E6CC-69C2-3F4B-AC82-2F194B176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856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Illustration: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 elderly church member is financially manipulated by a caregiver and slowly becomes withdrawn from church life.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3E6CC-69C2-3F4B-AC82-2F194B176F3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03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3E6CC-69C2-3F4B-AC82-2F194B176F3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056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🔹 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Illustration: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 once-active elderly member stops attending church, avoids eye contact, and seems afraid when asked about their caregiver.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3E6CC-69C2-3F4B-AC82-2F194B176F3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456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56707F-E04D-EAB9-2ABD-CEA5F6D4B6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BBFD96-0D67-C912-53D4-5A7CF90D73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05D17C-E7B3-CC37-B2EE-039F8AE13F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551458-5D5D-C046-6CF4-C0EEF68776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3E6CC-69C2-3F4B-AC82-2F194B176F3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755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B8F268-B54F-BB99-D837-6AAC19A796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3B95BD-6814-0D57-06C5-AC5C0C1893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84C6262-3185-77D2-A8C9-73357AE176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CBE42A-0063-4D1D-3666-02DBFC4C45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3E6CC-69C2-3F4B-AC82-2F194B176F3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371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92C380-604B-AF08-301A-23DBC4298C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86F8490-D587-8BA8-B264-E11EBDB8CD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58CDEC2-D864-D038-9E7E-5149398097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Illustration: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 church creates a "Senior Care Team" that checks in on elderly members weekly.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E881A6-F461-FB37-6617-0B1DD66E62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3E6CC-69C2-3F4B-AC82-2F194B176F3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8737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65B652-67E5-203E-FF1E-8E80976945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AF8FF4-0987-1659-81F8-8A847611DB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D35775-6D4E-7FD5-FBA6-31AB89DE2C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9589AF-3694-BFD4-AF38-E7CDEA5821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3E6CC-69C2-3F4B-AC82-2F194B176F3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8287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45179B-152F-AB69-56C0-183C008F2F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8923F9-77D7-C920-E2E4-B1111C1635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F3EC18-D62C-C779-7CA2-89D0F85424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EE08D4-21DF-7DC8-97BF-69EA251B4A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3E6CC-69C2-3F4B-AC82-2F194B176F3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971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7BC76-B972-F2A6-576C-B4EA2A7895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68E9E5-3E59-2CE5-3152-A1F16A0E1C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55046-9A0B-D774-C6B9-E637A39F2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16/07/2025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188F71-DD25-EE01-6850-CEECB11B3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19CE2-749A-5BF4-2CAB-F9D9BD689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7920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4063B-EB39-76DA-A051-D8FAC906E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DB1E51-8895-7952-069C-D7867E9B21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BF3769-856D-F0B3-BF0A-15A23EF15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16/07/2025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6EBE0-15FD-C626-31D6-058E070C6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EACBD-467D-FBF8-B2C5-D1CE5434D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1611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84DB61-4D2B-68CF-742E-5A2105D9B9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04C7BC-EC4F-357D-939C-4A83A618DB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2032C4-7D52-32CD-51D7-5C3BD443D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16/07/2025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C1571C-4BA8-67BD-6E9C-DA74F3E17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83481-9B41-1C55-288F-43E0117E4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6080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A3A22-CFF4-4FD7-0D01-6EE68517A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B49A3-DFA0-9882-CD99-538989B73B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8EB6CB-FDB0-56FF-A250-1015EC619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16/07/2025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8FBB6D-B890-5AE4-3B14-2A4C6A6DF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E9148-B801-AC1D-E9B3-870EFF6B5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7890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52DC4-092C-0B67-3BBC-AFDDA87D5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31B5A0-6594-0923-4A2D-2DDD6C7137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0695A1-481B-1E79-2E31-36E387D49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16/07/2025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2B2A26-D894-5162-8BAD-06D00A3D4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D9580A-6AF6-2F2D-E30F-FC3EE8F07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2867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CF7AA-B3FD-79B1-6AE2-3B064842C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705DF-4D6A-0CF5-F9B8-23F3D0FB4F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9C15D0-5599-0240-1BD5-801CC578E8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1AD005-3CCE-AF19-FF1B-7F29C499C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16/07/2025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D1DED-B187-C2EE-DDEF-28CDB7403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3BD4A4-D064-B5E9-DDBC-5E25E045F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1630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E4A74-C41A-1F71-1477-CA09AEF6C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EFCE21-9169-0F94-410E-B938AEADF3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CB15C6-473E-7784-23D3-B6ED2DE9B9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5864F0-E273-1F16-F0EB-B9F1B83158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4FF94E-0507-5E82-2BCF-7377114B17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FA44A3-0114-DDA4-9EF0-87E91D2A6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16/07/2025</a:t>
            </a:fld>
            <a:endParaRPr lang="pt-B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377783-660C-D39E-D2D0-6BF98D151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EF9AA5-8E4F-F7CD-33E9-B7794BBA1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910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9312F-4DAF-FAE5-4AAB-39B9691CE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B131BF-B9FF-7C84-D45F-474D76123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16/07/2025</a:t>
            </a:fld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9417E3-436F-2E84-921B-74484C528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9EE9F0-1DBC-F573-E2B8-CE20062EB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7446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B5B57E-F04B-3079-73B8-0639DE603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16/07/2025</a:t>
            </a:fld>
            <a:endParaRPr lang="pt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03B380-ACEB-CD8B-67A4-2F1E1BBF8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6EE92F-E2C0-BA3B-6029-371530206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5514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C2615-22F2-8C54-6D75-63EF33957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86110E-3510-7B75-9DE8-11604C4E1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6ACEA4-DEB3-385B-3A00-9AF343D2D9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1A2596-EC95-1BA2-DF68-782AA9EFD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16/07/2025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E09BAC-1C7A-8528-AEBC-5C30A6574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6BCBF8-26D8-B80D-6ED8-E19900855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1769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44614-450D-FCEA-96D2-8AF8DD828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987AED-23F5-E5F4-2AB6-6F439C3756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297F53-5FC6-9663-C31B-3382DB0B4D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77D5A1-4694-A2B5-7474-6DB6B758A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16/07/2025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A19BA5-7361-BD5F-8D49-7ED81FE3B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CF5C22-5CFF-C0C7-67A9-9A035C1F0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3976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A441DD-D9B4-033A-06AE-39F00A091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E5B379-CA6C-C0BC-5953-4E354ED134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5C338-5207-ABFC-FD22-01E247CC72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29ADE-8CFD-4149-873B-3F8662D8AEAA}" type="datetimeFigureOut">
              <a:rPr lang="pt-BR" smtClean="0"/>
              <a:t>16/07/2025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5E2FBA-F896-00F0-594A-7D3813B62B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CB4833-CF0B-3672-8589-BF102C0ED1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0832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DEC13DD-AC22-48CB-6771-9744EF262B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9428" y="2048205"/>
            <a:ext cx="4213120" cy="1015662"/>
          </a:xfrm>
        </p:spPr>
        <p:txBody>
          <a:bodyPr>
            <a:noAutofit/>
          </a:bodyPr>
          <a:lstStyle/>
          <a:p>
            <a:pPr algn="l"/>
            <a:r>
              <a:rPr lang="en-US" sz="3200" b="1" dirty="0">
                <a:solidFill>
                  <a:schemeClr val="bg1"/>
                </a:solidFill>
                <a:latin typeface="Amasis MT Pro Light" panose="02040304050005020304" pitchFamily="18" charset="0"/>
              </a:rPr>
              <a:t>How the Church Can</a:t>
            </a:r>
            <a:endParaRPr lang="pt-BR" sz="5400" b="1" dirty="0">
              <a:solidFill>
                <a:schemeClr val="bg1"/>
              </a:solidFill>
              <a:latin typeface="Amasis MT Pro Light" panose="020403040500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175576-5146-E760-914A-31495855EE91}"/>
              </a:ext>
            </a:extLst>
          </p:cNvPr>
          <p:cNvSpPr txBox="1"/>
          <p:nvPr/>
        </p:nvSpPr>
        <p:spPr>
          <a:xfrm>
            <a:off x="379427" y="2435986"/>
            <a:ext cx="389091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dirty="0">
                <a:solidFill>
                  <a:srgbClr val="FFA726"/>
                </a:solidFill>
                <a:latin typeface="Microsoft GothicNeo Light" panose="020B0503020000020004" pitchFamily="34" charset="-127"/>
                <a:ea typeface="Microsoft GothicNeo Light" panose="020B0503020000020004" pitchFamily="34" charset="-127"/>
                <a:cs typeface="Microsoft GothicNeo Light" panose="020B0503020000020004" pitchFamily="34" charset="-127"/>
              </a:rPr>
              <a:t>CARE AND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F664D5-DD14-86E2-FC2B-3FCF4C8029F3}"/>
              </a:ext>
            </a:extLst>
          </p:cNvPr>
          <p:cNvSpPr txBox="1"/>
          <p:nvPr/>
        </p:nvSpPr>
        <p:spPr>
          <a:xfrm>
            <a:off x="379426" y="3234983"/>
            <a:ext cx="373066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dirty="0">
                <a:solidFill>
                  <a:srgbClr val="FFA726"/>
                </a:solidFill>
                <a:latin typeface="Microsoft GothicNeo Light" panose="020B0503020000020004" pitchFamily="34" charset="-127"/>
                <a:ea typeface="Microsoft GothicNeo Light" panose="020B0503020000020004" pitchFamily="34" charset="-127"/>
                <a:cs typeface="Microsoft GothicNeo Light" panose="020B0503020000020004" pitchFamily="34" charset="-127"/>
              </a:rPr>
              <a:t>PROTECT</a:t>
            </a:r>
          </a:p>
          <a:p>
            <a:pPr algn="ctr"/>
            <a:r>
              <a:rPr lang="en-US" sz="2400">
                <a:solidFill>
                  <a:srgbClr val="FFA726"/>
                </a:solidFill>
                <a:latin typeface="Microsoft GothicNeo Light" panose="020B0503020000020004" pitchFamily="34" charset="-127"/>
                <a:ea typeface="Microsoft GothicNeo Light" panose="020B0503020000020004" pitchFamily="34" charset="-127"/>
                <a:cs typeface="Microsoft GothicNeo Light" panose="020B0503020000020004" pitchFamily="34" charset="-127"/>
              </a:rPr>
              <a:t>Seminar </a:t>
            </a:r>
            <a:endParaRPr lang="pt-BR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5A4F09-C794-88EC-A340-3826C610AF6B}"/>
              </a:ext>
            </a:extLst>
          </p:cNvPr>
          <p:cNvSpPr txBox="1"/>
          <p:nvPr/>
        </p:nvSpPr>
        <p:spPr>
          <a:xfrm>
            <a:off x="847415" y="5976730"/>
            <a:ext cx="3422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Prepared by Raquel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Arrais</a:t>
            </a: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899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83296DA-AD17-8A56-4120-C53CDEF77C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903A7-3571-6FB2-8F20-CB05CE0E1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6" y="217344"/>
            <a:ext cx="7486976" cy="1325563"/>
          </a:xfrm>
        </p:spPr>
        <p:txBody>
          <a:bodyPr>
            <a:normAutofit fontScale="90000"/>
          </a:bodyPr>
          <a:lstStyle/>
          <a:p>
            <a:br>
              <a:rPr lang="en-US" sz="3600" b="1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3600" b="1" dirty="0">
                <a:solidFill>
                  <a:schemeClr val="bg1">
                    <a:lumMod val="95000"/>
                  </a:schemeClr>
                </a:solidFill>
              </a:rPr>
              <a:t>III. </a:t>
            </a:r>
            <a:r>
              <a:rPr lang="en-US" sz="4000" b="1" dirty="0">
                <a:solidFill>
                  <a:schemeClr val="bg1">
                    <a:lumMod val="95000"/>
                  </a:schemeClr>
                </a:solidFill>
              </a:rPr>
              <a:t>Recognizing the </a:t>
            </a:r>
            <a:br>
              <a:rPr lang="en-US" sz="4000" b="1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4000" b="1" dirty="0">
                <a:solidFill>
                  <a:schemeClr val="bg1">
                    <a:lumMod val="95000"/>
                  </a:schemeClr>
                </a:solidFill>
              </a:rPr>
              <a:t>     Signs of Elderly Abuse </a:t>
            </a:r>
            <a:br>
              <a:rPr lang="en-US" sz="4000" dirty="0">
                <a:solidFill>
                  <a:schemeClr val="bg1">
                    <a:lumMod val="95000"/>
                  </a:schemeClr>
                </a:solidFill>
              </a:rPr>
            </a:br>
            <a:endParaRPr lang="pt-BR" sz="4000" dirty="0">
              <a:solidFill>
                <a:schemeClr val="bg1">
                  <a:lumMod val="95000"/>
                </a:schemeClr>
              </a:solidFill>
              <a:latin typeface="Futura LT Book" panose="0200050403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80967D-EDBF-4791-DB15-DA35BE8075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518954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C00000"/>
                </a:solidFill>
              </a:rPr>
              <a:t>Warning Signs of Abuse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</a:p>
          <a:p>
            <a:pPr marL="742950" indent="-742950" algn="ctr">
              <a:buAutoNum type="arabicPeriod"/>
            </a:pPr>
            <a:endParaRPr lang="en-US" sz="3600" dirty="0">
              <a:solidFill>
                <a:srgbClr val="C00000"/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</a:rPr>
              <a:t>Unexplained injuries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 (bruises, burns, fractures)</a:t>
            </a:r>
          </a:p>
          <a:p>
            <a:pPr lvl="0">
              <a:buFont typeface="Wingdings" pitchFamily="2" charset="2"/>
              <a:buChar char="Ø"/>
            </a:pP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</a:rPr>
              <a:t>Sudden behavioral changes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 (withdrawal, depression)</a:t>
            </a:r>
          </a:p>
          <a:p>
            <a:pPr lvl="0">
              <a:buFont typeface="Wingdings" pitchFamily="2" charset="2"/>
              <a:buChar char="Ø"/>
            </a:pP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</a:rPr>
              <a:t>Fear of a caregiver or family member</a:t>
            </a:r>
            <a:endParaRPr lang="en-US" sz="3200" dirty="0">
              <a:solidFill>
                <a:schemeClr val="accent4">
                  <a:lumMod val="75000"/>
                </a:schemeClr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</a:rPr>
              <a:t>Unpaid bills, missing funds, financial hardship</a:t>
            </a:r>
            <a:endParaRPr lang="en-US" sz="3200" dirty="0">
              <a:solidFill>
                <a:schemeClr val="accent4">
                  <a:lumMod val="75000"/>
                </a:schemeClr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</a:rPr>
              <a:t>Poor hygiene, malnutrition, bedsores (neglect)</a:t>
            </a:r>
            <a:endParaRPr lang="en-US" sz="3200" dirty="0">
              <a:solidFill>
                <a:schemeClr val="accent4">
                  <a:lumMod val="75000"/>
                </a:schemeClr>
              </a:solidFill>
            </a:endParaRPr>
          </a:p>
          <a:p>
            <a:pPr marL="742950" indent="-742950" algn="ctr">
              <a:buAutoNum type="arabicPeriod"/>
            </a:pPr>
            <a:endParaRPr lang="en-US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665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F456024-5AAF-24BB-14CA-F141B304A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DD434B-638C-4164-BF58-F96397DE1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2364" y="1772239"/>
            <a:ext cx="7499928" cy="4711687"/>
          </a:xfrm>
        </p:spPr>
        <p:txBody>
          <a:bodyPr/>
          <a:lstStyle/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pPr>
              <a:buFont typeface="Wingdings" pitchFamily="2" charset="2"/>
              <a:buChar char="Ø"/>
            </a:pPr>
            <a:r>
              <a:rPr lang="en-US" i="1" dirty="0"/>
              <a:t> 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Have you ever noticed signs of elder abuse in your community? 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/>
              <a:t> 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What was your response?</a:t>
            </a:r>
          </a:p>
          <a:p>
            <a:pPr marL="0" indent="0">
              <a:buNone/>
            </a:pPr>
            <a:endParaRPr lang="pt-BR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64268FE-E659-FB72-6A3A-002E69FFC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309" y="1772239"/>
            <a:ext cx="2221848" cy="4711687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Discussion </a:t>
            </a:r>
            <a:br>
              <a:rPr lang="en-US" sz="2800" b="1" dirty="0">
                <a:solidFill>
                  <a:srgbClr val="C00000"/>
                </a:solidFill>
              </a:rPr>
            </a:br>
            <a:br>
              <a:rPr lang="en-US" sz="2800" b="1" dirty="0">
                <a:solidFill>
                  <a:srgbClr val="C00000"/>
                </a:solidFill>
              </a:rPr>
            </a:br>
            <a:br>
              <a:rPr lang="en-US" sz="2800" b="1" dirty="0">
                <a:solidFill>
                  <a:srgbClr val="C00000"/>
                </a:solidFill>
              </a:rPr>
            </a:br>
            <a:br>
              <a:rPr lang="en-US" sz="2800" b="1" dirty="0">
                <a:solidFill>
                  <a:srgbClr val="C00000"/>
                </a:solidFill>
              </a:rPr>
            </a:br>
            <a:br>
              <a:rPr lang="en-US" sz="2800" b="1" dirty="0">
                <a:solidFill>
                  <a:srgbClr val="C00000"/>
                </a:solidFill>
              </a:rPr>
            </a:br>
            <a:br>
              <a:rPr lang="en-US" sz="2800" b="1" dirty="0">
                <a:solidFill>
                  <a:srgbClr val="C00000"/>
                </a:solidFill>
              </a:rPr>
            </a:br>
            <a:endParaRPr lang="pt-BR" sz="2800" dirty="0">
              <a:solidFill>
                <a:srgbClr val="C00000"/>
              </a:solidFill>
              <a:latin typeface="Futura LT Book" panose="0200050403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286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FFD17FB-67FE-CC9E-5D1F-AE2B61B1BC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7DE6F-E301-ADF8-9E55-3FCCCF384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6" y="217344"/>
            <a:ext cx="7486976" cy="1325563"/>
          </a:xfrm>
        </p:spPr>
        <p:txBody>
          <a:bodyPr>
            <a:normAutofit fontScale="90000"/>
          </a:bodyPr>
          <a:lstStyle/>
          <a:p>
            <a:br>
              <a:rPr lang="en-US" sz="3600" b="1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3600" b="1" dirty="0">
                <a:solidFill>
                  <a:schemeClr val="bg1">
                    <a:lumMod val="95000"/>
                  </a:schemeClr>
                </a:solidFill>
              </a:rPr>
              <a:t>IV. What Can the Church </a:t>
            </a:r>
            <a:br>
              <a:rPr lang="en-US" sz="3600" b="1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3600" b="1" dirty="0">
                <a:solidFill>
                  <a:schemeClr val="bg1">
                    <a:lumMod val="95000"/>
                  </a:schemeClr>
                </a:solidFill>
              </a:rPr>
              <a:t>     Do? </a:t>
            </a:r>
            <a:br>
              <a:rPr lang="en-US" sz="4000" dirty="0">
                <a:solidFill>
                  <a:schemeClr val="bg1">
                    <a:lumMod val="95000"/>
                  </a:schemeClr>
                </a:solidFill>
              </a:rPr>
            </a:br>
            <a:endParaRPr lang="pt-BR" sz="4000" dirty="0">
              <a:solidFill>
                <a:schemeClr val="bg1">
                  <a:lumMod val="95000"/>
                </a:schemeClr>
              </a:solidFill>
              <a:latin typeface="Futura LT Book" panose="0200050403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F6B067-3EC9-C5D1-8031-68E5DEE63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5189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C00000"/>
                </a:solidFill>
              </a:rPr>
              <a:t>1. Be a Watchful Community</a:t>
            </a:r>
            <a:endParaRPr lang="en-US" sz="3600" dirty="0">
              <a:solidFill>
                <a:srgbClr val="C00000"/>
              </a:solidFill>
            </a:endParaRPr>
          </a:p>
          <a:p>
            <a:pPr lvl="0">
              <a:buFont typeface="Wingdings" pitchFamily="2" charset="2"/>
              <a:buChar char="Ø"/>
            </a:pPr>
            <a:endParaRPr lang="en-US" sz="3200" dirty="0">
              <a:solidFill>
                <a:schemeClr val="accent4">
                  <a:lumMod val="75000"/>
                </a:schemeClr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Train 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</a:rPr>
              <a:t>pastors, elders, deacons, and members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 to recognize and report abuse.</a:t>
            </a:r>
          </a:p>
          <a:p>
            <a:pPr lvl="0">
              <a:buFont typeface="Wingdings" pitchFamily="2" charset="2"/>
              <a:buChar char="Ø"/>
            </a:pPr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Visit elderly church members 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</a:rPr>
              <a:t>regularly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 (home, nursing homes).</a:t>
            </a:r>
          </a:p>
          <a:p>
            <a:pPr lvl="0">
              <a:buFont typeface="Wingdings" pitchFamily="2" charset="2"/>
              <a:buChar char="Ø"/>
            </a:pPr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Encourage seniors to have 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</a:rPr>
              <a:t>trusted accountability partners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 (spiritual and financial).</a:t>
            </a:r>
          </a:p>
          <a:p>
            <a:pPr marL="742950" indent="-742950" algn="ctr">
              <a:buAutoNum type="arabicPeriod"/>
            </a:pPr>
            <a:endParaRPr lang="en-US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099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F39E68A-1471-EE42-A616-102276124E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AF9C7-8301-20D3-D665-D804A4139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6" y="217344"/>
            <a:ext cx="7486976" cy="1325563"/>
          </a:xfrm>
        </p:spPr>
        <p:txBody>
          <a:bodyPr>
            <a:normAutofit fontScale="90000"/>
          </a:bodyPr>
          <a:lstStyle/>
          <a:p>
            <a:br>
              <a:rPr lang="en-US" sz="3600" b="1" dirty="0">
                <a:solidFill>
                  <a:schemeClr val="bg1">
                    <a:lumMod val="95000"/>
                  </a:schemeClr>
                </a:solidFill>
              </a:rPr>
            </a:br>
            <a:br>
              <a:rPr lang="en-US" sz="4000" dirty="0">
                <a:solidFill>
                  <a:schemeClr val="bg1">
                    <a:lumMod val="95000"/>
                  </a:schemeClr>
                </a:solidFill>
              </a:rPr>
            </a:br>
            <a:endParaRPr lang="pt-BR" sz="4000" dirty="0">
              <a:solidFill>
                <a:schemeClr val="bg1">
                  <a:lumMod val="95000"/>
                </a:schemeClr>
              </a:solidFill>
              <a:latin typeface="Futura LT Book" panose="0200050403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3D1EF9-9303-B434-FC99-B0D798C5B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5189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C00000"/>
                </a:solidFill>
              </a:rPr>
              <a:t>2. Create a Safe Church Environment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</a:p>
          <a:p>
            <a:pPr marL="0" indent="0" algn="ctr">
              <a:buNone/>
            </a:pPr>
            <a:endParaRPr lang="en-US" sz="3200" dirty="0">
              <a:solidFill>
                <a:schemeClr val="accent4">
                  <a:lumMod val="75000"/>
                </a:schemeClr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</a:rPr>
              <a:t>Elderly Ministry Programs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—Support groups, home visits, social activities</a:t>
            </a:r>
          </a:p>
          <a:p>
            <a:pPr lvl="0">
              <a:buFont typeface="Wingdings" pitchFamily="2" charset="2"/>
              <a:buChar char="Ø"/>
            </a:pP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</a:rPr>
              <a:t>Financial Awareness Workshops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—Educate seniors on scams and fraud.</a:t>
            </a:r>
          </a:p>
          <a:p>
            <a:pPr lvl="0">
              <a:buFont typeface="Wingdings" pitchFamily="2" charset="2"/>
              <a:buChar char="Ø"/>
            </a:pP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</a:rPr>
              <a:t>Prayer and Counseling Services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—Offer spiritual and emotional care.</a:t>
            </a:r>
          </a:p>
          <a:p>
            <a:pPr marL="742950" indent="-742950" algn="ctr">
              <a:buAutoNum type="arabicPeriod"/>
            </a:pPr>
            <a:endParaRPr lang="en-US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831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294EFB-35D0-59CD-649F-32D0E095A0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7D0BC-DD9F-FDF3-DF13-FA2EE1467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6" y="217344"/>
            <a:ext cx="7486976" cy="1325563"/>
          </a:xfrm>
        </p:spPr>
        <p:txBody>
          <a:bodyPr>
            <a:normAutofit fontScale="90000"/>
          </a:bodyPr>
          <a:lstStyle/>
          <a:p>
            <a:br>
              <a:rPr lang="en-US" sz="3600" b="1" dirty="0">
                <a:solidFill>
                  <a:schemeClr val="bg1">
                    <a:lumMod val="95000"/>
                  </a:schemeClr>
                </a:solidFill>
              </a:rPr>
            </a:br>
            <a:br>
              <a:rPr lang="en-US" sz="4000" dirty="0">
                <a:solidFill>
                  <a:schemeClr val="bg1">
                    <a:lumMod val="95000"/>
                  </a:schemeClr>
                </a:solidFill>
              </a:rPr>
            </a:br>
            <a:endParaRPr lang="pt-BR" sz="4000" dirty="0">
              <a:solidFill>
                <a:schemeClr val="bg1">
                  <a:lumMod val="95000"/>
                </a:schemeClr>
              </a:solidFill>
              <a:latin typeface="Futura LT Book" panose="0200050403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72CBE2-558E-5A37-4FF5-D966E16D0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5189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rgbClr val="C00000"/>
                </a:solidFill>
              </a:rPr>
              <a:t>3</a:t>
            </a:r>
            <a:r>
              <a:rPr lang="en-US" sz="3600" b="1" dirty="0">
                <a:solidFill>
                  <a:srgbClr val="C00000"/>
                </a:solidFill>
              </a:rPr>
              <a:t>. Advocate and Intervene</a:t>
            </a:r>
            <a:endParaRPr lang="ru-RU" sz="36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en-US" sz="3600" dirty="0">
              <a:solidFill>
                <a:srgbClr val="C00000"/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Work with 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</a:rPr>
              <a:t>local authorities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 to report abuse when necessary.</a:t>
            </a:r>
          </a:p>
          <a:p>
            <a:pPr lvl="0">
              <a:buFont typeface="Wingdings" pitchFamily="2" charset="2"/>
              <a:buChar char="Ø"/>
            </a:pPr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Provide 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</a:rPr>
              <a:t>emergency assistance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 (food, shelter, legal aid).</a:t>
            </a:r>
          </a:p>
          <a:p>
            <a:pPr lvl="0">
              <a:buFont typeface="Wingdings" pitchFamily="2" charset="2"/>
              <a:buChar char="Ø"/>
            </a:pPr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Offer 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</a:rPr>
              <a:t>respite care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 for overburdened caregivers.</a:t>
            </a:r>
          </a:p>
          <a:p>
            <a:pPr algn="ctr">
              <a:buFont typeface="Wingdings" pitchFamily="2" charset="2"/>
              <a:buChar char="Ø"/>
            </a:pPr>
            <a:endParaRPr lang="en-US" sz="3200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en-US" sz="3200" dirty="0">
              <a:solidFill>
                <a:schemeClr val="accent4">
                  <a:lumMod val="75000"/>
                </a:schemeClr>
              </a:solidFill>
            </a:endParaRPr>
          </a:p>
          <a:p>
            <a:pPr marL="742950" indent="-742950" algn="ctr">
              <a:buAutoNum type="arabicPeriod"/>
            </a:pPr>
            <a:endParaRPr lang="en-US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7135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3E50E88-783D-D2C9-DB15-912EF06BF2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5E4DB-CBB9-B16B-4FD5-99CB2A92A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2364" y="1772239"/>
            <a:ext cx="7499928" cy="4711687"/>
          </a:xfrm>
        </p:spPr>
        <p:txBody>
          <a:bodyPr/>
          <a:lstStyle/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What practical steps can your church take to protect elderly members?</a:t>
            </a:r>
          </a:p>
          <a:p>
            <a:pPr marL="0" indent="0">
              <a:buNone/>
            </a:pPr>
            <a:endParaRPr lang="pt-BR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4C735EA-2429-CEFD-0FC8-B15B0CC17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309" y="1772239"/>
            <a:ext cx="2221848" cy="4711687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Discussion </a:t>
            </a:r>
            <a:br>
              <a:rPr lang="en-US" sz="2800" b="1" dirty="0">
                <a:solidFill>
                  <a:srgbClr val="C00000"/>
                </a:solidFill>
              </a:rPr>
            </a:br>
            <a:br>
              <a:rPr lang="en-US" sz="2800" b="1" dirty="0">
                <a:solidFill>
                  <a:srgbClr val="C00000"/>
                </a:solidFill>
              </a:rPr>
            </a:br>
            <a:br>
              <a:rPr lang="en-US" sz="2800" b="1" dirty="0">
                <a:solidFill>
                  <a:srgbClr val="C00000"/>
                </a:solidFill>
              </a:rPr>
            </a:br>
            <a:br>
              <a:rPr lang="en-US" sz="2800" b="1" dirty="0">
                <a:solidFill>
                  <a:srgbClr val="C00000"/>
                </a:solidFill>
              </a:rPr>
            </a:br>
            <a:br>
              <a:rPr lang="en-US" sz="2800" b="1" dirty="0">
                <a:solidFill>
                  <a:srgbClr val="C00000"/>
                </a:solidFill>
              </a:rPr>
            </a:br>
            <a:br>
              <a:rPr lang="en-US" sz="2800" b="1" dirty="0">
                <a:solidFill>
                  <a:srgbClr val="C00000"/>
                </a:solidFill>
              </a:rPr>
            </a:br>
            <a:endParaRPr lang="pt-BR" sz="2800" dirty="0">
              <a:solidFill>
                <a:srgbClr val="C00000"/>
              </a:solidFill>
              <a:latin typeface="Futura LT Book" panose="0200050403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1947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03EEEA4-A9FB-6CDA-D86C-E0945B9F6D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3D965-4A16-2573-EA11-AC381E6B3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6" y="217344"/>
            <a:ext cx="7486976" cy="1325563"/>
          </a:xfrm>
        </p:spPr>
        <p:txBody>
          <a:bodyPr>
            <a:normAutofit fontScale="90000"/>
          </a:bodyPr>
          <a:lstStyle/>
          <a:p>
            <a:br>
              <a:rPr lang="en-US" sz="3600" b="1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3600" b="1" dirty="0">
                <a:solidFill>
                  <a:schemeClr val="bg1">
                    <a:lumMod val="95000"/>
                  </a:schemeClr>
                </a:solidFill>
              </a:rPr>
              <a:t>V. Taking Action: </a:t>
            </a:r>
            <a:br>
              <a:rPr lang="en-US" sz="3600" b="1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3600" b="1" dirty="0">
                <a:solidFill>
                  <a:schemeClr val="bg1">
                    <a:lumMod val="95000"/>
                  </a:schemeClr>
                </a:solidFill>
              </a:rPr>
              <a:t>A Commitment to Protect </a:t>
            </a:r>
            <a:br>
              <a:rPr lang="en-US" sz="4000" dirty="0">
                <a:solidFill>
                  <a:schemeClr val="bg1">
                    <a:lumMod val="95000"/>
                  </a:schemeClr>
                </a:solidFill>
              </a:rPr>
            </a:br>
            <a:endParaRPr lang="pt-BR" sz="4000" dirty="0">
              <a:solidFill>
                <a:schemeClr val="bg1">
                  <a:lumMod val="95000"/>
                </a:schemeClr>
              </a:solidFill>
              <a:latin typeface="Futura LT Book" panose="0200050403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51871-ADAD-8BE4-767D-117625CBA8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5189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C00000"/>
                </a:solidFill>
              </a:rPr>
              <a:t>Group Activity:</a:t>
            </a:r>
            <a:endParaRPr lang="en-US" sz="3600" dirty="0">
              <a:solidFill>
                <a:srgbClr val="C00000"/>
              </a:solidFill>
            </a:endParaRPr>
          </a:p>
          <a:p>
            <a:pPr lvl="0">
              <a:buFont typeface="Wingdings" pitchFamily="2" charset="2"/>
              <a:buChar char="Ø"/>
            </a:pPr>
            <a:endParaRPr lang="en-US" sz="3200" dirty="0">
              <a:solidFill>
                <a:schemeClr val="accent4">
                  <a:lumMod val="75000"/>
                </a:schemeClr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en-US" sz="3200" dirty="0"/>
              <a:t> 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Each participant writes </a:t>
            </a:r>
            <a:r>
              <a:rPr lang="en-US" sz="3200" i="1" dirty="0">
                <a:solidFill>
                  <a:schemeClr val="accent4">
                    <a:lumMod val="75000"/>
                  </a:schemeClr>
                </a:solidFill>
              </a:rPr>
              <a:t>one action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 they can take to help    </a:t>
            </a:r>
          </a:p>
          <a:p>
            <a:pPr marL="0" lvl="0" indent="0">
              <a:buNone/>
            </a:pPr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     prevent elderly abuse.</a:t>
            </a:r>
          </a:p>
          <a:p>
            <a:pPr lvl="0">
              <a:buFont typeface="Wingdings" pitchFamily="2" charset="2"/>
              <a:buChar char="Ø"/>
            </a:pPr>
            <a:r>
              <a:rPr lang="en-US" sz="3200" dirty="0"/>
              <a:t> 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Discuss ways the church can implement a </a:t>
            </a:r>
            <a:r>
              <a:rPr lang="en-US" sz="3200" i="1" dirty="0">
                <a:solidFill>
                  <a:schemeClr val="accent4">
                    <a:lumMod val="75000"/>
                  </a:schemeClr>
                </a:solidFill>
              </a:rPr>
              <a:t>Senior </a:t>
            </a:r>
          </a:p>
          <a:p>
            <a:pPr marL="0" lvl="0" indent="0">
              <a:buNone/>
            </a:pPr>
            <a:r>
              <a:rPr lang="en-US" sz="3200" i="1" dirty="0">
                <a:solidFill>
                  <a:schemeClr val="accent4">
                    <a:lumMod val="75000"/>
                  </a:schemeClr>
                </a:solidFill>
              </a:rPr>
              <a:t>     Protection Ministry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  <a:p>
            <a:pPr marL="0" indent="0" algn="ctr">
              <a:buNone/>
            </a:pPr>
            <a:endParaRPr lang="en-US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0505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5D254BD-A9D0-C4DF-BB9C-81B60B540B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8B24A-8428-BED8-26D5-59F97AA94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6" y="217344"/>
            <a:ext cx="7486976" cy="1325563"/>
          </a:xfrm>
        </p:spPr>
        <p:txBody>
          <a:bodyPr>
            <a:normAutofit fontScale="90000"/>
          </a:bodyPr>
          <a:lstStyle/>
          <a:p>
            <a:br>
              <a:rPr lang="en-US" sz="3600" b="1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3600" b="1" dirty="0">
                <a:solidFill>
                  <a:schemeClr val="bg1">
                    <a:lumMod val="95000"/>
                  </a:schemeClr>
                </a:solidFill>
              </a:rPr>
              <a:t>VI. Closing Prayer and </a:t>
            </a:r>
            <a:br>
              <a:rPr lang="en-US" sz="3600" b="1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3600" b="1" dirty="0">
                <a:solidFill>
                  <a:schemeClr val="bg1">
                    <a:lumMod val="95000"/>
                  </a:schemeClr>
                </a:solidFill>
              </a:rPr>
              <a:t>Encouragement </a:t>
            </a:r>
            <a:br>
              <a:rPr lang="en-US" sz="4000" dirty="0">
                <a:solidFill>
                  <a:schemeClr val="bg1">
                    <a:lumMod val="95000"/>
                  </a:schemeClr>
                </a:solidFill>
              </a:rPr>
            </a:br>
            <a:endParaRPr lang="pt-BR" sz="4000" dirty="0">
              <a:solidFill>
                <a:schemeClr val="bg1">
                  <a:lumMod val="95000"/>
                </a:schemeClr>
              </a:solidFill>
              <a:latin typeface="Futura LT Book" panose="0200050403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85C714-1694-DA5E-A115-18F608035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5189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C00000"/>
                </a:solidFill>
              </a:rPr>
              <a:t>1. Be a Watchful Community</a:t>
            </a:r>
            <a:endParaRPr lang="en-US" sz="3600" dirty="0">
              <a:solidFill>
                <a:srgbClr val="C00000"/>
              </a:solidFill>
            </a:endParaRPr>
          </a:p>
          <a:p>
            <a:pPr lvl="0">
              <a:buFont typeface="Wingdings" pitchFamily="2" charset="2"/>
              <a:buChar char="Ø"/>
            </a:pPr>
            <a:endParaRPr lang="en-US" sz="3200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b="1" dirty="0"/>
              <a:t> 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</a:rPr>
              <a:t>Final Scripture: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 Proverbs 31:8, 9</a:t>
            </a:r>
            <a:r>
              <a:rPr lang="en-US" sz="3200" i="1" dirty="0">
                <a:solidFill>
                  <a:schemeClr val="accent4">
                    <a:lumMod val="75000"/>
                  </a:schemeClr>
                </a:solidFill>
              </a:rPr>
              <a:t>—“Speak up for those  </a:t>
            </a:r>
          </a:p>
          <a:p>
            <a:pPr marL="0" lvl="0" indent="0">
              <a:buNone/>
            </a:pPr>
            <a:r>
              <a:rPr lang="en-US" sz="3200" i="1" dirty="0">
                <a:solidFill>
                  <a:schemeClr val="accent4">
                    <a:lumMod val="75000"/>
                  </a:schemeClr>
                </a:solidFill>
              </a:rPr>
              <a:t>    who cannot speak for themselves”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 (NIV).</a:t>
            </a:r>
          </a:p>
          <a:p>
            <a:pPr lvl="0">
              <a:buFont typeface="Wingdings" pitchFamily="2" charset="2"/>
              <a:buChar char="Ø"/>
            </a:pPr>
            <a:r>
              <a:rPr lang="en-US" sz="3200" dirty="0"/>
              <a:t> 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Pray for 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</a:rPr>
              <a:t>wisdom, protection, and compassion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 for the </a:t>
            </a:r>
          </a:p>
          <a:p>
            <a:pPr marL="0" lvl="0" indent="0">
              <a:buNone/>
            </a:pPr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     elderly.</a:t>
            </a:r>
          </a:p>
          <a:p>
            <a:pPr marL="0" indent="0" algn="ctr">
              <a:buNone/>
            </a:pPr>
            <a:endParaRPr lang="en-US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7601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D1058DA-454A-94DA-6019-D40AA74E2A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1352C-99ED-72A8-6EFA-116DA49D6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2364" y="1772239"/>
            <a:ext cx="7499928" cy="4711687"/>
          </a:xfrm>
        </p:spPr>
        <p:txBody>
          <a:bodyPr/>
          <a:lstStyle/>
          <a:p>
            <a:endParaRPr lang="en-US" i="1" dirty="0"/>
          </a:p>
          <a:p>
            <a:endParaRPr lang="en-US" i="1" dirty="0"/>
          </a:p>
          <a:p>
            <a:pPr>
              <a:buFont typeface="Wingdings" pitchFamily="2" charset="2"/>
              <a:buChar char="Ø"/>
            </a:pPr>
            <a:r>
              <a:rPr lang="en-US" i="1" dirty="0"/>
              <a:t> 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The church must be a place where 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</a:rPr>
              <a:t>the elderly are cherished, protected, and valued.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 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/>
              <a:t> 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By being aware, proactive, and Christlike in our care, we can 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</a:rPr>
              <a:t>honor God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 by honoring our elders.</a:t>
            </a:r>
          </a:p>
          <a:p>
            <a:pPr>
              <a:buFont typeface="Wingdings" pitchFamily="2" charset="2"/>
              <a:buChar char="Ø"/>
            </a:pPr>
            <a:endParaRPr lang="pt-BR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D268532-98AA-993E-47AE-7474BE46D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309" y="1772239"/>
            <a:ext cx="2221848" cy="471168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 </a:t>
            </a:r>
            <a:br>
              <a:rPr lang="en-US" sz="2800" b="1" dirty="0">
                <a:solidFill>
                  <a:srgbClr val="C00000"/>
                </a:solidFill>
              </a:rPr>
            </a:br>
            <a:br>
              <a:rPr lang="en-US" sz="2800" b="1" dirty="0">
                <a:solidFill>
                  <a:srgbClr val="C00000"/>
                </a:solidFill>
              </a:rPr>
            </a:br>
            <a:r>
              <a:rPr lang="en-US" sz="3600" b="1" dirty="0">
                <a:solidFill>
                  <a:srgbClr val="C00000"/>
                </a:solidFill>
              </a:rPr>
              <a:t>Conclusion</a:t>
            </a:r>
            <a:br>
              <a:rPr lang="en-US" sz="3200" b="1" dirty="0">
                <a:solidFill>
                  <a:srgbClr val="C00000"/>
                </a:solidFill>
              </a:rPr>
            </a:br>
            <a:br>
              <a:rPr lang="en-US" sz="3200" b="1" dirty="0">
                <a:solidFill>
                  <a:srgbClr val="C00000"/>
                </a:solidFill>
              </a:rPr>
            </a:br>
            <a:br>
              <a:rPr lang="en-US" sz="3200" b="1" dirty="0">
                <a:solidFill>
                  <a:srgbClr val="C00000"/>
                </a:solidFill>
              </a:rPr>
            </a:br>
            <a:br>
              <a:rPr lang="en-US" sz="3200" b="1" dirty="0">
                <a:solidFill>
                  <a:srgbClr val="C00000"/>
                </a:solidFill>
              </a:rPr>
            </a:br>
            <a:br>
              <a:rPr lang="en-US" sz="3200" b="1" dirty="0">
                <a:solidFill>
                  <a:srgbClr val="C00000"/>
                </a:solidFill>
              </a:rPr>
            </a:br>
            <a:br>
              <a:rPr lang="en-US" sz="3200" b="1" dirty="0">
                <a:solidFill>
                  <a:srgbClr val="C00000"/>
                </a:solidFill>
              </a:rPr>
            </a:br>
            <a:br>
              <a:rPr lang="en-US" sz="2800" b="1" dirty="0">
                <a:solidFill>
                  <a:srgbClr val="C00000"/>
                </a:solidFill>
              </a:rPr>
            </a:br>
            <a:br>
              <a:rPr lang="en-US" sz="2800" b="1" dirty="0">
                <a:solidFill>
                  <a:srgbClr val="C00000"/>
                </a:solidFill>
              </a:rPr>
            </a:br>
            <a:br>
              <a:rPr lang="en-US" sz="2800" b="1" dirty="0">
                <a:solidFill>
                  <a:srgbClr val="C00000"/>
                </a:solidFill>
              </a:rPr>
            </a:br>
            <a:br>
              <a:rPr lang="en-US" sz="2800" b="1" dirty="0">
                <a:solidFill>
                  <a:srgbClr val="C00000"/>
                </a:solidFill>
              </a:rPr>
            </a:br>
            <a:endParaRPr lang="pt-BR" sz="2800" dirty="0">
              <a:solidFill>
                <a:srgbClr val="C00000"/>
              </a:solidFill>
              <a:latin typeface="Futura LT Book" panose="0200050403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766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6" y="217344"/>
            <a:ext cx="7894782" cy="1325563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bg1">
                    <a:lumMod val="95000"/>
                  </a:schemeClr>
                </a:solidFill>
              </a:rPr>
              <a:t>I. Introduction: </a:t>
            </a:r>
            <a:br>
              <a:rPr lang="en-US" sz="3600" b="1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3600" b="1" dirty="0">
                <a:solidFill>
                  <a:schemeClr val="bg1">
                    <a:lumMod val="95000"/>
                  </a:schemeClr>
                </a:solidFill>
              </a:rPr>
              <a:t>   Objective</a:t>
            </a:r>
            <a:br>
              <a:rPr lang="en-US" sz="3600" dirty="0">
                <a:solidFill>
                  <a:schemeClr val="bg1">
                    <a:lumMod val="95000"/>
                  </a:schemeClr>
                </a:solidFill>
              </a:rPr>
            </a:br>
            <a:endParaRPr lang="pt-BR" sz="3600" dirty="0">
              <a:solidFill>
                <a:schemeClr val="bg1">
                  <a:lumMod val="95000"/>
                </a:schemeClr>
              </a:solidFill>
              <a:latin typeface="Futura LT Book" panose="0200050403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To raise awareness of 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</a:rPr>
              <a:t>elderly abuse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, recognize the signs, and equip the church to 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</a:rPr>
              <a:t>care for and protect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 the elderly in their congregations and communities. </a:t>
            </a:r>
            <a:endParaRPr lang="pt-BR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58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Key Scripture</a:t>
            </a:r>
            <a:endParaRPr lang="en-US" dirty="0">
              <a:solidFill>
                <a:srgbClr val="C00000"/>
              </a:solidFill>
            </a:endParaRPr>
          </a:p>
          <a:p>
            <a:endParaRPr lang="en-US" i="1" dirty="0"/>
          </a:p>
          <a:p>
            <a:pPr marL="0" indent="0">
              <a:buNone/>
            </a:pPr>
            <a:r>
              <a:rPr lang="en-US" sz="3200" i="1" dirty="0">
                <a:solidFill>
                  <a:schemeClr val="accent4">
                    <a:lumMod val="75000"/>
                  </a:schemeClr>
                </a:solidFill>
              </a:rPr>
              <a:t>Do not cast me away when I am old; do not forsake me when my strength is gone.</a:t>
            </a:r>
          </a:p>
          <a:p>
            <a:pPr marL="0" indent="0" algn="r">
              <a:buNone/>
            </a:pPr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—Psalm 71:9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80296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2364" y="1772239"/>
            <a:ext cx="7499928" cy="4711687"/>
          </a:xfrm>
        </p:spPr>
        <p:txBody>
          <a:bodyPr/>
          <a:lstStyle/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pPr>
              <a:buFont typeface="Wingdings" pitchFamily="2" charset="2"/>
              <a:buChar char="Ø"/>
            </a:pPr>
            <a:r>
              <a:rPr lang="en-US" i="1" dirty="0"/>
              <a:t> 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</a:rPr>
              <a:t>Who is an elderly person who has greatly impacted your life?</a:t>
            </a:r>
          </a:p>
          <a:p>
            <a:endParaRPr lang="pt-BR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B0BF0B3-49DC-F959-0F7A-56A5A225A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309" y="1772239"/>
            <a:ext cx="2221848" cy="4711687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Icebreaker </a:t>
            </a:r>
            <a:br>
              <a:rPr lang="en-US" sz="2800" b="1" dirty="0">
                <a:solidFill>
                  <a:srgbClr val="C00000"/>
                </a:solidFill>
              </a:rPr>
            </a:br>
            <a:br>
              <a:rPr lang="en-US" sz="2800" b="1" dirty="0">
                <a:solidFill>
                  <a:srgbClr val="C00000"/>
                </a:solidFill>
              </a:rPr>
            </a:br>
            <a:br>
              <a:rPr lang="en-US" sz="2800" b="1" dirty="0">
                <a:solidFill>
                  <a:srgbClr val="C00000"/>
                </a:solidFill>
              </a:rPr>
            </a:br>
            <a:br>
              <a:rPr lang="en-US" sz="2800" b="1" dirty="0">
                <a:solidFill>
                  <a:srgbClr val="C00000"/>
                </a:solidFill>
              </a:rPr>
            </a:br>
            <a:br>
              <a:rPr lang="en-US" sz="2800" b="1" dirty="0">
                <a:solidFill>
                  <a:srgbClr val="C00000"/>
                </a:solidFill>
              </a:rPr>
            </a:br>
            <a:br>
              <a:rPr lang="en-US" sz="2800" b="1" dirty="0">
                <a:solidFill>
                  <a:srgbClr val="C00000"/>
                </a:solidFill>
              </a:rPr>
            </a:br>
            <a:endParaRPr lang="pt-BR" sz="2800" dirty="0">
              <a:solidFill>
                <a:srgbClr val="C00000"/>
              </a:solidFill>
              <a:latin typeface="Futura LT Book" panose="0200050403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987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F253026-714F-5E19-FFD8-9CB0D141D1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294064-662B-DC76-507B-F55A1ABF6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2364" y="1772239"/>
            <a:ext cx="7499928" cy="4711687"/>
          </a:xfrm>
        </p:spPr>
        <p:txBody>
          <a:bodyPr/>
          <a:lstStyle/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pPr>
              <a:buFont typeface="Wingdings" pitchFamily="2" charset="2"/>
              <a:buChar char="Ø"/>
            </a:pPr>
            <a:r>
              <a:rPr lang="en-US" i="1" dirty="0"/>
              <a:t> 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</a:rPr>
              <a:t>Why do you think elderly abuse is often overlooked?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8DCFD24-32CC-89BD-641F-14CC062F0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309" y="1772239"/>
            <a:ext cx="2221848" cy="4711687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Discussion </a:t>
            </a:r>
            <a:br>
              <a:rPr lang="en-US" sz="2800" b="1" dirty="0">
                <a:solidFill>
                  <a:srgbClr val="C00000"/>
                </a:solidFill>
              </a:rPr>
            </a:br>
            <a:br>
              <a:rPr lang="en-US" sz="2800" b="1" dirty="0">
                <a:solidFill>
                  <a:srgbClr val="C00000"/>
                </a:solidFill>
              </a:rPr>
            </a:br>
            <a:br>
              <a:rPr lang="en-US" sz="2800" b="1" dirty="0">
                <a:solidFill>
                  <a:srgbClr val="C00000"/>
                </a:solidFill>
              </a:rPr>
            </a:br>
            <a:br>
              <a:rPr lang="en-US" sz="2800" b="1" dirty="0">
                <a:solidFill>
                  <a:srgbClr val="C00000"/>
                </a:solidFill>
              </a:rPr>
            </a:br>
            <a:br>
              <a:rPr lang="en-US" sz="2800" b="1" dirty="0">
                <a:solidFill>
                  <a:srgbClr val="C00000"/>
                </a:solidFill>
              </a:rPr>
            </a:br>
            <a:br>
              <a:rPr lang="en-US" sz="2800" b="1" dirty="0">
                <a:solidFill>
                  <a:srgbClr val="C00000"/>
                </a:solidFill>
              </a:rPr>
            </a:br>
            <a:endParaRPr lang="pt-BR" sz="2800" dirty="0">
              <a:solidFill>
                <a:srgbClr val="C00000"/>
              </a:solidFill>
              <a:latin typeface="Futura LT Book" panose="0200050403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804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7267EDE-CA8B-A081-FB03-A9AAFCCFB5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AF5B1-91E8-7B7D-076E-8BAC32533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6" y="217344"/>
            <a:ext cx="7486976" cy="1325563"/>
          </a:xfrm>
        </p:spPr>
        <p:txBody>
          <a:bodyPr>
            <a:normAutofit fontScale="90000"/>
          </a:bodyPr>
          <a:lstStyle/>
          <a:p>
            <a:br>
              <a:rPr lang="en-US" sz="3600" b="1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3600" b="1" dirty="0">
                <a:solidFill>
                  <a:schemeClr val="bg1">
                    <a:lumMod val="95000"/>
                  </a:schemeClr>
                </a:solidFill>
              </a:rPr>
              <a:t>II. </a:t>
            </a:r>
            <a:r>
              <a:rPr lang="en-US" sz="4000" b="1" dirty="0">
                <a:solidFill>
                  <a:schemeClr val="bg1">
                    <a:lumMod val="95000"/>
                  </a:schemeClr>
                </a:solidFill>
              </a:rPr>
              <a:t>Understanding </a:t>
            </a:r>
            <a:br>
              <a:rPr lang="en-US" sz="4000" b="1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4000" b="1" dirty="0">
                <a:solidFill>
                  <a:schemeClr val="bg1">
                    <a:lumMod val="95000"/>
                  </a:schemeClr>
                </a:solidFill>
              </a:rPr>
              <a:t>    Elderly Abuse </a:t>
            </a:r>
            <a:br>
              <a:rPr lang="en-US" sz="3600" dirty="0">
                <a:solidFill>
                  <a:schemeClr val="bg1">
                    <a:lumMod val="95000"/>
                  </a:schemeClr>
                </a:solidFill>
              </a:rPr>
            </a:br>
            <a:endParaRPr lang="pt-BR" sz="3600" dirty="0">
              <a:solidFill>
                <a:schemeClr val="bg1">
                  <a:lumMod val="95000"/>
                </a:schemeClr>
              </a:solidFill>
              <a:latin typeface="Futura LT Book" panose="0200050403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D6FD17-4D68-90F2-B0E7-B465BF72E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b="1" dirty="0">
                <a:solidFill>
                  <a:srgbClr val="C00000"/>
                </a:solidFill>
              </a:rPr>
              <a:t>1. What Is Elderly Abuse?</a:t>
            </a:r>
            <a:endParaRPr lang="en-US" sz="36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813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FE3944-CE40-54E2-7C96-2D632590AA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112E0-5DDC-531C-4AAD-E8209B31C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2714" y="217344"/>
            <a:ext cx="7458504" cy="1325563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Elderly abuse is any form of mistreatment that harms or endangers older adults, including: </a:t>
            </a:r>
            <a:endParaRPr lang="pt-BR" sz="2800" b="1" dirty="0">
              <a:solidFill>
                <a:srgbClr val="C00000"/>
              </a:solidFill>
              <a:latin typeface="Futura LT Book" panose="0200050403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4B4D0-CCEE-B351-0407-74340D2D1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9894" y="2001116"/>
            <a:ext cx="7291323" cy="4351338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Physical Abuse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—Hitting, pushing, improper restraint</a:t>
            </a:r>
          </a:p>
          <a:p>
            <a:pPr lvl="0">
              <a:buFont typeface="Wingdings" pitchFamily="2" charset="2"/>
              <a:buChar char="Ø"/>
            </a:pP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Emotional Abuse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—Humiliation, threats, neglect</a:t>
            </a:r>
          </a:p>
          <a:p>
            <a:pPr lvl="0">
              <a:buFont typeface="Wingdings" pitchFamily="2" charset="2"/>
              <a:buChar char="Ø"/>
            </a:pP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Financial Exploitation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—Theft, scams, misuse of funds</a:t>
            </a:r>
          </a:p>
          <a:p>
            <a:pPr lvl="0">
              <a:buFont typeface="Wingdings" pitchFamily="2" charset="2"/>
              <a:buChar char="Ø"/>
            </a:pP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Neglect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—Failing to provide for basic needs</a:t>
            </a:r>
          </a:p>
          <a:p>
            <a:pPr lvl="0">
              <a:buFont typeface="Wingdings" pitchFamily="2" charset="2"/>
              <a:buChar char="Ø"/>
            </a:pP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Spiritual Abuse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—Isolation from church or faith-based activities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95876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C34956-AB6F-59A4-E609-0D8670FC3B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98C58-94AB-E4A1-3451-FBAF9246D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6" y="217344"/>
            <a:ext cx="7486976" cy="1325563"/>
          </a:xfrm>
        </p:spPr>
        <p:txBody>
          <a:bodyPr>
            <a:normAutofit fontScale="90000"/>
          </a:bodyPr>
          <a:lstStyle/>
          <a:p>
            <a:br>
              <a:rPr lang="en-US" sz="3600" b="1" dirty="0">
                <a:solidFill>
                  <a:schemeClr val="bg1">
                    <a:lumMod val="95000"/>
                  </a:schemeClr>
                </a:solidFill>
              </a:rPr>
            </a:br>
            <a:br>
              <a:rPr lang="en-US" sz="3600" dirty="0">
                <a:solidFill>
                  <a:schemeClr val="bg1">
                    <a:lumMod val="95000"/>
                  </a:schemeClr>
                </a:solidFill>
              </a:rPr>
            </a:br>
            <a:endParaRPr lang="pt-BR" sz="3600" dirty="0">
              <a:solidFill>
                <a:schemeClr val="bg1">
                  <a:lumMod val="95000"/>
                </a:schemeClr>
              </a:solidFill>
              <a:latin typeface="Futura LT Book" panose="0200050403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6348DF-80CA-3ADE-7EC0-2A203002F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b="1" dirty="0">
                <a:solidFill>
                  <a:srgbClr val="C00000"/>
                </a:solidFill>
              </a:rPr>
              <a:t>2. </a:t>
            </a:r>
            <a:r>
              <a:rPr lang="en-US" sz="3200" b="1" dirty="0">
                <a:solidFill>
                  <a:srgbClr val="C00000"/>
                </a:solidFill>
              </a:rPr>
              <a:t>Biblical View of Caring for the Elderly</a:t>
            </a:r>
          </a:p>
          <a:p>
            <a:pPr marL="0" indent="0" algn="ctr">
              <a:buNone/>
            </a:pPr>
            <a:endParaRPr lang="en-US" sz="3200" b="1" dirty="0">
              <a:solidFill>
                <a:srgbClr val="C00000"/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Leviticus 19:32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—</a:t>
            </a:r>
            <a:r>
              <a:rPr lang="en-US" i="1" dirty="0">
                <a:solidFill>
                  <a:schemeClr val="accent4">
                    <a:lumMod val="75000"/>
                  </a:schemeClr>
                </a:solidFill>
              </a:rPr>
              <a:t>“Stand up in the presence of the aged, show respect for the elderly”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(NIV).</a:t>
            </a:r>
          </a:p>
          <a:p>
            <a:pPr lvl="0">
              <a:buFont typeface="Wingdings" pitchFamily="2" charset="2"/>
              <a:buChar char="Ø"/>
            </a:pP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1 Timothy 5:8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—</a:t>
            </a:r>
            <a:r>
              <a:rPr lang="en-US" i="1" dirty="0">
                <a:solidFill>
                  <a:schemeClr val="accent4">
                    <a:lumMod val="75000"/>
                  </a:schemeClr>
                </a:solidFill>
              </a:rPr>
              <a:t>“Anyone who does not provide for their relatives has denied the faith”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(NIV).</a:t>
            </a:r>
          </a:p>
          <a:p>
            <a:pPr lvl="0">
              <a:buFont typeface="Wingdings" pitchFamily="2" charset="2"/>
              <a:buChar char="Ø"/>
            </a:pP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James 1:27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—We are called to care for the vulnerable.</a:t>
            </a:r>
          </a:p>
          <a:p>
            <a:pPr algn="ctr">
              <a:buFont typeface="Wingdings" pitchFamily="2" charset="2"/>
              <a:buChar char="Ø"/>
            </a:pPr>
            <a:endParaRPr lang="en-US" sz="3200" b="1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en-US" sz="32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en-US" sz="3200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464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83B76D8-5EB9-4EA5-A10E-D8939B722E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A9FB21-0099-3741-8724-732E3301BC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2364" y="1772239"/>
            <a:ext cx="7499928" cy="4711687"/>
          </a:xfrm>
        </p:spPr>
        <p:txBody>
          <a:bodyPr/>
          <a:lstStyle/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pPr>
              <a:buFont typeface="Wingdings" pitchFamily="2" charset="2"/>
              <a:buChar char="Ø"/>
            </a:pPr>
            <a:r>
              <a:rPr lang="en-US" i="1" dirty="0"/>
              <a:t> 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How do we see God’s heart for the elderly in Scripture? </a:t>
            </a:r>
            <a:endParaRPr lang="pt-BR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79C99CD-C494-FDDC-04F7-64A779874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309" y="1772239"/>
            <a:ext cx="2221848" cy="4711687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Discussion </a:t>
            </a:r>
            <a:br>
              <a:rPr lang="en-US" sz="2800" b="1" dirty="0">
                <a:solidFill>
                  <a:srgbClr val="C00000"/>
                </a:solidFill>
              </a:rPr>
            </a:br>
            <a:br>
              <a:rPr lang="en-US" sz="2800" b="1" dirty="0">
                <a:solidFill>
                  <a:srgbClr val="C00000"/>
                </a:solidFill>
              </a:rPr>
            </a:br>
            <a:br>
              <a:rPr lang="en-US" sz="2800" b="1" dirty="0">
                <a:solidFill>
                  <a:srgbClr val="C00000"/>
                </a:solidFill>
              </a:rPr>
            </a:br>
            <a:br>
              <a:rPr lang="en-US" sz="2800" b="1" dirty="0">
                <a:solidFill>
                  <a:srgbClr val="C00000"/>
                </a:solidFill>
              </a:rPr>
            </a:br>
            <a:br>
              <a:rPr lang="en-US" sz="2800" b="1" dirty="0">
                <a:solidFill>
                  <a:srgbClr val="C00000"/>
                </a:solidFill>
              </a:rPr>
            </a:br>
            <a:br>
              <a:rPr lang="en-US" sz="2800" b="1" dirty="0">
                <a:solidFill>
                  <a:srgbClr val="C00000"/>
                </a:solidFill>
              </a:rPr>
            </a:br>
            <a:endParaRPr lang="pt-BR" sz="2800" dirty="0">
              <a:solidFill>
                <a:srgbClr val="C00000"/>
              </a:solidFill>
              <a:latin typeface="Futura LT Book" panose="0200050403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0716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729</Words>
  <Application>Microsoft Macintosh PowerPoint</Application>
  <PresentationFormat>Widescreen</PresentationFormat>
  <Paragraphs>114</Paragraphs>
  <Slides>18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Microsoft GothicNeo Light</vt:lpstr>
      <vt:lpstr>Amasis MT Pro Light</vt:lpstr>
      <vt:lpstr>Aptos</vt:lpstr>
      <vt:lpstr>Arial</vt:lpstr>
      <vt:lpstr>Calibri</vt:lpstr>
      <vt:lpstr>Calibri Light</vt:lpstr>
      <vt:lpstr>Futura LT Book</vt:lpstr>
      <vt:lpstr>Wingdings</vt:lpstr>
      <vt:lpstr>Office Theme</vt:lpstr>
      <vt:lpstr>PowerPoint Presentation</vt:lpstr>
      <vt:lpstr>I. Introduction:     Objective </vt:lpstr>
      <vt:lpstr>PowerPoint Presentation</vt:lpstr>
      <vt:lpstr>Icebreaker       </vt:lpstr>
      <vt:lpstr>Discussion       </vt:lpstr>
      <vt:lpstr> II. Understanding      Elderly Abuse  </vt:lpstr>
      <vt:lpstr>Elderly abuse is any form of mistreatment that harms or endangers older adults, including: </vt:lpstr>
      <vt:lpstr>  </vt:lpstr>
      <vt:lpstr>Discussion       </vt:lpstr>
      <vt:lpstr> III. Recognizing the       Signs of Elderly Abuse  </vt:lpstr>
      <vt:lpstr>Discussion       </vt:lpstr>
      <vt:lpstr> IV. What Can the Church       Do?  </vt:lpstr>
      <vt:lpstr>  </vt:lpstr>
      <vt:lpstr>  </vt:lpstr>
      <vt:lpstr>Discussion       </vt:lpstr>
      <vt:lpstr> V. Taking Action:  A Commitment to Protect  </vt:lpstr>
      <vt:lpstr> VI. Closing Prayer and  Encouragement  </vt:lpstr>
      <vt:lpstr>   Conclusion     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God’s love</dc:title>
  <dc:creator>Erika Miike</dc:creator>
  <cp:lastModifiedBy>Diaz-Vazquez, Celeste</cp:lastModifiedBy>
  <cp:revision>20</cp:revision>
  <dcterms:created xsi:type="dcterms:W3CDTF">2023-02-14T12:16:54Z</dcterms:created>
  <dcterms:modified xsi:type="dcterms:W3CDTF">2025-07-16T23:01:47Z</dcterms:modified>
</cp:coreProperties>
</file>