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84" r:id="rId1"/>
  </p:sldMasterIdLst>
  <p:notesMasterIdLst>
    <p:notesMasterId r:id="rId15"/>
  </p:notesMasterIdLst>
  <p:sldIdLst>
    <p:sldId id="274" r:id="rId2"/>
    <p:sldId id="545" r:id="rId3"/>
    <p:sldId id="606" r:id="rId4"/>
    <p:sldId id="291" r:id="rId5"/>
    <p:sldId id="594" r:id="rId6"/>
    <p:sldId id="595" r:id="rId7"/>
    <p:sldId id="542" r:id="rId8"/>
    <p:sldId id="295" r:id="rId9"/>
    <p:sldId id="607" r:id="rId10"/>
    <p:sldId id="599" r:id="rId11"/>
    <p:sldId id="604" r:id="rId12"/>
    <p:sldId id="598" r:id="rId13"/>
    <p:sldId id="6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B35A33-3608-3E42-955C-6CAABC68364E}" v="4" dt="2025-10-30T20:25:38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6" autoAdjust="0"/>
    <p:restoredTop sz="94720"/>
  </p:normalViewPr>
  <p:slideViewPr>
    <p:cSldViewPr snapToGrid="0">
      <p:cViewPr varScale="1">
        <p:scale>
          <a:sx n="210" d="100"/>
          <a:sy n="210" d="100"/>
        </p:scale>
        <p:origin x="3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1CBE7-E13D-A14B-AE1F-0846FE19DBD6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5F6C1-AD35-CD4D-9EEE-8E26BB736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9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5F6C1-AD35-CD4D-9EEE-8E26BB7361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08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01C3-174D-E652-35EF-13B87696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06397-7459-A69E-F87B-0C74AEC49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58FBB-048E-E77E-16B1-564476CA2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8B3A5-6A03-50ED-99D9-4D1D8010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D502C-B571-067E-72E0-AF124FB8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65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9123-3399-A35F-CCC9-41A97685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1FF38-1672-9E9F-D3D7-A1543780A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C09D4-8996-812B-17CC-83B49E25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0C815-8D9E-1C50-C3E0-417DA8E6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C50D-222C-1C23-CF3A-B0B75B8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82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033A0-01D8-202A-535B-8AB762E11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F4CE5-97D4-35FA-02C6-1A75C1A8A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AA549-E887-627B-AE8F-3C927FB5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111C-662E-53C5-9828-5E6F9D17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1F372-59D5-A3FF-727D-41F278B5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90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05E0F5-B813-3F6C-C85B-E3A077FD06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267" y="6171392"/>
            <a:ext cx="1282164" cy="5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32CDA625-253A-9F2B-CFEE-C347E2C30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279" y="1292502"/>
            <a:ext cx="4945224" cy="4272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F8B58EC-7D28-D748-E8E5-01C4B07778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9399" y="6103026"/>
            <a:ext cx="1282164" cy="5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2C4A4EE9-5BDB-ECC7-022B-6594F144E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5578" y="1292502"/>
            <a:ext cx="6568751" cy="42729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169D67-4AD9-4A7B-A5DE-D8752C7E56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9399" y="6103026"/>
            <a:ext cx="1282164" cy="5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2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E5570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820608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09FA86-7CA0-2776-CC6C-763F2575A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9399" y="6103026"/>
            <a:ext cx="1282164" cy="5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8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E5570"/>
                </a:solidFill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7820608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EBB40A-B9D2-992A-A05A-D11E519B4B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9399" y="6103026"/>
            <a:ext cx="1282164" cy="5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5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5" y="6092779"/>
            <a:ext cx="636149" cy="6361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32" y="6153150"/>
            <a:ext cx="1127963" cy="4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24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66" y="6185575"/>
            <a:ext cx="581453" cy="5814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90" y="6257925"/>
            <a:ext cx="1030980" cy="4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98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66" y="6185575"/>
            <a:ext cx="581453" cy="5814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90" y="6257925"/>
            <a:ext cx="1030980" cy="4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5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73A2F-1276-22DF-5D1C-5460DF16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F7745-36F2-EF19-3ABC-57588324E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387D5-84D6-9DAD-07BD-1DE8D03C6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25C5-59F7-9282-746C-08E364FF7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96497-3038-C65A-922D-8AA60F1D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6676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66" y="6185575"/>
            <a:ext cx="581453" cy="5814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90" y="6257925"/>
            <a:ext cx="1030980" cy="4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19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014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2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66" y="6185575"/>
            <a:ext cx="581453" cy="5814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90" y="6257925"/>
            <a:ext cx="1030980" cy="4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44" y="6185575"/>
            <a:ext cx="581453" cy="5814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6257925"/>
            <a:ext cx="1030980" cy="4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8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5" y="6092779"/>
            <a:ext cx="636149" cy="6361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32" y="6153150"/>
            <a:ext cx="1127963" cy="4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03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5" y="6092779"/>
            <a:ext cx="636149" cy="63614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32" y="6153150"/>
            <a:ext cx="1127963" cy="4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18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5" y="6092779"/>
            <a:ext cx="636149" cy="6361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32" y="6153150"/>
            <a:ext cx="1127963" cy="4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3BAB-5A6D-1A2D-E8FC-65614888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E66CA-D41D-C113-3B48-6BEE1F454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EDA59-5A2A-27E2-18CD-7EC43D6D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227DB-7E9E-3F44-9BDC-FC04FEBC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2A436-D23C-3E6F-6382-37F7AB3A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17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6266-8E51-E49B-4B20-9BAC31CE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74E0-C42E-14A7-DB78-233D433C3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DC6D2-E541-3F56-6D4D-9A7DE247D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FFEA2-7AF8-77DB-BD34-4E5F1E5A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AFD08-9989-A5E5-875C-E2AC5423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C45B7-6E66-244B-EA79-DFC99481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07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B7C2-F775-7220-A2EB-7E8FBC78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B8318-25FE-2860-8404-7560782C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B364-4B02-C528-FB79-3D7ED9E77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5A616-CD8E-4C1A-F8C4-49571B2B2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A0AD35-E196-20B9-4C19-7D323E2FB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EF6ABD-BC4B-50F3-4B25-E6189C38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112C6A-4261-52E3-3C7D-4158D878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65ECB-3CD5-F079-1631-E46CE601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05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FC5B4-EC56-FA2C-F024-B67318475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ED09E-6DAB-9B04-5B73-B915525B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5A6BA-1C33-2D80-EF30-A81EE253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39598-6AB6-8598-5A58-408AC7EB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71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E6DEF-CD3F-40D5-C6A1-E219F9E26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0A08F-2EB4-C27E-A2B6-3B0DE812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64293-CFD1-7398-29A2-624189E8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02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45612-D7B7-C9A3-F3F1-69C0800B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5A151-CF68-ABFC-F5DB-E03D405F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4007-043A-4618-7C92-2A2FD8606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F0D12-C3F9-F555-25CD-C2D1704A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242DB-AC11-F52D-4247-D02BF3417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09083-91C1-F5EC-580C-CBF56CB9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06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B1E2C-E0E0-59DE-4A00-F393220B3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B890A-0E94-72F8-DC19-B74CA1E2D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27AE77-12B9-69D2-AF20-4ADC484D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74241-1CCC-7808-201B-0C5AD60C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50D78-B495-0470-A18C-FAFDCB48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22262-C182-2B93-457A-5DE7F58A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3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411D0-F95A-98B9-6241-1815A7AE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3B1B9-C463-44B2-C56E-F6F37CFF8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5BB11-3C0F-99F1-A687-31479F6BC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C61133-B0A9-4EB4-9B6B-97E3788E7A7A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F205F-9A50-E7A9-291B-DF56EF839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73F28-E191-D5FB-E895-1F2CAB3F5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EA48D-3E3A-43C2-B565-CE5AD4EBEA1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904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3678" r:id="rId13"/>
    <p:sldLayoutId id="2147483685" r:id="rId14"/>
    <p:sldLayoutId id="2147483686" r:id="rId15"/>
    <p:sldLayoutId id="2147483688" r:id="rId16"/>
    <p:sldLayoutId id="2147483668" r:id="rId17"/>
    <p:sldLayoutId id="2147483669" r:id="rId18"/>
    <p:sldLayoutId id="2147483681" r:id="rId19"/>
    <p:sldLayoutId id="2147483682" r:id="rId20"/>
    <p:sldLayoutId id="2147483670" r:id="rId21"/>
    <p:sldLayoutId id="2147483671" r:id="rId22"/>
    <p:sldLayoutId id="2147483672" r:id="rId23"/>
    <p:sldLayoutId id="2147483680" r:id="rId24"/>
    <p:sldLayoutId id="2147483674" r:id="rId25"/>
    <p:sldLayoutId id="2147483679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53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1A42A7-9B7C-BCE2-1B46-BE04A03C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EAFA4AED-1DAA-828D-2D6B-D81BAC59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700ACE-F97B-C52C-56E0-1CD4B5A8F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1A11C03E-2253-CCCA-F832-2DFBCDD4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 Cover">
              <a:extLst>
                <a:ext uri="{FF2B5EF4-FFF2-40B4-BE49-F238E27FC236}">
                  <a16:creationId xmlns:a16="http://schemas.microsoft.com/office/drawing/2014/main" id="{92EA5C63-6775-7FDA-F4C7-DF93A07EE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8F139F-1C54-BD54-D4FA-BF8ACE020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3939DD26-71C8-6181-C3F0-42FCA7DD7E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">
              <a:extLst>
                <a:ext uri="{FF2B5EF4-FFF2-40B4-BE49-F238E27FC236}">
                  <a16:creationId xmlns:a16="http://schemas.microsoft.com/office/drawing/2014/main" id="{6AF1F573-10CB-539B-A758-6A60A5CBA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group of balloons on a white background&#10;&#10;AI-generated content may be incorrect.">
            <a:extLst>
              <a:ext uri="{FF2B5EF4-FFF2-40B4-BE49-F238E27FC236}">
                <a16:creationId xmlns:a16="http://schemas.microsoft.com/office/drawing/2014/main" id="{185A764A-FC61-7EA1-77D3-A0314135B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69" y="889375"/>
            <a:ext cx="2117634" cy="519665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AB0873F-A500-D432-F403-1B185FDFD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14E0D47F-AD51-5185-396F-7EABF8CAE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0A6D27A9-A34E-62A6-9BBA-3E7DCDD2C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9FFE30B5-7FD5-2A5C-D3F6-B5AEAD26C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59B0C4F6-3B59-4B8E-E6DB-33210AA87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28">
              <a:extLst>
                <a:ext uri="{FF2B5EF4-FFF2-40B4-BE49-F238E27FC236}">
                  <a16:creationId xmlns:a16="http://schemas.microsoft.com/office/drawing/2014/main" id="{7A083061-F93C-8E29-B6F3-50E4FB977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A384E87-287E-C02E-EF5D-A25AC2240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B10DA63-B2F5-0226-585C-B9DDDCD3F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2B936-B556-C32E-F526-10DEDC205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312" y="1446663"/>
            <a:ext cx="671626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Mission Statement:</a:t>
            </a:r>
          </a:p>
          <a:p>
            <a:pPr marL="0" indent="0">
              <a:buNone/>
            </a:pPr>
            <a:endParaRPr lang="en-US" altLang="en-US" sz="3200" dirty="0">
              <a:solidFill>
                <a:schemeClr val="bg1">
                  <a:lumMod val="95000"/>
                </a:schemeClr>
              </a:solidFill>
              <a:latin typeface="Apple Chancery" panose="03020702040506060504" pitchFamily="66" charset="-79"/>
              <a:ea typeface="ＭＳ Ｐゴシック" panose="020B0600070205080204" pitchFamily="34" charset="-128"/>
              <a:cs typeface="Apple Chancery" panose="03020702040506060504" pitchFamily="66" charset="-79"/>
            </a:endParaRPr>
          </a:p>
          <a:p>
            <a:pPr marL="0" indent="0">
              <a:buNone/>
            </a:pPr>
            <a:r>
              <a:rPr lang="en-US" altLang="en-US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ＭＳ Ｐゴシック" panose="020B0600070205080204" pitchFamily="34" charset="-128"/>
                <a:cs typeface="Apple Chancery" panose="03020702040506060504" pitchFamily="66" charset="-79"/>
              </a:rPr>
              <a:t>The Department of Women</a:t>
            </a:r>
            <a:r>
              <a:rPr lang="ja-JP" altLang="en-US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ＭＳ Ｐゴシック" panose="020B0600070205080204" pitchFamily="34" charset="-128"/>
                <a:cs typeface="Apple Chancery" panose="03020702040506060504" pitchFamily="66" charset="-79"/>
              </a:rPr>
              <a:t>’</a:t>
            </a:r>
            <a:r>
              <a:rPr lang="en-US" altLang="ja-JP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ＭＳ Ｐゴシック" panose="020B0600070205080204" pitchFamily="34" charset="-128"/>
                <a:cs typeface="Apple Chancery" panose="03020702040506060504" pitchFamily="66" charset="-79"/>
              </a:rPr>
              <a:t>s Ministries exists to uphold, encourage, and challenge Adventist women in their pilgrimage as disciples of Jesus Christ and members of His world Church.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84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C6EFF-0F77-EDD7-D2A8-328C124B5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 Fill">
            <a:extLst>
              <a:ext uri="{FF2B5EF4-FFF2-40B4-BE49-F238E27FC236}">
                <a16:creationId xmlns:a16="http://schemas.microsoft.com/office/drawing/2014/main" id="{4F118ABF-9809-BDD8-A047-4344C2D5D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2EF3FBF-2841-7024-716F-F43716B56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1" name="Color Cover">
              <a:extLst>
                <a:ext uri="{FF2B5EF4-FFF2-40B4-BE49-F238E27FC236}">
                  <a16:creationId xmlns:a16="http://schemas.microsoft.com/office/drawing/2014/main" id="{8CE2D0EF-DEA6-DE79-0654-8CDE4A72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olor Cover">
              <a:extLst>
                <a:ext uri="{FF2B5EF4-FFF2-40B4-BE49-F238E27FC236}">
                  <a16:creationId xmlns:a16="http://schemas.microsoft.com/office/drawing/2014/main" id="{F5BD621A-4B6E-9230-F0FE-7EB77FDF7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05780F-059B-81F0-6A26-F70AA5ABB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24" name="Color">
              <a:extLst>
                <a:ext uri="{FF2B5EF4-FFF2-40B4-BE49-F238E27FC236}">
                  <a16:creationId xmlns:a16="http://schemas.microsoft.com/office/drawing/2014/main" id="{13DC3B9D-AA58-12B6-486E-5794133E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Color">
              <a:extLst>
                <a:ext uri="{FF2B5EF4-FFF2-40B4-BE49-F238E27FC236}">
                  <a16:creationId xmlns:a16="http://schemas.microsoft.com/office/drawing/2014/main" id="{DFC931FD-ECE7-AF0F-CE3D-C9C9E11AC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0F462C7-7FFC-A7A8-0A1D-19E2D5A3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27" name="Freeform: Shape 24">
              <a:extLst>
                <a:ext uri="{FF2B5EF4-FFF2-40B4-BE49-F238E27FC236}">
                  <a16:creationId xmlns:a16="http://schemas.microsoft.com/office/drawing/2014/main" id="{A4F1777F-9752-3C0F-540F-7365063CB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25">
              <a:extLst>
                <a:ext uri="{FF2B5EF4-FFF2-40B4-BE49-F238E27FC236}">
                  <a16:creationId xmlns:a16="http://schemas.microsoft.com/office/drawing/2014/main" id="{E53D83AB-C8AF-5076-398C-3786741DE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26">
              <a:extLst>
                <a:ext uri="{FF2B5EF4-FFF2-40B4-BE49-F238E27FC236}">
                  <a16:creationId xmlns:a16="http://schemas.microsoft.com/office/drawing/2014/main" id="{701A19D7-C97B-F939-9F2D-FD9B4CE895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27">
              <a:extLst>
                <a:ext uri="{FF2B5EF4-FFF2-40B4-BE49-F238E27FC236}">
                  <a16:creationId xmlns:a16="http://schemas.microsoft.com/office/drawing/2014/main" id="{61C6646E-2A30-09B2-7B19-703EBDE12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28">
              <a:extLst>
                <a:ext uri="{FF2B5EF4-FFF2-40B4-BE49-F238E27FC236}">
                  <a16:creationId xmlns:a16="http://schemas.microsoft.com/office/drawing/2014/main" id="{EB2FEAE9-67AB-9557-2382-BB64A37F3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29">
              <a:extLst>
                <a:ext uri="{FF2B5EF4-FFF2-40B4-BE49-F238E27FC236}">
                  <a16:creationId xmlns:a16="http://schemas.microsoft.com/office/drawing/2014/main" id="{52F28B4F-1A9B-843E-4C71-B69462D23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30">
              <a:extLst>
                <a:ext uri="{FF2B5EF4-FFF2-40B4-BE49-F238E27FC236}">
                  <a16:creationId xmlns:a16="http://schemas.microsoft.com/office/drawing/2014/main" id="{140BE395-C4D5-B3A5-3D2D-A270CC1B4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463B0D-7905-80D6-767E-0AA79F52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0093" y="1215969"/>
            <a:ext cx="4033424" cy="43462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endParaRPr lang="en-US" sz="2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NURTURE</a:t>
            </a:r>
          </a:p>
          <a:p>
            <a:pPr algn="ctr"/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Grounded in the Bible</a:t>
            </a:r>
          </a:p>
          <a:p>
            <a:pPr algn="ctr"/>
            <a:endParaRPr lang="en-US" sz="2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EMPOWER</a:t>
            </a:r>
          </a:p>
          <a:p>
            <a:pPr algn="ctr"/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</a:p>
          <a:p>
            <a:pPr algn="ctr"/>
            <a:endParaRPr lang="en-US" sz="20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OUTREACH</a:t>
            </a:r>
          </a:p>
          <a:p>
            <a:pPr algn="ctr"/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Focused on the Mission</a:t>
            </a:r>
          </a:p>
          <a:p>
            <a:pPr marL="0" indent="0">
              <a:buNone/>
            </a:pPr>
            <a:endParaRPr lang="en-US" sz="2400" cap="all" dirty="0">
              <a:solidFill>
                <a:schemeClr val="bg1"/>
              </a:solidFill>
            </a:endParaRPr>
          </a:p>
        </p:txBody>
      </p:sp>
      <p:pic>
        <p:nvPicPr>
          <p:cNvPr id="2" name="Content Placeholder 4" descr="A group of women's faces on a map&#10;&#10;Description automatically generated">
            <a:extLst>
              <a:ext uri="{FF2B5EF4-FFF2-40B4-BE49-F238E27FC236}">
                <a16:creationId xmlns:a16="http://schemas.microsoft.com/office/drawing/2014/main" id="{5AD4FB1F-ABCF-7EAC-6197-E6F07229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3" y="963032"/>
            <a:ext cx="6801608" cy="48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97D8FF-F38E-1F10-B6E1-8540A114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 Fill">
            <a:extLst>
              <a:ext uri="{FF2B5EF4-FFF2-40B4-BE49-F238E27FC236}">
                <a16:creationId xmlns:a16="http://schemas.microsoft.com/office/drawing/2014/main" id="{9E02B018-0FCA-7C53-5F48-EB4337572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C8B04FC-D668-B876-8D47-028A5D6E6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1" name="Color Cover">
              <a:extLst>
                <a:ext uri="{FF2B5EF4-FFF2-40B4-BE49-F238E27FC236}">
                  <a16:creationId xmlns:a16="http://schemas.microsoft.com/office/drawing/2014/main" id="{52605CBA-9AFE-B51A-CCAB-C47D030AA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olor Cover">
              <a:extLst>
                <a:ext uri="{FF2B5EF4-FFF2-40B4-BE49-F238E27FC236}">
                  <a16:creationId xmlns:a16="http://schemas.microsoft.com/office/drawing/2014/main" id="{83612E7A-0ADA-FA92-1296-F76E37FA4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382F6F7-57E3-FEE8-14FD-4B3A10F9F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24" name="Color">
              <a:extLst>
                <a:ext uri="{FF2B5EF4-FFF2-40B4-BE49-F238E27FC236}">
                  <a16:creationId xmlns:a16="http://schemas.microsoft.com/office/drawing/2014/main" id="{6D3F80A1-CB04-335A-A9E8-EFAF350341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Color">
              <a:extLst>
                <a:ext uri="{FF2B5EF4-FFF2-40B4-BE49-F238E27FC236}">
                  <a16:creationId xmlns:a16="http://schemas.microsoft.com/office/drawing/2014/main" id="{62B50247-4CBA-07BD-7580-FB986D26A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289500C-851A-52DA-6543-99F7B2D93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27" name="Freeform: Shape 24">
              <a:extLst>
                <a:ext uri="{FF2B5EF4-FFF2-40B4-BE49-F238E27FC236}">
                  <a16:creationId xmlns:a16="http://schemas.microsoft.com/office/drawing/2014/main" id="{7BA4FF23-79EE-0209-584A-08C0D206F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25">
              <a:extLst>
                <a:ext uri="{FF2B5EF4-FFF2-40B4-BE49-F238E27FC236}">
                  <a16:creationId xmlns:a16="http://schemas.microsoft.com/office/drawing/2014/main" id="{510EBEB4-EE4F-75CD-2F7B-2FFD9FAB2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26">
              <a:extLst>
                <a:ext uri="{FF2B5EF4-FFF2-40B4-BE49-F238E27FC236}">
                  <a16:creationId xmlns:a16="http://schemas.microsoft.com/office/drawing/2014/main" id="{F6EB7256-FFCE-A5BA-251F-F4E180DB1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27">
              <a:extLst>
                <a:ext uri="{FF2B5EF4-FFF2-40B4-BE49-F238E27FC236}">
                  <a16:creationId xmlns:a16="http://schemas.microsoft.com/office/drawing/2014/main" id="{AE48C1B4-CA32-8A34-A664-E6EB8362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28">
              <a:extLst>
                <a:ext uri="{FF2B5EF4-FFF2-40B4-BE49-F238E27FC236}">
                  <a16:creationId xmlns:a16="http://schemas.microsoft.com/office/drawing/2014/main" id="{E30826A8-C598-B450-327D-C87F7A37D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29">
              <a:extLst>
                <a:ext uri="{FF2B5EF4-FFF2-40B4-BE49-F238E27FC236}">
                  <a16:creationId xmlns:a16="http://schemas.microsoft.com/office/drawing/2014/main" id="{C6C5094E-8A3B-EEA2-1A69-06C823596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30">
              <a:extLst>
                <a:ext uri="{FF2B5EF4-FFF2-40B4-BE49-F238E27FC236}">
                  <a16:creationId xmlns:a16="http://schemas.microsoft.com/office/drawing/2014/main" id="{C5648F95-BE62-A9FF-4F43-ED37AC371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16C81C-58B1-BE1A-7503-0D8208EAA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648" y="1559192"/>
            <a:ext cx="9464847" cy="41299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b="1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Globally, from 1996 to 2024:</a:t>
            </a:r>
          </a:p>
          <a:p>
            <a:pPr marL="0" indent="0">
              <a:buNone/>
            </a:pPr>
            <a:endParaRPr lang="en-US" sz="3500" kern="100" dirty="0">
              <a:solidFill>
                <a:schemeClr val="bg1">
                  <a:lumMod val="95000"/>
                </a:schemeClr>
              </a:solidFill>
              <a:latin typeface="Apple Chancery" panose="03020702040506060504" pitchFamily="66" charset="-79"/>
              <a:ea typeface="Aptos" panose="020B0004020202020204" pitchFamily="34" charset="0"/>
              <a:cs typeface="Apple Chancery" panose="03020702040506060504" pitchFamily="66" charset="-79"/>
            </a:endParaRPr>
          </a:p>
          <a:p>
            <a:r>
              <a:rPr lang="en-US" sz="3500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3,509,687 people were baptized and </a:t>
            </a:r>
          </a:p>
          <a:p>
            <a:r>
              <a:rPr lang="en-US" sz="3500" b="1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1,301,703</a:t>
            </a:r>
            <a:r>
              <a:rPr lang="en-US" sz="3500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 people were reclaimed into the Adventist  </a:t>
            </a:r>
          </a:p>
          <a:p>
            <a:pPr marL="0" indent="0">
              <a:buNone/>
            </a:pPr>
            <a:r>
              <a:rPr lang="en-US" sz="3500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                Church</a:t>
            </a:r>
          </a:p>
          <a:p>
            <a:pPr marL="0" indent="0">
              <a:buNone/>
            </a:pPr>
            <a:endParaRPr lang="en-US" sz="3500" kern="100" dirty="0">
              <a:solidFill>
                <a:schemeClr val="bg1">
                  <a:lumMod val="95000"/>
                </a:schemeClr>
              </a:solidFill>
              <a:latin typeface="Apple Chancery" panose="03020702040506060504" pitchFamily="66" charset="-79"/>
              <a:ea typeface="Aptos" panose="020B0004020202020204" pitchFamily="34" charset="0"/>
              <a:cs typeface="Apple Chancery" panose="03020702040506060504" pitchFamily="66" charset="-79"/>
            </a:endParaRPr>
          </a:p>
          <a:p>
            <a:pPr marL="0" indent="0">
              <a:buNone/>
            </a:pPr>
            <a:r>
              <a:rPr lang="en-US" sz="3500" i="1" kern="1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 because of the direct efforts of Adventist women and Women’s Ministries activities</a:t>
            </a:r>
            <a:r>
              <a:rPr lang="en-US" sz="3300" i="1" kern="100" dirty="0">
                <a:solidFill>
                  <a:schemeClr val="bg1"/>
                </a:solidFill>
                <a:latin typeface="APPLE CHANCERY" panose="03020702040506060504" pitchFamily="66" charset="-79"/>
                <a:ea typeface="Aptos" panose="020B0004020202020204" pitchFamily="34" charset="0"/>
                <a:cs typeface="APPLE CHANCERY" panose="03020702040506060504" pitchFamily="66" charset="-79"/>
              </a:rPr>
              <a:t>.</a:t>
            </a:r>
          </a:p>
          <a:p>
            <a:pPr marL="0" indent="0">
              <a:buNone/>
            </a:pPr>
            <a:endParaRPr lang="en-US" sz="24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30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8D8F6A-257E-713C-F208-FE67580CB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 Fill">
            <a:extLst>
              <a:ext uri="{FF2B5EF4-FFF2-40B4-BE49-F238E27FC236}">
                <a16:creationId xmlns:a16="http://schemas.microsoft.com/office/drawing/2014/main" id="{575D0B2E-CCDB-7E44-1BAB-F3DD2998F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49472F1-7DB0-1EAD-B2C4-4712C34EC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1" name="Color Cover">
              <a:extLst>
                <a:ext uri="{FF2B5EF4-FFF2-40B4-BE49-F238E27FC236}">
                  <a16:creationId xmlns:a16="http://schemas.microsoft.com/office/drawing/2014/main" id="{4FD77BB9-9935-0CFD-03E3-FE07B98F8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olor Cover">
              <a:extLst>
                <a:ext uri="{FF2B5EF4-FFF2-40B4-BE49-F238E27FC236}">
                  <a16:creationId xmlns:a16="http://schemas.microsoft.com/office/drawing/2014/main" id="{D891403A-A838-A2A9-2D3E-E952614A3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1C1F26-6277-F08D-3011-41332D01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24" name="Color">
              <a:extLst>
                <a:ext uri="{FF2B5EF4-FFF2-40B4-BE49-F238E27FC236}">
                  <a16:creationId xmlns:a16="http://schemas.microsoft.com/office/drawing/2014/main" id="{3F369482-52AE-2D3C-52C7-A648576F5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Color">
              <a:extLst>
                <a:ext uri="{FF2B5EF4-FFF2-40B4-BE49-F238E27FC236}">
                  <a16:creationId xmlns:a16="http://schemas.microsoft.com/office/drawing/2014/main" id="{06118081-6015-819D-EDCB-90EBE61F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302DBB0-D761-0A84-8C01-F906F19B5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27" name="Freeform: Shape 24">
              <a:extLst>
                <a:ext uri="{FF2B5EF4-FFF2-40B4-BE49-F238E27FC236}">
                  <a16:creationId xmlns:a16="http://schemas.microsoft.com/office/drawing/2014/main" id="{DCF1CEFD-97AC-5661-BC8C-E669549A6D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25">
              <a:extLst>
                <a:ext uri="{FF2B5EF4-FFF2-40B4-BE49-F238E27FC236}">
                  <a16:creationId xmlns:a16="http://schemas.microsoft.com/office/drawing/2014/main" id="{CBBB839A-00B6-8855-94D1-7F89F23EC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26">
              <a:extLst>
                <a:ext uri="{FF2B5EF4-FFF2-40B4-BE49-F238E27FC236}">
                  <a16:creationId xmlns:a16="http://schemas.microsoft.com/office/drawing/2014/main" id="{DDCA3209-9A3E-7075-C174-DEF8D4F93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27">
              <a:extLst>
                <a:ext uri="{FF2B5EF4-FFF2-40B4-BE49-F238E27FC236}">
                  <a16:creationId xmlns:a16="http://schemas.microsoft.com/office/drawing/2014/main" id="{3CB16EDD-0DE8-9CD5-608E-EAC457B75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28">
              <a:extLst>
                <a:ext uri="{FF2B5EF4-FFF2-40B4-BE49-F238E27FC236}">
                  <a16:creationId xmlns:a16="http://schemas.microsoft.com/office/drawing/2014/main" id="{DD1088A4-042C-8E48-AEE9-513F2C369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29">
              <a:extLst>
                <a:ext uri="{FF2B5EF4-FFF2-40B4-BE49-F238E27FC236}">
                  <a16:creationId xmlns:a16="http://schemas.microsoft.com/office/drawing/2014/main" id="{9F473332-7670-A0A0-DA3F-D191DC473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30">
              <a:extLst>
                <a:ext uri="{FF2B5EF4-FFF2-40B4-BE49-F238E27FC236}">
                  <a16:creationId xmlns:a16="http://schemas.microsoft.com/office/drawing/2014/main" id="{B73BDF77-F09C-A080-E3E5-9A83CA637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0A90FA3-2AE5-8A04-98AB-2314960F4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829" y="2853708"/>
            <a:ext cx="2130874" cy="1491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06A564-4FE0-CD8A-24A2-90076E080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268" y="2226582"/>
            <a:ext cx="2404835" cy="2404835"/>
          </a:xfrm>
          <a:prstGeom prst="rect">
            <a:avLst/>
          </a:prstGeom>
        </p:spPr>
      </p:pic>
      <p:pic>
        <p:nvPicPr>
          <p:cNvPr id="5" name="Content Placeholder 4" descr="A group of balloons on a white background&#10;&#10;AI-generated content may be incorrect.">
            <a:extLst>
              <a:ext uri="{FF2B5EF4-FFF2-40B4-BE49-F238E27FC236}">
                <a16:creationId xmlns:a16="http://schemas.microsoft.com/office/drawing/2014/main" id="{97787867-4996-8BCC-4E40-E1205A76C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51" y="957583"/>
            <a:ext cx="2117634" cy="51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EE0BF0-7B64-6717-E6C5-DDBC508E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D5E267-EB6F-47DF-ABEF-2C1BED44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4BA86AA3-0623-4268-861E-ADA01A7C0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 Cover">
              <a:extLst>
                <a:ext uri="{FF2B5EF4-FFF2-40B4-BE49-F238E27FC236}">
                  <a16:creationId xmlns:a16="http://schemas.microsoft.com/office/drawing/2014/main" id="{72692EF2-4C1F-4ED7-9C00-6CF92783E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828D02-A05D-412B-9F20-B68E970B9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A1A8E50E-11DE-480E-A93B-F503760BC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">
              <a:extLst>
                <a:ext uri="{FF2B5EF4-FFF2-40B4-BE49-F238E27FC236}">
                  <a16:creationId xmlns:a16="http://schemas.microsoft.com/office/drawing/2014/main" id="{D2E2EE99-89A4-435B-B61A-3C8B5B2B2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28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B3AA9-FABC-76F5-8675-801927B0E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55" y="696402"/>
            <a:ext cx="10811666" cy="740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WOMEN’S MINISTRIES DEPARTMENT</a:t>
            </a:r>
          </a:p>
        </p:txBody>
      </p:sp>
      <p:pic>
        <p:nvPicPr>
          <p:cNvPr id="8" name="Content Placeholder 4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B929C4E8-79EB-E756-27D8-70395391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32" y="2164333"/>
            <a:ext cx="8211511" cy="3387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87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E437FD-73D5-093B-DC90-BF4EFD57A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444FD70C-F653-0D88-3678-7D592E5BF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41D936-40DA-8C16-7156-E8C84F09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7" name="Color Cover">
              <a:extLst>
                <a:ext uri="{FF2B5EF4-FFF2-40B4-BE49-F238E27FC236}">
                  <a16:creationId xmlns:a16="http://schemas.microsoft.com/office/drawing/2014/main" id="{4536A671-260D-A049-3945-E6B24A6D0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Color Cover">
              <a:extLst>
                <a:ext uri="{FF2B5EF4-FFF2-40B4-BE49-F238E27FC236}">
                  <a16:creationId xmlns:a16="http://schemas.microsoft.com/office/drawing/2014/main" id="{44D5B7CC-B598-8711-6112-18DEB7852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14992A-00D7-FF77-2126-7E63E10F6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1" name="Color">
              <a:extLst>
                <a:ext uri="{FF2B5EF4-FFF2-40B4-BE49-F238E27FC236}">
                  <a16:creationId xmlns:a16="http://schemas.microsoft.com/office/drawing/2014/main" id="{D45DBC8D-FFF5-E085-D2E3-952900ADE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Color">
              <a:extLst>
                <a:ext uri="{FF2B5EF4-FFF2-40B4-BE49-F238E27FC236}">
                  <a16:creationId xmlns:a16="http://schemas.microsoft.com/office/drawing/2014/main" id="{31CA2DEB-405E-1387-A9CF-3A689DF77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group of balloons on a white background&#10;&#10;AI-generated content may be incorrect.">
            <a:extLst>
              <a:ext uri="{FF2B5EF4-FFF2-40B4-BE49-F238E27FC236}">
                <a16:creationId xmlns:a16="http://schemas.microsoft.com/office/drawing/2014/main" id="{4DF39696-9291-2E49-C7CA-2D954125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5" y="1876893"/>
            <a:ext cx="1973998" cy="436332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C744E3A-BB29-C45E-4183-C0A8CDB6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6" name="Freeform: Shape 24">
              <a:extLst>
                <a:ext uri="{FF2B5EF4-FFF2-40B4-BE49-F238E27FC236}">
                  <a16:creationId xmlns:a16="http://schemas.microsoft.com/office/drawing/2014/main" id="{EBEC1EBE-6A5B-0246-0FF5-4DF03BDCF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E9108433-7D28-6012-EFA1-D0D52CE11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26">
              <a:extLst>
                <a:ext uri="{FF2B5EF4-FFF2-40B4-BE49-F238E27FC236}">
                  <a16:creationId xmlns:a16="http://schemas.microsoft.com/office/drawing/2014/main" id="{9203A48E-5512-A979-EF09-91A994C73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27">
              <a:extLst>
                <a:ext uri="{FF2B5EF4-FFF2-40B4-BE49-F238E27FC236}">
                  <a16:creationId xmlns:a16="http://schemas.microsoft.com/office/drawing/2014/main" id="{794C922D-85C8-6FC4-BEE1-717834D59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28">
              <a:extLst>
                <a:ext uri="{FF2B5EF4-FFF2-40B4-BE49-F238E27FC236}">
                  <a16:creationId xmlns:a16="http://schemas.microsoft.com/office/drawing/2014/main" id="{7BD52D3B-C268-6B0D-B01F-C796630C0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0E18841-4E3F-A150-C8BE-14E50EDBF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251F00B-02F1-2C80-CD2F-8E32A4599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B8039-9304-0537-0FAD-5B7462786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055" y="696402"/>
            <a:ext cx="10811666" cy="740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WOMEN’S MINISTRIES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96AC22-D1E4-357E-A000-626A995BF0C6}"/>
              </a:ext>
            </a:extLst>
          </p:cNvPr>
          <p:cNvSpPr txBox="1"/>
          <p:nvPr/>
        </p:nvSpPr>
        <p:spPr>
          <a:xfrm>
            <a:off x="2105270" y="2035173"/>
            <a:ext cx="39863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1898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6B8A4-664E-29F4-22B3-90A6A0BB1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96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00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77703C7-B3B9-9E73-06D5-4E4180B3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71" y="4173778"/>
            <a:ext cx="2671081" cy="808303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pt-BR" sz="4800" dirty="0">
                <a:solidFill>
                  <a:schemeClr val="bg1"/>
                </a:solidFill>
              </a:rPr>
            </a:br>
            <a:r>
              <a:rPr lang="pt-BR" sz="27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Ellen G. White</a:t>
            </a:r>
            <a:br>
              <a:rPr lang="pt-BR" sz="2800" dirty="0">
                <a:solidFill>
                  <a:schemeClr val="bg1"/>
                </a:solidFill>
              </a:rPr>
            </a:b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77F2FB-3472-1960-2910-63DB3410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997" y="4865673"/>
            <a:ext cx="3368233" cy="81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Sarepta M. I. Henry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1982F-5D9F-9E13-9866-CC2DEA567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69" y="737162"/>
            <a:ext cx="2671081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864A2-DBAE-5D0F-12E9-C12088736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697" y="1818939"/>
            <a:ext cx="3204834" cy="3006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2C67E-E8F3-4EE5-2FD5-2F7773F624F7}"/>
              </a:ext>
            </a:extLst>
          </p:cNvPr>
          <p:cNvSpPr txBox="1"/>
          <p:nvPr/>
        </p:nvSpPr>
        <p:spPr>
          <a:xfrm>
            <a:off x="4059535" y="1662931"/>
            <a:ext cx="371682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“There certainly should be a larger number of women engaged in the work of ministering to suffering humanity, uplifting, educating them how to believe—simply believe—in Jesus Christ our Savior.”</a:t>
            </a:r>
          </a:p>
          <a:p>
            <a:pPr algn="ctr"/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Ellen G. White</a:t>
            </a: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, Welfare Ministry,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143.1</a:t>
            </a: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317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52A13-7B27-E25F-1AB0-8DAA2C2A7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Slide Background Fill">
            <a:extLst>
              <a:ext uri="{FF2B5EF4-FFF2-40B4-BE49-F238E27FC236}">
                <a16:creationId xmlns:a16="http://schemas.microsoft.com/office/drawing/2014/main" id="{85B8BA0B-6211-30AF-CE8A-C2D91EAB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FB2943B-1D37-690A-1DE2-DC1F6D978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96" name="Color Cover">
              <a:extLst>
                <a:ext uri="{FF2B5EF4-FFF2-40B4-BE49-F238E27FC236}">
                  <a16:creationId xmlns:a16="http://schemas.microsoft.com/office/drawing/2014/main" id="{64C7E69A-8944-BE0A-204D-1865D19EA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Color Cover">
              <a:extLst>
                <a:ext uri="{FF2B5EF4-FFF2-40B4-BE49-F238E27FC236}">
                  <a16:creationId xmlns:a16="http://schemas.microsoft.com/office/drawing/2014/main" id="{5AB9C8EA-9DBB-26C3-CAFE-A622A3B6C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60C91060-9E70-FB7C-F811-889A52ACE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00" name="Color">
              <a:extLst>
                <a:ext uri="{FF2B5EF4-FFF2-40B4-BE49-F238E27FC236}">
                  <a16:creationId xmlns:a16="http://schemas.microsoft.com/office/drawing/2014/main" id="{939F86BB-6B95-D9CC-7F77-9887A1A8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Color">
              <a:extLst>
                <a:ext uri="{FF2B5EF4-FFF2-40B4-BE49-F238E27FC236}">
                  <a16:creationId xmlns:a16="http://schemas.microsoft.com/office/drawing/2014/main" id="{395739F2-C15B-5DE1-68BC-186F68C0B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E2C40C8E-7BCA-4544-90E0-8EFE364FF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134DA782-1301-1745-0AA1-617E15E61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01068F3-A148-FB6D-C167-BC859818C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0E12D6A-261D-3F41-3486-576DFD333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DBC8C503-8B3F-6704-427D-04C7624E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7204921-5B64-4A17-3C60-43015EB20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88CE0F7D-F51B-37E1-5C6B-88F072F01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4D617A8-3D61-E168-A513-3B6E05FC2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C9478C4-949F-854F-A280-8DCB4041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8" y="658936"/>
            <a:ext cx="6308385" cy="235336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WM Department Directors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1995-2025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6E26E0-A156-670C-D213-838AA35A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128" y="3605765"/>
            <a:ext cx="5821537" cy="962285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3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Rose Otis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  1995-1996</a:t>
            </a:r>
          </a:p>
          <a:p>
            <a:pPr algn="r"/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3ABE5A1-730D-2201-BD4B-EC9CB6FDF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66" t="-1" r="4350" b="231"/>
          <a:stretch>
            <a:fillRect/>
          </a:stretch>
        </p:blipFill>
        <p:spPr>
          <a:xfrm>
            <a:off x="7082809" y="1031529"/>
            <a:ext cx="4054342" cy="49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36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3A2D8-6B93-8E35-FCF6-7CD8867D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3" name="Slide Background Fill">
            <a:extLst>
              <a:ext uri="{FF2B5EF4-FFF2-40B4-BE49-F238E27FC236}">
                <a16:creationId xmlns:a16="http://schemas.microsoft.com/office/drawing/2014/main" id="{691ED1DD-1418-4740-D28F-E64A959B5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4ADA4B7-6F33-FA35-AAF8-3CA73A367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96" name="Color Cover">
              <a:extLst>
                <a:ext uri="{FF2B5EF4-FFF2-40B4-BE49-F238E27FC236}">
                  <a16:creationId xmlns:a16="http://schemas.microsoft.com/office/drawing/2014/main" id="{7FECD73B-0290-9EE6-E3B4-D5D8F7C9A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Color Cover">
              <a:extLst>
                <a:ext uri="{FF2B5EF4-FFF2-40B4-BE49-F238E27FC236}">
                  <a16:creationId xmlns:a16="http://schemas.microsoft.com/office/drawing/2014/main" id="{60D3F880-FA40-50B1-1404-7C8FED062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98AD70DF-4DD7-F283-A371-C1B96529C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200" name="Color">
              <a:extLst>
                <a:ext uri="{FF2B5EF4-FFF2-40B4-BE49-F238E27FC236}">
                  <a16:creationId xmlns:a16="http://schemas.microsoft.com/office/drawing/2014/main" id="{C77D8D42-938C-C34B-E972-735FA7933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Color">
              <a:extLst>
                <a:ext uri="{FF2B5EF4-FFF2-40B4-BE49-F238E27FC236}">
                  <a16:creationId xmlns:a16="http://schemas.microsoft.com/office/drawing/2014/main" id="{796A23C3-C924-5CD1-A9E1-D7138E186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BBDC392-D8E4-7F2C-3CF1-29590019A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3C6685B6-EE9A-9DC0-6A2E-168C214F7D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BB6D7F7-4B78-E6C6-0811-378DF735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7CF96BC0-AF5D-187F-2802-0A569404C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C7A8E62-A47D-6E14-2DF6-4A375AF00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D975037-1F1B-73C3-D8A2-9B29BE815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4789D82-EDA6-6076-8C74-826967543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BAA6204-E9F4-D500-C0EA-4E30BA7E7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1272368-4F1D-1D82-031B-60A34536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40" y="598259"/>
            <a:ext cx="6429340" cy="2574118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WM Department Directors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1995-2025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431F78-C5A4-85EF-0D56-DA97069EF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172377"/>
            <a:ext cx="5821537" cy="2866608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Dorothy Watts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   1996-1997</a:t>
            </a:r>
          </a:p>
          <a:p>
            <a:pPr>
              <a:buFont typeface="Wingdings" pitchFamily="2" charset="2"/>
              <a:buChar char="v"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DAB3F-7F78-AE87-65D8-CD46FEF54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>
            <a:fillRect/>
          </a:stretch>
        </p:blipFill>
        <p:spPr>
          <a:xfrm>
            <a:off x="7270041" y="946199"/>
            <a:ext cx="3763612" cy="47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8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2BA74-3949-AC76-33E7-E69786A9C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69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79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52" cy="6858000"/>
            <a:chOff x="0" y="0"/>
            <a:chExt cx="12188952" cy="6858000"/>
          </a:xfrm>
        </p:grpSpPr>
        <p:sp>
          <p:nvSpPr>
            <p:cNvPr id="84" name="Freeform: Shape 23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24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25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26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27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28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: Shape 29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4E4FA32-1822-B723-2E50-CE271765F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681491"/>
            <a:ext cx="5821537" cy="235336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WM Department Directors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1995-2025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21AB14-8C54-BF8F-6D96-EE4A99173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984" y="3117979"/>
            <a:ext cx="5821537" cy="2596896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Ardis Stenbakken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   1997-2004</a:t>
            </a:r>
          </a:p>
          <a:p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9C1057BC-B762-030F-8562-556DCC298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57" r="-3" b="1504"/>
          <a:stretch>
            <a:fillRect/>
          </a:stretch>
        </p:blipFill>
        <p:spPr>
          <a:xfrm>
            <a:off x="7236813" y="1009067"/>
            <a:ext cx="3903616" cy="485912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579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FB407-525E-2F25-F391-3F5840F6C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D5934AA-9F35-4DC2-BDEF-C88AEF97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1" name="Color Cover">
              <a:extLst>
                <a:ext uri="{FF2B5EF4-FFF2-40B4-BE49-F238E27FC236}">
                  <a16:creationId xmlns:a16="http://schemas.microsoft.com/office/drawing/2014/main" id="{8B2B1708-8CE4-4A20-94F5-55118AE2C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olor Cover">
              <a:extLst>
                <a:ext uri="{FF2B5EF4-FFF2-40B4-BE49-F238E27FC236}">
                  <a16:creationId xmlns:a16="http://schemas.microsoft.com/office/drawing/2014/main" id="{B2BC243A-AB39-4DEF-B708-A656BA5A6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95590E9-5E18-4877-8515-94EBE05E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24" name="Color">
              <a:extLst>
                <a:ext uri="{FF2B5EF4-FFF2-40B4-BE49-F238E27FC236}">
                  <a16:creationId xmlns:a16="http://schemas.microsoft.com/office/drawing/2014/main" id="{8B4AF456-0671-432E-AD5B-FFAF8D64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Color">
              <a:extLst>
                <a:ext uri="{FF2B5EF4-FFF2-40B4-BE49-F238E27FC236}">
                  <a16:creationId xmlns:a16="http://schemas.microsoft.com/office/drawing/2014/main" id="{3CE7848D-78F7-4020-9603-9ED294166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CA0097F-05D8-41AA-ABF9-33C698791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27" name="Freeform: Shape 24">
              <a:extLst>
                <a:ext uri="{FF2B5EF4-FFF2-40B4-BE49-F238E27FC236}">
                  <a16:creationId xmlns:a16="http://schemas.microsoft.com/office/drawing/2014/main" id="{F662F899-4295-416F-919F-934ED769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25">
              <a:extLst>
                <a:ext uri="{FF2B5EF4-FFF2-40B4-BE49-F238E27FC236}">
                  <a16:creationId xmlns:a16="http://schemas.microsoft.com/office/drawing/2014/main" id="{955A3F4B-68DC-4F36-BCE6-C507ACC5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26">
              <a:extLst>
                <a:ext uri="{FF2B5EF4-FFF2-40B4-BE49-F238E27FC236}">
                  <a16:creationId xmlns:a16="http://schemas.microsoft.com/office/drawing/2014/main" id="{3483BE2D-C85A-4DE3-A6F4-AE65BB3EF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27">
              <a:extLst>
                <a:ext uri="{FF2B5EF4-FFF2-40B4-BE49-F238E27FC236}">
                  <a16:creationId xmlns:a16="http://schemas.microsoft.com/office/drawing/2014/main" id="{064C550A-7A80-4B73-B7BF-7426DD1C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28">
              <a:extLst>
                <a:ext uri="{FF2B5EF4-FFF2-40B4-BE49-F238E27FC236}">
                  <a16:creationId xmlns:a16="http://schemas.microsoft.com/office/drawing/2014/main" id="{7D956BA8-D252-430A-9E58-C7F3D1AC9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29">
              <a:extLst>
                <a:ext uri="{FF2B5EF4-FFF2-40B4-BE49-F238E27FC236}">
                  <a16:creationId xmlns:a16="http://schemas.microsoft.com/office/drawing/2014/main" id="{E5345BF4-9F1D-4388-A778-56FAE2C4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30">
              <a:extLst>
                <a:ext uri="{FF2B5EF4-FFF2-40B4-BE49-F238E27FC236}">
                  <a16:creationId xmlns:a16="http://schemas.microsoft.com/office/drawing/2014/main" id="{022B00E1-8709-469F-A9F4-F974D3FED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333990A-DF78-4494-7063-9AF77563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26" y="610597"/>
            <a:ext cx="6177282" cy="25855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WM Department Directors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1995-2025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endParaRPr lang="en-US" sz="36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9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6F522830-51F8-E168-5C98-B1DA3443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46" r="18044" b="-1"/>
          <a:stretch>
            <a:fillRect/>
          </a:stretch>
        </p:blipFill>
        <p:spPr>
          <a:xfrm>
            <a:off x="7345157" y="1240329"/>
            <a:ext cx="3803866" cy="473496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17593-BB8D-9B56-E5A7-F7780894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04" y="3308424"/>
            <a:ext cx="6059155" cy="236495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Heather-Dawn Small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  2005-2024</a:t>
            </a:r>
          </a:p>
        </p:txBody>
      </p:sp>
    </p:spTree>
    <p:extLst>
      <p:ext uri="{BB962C8B-B14F-4D97-AF65-F5344CB8AC3E}">
        <p14:creationId xmlns:p14="http://schemas.microsoft.com/office/powerpoint/2010/main" val="40300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3BEF35-3123-AD3A-96D7-F248A1FC3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Slide Background Fill">
            <a:extLst>
              <a:ext uri="{FF2B5EF4-FFF2-40B4-BE49-F238E27FC236}">
                <a16:creationId xmlns:a16="http://schemas.microsoft.com/office/drawing/2014/main" id="{80F42A07-9650-55CD-11BE-D36145151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8702C83-38F5-97F1-4F09-8D09C5929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21" name="Color Cover">
              <a:extLst>
                <a:ext uri="{FF2B5EF4-FFF2-40B4-BE49-F238E27FC236}">
                  <a16:creationId xmlns:a16="http://schemas.microsoft.com/office/drawing/2014/main" id="{C6B3175C-3495-55D1-1239-9F55A898C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olor Cover">
              <a:extLst>
                <a:ext uri="{FF2B5EF4-FFF2-40B4-BE49-F238E27FC236}">
                  <a16:creationId xmlns:a16="http://schemas.microsoft.com/office/drawing/2014/main" id="{D27EE7EB-94C8-DE46-BC34-32C759C1E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2B96294-A862-8B8B-15AA-64E08EB3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24" name="Color">
              <a:extLst>
                <a:ext uri="{FF2B5EF4-FFF2-40B4-BE49-F238E27FC236}">
                  <a16:creationId xmlns:a16="http://schemas.microsoft.com/office/drawing/2014/main" id="{814D2A8F-F73C-03BC-E5E7-0A81D9798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Color">
              <a:extLst>
                <a:ext uri="{FF2B5EF4-FFF2-40B4-BE49-F238E27FC236}">
                  <a16:creationId xmlns:a16="http://schemas.microsoft.com/office/drawing/2014/main" id="{91386599-3596-E2F0-2B48-9B3FBCB61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72E1246-4E96-6522-2CAE-6AB3FF128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27" name="Freeform: Shape 24">
              <a:extLst>
                <a:ext uri="{FF2B5EF4-FFF2-40B4-BE49-F238E27FC236}">
                  <a16:creationId xmlns:a16="http://schemas.microsoft.com/office/drawing/2014/main" id="{752B84BC-BCC6-F6D7-DAE2-52F4B72A2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25">
              <a:extLst>
                <a:ext uri="{FF2B5EF4-FFF2-40B4-BE49-F238E27FC236}">
                  <a16:creationId xmlns:a16="http://schemas.microsoft.com/office/drawing/2014/main" id="{855A01A9-69BB-C9EE-343D-A04BA920E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26">
              <a:extLst>
                <a:ext uri="{FF2B5EF4-FFF2-40B4-BE49-F238E27FC236}">
                  <a16:creationId xmlns:a16="http://schemas.microsoft.com/office/drawing/2014/main" id="{83439686-C461-B692-7987-511E211EF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27">
              <a:extLst>
                <a:ext uri="{FF2B5EF4-FFF2-40B4-BE49-F238E27FC236}">
                  <a16:creationId xmlns:a16="http://schemas.microsoft.com/office/drawing/2014/main" id="{F507D9A6-CDDB-C890-04CD-45B0DDDB1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28">
              <a:extLst>
                <a:ext uri="{FF2B5EF4-FFF2-40B4-BE49-F238E27FC236}">
                  <a16:creationId xmlns:a16="http://schemas.microsoft.com/office/drawing/2014/main" id="{D14B679E-6589-D2B7-3648-72103ED6E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29">
              <a:extLst>
                <a:ext uri="{FF2B5EF4-FFF2-40B4-BE49-F238E27FC236}">
                  <a16:creationId xmlns:a16="http://schemas.microsoft.com/office/drawing/2014/main" id="{B8739DEA-81EF-DFA2-682A-121A3C38C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30">
              <a:extLst>
                <a:ext uri="{FF2B5EF4-FFF2-40B4-BE49-F238E27FC236}">
                  <a16:creationId xmlns:a16="http://schemas.microsoft.com/office/drawing/2014/main" id="{79266B57-0499-6F70-0653-DEA0D3BC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1FBC341-2CC7-1C7C-ED56-AD15C452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26" y="610597"/>
            <a:ext cx="6177282" cy="25855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WM Department Directors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1995-2025</a:t>
            </a:r>
            <a:br>
              <a:rPr lang="en-US" sz="36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endParaRPr lang="en-US" sz="3600" dirty="0">
              <a:solidFill>
                <a:schemeClr val="bg1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71C68-E0F1-85B1-640A-D03EB2115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304" y="3308424"/>
            <a:ext cx="6059155" cy="2364957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Galina Stele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   2024-Present</a:t>
            </a:r>
          </a:p>
        </p:txBody>
      </p:sp>
      <p:pic>
        <p:nvPicPr>
          <p:cNvPr id="4" name="Picture 3" descr="A person in a purple jacket&#10;&#10;AI-generated content may be incorrect.">
            <a:extLst>
              <a:ext uri="{FF2B5EF4-FFF2-40B4-BE49-F238E27FC236}">
                <a16:creationId xmlns:a16="http://schemas.microsoft.com/office/drawing/2014/main" id="{F2F4B828-8314-F1DD-ACD6-F1488E11A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/>
          <a:stretch>
            <a:fillRect/>
          </a:stretch>
        </p:blipFill>
        <p:spPr>
          <a:xfrm>
            <a:off x="7449434" y="1102123"/>
            <a:ext cx="3510685" cy="49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1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4012</TotalTime>
  <Words>210</Words>
  <Application>Microsoft Macintosh PowerPoint</Application>
  <PresentationFormat>Widescreen</PresentationFormat>
  <Paragraphs>50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Apple Chancery</vt:lpstr>
      <vt:lpstr>Apple Chancery</vt:lpstr>
      <vt:lpstr>Aptos</vt:lpstr>
      <vt:lpstr>Aptos Display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 Ellen G. White </vt:lpstr>
      <vt:lpstr>WM Department Directors 1995-2025 </vt:lpstr>
      <vt:lpstr>WM Department Directors 1995-2025 </vt:lpstr>
      <vt:lpstr>WM Department Directors 1995-2025 </vt:lpstr>
      <vt:lpstr>WM Department Directors 1995-2025 </vt:lpstr>
      <vt:lpstr>WM Department Directors 1995-2025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Diaz-Vazquez, Celeste</cp:lastModifiedBy>
  <cp:revision>28</cp:revision>
  <dcterms:created xsi:type="dcterms:W3CDTF">2024-06-24T14:06:36Z</dcterms:created>
  <dcterms:modified xsi:type="dcterms:W3CDTF">2025-10-30T20:28:05Z</dcterms:modified>
</cp:coreProperties>
</file>